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63" r:id="rId2"/>
    <p:sldId id="394" r:id="rId3"/>
    <p:sldId id="361" r:id="rId4"/>
    <p:sldId id="37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83" autoAdjust="0"/>
  </p:normalViewPr>
  <p:slideViewPr>
    <p:cSldViewPr snapToGrid="0">
      <p:cViewPr varScale="1">
        <p:scale>
          <a:sx n="78" d="100"/>
          <a:sy n="78" d="100"/>
        </p:scale>
        <p:origin x="85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10DE87-D213-45BA-95DC-2D64C95791DD}" type="datetimeFigureOut">
              <a:rPr lang="de-DE" smtClean="0"/>
              <a:t>13.06.2020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C73379-13C1-480B-930C-3EAE5D6907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7953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017588" y="608013"/>
            <a:ext cx="4762500" cy="26797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D9F42-70D4-403A-886C-B131ACFCA0B2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2183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Keine </a:t>
            </a:r>
            <a:r>
              <a:rPr lang="de-DE"/>
              <a:t>Einschränkung möglich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C73379-13C1-480B-930C-3EAE5D69075B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8727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8BA2CE-C022-4803-8DC5-8F68763B8E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79F2F5F-F7C7-4D17-A85D-08A11F9AE2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61672DD-BFDA-4AEA-981C-E61E65B46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4843-78AD-488B-8D5C-FE55D5200D91}" type="datetimeFigureOut">
              <a:rPr lang="de-DE" smtClean="0"/>
              <a:t>13.06.2020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2297239-5809-4167-95E2-A0FDEC508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0C0C71D-C9C6-4643-A2B5-04DBA1D3A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4B9D-7DF1-4E95-81FF-9884F5D5B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4835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996F5F-7053-457C-A536-129D499C5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C9EE61E-D54A-4903-B92A-FAC1D3ED8C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715D974-8D54-43DA-BE52-2B701E630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4843-78AD-488B-8D5C-FE55D5200D91}" type="datetimeFigureOut">
              <a:rPr lang="de-DE" smtClean="0"/>
              <a:t>13.06.2020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88C5CA1-E2C4-4A61-9C74-CD099A570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97F8C9C-D858-40AA-B6A4-21DAB4FC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4B9D-7DF1-4E95-81FF-9884F5D5B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8426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43E6D75-9F26-4640-BE04-BB2AC92F4E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669A0A6-E12A-410E-9112-BBE2A19C86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E5A58F9-7018-4C96-BFBB-0DF9F136A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4843-78AD-488B-8D5C-FE55D5200D91}" type="datetimeFigureOut">
              <a:rPr lang="de-DE" smtClean="0"/>
              <a:t>13.06.2020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C3477A-2366-4061-80E2-AB2AAA574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9AC34C5-8FCC-4667-BE42-99B0D1C60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4B9D-7DF1-4E95-81FF-9884F5D5B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6119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56E004-F992-4ECF-89EB-1C834D3DD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0AF088-FCC7-4BE4-9141-DB9876D60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C2C4567-7A55-449F-BE69-DE890D814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4843-78AD-488B-8D5C-FE55D5200D91}" type="datetimeFigureOut">
              <a:rPr lang="de-DE" smtClean="0"/>
              <a:t>13.06.2020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ED3C0C1-B5FD-423F-8608-A468C40C4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013ABA-05D0-44BB-B855-51D08D996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4B9D-7DF1-4E95-81FF-9884F5D5B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1379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90F7D4-995D-4D80-92BA-3E6DBFC6F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9F2CB42-C7DC-47FA-A97F-A16CE24CBE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4B3060-7914-49C4-9716-A3FD27914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4843-78AD-488B-8D5C-FE55D5200D91}" type="datetimeFigureOut">
              <a:rPr lang="de-DE" smtClean="0"/>
              <a:t>13.06.2020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D13293C-81D4-4D09-9A54-5DEE835A1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328730A-FA09-4492-A420-941D71E04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4B9D-7DF1-4E95-81FF-9884F5D5B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0723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E6CF71-4B66-489C-BBB3-E33FF09F5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7F795FA-3AC9-48D2-B9D2-083876B9D2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B1A901-B21D-4F1E-86B6-8D9A7ED220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33C0898-D7C3-4F0C-A70E-BBE2DA5D9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4843-78AD-488B-8D5C-FE55D5200D91}" type="datetimeFigureOut">
              <a:rPr lang="de-DE" smtClean="0"/>
              <a:t>13.06.2020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914536C-EC54-4C18-8D22-4B526CF25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5409015-1820-4BA9-B3EF-616BDB45A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4B9D-7DF1-4E95-81FF-9884F5D5B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2013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FAE3E3-6ACB-4EC1-94F2-03165E813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4CD451-A694-40D5-A3BE-22462944FC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6809420-FD25-45C2-975B-87C6331775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A895CAB-8C2E-4DCC-9512-A37FF509D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7D07F95-ED9C-4E22-BB99-E9EA823A4D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8401C68-5409-490F-B0B1-1E98186E3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4843-78AD-488B-8D5C-FE55D5200D91}" type="datetimeFigureOut">
              <a:rPr lang="de-DE" smtClean="0"/>
              <a:t>13.06.2020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D6BBA08-0DDB-4EA3-A492-914F2B327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D44E720-CB32-4902-9DA7-3040B0ADB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4B9D-7DF1-4E95-81FF-9884F5D5B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8194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9CE606-FB29-4FC9-8488-204FBB7BB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B76F19C-8E0F-423D-BF4D-B3B8C3FDA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4843-78AD-488B-8D5C-FE55D5200D91}" type="datetimeFigureOut">
              <a:rPr lang="de-DE" smtClean="0"/>
              <a:t>13.06.2020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8C9AAF3-ACB1-4858-9C52-3AB44158A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629E8EE-6130-4375-800F-5032524E9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4B9D-7DF1-4E95-81FF-9884F5D5B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9145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8A32F13-F906-49C9-A70C-9B03C396B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4843-78AD-488B-8D5C-FE55D5200D91}" type="datetimeFigureOut">
              <a:rPr lang="de-DE" smtClean="0"/>
              <a:t>13.06.2020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E0712CB-6018-4A13-9AB7-0A9905D02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95A63CE-82AF-4E7D-BE26-7CBD58176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4B9D-7DF1-4E95-81FF-9884F5D5B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9066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D91F15-3E1B-41ED-BE51-BAC2F6766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F3334B-B9E8-421D-813D-33EC867AE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C67EE07-90BD-4EDE-AAE2-5E113BA86C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3802D0-E5B3-466F-8F43-460B5BB47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4843-78AD-488B-8D5C-FE55D5200D91}" type="datetimeFigureOut">
              <a:rPr lang="de-DE" smtClean="0"/>
              <a:t>13.06.2020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0CDB236-31A6-44A5-8B38-3FAF121B8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7FF88D1-D91A-4602-B938-93965A170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4B9D-7DF1-4E95-81FF-9884F5D5B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1132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F76E23-C051-4BB4-BD3D-F37A0CD44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BCA4C8D-3F4E-440A-AB45-1A5E822DCE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7825971-C6B5-406E-900A-06DAB19219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37E21D0-19D7-4FEB-9FCA-254646605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4843-78AD-488B-8D5C-FE55D5200D91}" type="datetimeFigureOut">
              <a:rPr lang="de-DE" smtClean="0"/>
              <a:t>13.06.2020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89A95CF-AEAC-46E3-999A-1746B4AF5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00E39BD-2C80-4B87-8208-A1888CEE8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4B9D-7DF1-4E95-81FF-9884F5D5B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7815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C5CF6F4-C6A7-4569-BAC0-B321B1DB2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11D7EC2-C576-43BA-9036-4AA7B9AD37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1EC3F9-ECA9-41DC-9137-2C756B50B1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74843-78AD-488B-8D5C-FE55D5200D91}" type="datetimeFigureOut">
              <a:rPr lang="de-DE" smtClean="0"/>
              <a:t>13.06.2020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856AF32-0086-4C7A-8E1B-A33C09436B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83263ED-2322-47F1-A06F-51CEDE1C4F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94B9D-7DF1-4E95-81FF-9884F5D5B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0600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bildungsplaene-bw.de/site/bildungsplan/get/documents/lsbw/export-pdf/depot-pdf/ALLG/BP2016BW_ALLG_GYM_G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51DC21-44D2-4B01-A8E1-B0F6DDE68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3382"/>
          </a:xfrm>
        </p:spPr>
        <p:txBody>
          <a:bodyPr/>
          <a:lstStyle/>
          <a:p>
            <a:r>
              <a:rPr lang="de-DE" b="1" dirty="0"/>
              <a:t>Vom Umgang mit den Begriffen</a:t>
            </a:r>
            <a:br>
              <a:rPr lang="de-DE" dirty="0"/>
            </a:br>
            <a:r>
              <a:rPr lang="de-DE" sz="2000" dirty="0"/>
              <a:t>(siehe auch BP 2016, Leitgedanken S. 9)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7FAE08-6F92-4FC9-BEBF-C3C580BEA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13330" cy="4351338"/>
          </a:xfrm>
        </p:spPr>
        <p:txBody>
          <a:bodyPr/>
          <a:lstStyle/>
          <a:p>
            <a:r>
              <a:rPr lang="de-DE" dirty="0"/>
              <a:t>Begriffe (in Klammern gesetzt) dienen grundsätzlich der Konkretisierung der Teilkompetenzen</a:t>
            </a:r>
          </a:p>
          <a:p>
            <a:r>
              <a:rPr lang="de-DE" dirty="0"/>
              <a:t>eine Hierarchisierung wird vorgenommen:</a:t>
            </a:r>
          </a:p>
          <a:p>
            <a:pPr>
              <a:buFontTx/>
              <a:buChar char="-"/>
            </a:pPr>
            <a:r>
              <a:rPr lang="de-DE" dirty="0"/>
              <a:t>„allgemeine Begriffe“ vor Doppelpunkt</a:t>
            </a:r>
          </a:p>
          <a:p>
            <a:pPr>
              <a:buFontTx/>
              <a:buChar char="-"/>
            </a:pPr>
            <a:r>
              <a:rPr lang="de-DE" dirty="0"/>
              <a:t>„Unterbegriffe“ nach Doppelpunkt</a:t>
            </a:r>
          </a:p>
          <a:p>
            <a:pPr>
              <a:buFontTx/>
              <a:buChar char="-"/>
            </a:pPr>
            <a:r>
              <a:rPr lang="de-DE" dirty="0"/>
              <a:t>Begriffsgruppen</a:t>
            </a:r>
          </a:p>
          <a:p>
            <a:pPr lvl="1"/>
            <a:r>
              <a:rPr lang="de-DE" dirty="0"/>
              <a:t>mehrere Begriffe einer Begriffsgruppe durch Komma getrennt</a:t>
            </a:r>
          </a:p>
          <a:p>
            <a:pPr lvl="1"/>
            <a:r>
              <a:rPr lang="de-DE" dirty="0"/>
              <a:t>neue Begriffsgruppe durch Semikolon getrennt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53968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3"/>
          <a:srcRect l="61296" t="16468" r="9916" b="12087"/>
          <a:stretch/>
        </p:blipFill>
        <p:spPr>
          <a:xfrm>
            <a:off x="7315200" y="-30974"/>
            <a:ext cx="4415713" cy="6164538"/>
          </a:xfrm>
          <a:prstGeom prst="rect">
            <a:avLst/>
          </a:prstGeom>
        </p:spPr>
      </p:pic>
      <p:sp>
        <p:nvSpPr>
          <p:cNvPr id="4" name="Titel 5">
            <a:extLst>
              <a:ext uri="{FF2B5EF4-FFF2-40B4-BE49-F238E27FC236}">
                <a16:creationId xmlns:a16="http://schemas.microsoft.com/office/drawing/2014/main" id="{4665E59F-973E-4B22-B8EB-2427BD2F3641}"/>
              </a:ext>
            </a:extLst>
          </p:cNvPr>
          <p:cNvSpPr txBox="1">
            <a:spLocks/>
          </p:cNvSpPr>
          <p:nvPr/>
        </p:nvSpPr>
        <p:spPr>
          <a:xfrm>
            <a:off x="588096" y="923437"/>
            <a:ext cx="6067425" cy="4958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500" b="1" dirty="0"/>
              <a:t>Vom Umgang mit </a:t>
            </a:r>
          </a:p>
          <a:p>
            <a:r>
              <a:rPr lang="de-DE" sz="4500" b="1" dirty="0"/>
              <a:t>den Begriffen</a:t>
            </a:r>
          </a:p>
          <a:p>
            <a:endParaRPr lang="de-DE" b="1" dirty="0"/>
          </a:p>
          <a:p>
            <a:r>
              <a:rPr lang="de-DE" sz="2500" dirty="0">
                <a:latin typeface="+mn-lt"/>
              </a:rPr>
              <a:t>Literatur:</a:t>
            </a:r>
          </a:p>
          <a:p>
            <a:endParaRPr lang="de-DE" sz="2500" dirty="0">
              <a:latin typeface="+mn-lt"/>
            </a:endParaRPr>
          </a:p>
          <a:p>
            <a:r>
              <a:rPr lang="de-DE" sz="2500" dirty="0">
                <a:latin typeface="+mn-lt"/>
              </a:rPr>
              <a:t>Sauer, Michael: </a:t>
            </a:r>
            <a:r>
              <a:rPr lang="de-DE" altLang="de-DE" sz="2500" dirty="0">
                <a:solidFill>
                  <a:srgbClr val="1F2024"/>
                </a:solidFill>
                <a:latin typeface="+mn-lt"/>
                <a:cs typeface="Open Sans" panose="020B0606030504020204" pitchFamily="34" charset="0"/>
              </a:rPr>
              <a:t>Begriffslernen und Begriffsarbeit im Geschichtsunterricht, Schwalbach/ </a:t>
            </a:r>
            <a:r>
              <a:rPr lang="de-DE" altLang="de-DE" sz="2500" dirty="0" err="1">
                <a:solidFill>
                  <a:srgbClr val="1F2024"/>
                </a:solidFill>
                <a:latin typeface="+mn-lt"/>
                <a:cs typeface="Open Sans" panose="020B0606030504020204" pitchFamily="34" charset="0"/>
              </a:rPr>
              <a:t>Ts</a:t>
            </a:r>
            <a:r>
              <a:rPr lang="de-DE" altLang="de-DE" sz="2500" dirty="0">
                <a:solidFill>
                  <a:srgbClr val="1F2024"/>
                </a:solidFill>
                <a:latin typeface="+mn-lt"/>
                <a:cs typeface="Open Sans" panose="020B0606030504020204" pitchFamily="34" charset="0"/>
              </a:rPr>
              <a:t>. 2019</a:t>
            </a:r>
          </a:p>
          <a:p>
            <a:endParaRPr lang="de-DE" altLang="de-DE" sz="2500" dirty="0">
              <a:solidFill>
                <a:srgbClr val="1F2024"/>
              </a:solidFill>
              <a:latin typeface="+mn-lt"/>
              <a:cs typeface="Open Sans" panose="020B0606030504020204" pitchFamily="34" charset="0"/>
            </a:endParaRPr>
          </a:p>
          <a:p>
            <a:r>
              <a:rPr lang="de-DE" altLang="de-DE" sz="2500" dirty="0">
                <a:solidFill>
                  <a:srgbClr val="1F2024"/>
                </a:solidFill>
                <a:latin typeface="+mn-lt"/>
                <a:cs typeface="Open Sans" panose="020B0606030504020204" pitchFamily="34" charset="0"/>
              </a:rPr>
              <a:t>Geschichte Lernen 168/ 2015: Begriffe</a:t>
            </a:r>
          </a:p>
          <a:p>
            <a:endParaRPr lang="de-DE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57A7F727-7006-4B1C-B0BC-2C302BCBDB41}"/>
              </a:ext>
            </a:extLst>
          </p:cNvPr>
          <p:cNvSpPr/>
          <p:nvPr/>
        </p:nvSpPr>
        <p:spPr>
          <a:xfrm>
            <a:off x="7315200" y="6116701"/>
            <a:ext cx="4415713" cy="523846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http://www.bildungsplaene-bw.de/site/bildungsplan/get/documents/lsbw/export-pdf/depot-pdf/ALLG/BP2016BW_ALLG_GYM_G.pdf</a:t>
            </a:r>
            <a:endParaRPr lang="de-DE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784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51DC21-44D2-4B01-A8E1-B0F6DDE68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9138"/>
          </a:xfrm>
        </p:spPr>
        <p:txBody>
          <a:bodyPr/>
          <a:lstStyle/>
          <a:p>
            <a:r>
              <a:rPr lang="de-DE" b="1" dirty="0"/>
              <a:t>Probleme mit den Begriffen</a:t>
            </a:r>
            <a:endParaRPr lang="de-DE" sz="2000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7FAE08-6F92-4FC9-BEBF-C3C580BEA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Vielzahl an Begriffen</a:t>
            </a:r>
          </a:p>
          <a:p>
            <a:pPr>
              <a:buFontTx/>
              <a:buChar char="-"/>
            </a:pPr>
            <a:r>
              <a:rPr lang="de-DE" dirty="0"/>
              <a:t>über 200 im 2-Stünder, über 300 im 5-Stünder</a:t>
            </a:r>
          </a:p>
          <a:p>
            <a:pPr>
              <a:buFontTx/>
              <a:buChar char="-"/>
            </a:pPr>
            <a:r>
              <a:rPr lang="de-DE" dirty="0"/>
              <a:t>teilweise 16 (s. 3.4.3.6), im 5-Stünder bis 20 Begriffe (s. 3.4.4.7) in einem Teilstandard</a:t>
            </a:r>
          </a:p>
          <a:p>
            <a:r>
              <a:rPr lang="de-DE" dirty="0"/>
              <a:t>Hierarchisierung in „Allgemeine Begriffe“ und „Unterbegriffe“ nicht immer nachvollziehbar bzw. zu selten oder wenig stringent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/>
              <a:t>↔ Anspruch, Begriffe „beherrschen und sachgerecht sowie problemorientiert [zu] verwenden“ (BP, Leitgedanken S. 9)</a:t>
            </a:r>
          </a:p>
        </p:txBody>
      </p:sp>
    </p:spTree>
    <p:extLst>
      <p:ext uri="{BB962C8B-B14F-4D97-AF65-F5344CB8AC3E}">
        <p14:creationId xmlns:p14="http://schemas.microsoft.com/office/powerpoint/2010/main" val="1854435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51DC21-44D2-4B01-A8E1-B0F6DDE68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2660"/>
          </a:xfrm>
        </p:spPr>
        <p:txBody>
          <a:bodyPr/>
          <a:lstStyle/>
          <a:p>
            <a:r>
              <a:rPr lang="de-DE" b="1" dirty="0"/>
              <a:t>Lösungsvorschlag</a:t>
            </a:r>
            <a:endParaRPr lang="de-DE" sz="2000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7FAE08-6F92-4FC9-BEBF-C3C580BEA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3112"/>
            <a:ext cx="10515600" cy="4693851"/>
          </a:xfrm>
        </p:spPr>
        <p:txBody>
          <a:bodyPr>
            <a:normAutofit/>
          </a:bodyPr>
          <a:lstStyle/>
          <a:p>
            <a:r>
              <a:rPr lang="de-DE" dirty="0"/>
              <a:t>„allgemeiner Begriffe“ werden als Lernbegriffe verstanden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 dauerhafter Erwerb und Verfügung (Gebrauch und Kritik)</a:t>
            </a:r>
          </a:p>
          <a:p>
            <a:r>
              <a:rPr lang="de-DE" dirty="0">
                <a:sym typeface="Wingdings" panose="05000000000000000000" pitchFamily="2" charset="2"/>
              </a:rPr>
              <a:t>„Unterbegriffe“ werden als Arbeitsbegriffe verstanden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Konkretisierung einzelner Kontexte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30171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222</Words>
  <Application>Microsoft Office PowerPoint</Application>
  <PresentationFormat>Breitbild</PresentationFormat>
  <Paragraphs>33</Paragraphs>
  <Slides>4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</vt:lpstr>
      <vt:lpstr>Vom Umgang mit den Begriffen (siehe auch BP 2016, Leitgedanken S. 9)</vt:lpstr>
      <vt:lpstr>PowerPoint-Präsentation</vt:lpstr>
      <vt:lpstr>Probleme mit den Begriffen</vt:lpstr>
      <vt:lpstr>Lösungsvorschlag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Vom Umgang mit den Begriffen</dc:title>
  <dc:creator>Stefan Schipperges</dc:creator>
  <cp:lastModifiedBy>Stefan Schipperges</cp:lastModifiedBy>
  <cp:revision>9</cp:revision>
  <dcterms:created xsi:type="dcterms:W3CDTF">2020-01-30T10:30:35Z</dcterms:created>
  <dcterms:modified xsi:type="dcterms:W3CDTF">2020-06-13T14:44:25Z</dcterms:modified>
</cp:coreProperties>
</file>