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handoutMasterIdLst>
    <p:handoutMasterId r:id="rId30"/>
  </p:handoutMasterIdLst>
  <p:sldIdLst>
    <p:sldId id="346" r:id="rId2"/>
    <p:sldId id="395" r:id="rId3"/>
    <p:sldId id="384" r:id="rId4"/>
    <p:sldId id="375" r:id="rId5"/>
    <p:sldId id="374" r:id="rId6"/>
    <p:sldId id="286" r:id="rId7"/>
    <p:sldId id="312" r:id="rId8"/>
    <p:sldId id="316" r:id="rId9"/>
    <p:sldId id="355" r:id="rId10"/>
    <p:sldId id="307" r:id="rId11"/>
    <p:sldId id="383" r:id="rId12"/>
    <p:sldId id="284" r:id="rId13"/>
    <p:sldId id="303" r:id="rId14"/>
    <p:sldId id="326" r:id="rId15"/>
    <p:sldId id="324" r:id="rId16"/>
    <p:sldId id="354" r:id="rId17"/>
    <p:sldId id="356" r:id="rId18"/>
    <p:sldId id="382" r:id="rId19"/>
    <p:sldId id="394" r:id="rId20"/>
    <p:sldId id="363" r:id="rId21"/>
    <p:sldId id="361" r:id="rId22"/>
    <p:sldId id="379" r:id="rId23"/>
    <p:sldId id="392" r:id="rId24"/>
    <p:sldId id="348" r:id="rId25"/>
    <p:sldId id="389" r:id="rId26"/>
    <p:sldId id="390" r:id="rId27"/>
    <p:sldId id="396" r:id="rId2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56" autoAdjust="0"/>
    <p:restoredTop sz="79523" autoAdjust="0"/>
  </p:normalViewPr>
  <p:slideViewPr>
    <p:cSldViewPr snapToGrid="0">
      <p:cViewPr varScale="1">
        <p:scale>
          <a:sx n="68" d="100"/>
          <a:sy n="68" d="100"/>
        </p:scale>
        <p:origin x="672" y="62"/>
      </p:cViewPr>
      <p:guideLst>
        <p:guide orient="horz" pos="2160"/>
        <p:guide pos="3840"/>
      </p:guideLst>
    </p:cSldViewPr>
  </p:slideViewPr>
  <p:notesTextViewPr>
    <p:cViewPr>
      <p:scale>
        <a:sx n="1" d="1"/>
        <a:sy n="1" d="1"/>
      </p:scale>
      <p:origin x="0" y="0"/>
    </p:cViewPr>
  </p:notesTextViewPr>
  <p:sorterViewPr>
    <p:cViewPr>
      <p:scale>
        <a:sx n="100" d="100"/>
        <a:sy n="100" d="100"/>
      </p:scale>
      <p:origin x="0" y="-1786"/>
    </p:cViewPr>
  </p:sorterViewPr>
  <p:notesViewPr>
    <p:cSldViewPr snapToGrid="0">
      <p:cViewPr>
        <p:scale>
          <a:sx n="30" d="100"/>
          <a:sy n="30" d="100"/>
        </p:scale>
        <p:origin x="3917" y="98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7BA72D-9A62-4598-8E3A-78300DA586BF}" type="doc">
      <dgm:prSet loTypeId="urn:microsoft.com/office/officeart/2005/8/layout/radial1" loCatId="cycle" qsTypeId="urn:microsoft.com/office/officeart/2005/8/quickstyle/simple1" qsCatId="simple" csTypeId="urn:microsoft.com/office/officeart/2005/8/colors/accent0_3" csCatId="mainScheme" phldr="1"/>
      <dgm:spPr/>
      <dgm:t>
        <a:bodyPr/>
        <a:lstStyle/>
        <a:p>
          <a:endParaRPr lang="de-DE"/>
        </a:p>
      </dgm:t>
    </dgm:pt>
    <dgm:pt modelId="{A8C86A33-E4BB-4EB5-90BF-C8B5CD1CFC31}">
      <dgm:prSet phldrT="[Text]"/>
      <dgm:spPr/>
      <dgm:t>
        <a:bodyPr/>
        <a:lstStyle/>
        <a:p>
          <a:r>
            <a:rPr lang="de-DE" dirty="0"/>
            <a:t>1979</a:t>
          </a:r>
        </a:p>
      </dgm:t>
    </dgm:pt>
    <dgm:pt modelId="{EB1077DA-6B77-4301-8861-22661F9967CD}" type="parTrans" cxnId="{330D8498-972F-4E97-A964-710EEE95E8EA}">
      <dgm:prSet/>
      <dgm:spPr/>
      <dgm:t>
        <a:bodyPr/>
        <a:lstStyle/>
        <a:p>
          <a:endParaRPr lang="de-DE"/>
        </a:p>
      </dgm:t>
    </dgm:pt>
    <dgm:pt modelId="{67518E9B-83CF-41EB-816D-6B73EDEDA920}" type="sibTrans" cxnId="{330D8498-972F-4E97-A964-710EEE95E8EA}">
      <dgm:prSet/>
      <dgm:spPr/>
      <dgm:t>
        <a:bodyPr/>
        <a:lstStyle/>
        <a:p>
          <a:endParaRPr lang="de-DE"/>
        </a:p>
      </dgm:t>
    </dgm:pt>
    <dgm:pt modelId="{EE774F85-CDBF-4B85-859C-D89F281B14C6}">
      <dgm:prSet phldrT="[Text]" custT="1"/>
      <dgm:spPr/>
      <dgm:t>
        <a:bodyPr/>
        <a:lstStyle/>
        <a:p>
          <a:r>
            <a:rPr lang="de-DE" sz="1200" dirty="0" err="1"/>
            <a:t>Fundamen-talistisch</a:t>
          </a:r>
          <a:r>
            <a:rPr lang="de-DE" sz="1200" dirty="0"/>
            <a:t> politischer Islam</a:t>
          </a:r>
        </a:p>
      </dgm:t>
    </dgm:pt>
    <dgm:pt modelId="{FFF55DB9-EFC1-4017-9F91-0B871159EB56}" type="parTrans" cxnId="{9A01B200-0C04-4548-B01D-454B893DC5A6}">
      <dgm:prSet/>
      <dgm:spPr/>
      <dgm:t>
        <a:bodyPr/>
        <a:lstStyle/>
        <a:p>
          <a:endParaRPr lang="de-DE"/>
        </a:p>
      </dgm:t>
    </dgm:pt>
    <dgm:pt modelId="{AA08B4C4-9791-49C4-BAF9-FC48D7508792}" type="sibTrans" cxnId="{9A01B200-0C04-4548-B01D-454B893DC5A6}">
      <dgm:prSet/>
      <dgm:spPr/>
      <dgm:t>
        <a:bodyPr/>
        <a:lstStyle/>
        <a:p>
          <a:endParaRPr lang="de-DE"/>
        </a:p>
      </dgm:t>
    </dgm:pt>
    <dgm:pt modelId="{FA243D07-0136-4614-8F33-36507836AF1C}">
      <dgm:prSet phldrT="[Text]" custT="1"/>
      <dgm:spPr/>
      <dgm:t>
        <a:bodyPr/>
        <a:lstStyle/>
        <a:p>
          <a:r>
            <a:rPr lang="de-DE" sz="1200" dirty="0"/>
            <a:t>Markt-liberale Reformen („</a:t>
          </a:r>
          <a:r>
            <a:rPr lang="de-DE" sz="1200" dirty="0" err="1"/>
            <a:t>Neolibera-lismus</a:t>
          </a:r>
          <a:r>
            <a:rPr lang="de-DE" sz="1200" dirty="0"/>
            <a:t>“)</a:t>
          </a:r>
        </a:p>
      </dgm:t>
    </dgm:pt>
    <dgm:pt modelId="{D929D0CE-DB80-4C54-B79F-4CCD8C867035}" type="parTrans" cxnId="{3E1C8C77-4A1D-4E1E-BD5A-7270824779D7}">
      <dgm:prSet/>
      <dgm:spPr/>
      <dgm:t>
        <a:bodyPr/>
        <a:lstStyle/>
        <a:p>
          <a:endParaRPr lang="de-DE"/>
        </a:p>
      </dgm:t>
    </dgm:pt>
    <dgm:pt modelId="{6405400A-95B6-48CD-AE66-5D7E1AF06CC1}" type="sibTrans" cxnId="{3E1C8C77-4A1D-4E1E-BD5A-7270824779D7}">
      <dgm:prSet/>
      <dgm:spPr/>
      <dgm:t>
        <a:bodyPr/>
        <a:lstStyle/>
        <a:p>
          <a:endParaRPr lang="de-DE"/>
        </a:p>
      </dgm:t>
    </dgm:pt>
    <dgm:pt modelId="{6367A817-07EE-4798-9962-9C3D31B35932}">
      <dgm:prSet phldrT="[Text]" custT="1"/>
      <dgm:spPr/>
      <dgm:t>
        <a:bodyPr/>
        <a:lstStyle/>
        <a:p>
          <a:r>
            <a:rPr lang="de-DE" sz="1200" dirty="0"/>
            <a:t>Wirtschafts-liberalismus in China / „Export-nation“</a:t>
          </a:r>
        </a:p>
      </dgm:t>
    </dgm:pt>
    <dgm:pt modelId="{6BB6B649-F701-4761-A15D-7E5E90B8C928}" type="parTrans" cxnId="{8C881DBF-4476-42A9-8F87-B6094D58D412}">
      <dgm:prSet/>
      <dgm:spPr/>
      <dgm:t>
        <a:bodyPr/>
        <a:lstStyle/>
        <a:p>
          <a:endParaRPr lang="de-DE"/>
        </a:p>
      </dgm:t>
    </dgm:pt>
    <dgm:pt modelId="{8A48B3AD-C7A4-4E31-8E61-F834C9AEBE04}" type="sibTrans" cxnId="{8C881DBF-4476-42A9-8F87-B6094D58D412}">
      <dgm:prSet/>
      <dgm:spPr/>
      <dgm:t>
        <a:bodyPr/>
        <a:lstStyle/>
        <a:p>
          <a:endParaRPr lang="de-DE"/>
        </a:p>
      </dgm:t>
    </dgm:pt>
    <dgm:pt modelId="{A92E1DB3-9CF5-4755-BD24-1B7721943B17}">
      <dgm:prSet phldrT="[Text]" custT="1"/>
      <dgm:spPr/>
      <dgm:t>
        <a:bodyPr/>
        <a:lstStyle/>
        <a:p>
          <a:r>
            <a:rPr lang="de-DE" sz="1200" dirty="0"/>
            <a:t>Umbruch im Osteuropa / Solidarnosc</a:t>
          </a:r>
        </a:p>
      </dgm:t>
    </dgm:pt>
    <dgm:pt modelId="{63C195D9-1FD8-4D82-998B-A5D74750A300}" type="parTrans" cxnId="{AE7653C9-AFBA-43AB-8D53-9F7462F665B3}">
      <dgm:prSet/>
      <dgm:spPr/>
      <dgm:t>
        <a:bodyPr/>
        <a:lstStyle/>
        <a:p>
          <a:endParaRPr lang="de-DE"/>
        </a:p>
      </dgm:t>
    </dgm:pt>
    <dgm:pt modelId="{25456155-3C6B-4B3B-840D-98A950CC9E9A}" type="sibTrans" cxnId="{AE7653C9-AFBA-43AB-8D53-9F7462F665B3}">
      <dgm:prSet/>
      <dgm:spPr/>
      <dgm:t>
        <a:bodyPr/>
        <a:lstStyle/>
        <a:p>
          <a:endParaRPr lang="de-DE"/>
        </a:p>
      </dgm:t>
    </dgm:pt>
    <dgm:pt modelId="{C76D97DD-4608-45A2-9614-1BEFCAB38A64}">
      <dgm:prSet phldrT="[Text]" custT="1"/>
      <dgm:spPr/>
      <dgm:t>
        <a:bodyPr/>
        <a:lstStyle/>
        <a:p>
          <a:r>
            <a:rPr lang="de-DE" sz="1200" dirty="0"/>
            <a:t>Start von </a:t>
          </a:r>
          <a:r>
            <a:rPr lang="de-DE" sz="1200" i="1" dirty="0" err="1"/>
            <a:t>usenet</a:t>
          </a:r>
          <a:r>
            <a:rPr lang="de-DE" sz="1200" dirty="0"/>
            <a:t>/ erstes ziviles Computer-netzwerk</a:t>
          </a:r>
        </a:p>
      </dgm:t>
    </dgm:pt>
    <dgm:pt modelId="{C67204AD-7EBB-47B5-ABB1-B4446EBC33D4}" type="parTrans" cxnId="{45F271DE-059D-4D1E-829F-3EEACADEBB23}">
      <dgm:prSet/>
      <dgm:spPr/>
      <dgm:t>
        <a:bodyPr/>
        <a:lstStyle/>
        <a:p>
          <a:endParaRPr lang="de-DE"/>
        </a:p>
      </dgm:t>
    </dgm:pt>
    <dgm:pt modelId="{E638D9CF-E4A3-46B2-BFD0-EF8FDDAD5536}" type="sibTrans" cxnId="{45F271DE-059D-4D1E-829F-3EEACADEBB23}">
      <dgm:prSet/>
      <dgm:spPr/>
      <dgm:t>
        <a:bodyPr/>
        <a:lstStyle/>
        <a:p>
          <a:endParaRPr lang="de-DE"/>
        </a:p>
      </dgm:t>
    </dgm:pt>
    <dgm:pt modelId="{F8756BA3-E498-4715-9511-9A05A7CB739E}">
      <dgm:prSet phldrT="[Text]" custT="1"/>
      <dgm:spPr/>
      <dgm:t>
        <a:bodyPr/>
        <a:lstStyle/>
        <a:p>
          <a:r>
            <a:rPr lang="de-DE" sz="1200" dirty="0"/>
            <a:t>Flüchtlings-rettungen / Wirtschafts-flüchtlinge?</a:t>
          </a:r>
        </a:p>
      </dgm:t>
    </dgm:pt>
    <dgm:pt modelId="{C9B160D8-AFCC-4012-AA55-8E5FA902CE62}" type="parTrans" cxnId="{EED2A094-DF73-4956-A95E-129369ED7AD2}">
      <dgm:prSet/>
      <dgm:spPr/>
      <dgm:t>
        <a:bodyPr/>
        <a:lstStyle/>
        <a:p>
          <a:endParaRPr lang="de-DE"/>
        </a:p>
      </dgm:t>
    </dgm:pt>
    <dgm:pt modelId="{D8178768-B33F-4C64-B022-E13E41D10D18}" type="sibTrans" cxnId="{EED2A094-DF73-4956-A95E-129369ED7AD2}">
      <dgm:prSet/>
      <dgm:spPr/>
      <dgm:t>
        <a:bodyPr/>
        <a:lstStyle/>
        <a:p>
          <a:endParaRPr lang="de-DE"/>
        </a:p>
      </dgm:t>
    </dgm:pt>
    <dgm:pt modelId="{9F305374-EEFA-4057-A847-E541F9986FEE}">
      <dgm:prSet phldrT="[Text]" custT="1"/>
      <dgm:spPr/>
      <dgm:t>
        <a:bodyPr/>
        <a:lstStyle/>
        <a:p>
          <a:r>
            <a:rPr lang="de-DE" sz="1200" dirty="0"/>
            <a:t>SU-Einmarsch in Afghanistan</a:t>
          </a:r>
        </a:p>
      </dgm:t>
    </dgm:pt>
    <dgm:pt modelId="{D045EACE-D110-4120-9DFE-A19BD9B69B87}" type="parTrans" cxnId="{116BCCED-12FD-42BB-969A-3AEC7A03BFB4}">
      <dgm:prSet/>
      <dgm:spPr/>
      <dgm:t>
        <a:bodyPr/>
        <a:lstStyle/>
        <a:p>
          <a:endParaRPr lang="de-DE"/>
        </a:p>
      </dgm:t>
    </dgm:pt>
    <dgm:pt modelId="{5A5AD53D-14C3-4524-A285-CEF8A52286AD}" type="sibTrans" cxnId="{116BCCED-12FD-42BB-969A-3AEC7A03BFB4}">
      <dgm:prSet/>
      <dgm:spPr/>
      <dgm:t>
        <a:bodyPr/>
        <a:lstStyle/>
        <a:p>
          <a:endParaRPr lang="de-DE"/>
        </a:p>
      </dgm:t>
    </dgm:pt>
    <dgm:pt modelId="{808ED25A-8D29-4B3F-9D32-F9743C0F9C74}">
      <dgm:prSet phldrT="[Text]" custT="1"/>
      <dgm:spPr/>
      <dgm:t>
        <a:bodyPr/>
        <a:lstStyle/>
        <a:p>
          <a:r>
            <a:rPr lang="de-DE" sz="1200" dirty="0"/>
            <a:t>Ökologie / Gründung der Grünen</a:t>
          </a:r>
        </a:p>
      </dgm:t>
    </dgm:pt>
    <dgm:pt modelId="{F529DA3B-DCBE-475A-9786-0A091F74DD39}" type="parTrans" cxnId="{037565F1-2CDF-41C4-B989-59226D7F237D}">
      <dgm:prSet/>
      <dgm:spPr/>
      <dgm:t>
        <a:bodyPr/>
        <a:lstStyle/>
        <a:p>
          <a:endParaRPr lang="de-DE"/>
        </a:p>
      </dgm:t>
    </dgm:pt>
    <dgm:pt modelId="{9F33E633-D7B5-403D-8728-386958685E0D}" type="sibTrans" cxnId="{037565F1-2CDF-41C4-B989-59226D7F237D}">
      <dgm:prSet/>
      <dgm:spPr/>
      <dgm:t>
        <a:bodyPr/>
        <a:lstStyle/>
        <a:p>
          <a:endParaRPr lang="de-DE"/>
        </a:p>
      </dgm:t>
    </dgm:pt>
    <dgm:pt modelId="{4356428C-032B-43F0-96FC-CC19533D4505}">
      <dgm:prSet phldrT="[Text]" custT="1"/>
      <dgm:spPr/>
      <dgm:t>
        <a:bodyPr/>
        <a:lstStyle/>
        <a:p>
          <a:r>
            <a:rPr lang="de-DE" sz="1200" dirty="0"/>
            <a:t>Zweite Ölkrise</a:t>
          </a:r>
        </a:p>
      </dgm:t>
    </dgm:pt>
    <dgm:pt modelId="{BC84F316-A5F5-456E-BCC8-3559720F91F7}" type="parTrans" cxnId="{E581FE5B-E7C1-4F14-A7A4-8376A234EA68}">
      <dgm:prSet/>
      <dgm:spPr/>
      <dgm:t>
        <a:bodyPr/>
        <a:lstStyle/>
        <a:p>
          <a:endParaRPr lang="de-DE"/>
        </a:p>
      </dgm:t>
    </dgm:pt>
    <dgm:pt modelId="{83D2A5C7-C260-4A60-A641-FD798861897F}" type="sibTrans" cxnId="{E581FE5B-E7C1-4F14-A7A4-8376A234EA68}">
      <dgm:prSet/>
      <dgm:spPr/>
      <dgm:t>
        <a:bodyPr/>
        <a:lstStyle/>
        <a:p>
          <a:endParaRPr lang="de-DE"/>
        </a:p>
      </dgm:t>
    </dgm:pt>
    <dgm:pt modelId="{9433C207-9494-46EA-8924-3F75BDA8E217}">
      <dgm:prSet phldrT="[Text]" custT="1"/>
      <dgm:spPr/>
      <dgm:t>
        <a:bodyPr/>
        <a:lstStyle/>
        <a:p>
          <a:r>
            <a:rPr lang="de-DE" sz="1200" dirty="0"/>
            <a:t>Fernserie „Holocaust“/ neue Erinnerungskultur</a:t>
          </a:r>
        </a:p>
      </dgm:t>
    </dgm:pt>
    <dgm:pt modelId="{7D42C181-8AD5-4712-AF63-6D1554770A57}" type="parTrans" cxnId="{F1845529-0DFE-457A-AD8A-F71EA2E63E8D}">
      <dgm:prSet/>
      <dgm:spPr/>
      <dgm:t>
        <a:bodyPr/>
        <a:lstStyle/>
        <a:p>
          <a:endParaRPr lang="de-DE"/>
        </a:p>
      </dgm:t>
    </dgm:pt>
    <dgm:pt modelId="{1F68CCC5-CDF3-46EB-8602-38454558E231}" type="sibTrans" cxnId="{F1845529-0DFE-457A-AD8A-F71EA2E63E8D}">
      <dgm:prSet/>
      <dgm:spPr/>
      <dgm:t>
        <a:bodyPr/>
        <a:lstStyle/>
        <a:p>
          <a:endParaRPr lang="de-DE"/>
        </a:p>
      </dgm:t>
    </dgm:pt>
    <dgm:pt modelId="{5421B343-4BF2-4CAA-A0C0-9B9F95EAB5B6}">
      <dgm:prSet phldrT="[Text]" custT="1"/>
      <dgm:spPr/>
      <dgm:t>
        <a:bodyPr/>
        <a:lstStyle/>
        <a:p>
          <a:r>
            <a:rPr lang="de-DE" sz="1200" dirty="0"/>
            <a:t>AKW-Unfall </a:t>
          </a:r>
          <a:r>
            <a:rPr lang="de-DE" sz="1200" dirty="0" err="1"/>
            <a:t>Harrisburg</a:t>
          </a:r>
          <a:r>
            <a:rPr lang="de-DE" sz="1200" dirty="0"/>
            <a:t> / Risikogesell-</a:t>
          </a:r>
          <a:r>
            <a:rPr lang="de-DE" sz="1200" dirty="0" err="1"/>
            <a:t>schaft</a:t>
          </a:r>
          <a:endParaRPr lang="de-DE" sz="1200" dirty="0"/>
        </a:p>
      </dgm:t>
    </dgm:pt>
    <dgm:pt modelId="{08894A11-BE25-4B0B-95E7-C9076F77D448}" type="parTrans" cxnId="{E6B9065A-0619-4727-9C45-18955A6B24E0}">
      <dgm:prSet/>
      <dgm:spPr/>
      <dgm:t>
        <a:bodyPr/>
        <a:lstStyle/>
        <a:p>
          <a:endParaRPr lang="de-DE"/>
        </a:p>
      </dgm:t>
    </dgm:pt>
    <dgm:pt modelId="{CAE9E2DA-B425-4493-8C82-61506C643603}" type="sibTrans" cxnId="{E6B9065A-0619-4727-9C45-18955A6B24E0}">
      <dgm:prSet/>
      <dgm:spPr/>
      <dgm:t>
        <a:bodyPr/>
        <a:lstStyle/>
        <a:p>
          <a:endParaRPr lang="de-DE"/>
        </a:p>
      </dgm:t>
    </dgm:pt>
    <dgm:pt modelId="{25C30931-1658-42FA-BF3E-FBFFC7DFC4D9}">
      <dgm:prSet phldrT="[Text]" custT="1"/>
      <dgm:spPr/>
      <dgm:t>
        <a:bodyPr/>
        <a:lstStyle/>
        <a:p>
          <a:r>
            <a:rPr lang="de-DE" sz="1200" dirty="0"/>
            <a:t>NATO-Doppel-    </a:t>
          </a:r>
          <a:r>
            <a:rPr lang="de-DE" sz="1200" dirty="0" err="1"/>
            <a:t>beschluss</a:t>
          </a:r>
          <a:r>
            <a:rPr lang="de-DE" sz="1200" dirty="0"/>
            <a:t>/ Umgang mit atomarer Rüstung</a:t>
          </a:r>
        </a:p>
      </dgm:t>
    </dgm:pt>
    <dgm:pt modelId="{AA571B19-987F-4700-8CBC-05EB4FAD7AF9}" type="parTrans" cxnId="{FB0AFD9E-90B5-4E31-90D4-66AB37B700EA}">
      <dgm:prSet/>
      <dgm:spPr/>
      <dgm:t>
        <a:bodyPr/>
        <a:lstStyle/>
        <a:p>
          <a:endParaRPr lang="de-DE"/>
        </a:p>
      </dgm:t>
    </dgm:pt>
    <dgm:pt modelId="{0D7714E5-D886-44A7-9C6F-CBEB43AF7272}" type="sibTrans" cxnId="{FB0AFD9E-90B5-4E31-90D4-66AB37B700EA}">
      <dgm:prSet/>
      <dgm:spPr/>
      <dgm:t>
        <a:bodyPr/>
        <a:lstStyle/>
        <a:p>
          <a:endParaRPr lang="de-DE"/>
        </a:p>
      </dgm:t>
    </dgm:pt>
    <dgm:pt modelId="{6BF5B6A7-E044-43A2-B5DB-B62FE34E668C}" type="pres">
      <dgm:prSet presAssocID="{AA7BA72D-9A62-4598-8E3A-78300DA586BF}" presName="cycle" presStyleCnt="0">
        <dgm:presLayoutVars>
          <dgm:chMax val="1"/>
          <dgm:dir/>
          <dgm:animLvl val="ctr"/>
          <dgm:resizeHandles val="exact"/>
        </dgm:presLayoutVars>
      </dgm:prSet>
      <dgm:spPr/>
    </dgm:pt>
    <dgm:pt modelId="{CE428A7A-EC25-4739-88FE-F2EF6ACACADC}" type="pres">
      <dgm:prSet presAssocID="{A8C86A33-E4BB-4EB5-90BF-C8B5CD1CFC31}" presName="centerShape" presStyleLbl="node0" presStyleIdx="0" presStyleCnt="1" custScaleX="177927" custScaleY="169680" custLinFactNeighborX="-4257" custLinFactNeighborY="1339"/>
      <dgm:spPr/>
    </dgm:pt>
    <dgm:pt modelId="{ED101B80-911A-4548-8E0D-C8F150ACDF18}" type="pres">
      <dgm:prSet presAssocID="{FFF55DB9-EFC1-4017-9F91-0B871159EB56}" presName="Name9" presStyleLbl="parChTrans1D2" presStyleIdx="0" presStyleCnt="12"/>
      <dgm:spPr/>
    </dgm:pt>
    <dgm:pt modelId="{9CACCA1F-7477-4695-8730-42C6184A4CAD}" type="pres">
      <dgm:prSet presAssocID="{FFF55DB9-EFC1-4017-9F91-0B871159EB56}" presName="connTx" presStyleLbl="parChTrans1D2" presStyleIdx="0" presStyleCnt="12"/>
      <dgm:spPr/>
    </dgm:pt>
    <dgm:pt modelId="{CBF9EE10-63CB-4531-A9F9-17AC944D4FA0}" type="pres">
      <dgm:prSet presAssocID="{EE774F85-CDBF-4B85-859C-D89F281B14C6}" presName="node" presStyleLbl="node1" presStyleIdx="0" presStyleCnt="12" custScaleX="100101" custScaleY="100101" custRadScaleRad="101577" custRadScaleInc="23711">
        <dgm:presLayoutVars>
          <dgm:bulletEnabled val="1"/>
        </dgm:presLayoutVars>
      </dgm:prSet>
      <dgm:spPr/>
    </dgm:pt>
    <dgm:pt modelId="{6EF69AAF-967C-4A84-B16C-C0F46E2A2F3D}" type="pres">
      <dgm:prSet presAssocID="{D929D0CE-DB80-4C54-B79F-4CCD8C867035}" presName="Name9" presStyleLbl="parChTrans1D2" presStyleIdx="1" presStyleCnt="12"/>
      <dgm:spPr/>
    </dgm:pt>
    <dgm:pt modelId="{EAB2D6D5-BFBE-4051-8A9A-43833DE38CF1}" type="pres">
      <dgm:prSet presAssocID="{D929D0CE-DB80-4C54-B79F-4CCD8C867035}" presName="connTx" presStyleLbl="parChTrans1D2" presStyleIdx="1" presStyleCnt="12"/>
      <dgm:spPr/>
    </dgm:pt>
    <dgm:pt modelId="{E69C1C33-6DB3-40D9-B34D-A5C13E28E30D}" type="pres">
      <dgm:prSet presAssocID="{FA243D07-0136-4614-8F33-36507836AF1C}" presName="node" presStyleLbl="node1" presStyleIdx="1" presStyleCnt="12">
        <dgm:presLayoutVars>
          <dgm:bulletEnabled val="1"/>
        </dgm:presLayoutVars>
      </dgm:prSet>
      <dgm:spPr/>
    </dgm:pt>
    <dgm:pt modelId="{CC989882-DEAB-400C-8356-79CC54DA97E7}" type="pres">
      <dgm:prSet presAssocID="{6BB6B649-F701-4761-A15D-7E5E90B8C928}" presName="Name9" presStyleLbl="parChTrans1D2" presStyleIdx="2" presStyleCnt="12"/>
      <dgm:spPr/>
    </dgm:pt>
    <dgm:pt modelId="{0D45AE91-9ECC-4D6E-9FF7-EE4667DBD74A}" type="pres">
      <dgm:prSet presAssocID="{6BB6B649-F701-4761-A15D-7E5E90B8C928}" presName="connTx" presStyleLbl="parChTrans1D2" presStyleIdx="2" presStyleCnt="12"/>
      <dgm:spPr/>
    </dgm:pt>
    <dgm:pt modelId="{D4FE5F29-0006-4C1F-9E9A-2CA1893DAA5A}" type="pres">
      <dgm:prSet presAssocID="{6367A817-07EE-4798-9962-9C3D31B35932}" presName="node" presStyleLbl="node1" presStyleIdx="2" presStyleCnt="12">
        <dgm:presLayoutVars>
          <dgm:bulletEnabled val="1"/>
        </dgm:presLayoutVars>
      </dgm:prSet>
      <dgm:spPr/>
    </dgm:pt>
    <dgm:pt modelId="{BB564E28-3AC9-4CAC-8433-734DA0044DAA}" type="pres">
      <dgm:prSet presAssocID="{63C195D9-1FD8-4D82-998B-A5D74750A300}" presName="Name9" presStyleLbl="parChTrans1D2" presStyleIdx="3" presStyleCnt="12"/>
      <dgm:spPr/>
    </dgm:pt>
    <dgm:pt modelId="{76514282-4532-4DCF-BED0-381971E4EF05}" type="pres">
      <dgm:prSet presAssocID="{63C195D9-1FD8-4D82-998B-A5D74750A300}" presName="connTx" presStyleLbl="parChTrans1D2" presStyleIdx="3" presStyleCnt="12"/>
      <dgm:spPr/>
    </dgm:pt>
    <dgm:pt modelId="{E2B8CEF9-EBD7-416A-83EA-E3E2746D4E92}" type="pres">
      <dgm:prSet presAssocID="{A92E1DB3-9CF5-4755-BD24-1B7721943B17}" presName="node" presStyleLbl="node1" presStyleIdx="3" presStyleCnt="12">
        <dgm:presLayoutVars>
          <dgm:bulletEnabled val="1"/>
        </dgm:presLayoutVars>
      </dgm:prSet>
      <dgm:spPr/>
    </dgm:pt>
    <dgm:pt modelId="{9CCE7851-5022-426A-BC1D-E7DC605F65F1}" type="pres">
      <dgm:prSet presAssocID="{C9B160D8-AFCC-4012-AA55-8E5FA902CE62}" presName="Name9" presStyleLbl="parChTrans1D2" presStyleIdx="4" presStyleCnt="12"/>
      <dgm:spPr/>
    </dgm:pt>
    <dgm:pt modelId="{416A7AA3-3334-4132-A7C3-69FCFEA24AB2}" type="pres">
      <dgm:prSet presAssocID="{C9B160D8-AFCC-4012-AA55-8E5FA902CE62}" presName="connTx" presStyleLbl="parChTrans1D2" presStyleIdx="4" presStyleCnt="12"/>
      <dgm:spPr/>
    </dgm:pt>
    <dgm:pt modelId="{45324B8F-81A7-420B-81AD-D0700CE34A19}" type="pres">
      <dgm:prSet presAssocID="{F8756BA3-E498-4715-9511-9A05A7CB739E}" presName="node" presStyleLbl="node1" presStyleIdx="4" presStyleCnt="12">
        <dgm:presLayoutVars>
          <dgm:bulletEnabled val="1"/>
        </dgm:presLayoutVars>
      </dgm:prSet>
      <dgm:spPr/>
    </dgm:pt>
    <dgm:pt modelId="{CF14DC66-5609-4FC4-88C4-C3C381DD8B68}" type="pres">
      <dgm:prSet presAssocID="{D045EACE-D110-4120-9DFE-A19BD9B69B87}" presName="Name9" presStyleLbl="parChTrans1D2" presStyleIdx="5" presStyleCnt="12"/>
      <dgm:spPr/>
    </dgm:pt>
    <dgm:pt modelId="{6A91D5FF-F030-43E2-B4F7-88E16082F250}" type="pres">
      <dgm:prSet presAssocID="{D045EACE-D110-4120-9DFE-A19BD9B69B87}" presName="connTx" presStyleLbl="parChTrans1D2" presStyleIdx="5" presStyleCnt="12"/>
      <dgm:spPr/>
    </dgm:pt>
    <dgm:pt modelId="{C6689A33-7758-4124-BDF6-5855E0C943B5}" type="pres">
      <dgm:prSet presAssocID="{9F305374-EEFA-4057-A847-E541F9986FEE}" presName="node" presStyleLbl="node1" presStyleIdx="5" presStyleCnt="12">
        <dgm:presLayoutVars>
          <dgm:bulletEnabled val="1"/>
        </dgm:presLayoutVars>
      </dgm:prSet>
      <dgm:spPr/>
    </dgm:pt>
    <dgm:pt modelId="{7EC94E97-A931-46AF-AECD-21D795AA6D3A}" type="pres">
      <dgm:prSet presAssocID="{F529DA3B-DCBE-475A-9786-0A091F74DD39}" presName="Name9" presStyleLbl="parChTrans1D2" presStyleIdx="6" presStyleCnt="12"/>
      <dgm:spPr/>
    </dgm:pt>
    <dgm:pt modelId="{5F1DED9B-C0FD-43A7-AE0E-95A782F894D9}" type="pres">
      <dgm:prSet presAssocID="{F529DA3B-DCBE-475A-9786-0A091F74DD39}" presName="connTx" presStyleLbl="parChTrans1D2" presStyleIdx="6" presStyleCnt="12"/>
      <dgm:spPr/>
    </dgm:pt>
    <dgm:pt modelId="{D3B50C28-6011-46C3-B246-9A17A5ADC278}" type="pres">
      <dgm:prSet presAssocID="{808ED25A-8D29-4B3F-9D32-F9743C0F9C74}" presName="node" presStyleLbl="node1" presStyleIdx="6" presStyleCnt="12">
        <dgm:presLayoutVars>
          <dgm:bulletEnabled val="1"/>
        </dgm:presLayoutVars>
      </dgm:prSet>
      <dgm:spPr/>
    </dgm:pt>
    <dgm:pt modelId="{28AAC12B-B120-4790-B2BF-A44B2B42F1B8}" type="pres">
      <dgm:prSet presAssocID="{BC84F316-A5F5-456E-BCC8-3559720F91F7}" presName="Name9" presStyleLbl="parChTrans1D2" presStyleIdx="7" presStyleCnt="12"/>
      <dgm:spPr/>
    </dgm:pt>
    <dgm:pt modelId="{C2042FEA-A3E5-4172-8CA1-95859BBB51E7}" type="pres">
      <dgm:prSet presAssocID="{BC84F316-A5F5-456E-BCC8-3559720F91F7}" presName="connTx" presStyleLbl="parChTrans1D2" presStyleIdx="7" presStyleCnt="12"/>
      <dgm:spPr/>
    </dgm:pt>
    <dgm:pt modelId="{C3AE8FF8-455C-4802-BB0C-087BE7233547}" type="pres">
      <dgm:prSet presAssocID="{4356428C-032B-43F0-96FC-CC19533D4505}" presName="node" presStyleLbl="node1" presStyleIdx="7" presStyleCnt="12">
        <dgm:presLayoutVars>
          <dgm:bulletEnabled val="1"/>
        </dgm:presLayoutVars>
      </dgm:prSet>
      <dgm:spPr/>
    </dgm:pt>
    <dgm:pt modelId="{F181A298-61D3-4EAA-AFD3-F5A912B998D1}" type="pres">
      <dgm:prSet presAssocID="{7D42C181-8AD5-4712-AF63-6D1554770A57}" presName="Name9" presStyleLbl="parChTrans1D2" presStyleIdx="8" presStyleCnt="12"/>
      <dgm:spPr/>
    </dgm:pt>
    <dgm:pt modelId="{791B8140-192A-4B3E-9B7F-2FA40F6EDD5B}" type="pres">
      <dgm:prSet presAssocID="{7D42C181-8AD5-4712-AF63-6D1554770A57}" presName="connTx" presStyleLbl="parChTrans1D2" presStyleIdx="8" presStyleCnt="12"/>
      <dgm:spPr/>
    </dgm:pt>
    <dgm:pt modelId="{FD987466-53F2-4A5F-ACE4-990164FD3D16}" type="pres">
      <dgm:prSet presAssocID="{9433C207-9494-46EA-8924-3F75BDA8E217}" presName="node" presStyleLbl="node1" presStyleIdx="8" presStyleCnt="12">
        <dgm:presLayoutVars>
          <dgm:bulletEnabled val="1"/>
        </dgm:presLayoutVars>
      </dgm:prSet>
      <dgm:spPr/>
    </dgm:pt>
    <dgm:pt modelId="{BDF9971F-CC82-4477-8945-A833FF560225}" type="pres">
      <dgm:prSet presAssocID="{08894A11-BE25-4B0B-95E7-C9076F77D448}" presName="Name9" presStyleLbl="parChTrans1D2" presStyleIdx="9" presStyleCnt="12"/>
      <dgm:spPr/>
    </dgm:pt>
    <dgm:pt modelId="{4B2FAA7D-0441-4977-AB2D-27C732126696}" type="pres">
      <dgm:prSet presAssocID="{08894A11-BE25-4B0B-95E7-C9076F77D448}" presName="connTx" presStyleLbl="parChTrans1D2" presStyleIdx="9" presStyleCnt="12"/>
      <dgm:spPr/>
    </dgm:pt>
    <dgm:pt modelId="{4CBC8F52-61F6-4253-BE3B-5724FB7EA0DF}" type="pres">
      <dgm:prSet presAssocID="{5421B343-4BF2-4CAA-A0C0-9B9F95EAB5B6}" presName="node" presStyleLbl="node1" presStyleIdx="9" presStyleCnt="12">
        <dgm:presLayoutVars>
          <dgm:bulletEnabled val="1"/>
        </dgm:presLayoutVars>
      </dgm:prSet>
      <dgm:spPr/>
    </dgm:pt>
    <dgm:pt modelId="{388DEA6C-D3AD-4FCE-BB0E-2C18BADD264B}" type="pres">
      <dgm:prSet presAssocID="{AA571B19-987F-4700-8CBC-05EB4FAD7AF9}" presName="Name9" presStyleLbl="parChTrans1D2" presStyleIdx="10" presStyleCnt="12"/>
      <dgm:spPr/>
    </dgm:pt>
    <dgm:pt modelId="{81F34C66-D6C9-4094-AF0E-40C1D43D424C}" type="pres">
      <dgm:prSet presAssocID="{AA571B19-987F-4700-8CBC-05EB4FAD7AF9}" presName="connTx" presStyleLbl="parChTrans1D2" presStyleIdx="10" presStyleCnt="12"/>
      <dgm:spPr/>
    </dgm:pt>
    <dgm:pt modelId="{9B277755-5144-4E3F-AAE0-9714EB9475CD}" type="pres">
      <dgm:prSet presAssocID="{25C30931-1658-42FA-BF3E-FBFFC7DFC4D9}" presName="node" presStyleLbl="node1" presStyleIdx="10" presStyleCnt="12">
        <dgm:presLayoutVars>
          <dgm:bulletEnabled val="1"/>
        </dgm:presLayoutVars>
      </dgm:prSet>
      <dgm:spPr/>
    </dgm:pt>
    <dgm:pt modelId="{B93FF44B-F12E-446D-89FC-D9301E7F8A9C}" type="pres">
      <dgm:prSet presAssocID="{C67204AD-7EBB-47B5-ABB1-B4446EBC33D4}" presName="Name9" presStyleLbl="parChTrans1D2" presStyleIdx="11" presStyleCnt="12"/>
      <dgm:spPr/>
    </dgm:pt>
    <dgm:pt modelId="{F2AAD048-192E-4D7C-9658-DB350FDB0D54}" type="pres">
      <dgm:prSet presAssocID="{C67204AD-7EBB-47B5-ABB1-B4446EBC33D4}" presName="connTx" presStyleLbl="parChTrans1D2" presStyleIdx="11" presStyleCnt="12"/>
      <dgm:spPr/>
    </dgm:pt>
    <dgm:pt modelId="{9F949B77-2274-4258-8A0E-67A8EC8075F6}" type="pres">
      <dgm:prSet presAssocID="{C76D97DD-4608-45A2-9614-1BEFCAB38A64}" presName="node" presStyleLbl="node1" presStyleIdx="11" presStyleCnt="12">
        <dgm:presLayoutVars>
          <dgm:bulletEnabled val="1"/>
        </dgm:presLayoutVars>
      </dgm:prSet>
      <dgm:spPr/>
    </dgm:pt>
  </dgm:ptLst>
  <dgm:cxnLst>
    <dgm:cxn modelId="{9A01B200-0C04-4548-B01D-454B893DC5A6}" srcId="{A8C86A33-E4BB-4EB5-90BF-C8B5CD1CFC31}" destId="{EE774F85-CDBF-4B85-859C-D89F281B14C6}" srcOrd="0" destOrd="0" parTransId="{FFF55DB9-EFC1-4017-9F91-0B871159EB56}" sibTransId="{AA08B4C4-9791-49C4-BAF9-FC48D7508792}"/>
    <dgm:cxn modelId="{F93E6402-1C9D-4E2F-B234-FC384E4A89DC}" type="presOf" srcId="{FFF55DB9-EFC1-4017-9F91-0B871159EB56}" destId="{9CACCA1F-7477-4695-8730-42C6184A4CAD}" srcOrd="1" destOrd="0" presId="urn:microsoft.com/office/officeart/2005/8/layout/radial1"/>
    <dgm:cxn modelId="{94F12503-9E6B-4D58-AACF-A4BAB910508A}" type="presOf" srcId="{F529DA3B-DCBE-475A-9786-0A091F74DD39}" destId="{5F1DED9B-C0FD-43A7-AE0E-95A782F894D9}" srcOrd="1" destOrd="0" presId="urn:microsoft.com/office/officeart/2005/8/layout/radial1"/>
    <dgm:cxn modelId="{54A46B18-0656-4C5D-991C-212E7A681B90}" type="presOf" srcId="{D045EACE-D110-4120-9DFE-A19BD9B69B87}" destId="{6A91D5FF-F030-43E2-B4F7-88E16082F250}" srcOrd="1" destOrd="0" presId="urn:microsoft.com/office/officeart/2005/8/layout/radial1"/>
    <dgm:cxn modelId="{A2CD4719-BAE7-4A02-8A3C-43097BB05BD7}" type="presOf" srcId="{EE774F85-CDBF-4B85-859C-D89F281B14C6}" destId="{CBF9EE10-63CB-4531-A9F9-17AC944D4FA0}" srcOrd="0" destOrd="0" presId="urn:microsoft.com/office/officeart/2005/8/layout/radial1"/>
    <dgm:cxn modelId="{CD33531F-35DF-436A-A330-77DD70AB85F5}" type="presOf" srcId="{08894A11-BE25-4B0B-95E7-C9076F77D448}" destId="{BDF9971F-CC82-4477-8945-A833FF560225}" srcOrd="0" destOrd="0" presId="urn:microsoft.com/office/officeart/2005/8/layout/radial1"/>
    <dgm:cxn modelId="{5912861F-D1B8-4B7A-AA7C-D4895E60246D}" type="presOf" srcId="{9433C207-9494-46EA-8924-3F75BDA8E217}" destId="{FD987466-53F2-4A5F-ACE4-990164FD3D16}" srcOrd="0" destOrd="0" presId="urn:microsoft.com/office/officeart/2005/8/layout/radial1"/>
    <dgm:cxn modelId="{4BC29921-8C4B-4AF5-9F09-7C676396B7D9}" type="presOf" srcId="{BC84F316-A5F5-456E-BCC8-3559720F91F7}" destId="{28AAC12B-B120-4790-B2BF-A44B2B42F1B8}" srcOrd="0" destOrd="0" presId="urn:microsoft.com/office/officeart/2005/8/layout/radial1"/>
    <dgm:cxn modelId="{F1845529-0DFE-457A-AD8A-F71EA2E63E8D}" srcId="{A8C86A33-E4BB-4EB5-90BF-C8B5CD1CFC31}" destId="{9433C207-9494-46EA-8924-3F75BDA8E217}" srcOrd="8" destOrd="0" parTransId="{7D42C181-8AD5-4712-AF63-6D1554770A57}" sibTransId="{1F68CCC5-CDF3-46EB-8602-38454558E231}"/>
    <dgm:cxn modelId="{440C7F2D-2408-4E01-9CBC-40455DFF62B0}" type="presOf" srcId="{C67204AD-7EBB-47B5-ABB1-B4446EBC33D4}" destId="{B93FF44B-F12E-446D-89FC-D9301E7F8A9C}" srcOrd="0" destOrd="0" presId="urn:microsoft.com/office/officeart/2005/8/layout/radial1"/>
    <dgm:cxn modelId="{C612DB35-ABE1-4D25-940A-02475523CA56}" type="presOf" srcId="{C9B160D8-AFCC-4012-AA55-8E5FA902CE62}" destId="{9CCE7851-5022-426A-BC1D-E7DC605F65F1}" srcOrd="0" destOrd="0" presId="urn:microsoft.com/office/officeart/2005/8/layout/radial1"/>
    <dgm:cxn modelId="{49018638-3F0D-42E1-8E1E-865CB452AF51}" type="presOf" srcId="{6BB6B649-F701-4761-A15D-7E5E90B8C928}" destId="{0D45AE91-9ECC-4D6E-9FF7-EE4667DBD74A}" srcOrd="1" destOrd="0" presId="urn:microsoft.com/office/officeart/2005/8/layout/radial1"/>
    <dgm:cxn modelId="{E581FE5B-E7C1-4F14-A7A4-8376A234EA68}" srcId="{A8C86A33-E4BB-4EB5-90BF-C8B5CD1CFC31}" destId="{4356428C-032B-43F0-96FC-CC19533D4505}" srcOrd="7" destOrd="0" parTransId="{BC84F316-A5F5-456E-BCC8-3559720F91F7}" sibTransId="{83D2A5C7-C260-4A60-A641-FD798861897F}"/>
    <dgm:cxn modelId="{F7FAE15D-1748-4116-8014-722CA9CDF353}" type="presOf" srcId="{25C30931-1658-42FA-BF3E-FBFFC7DFC4D9}" destId="{9B277755-5144-4E3F-AAE0-9714EB9475CD}" srcOrd="0" destOrd="0" presId="urn:microsoft.com/office/officeart/2005/8/layout/radial1"/>
    <dgm:cxn modelId="{B87FFA5E-41E6-4F4E-8071-457E05563AD4}" type="presOf" srcId="{6BB6B649-F701-4761-A15D-7E5E90B8C928}" destId="{CC989882-DEAB-400C-8356-79CC54DA97E7}" srcOrd="0" destOrd="0" presId="urn:microsoft.com/office/officeart/2005/8/layout/radial1"/>
    <dgm:cxn modelId="{22913342-1C72-43C9-8FF2-AD1B867BF1B2}" type="presOf" srcId="{63C195D9-1FD8-4D82-998B-A5D74750A300}" destId="{BB564E28-3AC9-4CAC-8433-734DA0044DAA}" srcOrd="0" destOrd="0" presId="urn:microsoft.com/office/officeart/2005/8/layout/radial1"/>
    <dgm:cxn modelId="{886BC242-BFDB-4ED8-84F6-6023740E40B6}" type="presOf" srcId="{D929D0CE-DB80-4C54-B79F-4CCD8C867035}" destId="{6EF69AAF-967C-4A84-B16C-C0F46E2A2F3D}" srcOrd="0" destOrd="0" presId="urn:microsoft.com/office/officeart/2005/8/layout/radial1"/>
    <dgm:cxn modelId="{A4B37548-BBC3-493A-B758-541499C99F4F}" type="presOf" srcId="{F529DA3B-DCBE-475A-9786-0A091F74DD39}" destId="{7EC94E97-A931-46AF-AECD-21D795AA6D3A}" srcOrd="0" destOrd="0" presId="urn:microsoft.com/office/officeart/2005/8/layout/radial1"/>
    <dgm:cxn modelId="{3850356B-FD2F-4A42-AE4B-C8C897BCC4A1}" type="presOf" srcId="{A92E1DB3-9CF5-4755-BD24-1B7721943B17}" destId="{E2B8CEF9-EBD7-416A-83EA-E3E2746D4E92}" srcOrd="0" destOrd="0" presId="urn:microsoft.com/office/officeart/2005/8/layout/radial1"/>
    <dgm:cxn modelId="{7777286D-9B5B-4ADD-B967-A646E39080C8}" type="presOf" srcId="{AA571B19-987F-4700-8CBC-05EB4FAD7AF9}" destId="{81F34C66-D6C9-4094-AF0E-40C1D43D424C}" srcOrd="1" destOrd="0" presId="urn:microsoft.com/office/officeart/2005/8/layout/radial1"/>
    <dgm:cxn modelId="{8D628F71-A3A9-49CF-A7D3-1B6775EB39DD}" type="presOf" srcId="{AA571B19-987F-4700-8CBC-05EB4FAD7AF9}" destId="{388DEA6C-D3AD-4FCE-BB0E-2C18BADD264B}" srcOrd="0" destOrd="0" presId="urn:microsoft.com/office/officeart/2005/8/layout/radial1"/>
    <dgm:cxn modelId="{3E1C8C77-4A1D-4E1E-BD5A-7270824779D7}" srcId="{A8C86A33-E4BB-4EB5-90BF-C8B5CD1CFC31}" destId="{FA243D07-0136-4614-8F33-36507836AF1C}" srcOrd="1" destOrd="0" parTransId="{D929D0CE-DB80-4C54-B79F-4CCD8C867035}" sibTransId="{6405400A-95B6-48CD-AE66-5D7E1AF06CC1}"/>
    <dgm:cxn modelId="{69D92B58-0EB7-4526-BD55-F35F3EABAB2C}" type="presOf" srcId="{808ED25A-8D29-4B3F-9D32-F9743C0F9C74}" destId="{D3B50C28-6011-46C3-B246-9A17A5ADC278}" srcOrd="0" destOrd="0" presId="urn:microsoft.com/office/officeart/2005/8/layout/radial1"/>
    <dgm:cxn modelId="{49346B59-8EC7-4C5B-A2E8-2F848F084BD5}" type="presOf" srcId="{FA243D07-0136-4614-8F33-36507836AF1C}" destId="{E69C1C33-6DB3-40D9-B34D-A5C13E28E30D}" srcOrd="0" destOrd="0" presId="urn:microsoft.com/office/officeart/2005/8/layout/radial1"/>
    <dgm:cxn modelId="{E6B9065A-0619-4727-9C45-18955A6B24E0}" srcId="{A8C86A33-E4BB-4EB5-90BF-C8B5CD1CFC31}" destId="{5421B343-4BF2-4CAA-A0C0-9B9F95EAB5B6}" srcOrd="9" destOrd="0" parTransId="{08894A11-BE25-4B0B-95E7-C9076F77D448}" sibTransId="{CAE9E2DA-B425-4493-8C82-61506C643603}"/>
    <dgm:cxn modelId="{82A98982-6EBD-4173-A31B-B776C95BAACA}" type="presOf" srcId="{9F305374-EEFA-4057-A847-E541F9986FEE}" destId="{C6689A33-7758-4124-BDF6-5855E0C943B5}" srcOrd="0" destOrd="0" presId="urn:microsoft.com/office/officeart/2005/8/layout/radial1"/>
    <dgm:cxn modelId="{EBE20684-3E4B-49ED-8E0C-57DB12E83371}" type="presOf" srcId="{C67204AD-7EBB-47B5-ABB1-B4446EBC33D4}" destId="{F2AAD048-192E-4D7C-9658-DB350FDB0D54}" srcOrd="1" destOrd="0" presId="urn:microsoft.com/office/officeart/2005/8/layout/radial1"/>
    <dgm:cxn modelId="{95447A84-2FB6-4FBB-A1BA-6ECBB9487E9A}" type="presOf" srcId="{AA7BA72D-9A62-4598-8E3A-78300DA586BF}" destId="{6BF5B6A7-E044-43A2-B5DB-B62FE34E668C}" srcOrd="0" destOrd="0" presId="urn:microsoft.com/office/officeart/2005/8/layout/radial1"/>
    <dgm:cxn modelId="{47FA1990-7CFD-4F35-99F9-9A86D7B4200B}" type="presOf" srcId="{D045EACE-D110-4120-9DFE-A19BD9B69B87}" destId="{CF14DC66-5609-4FC4-88C4-C3C381DD8B68}" srcOrd="0" destOrd="0" presId="urn:microsoft.com/office/officeart/2005/8/layout/radial1"/>
    <dgm:cxn modelId="{EED2A094-DF73-4956-A95E-129369ED7AD2}" srcId="{A8C86A33-E4BB-4EB5-90BF-C8B5CD1CFC31}" destId="{F8756BA3-E498-4715-9511-9A05A7CB739E}" srcOrd="4" destOrd="0" parTransId="{C9B160D8-AFCC-4012-AA55-8E5FA902CE62}" sibTransId="{D8178768-B33F-4C64-B022-E13E41D10D18}"/>
    <dgm:cxn modelId="{D43F1096-5C04-4AAA-A4F5-91D2EDE217F0}" type="presOf" srcId="{6367A817-07EE-4798-9962-9C3D31B35932}" destId="{D4FE5F29-0006-4C1F-9E9A-2CA1893DAA5A}" srcOrd="0" destOrd="0" presId="urn:microsoft.com/office/officeart/2005/8/layout/radial1"/>
    <dgm:cxn modelId="{330D8498-972F-4E97-A964-710EEE95E8EA}" srcId="{AA7BA72D-9A62-4598-8E3A-78300DA586BF}" destId="{A8C86A33-E4BB-4EB5-90BF-C8B5CD1CFC31}" srcOrd="0" destOrd="0" parTransId="{EB1077DA-6B77-4301-8861-22661F9967CD}" sibTransId="{67518E9B-83CF-41EB-816D-6B73EDEDA920}"/>
    <dgm:cxn modelId="{FB0AFD9E-90B5-4E31-90D4-66AB37B700EA}" srcId="{A8C86A33-E4BB-4EB5-90BF-C8B5CD1CFC31}" destId="{25C30931-1658-42FA-BF3E-FBFFC7DFC4D9}" srcOrd="10" destOrd="0" parTransId="{AA571B19-987F-4700-8CBC-05EB4FAD7AF9}" sibTransId="{0D7714E5-D886-44A7-9C6F-CBEB43AF7272}"/>
    <dgm:cxn modelId="{F24B1EA5-5860-4B59-B31F-6B629BF6B10C}" type="presOf" srcId="{A8C86A33-E4BB-4EB5-90BF-C8B5CD1CFC31}" destId="{CE428A7A-EC25-4739-88FE-F2EF6ACACADC}" srcOrd="0" destOrd="0" presId="urn:microsoft.com/office/officeart/2005/8/layout/radial1"/>
    <dgm:cxn modelId="{1D1452AE-6B9D-40EB-A3A1-91D8A8CF2B24}" type="presOf" srcId="{D929D0CE-DB80-4C54-B79F-4CCD8C867035}" destId="{EAB2D6D5-BFBE-4051-8A9A-43833DE38CF1}" srcOrd="1" destOrd="0" presId="urn:microsoft.com/office/officeart/2005/8/layout/radial1"/>
    <dgm:cxn modelId="{3B14EDB5-7755-421A-89F4-0CEDA3AC3060}" type="presOf" srcId="{C9B160D8-AFCC-4012-AA55-8E5FA902CE62}" destId="{416A7AA3-3334-4132-A7C3-69FCFEA24AB2}" srcOrd="1" destOrd="0" presId="urn:microsoft.com/office/officeart/2005/8/layout/radial1"/>
    <dgm:cxn modelId="{8C881DBF-4476-42A9-8F87-B6094D58D412}" srcId="{A8C86A33-E4BB-4EB5-90BF-C8B5CD1CFC31}" destId="{6367A817-07EE-4798-9962-9C3D31B35932}" srcOrd="2" destOrd="0" parTransId="{6BB6B649-F701-4761-A15D-7E5E90B8C928}" sibTransId="{8A48B3AD-C7A4-4E31-8E61-F834C9AEBE04}"/>
    <dgm:cxn modelId="{C9413BC4-89C2-4A90-8078-D6EA172CFABF}" type="presOf" srcId="{C76D97DD-4608-45A2-9614-1BEFCAB38A64}" destId="{9F949B77-2274-4258-8A0E-67A8EC8075F6}" srcOrd="0" destOrd="0" presId="urn:microsoft.com/office/officeart/2005/8/layout/radial1"/>
    <dgm:cxn modelId="{AE7653C9-AFBA-43AB-8D53-9F7462F665B3}" srcId="{A8C86A33-E4BB-4EB5-90BF-C8B5CD1CFC31}" destId="{A92E1DB3-9CF5-4755-BD24-1B7721943B17}" srcOrd="3" destOrd="0" parTransId="{63C195D9-1FD8-4D82-998B-A5D74750A300}" sibTransId="{25456155-3C6B-4B3B-840D-98A950CC9E9A}"/>
    <dgm:cxn modelId="{29AF96C9-DE10-414A-8D0B-17CCFC429A49}" type="presOf" srcId="{4356428C-032B-43F0-96FC-CC19533D4505}" destId="{C3AE8FF8-455C-4802-BB0C-087BE7233547}" srcOrd="0" destOrd="0" presId="urn:microsoft.com/office/officeart/2005/8/layout/radial1"/>
    <dgm:cxn modelId="{9A386AD6-DA4B-4C9D-BBFB-281487892175}" type="presOf" srcId="{08894A11-BE25-4B0B-95E7-C9076F77D448}" destId="{4B2FAA7D-0441-4977-AB2D-27C732126696}" srcOrd="1" destOrd="0" presId="urn:microsoft.com/office/officeart/2005/8/layout/radial1"/>
    <dgm:cxn modelId="{45F271DE-059D-4D1E-829F-3EEACADEBB23}" srcId="{A8C86A33-E4BB-4EB5-90BF-C8B5CD1CFC31}" destId="{C76D97DD-4608-45A2-9614-1BEFCAB38A64}" srcOrd="11" destOrd="0" parTransId="{C67204AD-7EBB-47B5-ABB1-B4446EBC33D4}" sibTransId="{E638D9CF-E4A3-46B2-BFD0-EF8FDDAD5536}"/>
    <dgm:cxn modelId="{02A64ADF-278A-4359-BB09-B50FB2E31198}" type="presOf" srcId="{F8756BA3-E498-4715-9511-9A05A7CB739E}" destId="{45324B8F-81A7-420B-81AD-D0700CE34A19}" srcOrd="0" destOrd="0" presId="urn:microsoft.com/office/officeart/2005/8/layout/radial1"/>
    <dgm:cxn modelId="{FFEABDE1-7185-4119-A49D-C68A3620ED69}" type="presOf" srcId="{BC84F316-A5F5-456E-BCC8-3559720F91F7}" destId="{C2042FEA-A3E5-4172-8CA1-95859BBB51E7}" srcOrd="1" destOrd="0" presId="urn:microsoft.com/office/officeart/2005/8/layout/radial1"/>
    <dgm:cxn modelId="{B799EEE2-5F79-4732-A786-0CEB1AF82E53}" type="presOf" srcId="{FFF55DB9-EFC1-4017-9F91-0B871159EB56}" destId="{ED101B80-911A-4548-8E0D-C8F150ACDF18}" srcOrd="0" destOrd="0" presId="urn:microsoft.com/office/officeart/2005/8/layout/radial1"/>
    <dgm:cxn modelId="{116BCCED-12FD-42BB-969A-3AEC7A03BFB4}" srcId="{A8C86A33-E4BB-4EB5-90BF-C8B5CD1CFC31}" destId="{9F305374-EEFA-4057-A847-E541F9986FEE}" srcOrd="5" destOrd="0" parTransId="{D045EACE-D110-4120-9DFE-A19BD9B69B87}" sibTransId="{5A5AD53D-14C3-4524-A285-CEF8A52286AD}"/>
    <dgm:cxn modelId="{037565F1-2CDF-41C4-B989-59226D7F237D}" srcId="{A8C86A33-E4BB-4EB5-90BF-C8B5CD1CFC31}" destId="{808ED25A-8D29-4B3F-9D32-F9743C0F9C74}" srcOrd="6" destOrd="0" parTransId="{F529DA3B-DCBE-475A-9786-0A091F74DD39}" sibTransId="{9F33E633-D7B5-403D-8728-386958685E0D}"/>
    <dgm:cxn modelId="{365FDBF5-4417-4B84-9DD6-6B8C097FE54A}" type="presOf" srcId="{5421B343-4BF2-4CAA-A0C0-9B9F95EAB5B6}" destId="{4CBC8F52-61F6-4253-BE3B-5724FB7EA0DF}" srcOrd="0" destOrd="0" presId="urn:microsoft.com/office/officeart/2005/8/layout/radial1"/>
    <dgm:cxn modelId="{9A74F5F8-37C6-47A0-985C-8140FE290E2A}" type="presOf" srcId="{7D42C181-8AD5-4712-AF63-6D1554770A57}" destId="{F181A298-61D3-4EAA-AFD3-F5A912B998D1}" srcOrd="0" destOrd="0" presId="urn:microsoft.com/office/officeart/2005/8/layout/radial1"/>
    <dgm:cxn modelId="{33F156FA-79A5-4323-ACB9-50AC5FBFF684}" type="presOf" srcId="{7D42C181-8AD5-4712-AF63-6D1554770A57}" destId="{791B8140-192A-4B3E-9B7F-2FA40F6EDD5B}" srcOrd="1" destOrd="0" presId="urn:microsoft.com/office/officeart/2005/8/layout/radial1"/>
    <dgm:cxn modelId="{9D9B86FB-F277-4BB0-A38E-CE93738C0FA5}" type="presOf" srcId="{63C195D9-1FD8-4D82-998B-A5D74750A300}" destId="{76514282-4532-4DCF-BED0-381971E4EF05}" srcOrd="1" destOrd="0" presId="urn:microsoft.com/office/officeart/2005/8/layout/radial1"/>
    <dgm:cxn modelId="{69429992-B011-4A94-96B8-47AB95729D0A}" type="presParOf" srcId="{6BF5B6A7-E044-43A2-B5DB-B62FE34E668C}" destId="{CE428A7A-EC25-4739-88FE-F2EF6ACACADC}" srcOrd="0" destOrd="0" presId="urn:microsoft.com/office/officeart/2005/8/layout/radial1"/>
    <dgm:cxn modelId="{FEECC01D-A7E2-45D1-A6CD-F730F1B600E5}" type="presParOf" srcId="{6BF5B6A7-E044-43A2-B5DB-B62FE34E668C}" destId="{ED101B80-911A-4548-8E0D-C8F150ACDF18}" srcOrd="1" destOrd="0" presId="urn:microsoft.com/office/officeart/2005/8/layout/radial1"/>
    <dgm:cxn modelId="{170E79B3-0C16-4881-94F5-92175249E5B1}" type="presParOf" srcId="{ED101B80-911A-4548-8E0D-C8F150ACDF18}" destId="{9CACCA1F-7477-4695-8730-42C6184A4CAD}" srcOrd="0" destOrd="0" presId="urn:microsoft.com/office/officeart/2005/8/layout/radial1"/>
    <dgm:cxn modelId="{D37633E5-6DE1-4B58-9CF4-E860EB5479C1}" type="presParOf" srcId="{6BF5B6A7-E044-43A2-B5DB-B62FE34E668C}" destId="{CBF9EE10-63CB-4531-A9F9-17AC944D4FA0}" srcOrd="2" destOrd="0" presId="urn:microsoft.com/office/officeart/2005/8/layout/radial1"/>
    <dgm:cxn modelId="{C8336C34-DB71-4CCF-A565-12B47E2D0C25}" type="presParOf" srcId="{6BF5B6A7-E044-43A2-B5DB-B62FE34E668C}" destId="{6EF69AAF-967C-4A84-B16C-C0F46E2A2F3D}" srcOrd="3" destOrd="0" presId="urn:microsoft.com/office/officeart/2005/8/layout/radial1"/>
    <dgm:cxn modelId="{891C0D49-90E5-4654-8BF6-CA4C57106F8A}" type="presParOf" srcId="{6EF69AAF-967C-4A84-B16C-C0F46E2A2F3D}" destId="{EAB2D6D5-BFBE-4051-8A9A-43833DE38CF1}" srcOrd="0" destOrd="0" presId="urn:microsoft.com/office/officeart/2005/8/layout/radial1"/>
    <dgm:cxn modelId="{2822B442-CCC9-47BB-BB7E-446EC3112EC4}" type="presParOf" srcId="{6BF5B6A7-E044-43A2-B5DB-B62FE34E668C}" destId="{E69C1C33-6DB3-40D9-B34D-A5C13E28E30D}" srcOrd="4" destOrd="0" presId="urn:microsoft.com/office/officeart/2005/8/layout/radial1"/>
    <dgm:cxn modelId="{FF70E234-341F-4D42-BF6B-B7E0C8D1143B}" type="presParOf" srcId="{6BF5B6A7-E044-43A2-B5DB-B62FE34E668C}" destId="{CC989882-DEAB-400C-8356-79CC54DA97E7}" srcOrd="5" destOrd="0" presId="urn:microsoft.com/office/officeart/2005/8/layout/radial1"/>
    <dgm:cxn modelId="{981E3A01-93E0-47EE-ACC9-9A674DD30A26}" type="presParOf" srcId="{CC989882-DEAB-400C-8356-79CC54DA97E7}" destId="{0D45AE91-9ECC-4D6E-9FF7-EE4667DBD74A}" srcOrd="0" destOrd="0" presId="urn:microsoft.com/office/officeart/2005/8/layout/radial1"/>
    <dgm:cxn modelId="{3F25FB82-F105-48F4-A4E4-60A07C62ED74}" type="presParOf" srcId="{6BF5B6A7-E044-43A2-B5DB-B62FE34E668C}" destId="{D4FE5F29-0006-4C1F-9E9A-2CA1893DAA5A}" srcOrd="6" destOrd="0" presId="urn:microsoft.com/office/officeart/2005/8/layout/radial1"/>
    <dgm:cxn modelId="{12F5D873-9827-44CA-B059-40FBAE551C8C}" type="presParOf" srcId="{6BF5B6A7-E044-43A2-B5DB-B62FE34E668C}" destId="{BB564E28-3AC9-4CAC-8433-734DA0044DAA}" srcOrd="7" destOrd="0" presId="urn:microsoft.com/office/officeart/2005/8/layout/radial1"/>
    <dgm:cxn modelId="{642E224C-D47F-4B52-9E42-D2DD0E16EEB5}" type="presParOf" srcId="{BB564E28-3AC9-4CAC-8433-734DA0044DAA}" destId="{76514282-4532-4DCF-BED0-381971E4EF05}" srcOrd="0" destOrd="0" presId="urn:microsoft.com/office/officeart/2005/8/layout/radial1"/>
    <dgm:cxn modelId="{5BD09503-FAA6-44B9-8776-5CF73459042F}" type="presParOf" srcId="{6BF5B6A7-E044-43A2-B5DB-B62FE34E668C}" destId="{E2B8CEF9-EBD7-416A-83EA-E3E2746D4E92}" srcOrd="8" destOrd="0" presId="urn:microsoft.com/office/officeart/2005/8/layout/radial1"/>
    <dgm:cxn modelId="{52F82399-C0A4-4044-84F3-19DFB1C8D518}" type="presParOf" srcId="{6BF5B6A7-E044-43A2-B5DB-B62FE34E668C}" destId="{9CCE7851-5022-426A-BC1D-E7DC605F65F1}" srcOrd="9" destOrd="0" presId="urn:microsoft.com/office/officeart/2005/8/layout/radial1"/>
    <dgm:cxn modelId="{FCF44095-90B7-4E41-B2CF-4A838887432B}" type="presParOf" srcId="{9CCE7851-5022-426A-BC1D-E7DC605F65F1}" destId="{416A7AA3-3334-4132-A7C3-69FCFEA24AB2}" srcOrd="0" destOrd="0" presId="urn:microsoft.com/office/officeart/2005/8/layout/radial1"/>
    <dgm:cxn modelId="{D9E20B42-D7DF-47D4-89DE-0DD08FA5F938}" type="presParOf" srcId="{6BF5B6A7-E044-43A2-B5DB-B62FE34E668C}" destId="{45324B8F-81A7-420B-81AD-D0700CE34A19}" srcOrd="10" destOrd="0" presId="urn:microsoft.com/office/officeart/2005/8/layout/radial1"/>
    <dgm:cxn modelId="{01F73A0C-DF44-4799-B743-70994E43FFCC}" type="presParOf" srcId="{6BF5B6A7-E044-43A2-B5DB-B62FE34E668C}" destId="{CF14DC66-5609-4FC4-88C4-C3C381DD8B68}" srcOrd="11" destOrd="0" presId="urn:microsoft.com/office/officeart/2005/8/layout/radial1"/>
    <dgm:cxn modelId="{6F376FD5-FF04-4911-83EE-B68CE8DEB6D4}" type="presParOf" srcId="{CF14DC66-5609-4FC4-88C4-C3C381DD8B68}" destId="{6A91D5FF-F030-43E2-B4F7-88E16082F250}" srcOrd="0" destOrd="0" presId="urn:microsoft.com/office/officeart/2005/8/layout/radial1"/>
    <dgm:cxn modelId="{8D254D78-93BA-4546-B1A3-826C0AC081AC}" type="presParOf" srcId="{6BF5B6A7-E044-43A2-B5DB-B62FE34E668C}" destId="{C6689A33-7758-4124-BDF6-5855E0C943B5}" srcOrd="12" destOrd="0" presId="urn:microsoft.com/office/officeart/2005/8/layout/radial1"/>
    <dgm:cxn modelId="{0CAB99F5-CFC3-47DD-B4D6-778256869C9F}" type="presParOf" srcId="{6BF5B6A7-E044-43A2-B5DB-B62FE34E668C}" destId="{7EC94E97-A931-46AF-AECD-21D795AA6D3A}" srcOrd="13" destOrd="0" presId="urn:microsoft.com/office/officeart/2005/8/layout/radial1"/>
    <dgm:cxn modelId="{7B04E3C5-7064-4AFA-9A5E-8C7E10BAD0B0}" type="presParOf" srcId="{7EC94E97-A931-46AF-AECD-21D795AA6D3A}" destId="{5F1DED9B-C0FD-43A7-AE0E-95A782F894D9}" srcOrd="0" destOrd="0" presId="urn:microsoft.com/office/officeart/2005/8/layout/radial1"/>
    <dgm:cxn modelId="{31CAE427-94C9-4EA9-B43F-7E8E793DB113}" type="presParOf" srcId="{6BF5B6A7-E044-43A2-B5DB-B62FE34E668C}" destId="{D3B50C28-6011-46C3-B246-9A17A5ADC278}" srcOrd="14" destOrd="0" presId="urn:microsoft.com/office/officeart/2005/8/layout/radial1"/>
    <dgm:cxn modelId="{83E7B8B4-DA20-48A9-8D7D-BD2610FAEDFB}" type="presParOf" srcId="{6BF5B6A7-E044-43A2-B5DB-B62FE34E668C}" destId="{28AAC12B-B120-4790-B2BF-A44B2B42F1B8}" srcOrd="15" destOrd="0" presId="urn:microsoft.com/office/officeart/2005/8/layout/radial1"/>
    <dgm:cxn modelId="{A4D9F511-0E91-4215-AA28-8B1AE47225FE}" type="presParOf" srcId="{28AAC12B-B120-4790-B2BF-A44B2B42F1B8}" destId="{C2042FEA-A3E5-4172-8CA1-95859BBB51E7}" srcOrd="0" destOrd="0" presId="urn:microsoft.com/office/officeart/2005/8/layout/radial1"/>
    <dgm:cxn modelId="{1A7267BF-F1C4-4160-B616-A1F3EA1F606C}" type="presParOf" srcId="{6BF5B6A7-E044-43A2-B5DB-B62FE34E668C}" destId="{C3AE8FF8-455C-4802-BB0C-087BE7233547}" srcOrd="16" destOrd="0" presId="urn:microsoft.com/office/officeart/2005/8/layout/radial1"/>
    <dgm:cxn modelId="{54A7DE9A-4550-4264-BD06-B73A0A26E244}" type="presParOf" srcId="{6BF5B6A7-E044-43A2-B5DB-B62FE34E668C}" destId="{F181A298-61D3-4EAA-AFD3-F5A912B998D1}" srcOrd="17" destOrd="0" presId="urn:microsoft.com/office/officeart/2005/8/layout/radial1"/>
    <dgm:cxn modelId="{9A149A9E-99A6-4BBB-98AF-09BA0DCFEB90}" type="presParOf" srcId="{F181A298-61D3-4EAA-AFD3-F5A912B998D1}" destId="{791B8140-192A-4B3E-9B7F-2FA40F6EDD5B}" srcOrd="0" destOrd="0" presId="urn:microsoft.com/office/officeart/2005/8/layout/radial1"/>
    <dgm:cxn modelId="{AB5B8EE8-66E3-49E0-A16A-13F90483E861}" type="presParOf" srcId="{6BF5B6A7-E044-43A2-B5DB-B62FE34E668C}" destId="{FD987466-53F2-4A5F-ACE4-990164FD3D16}" srcOrd="18" destOrd="0" presId="urn:microsoft.com/office/officeart/2005/8/layout/radial1"/>
    <dgm:cxn modelId="{C9D030D0-D01A-4270-912B-4F0E58029B17}" type="presParOf" srcId="{6BF5B6A7-E044-43A2-B5DB-B62FE34E668C}" destId="{BDF9971F-CC82-4477-8945-A833FF560225}" srcOrd="19" destOrd="0" presId="urn:microsoft.com/office/officeart/2005/8/layout/radial1"/>
    <dgm:cxn modelId="{BDF544B2-3D8C-49BE-B3C9-383533C55E5C}" type="presParOf" srcId="{BDF9971F-CC82-4477-8945-A833FF560225}" destId="{4B2FAA7D-0441-4977-AB2D-27C732126696}" srcOrd="0" destOrd="0" presId="urn:microsoft.com/office/officeart/2005/8/layout/radial1"/>
    <dgm:cxn modelId="{5174D684-B6C5-404B-8218-D57DC7AD29DF}" type="presParOf" srcId="{6BF5B6A7-E044-43A2-B5DB-B62FE34E668C}" destId="{4CBC8F52-61F6-4253-BE3B-5724FB7EA0DF}" srcOrd="20" destOrd="0" presId="urn:microsoft.com/office/officeart/2005/8/layout/radial1"/>
    <dgm:cxn modelId="{9083CCD7-5574-4959-A403-277FCD56A306}" type="presParOf" srcId="{6BF5B6A7-E044-43A2-B5DB-B62FE34E668C}" destId="{388DEA6C-D3AD-4FCE-BB0E-2C18BADD264B}" srcOrd="21" destOrd="0" presId="urn:microsoft.com/office/officeart/2005/8/layout/radial1"/>
    <dgm:cxn modelId="{2BD69D5D-9963-4FC9-AFB4-2C57DF6D4B5A}" type="presParOf" srcId="{388DEA6C-D3AD-4FCE-BB0E-2C18BADD264B}" destId="{81F34C66-D6C9-4094-AF0E-40C1D43D424C}" srcOrd="0" destOrd="0" presId="urn:microsoft.com/office/officeart/2005/8/layout/radial1"/>
    <dgm:cxn modelId="{EAB52465-8D43-4A0E-BC9B-042F34347FB5}" type="presParOf" srcId="{6BF5B6A7-E044-43A2-B5DB-B62FE34E668C}" destId="{9B277755-5144-4E3F-AAE0-9714EB9475CD}" srcOrd="22" destOrd="0" presId="urn:microsoft.com/office/officeart/2005/8/layout/radial1"/>
    <dgm:cxn modelId="{23E7837E-D71C-4E55-BFBF-DEAF9335D16C}" type="presParOf" srcId="{6BF5B6A7-E044-43A2-B5DB-B62FE34E668C}" destId="{B93FF44B-F12E-446D-89FC-D9301E7F8A9C}" srcOrd="23" destOrd="0" presId="urn:microsoft.com/office/officeart/2005/8/layout/radial1"/>
    <dgm:cxn modelId="{ADA03665-7CD0-4F6C-A788-54025A8377DE}" type="presParOf" srcId="{B93FF44B-F12E-446D-89FC-D9301E7F8A9C}" destId="{F2AAD048-192E-4D7C-9658-DB350FDB0D54}" srcOrd="0" destOrd="0" presId="urn:microsoft.com/office/officeart/2005/8/layout/radial1"/>
    <dgm:cxn modelId="{D29C9FE1-C2A5-43C1-9FA9-E54B63439FBD}" type="presParOf" srcId="{6BF5B6A7-E044-43A2-B5DB-B62FE34E668C}" destId="{9F949B77-2274-4258-8A0E-67A8EC8075F6}" srcOrd="2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28A7A-EC25-4739-88FE-F2EF6ACACADC}">
      <dsp:nvSpPr>
        <dsp:cNvPr id="0" name=""/>
        <dsp:cNvSpPr/>
      </dsp:nvSpPr>
      <dsp:spPr>
        <a:xfrm>
          <a:off x="2822818" y="2492064"/>
          <a:ext cx="1964991" cy="1873913"/>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r>
            <a:rPr lang="de-DE" sz="5000" kern="1200" dirty="0"/>
            <a:t>1979</a:t>
          </a:r>
        </a:p>
      </dsp:txBody>
      <dsp:txXfrm>
        <a:off x="3110584" y="2766492"/>
        <a:ext cx="1389459" cy="1325057"/>
      </dsp:txXfrm>
    </dsp:sp>
    <dsp:sp modelId="{ED101B80-911A-4548-8E0D-C8F150ACDF18}">
      <dsp:nvSpPr>
        <dsp:cNvPr id="0" name=""/>
        <dsp:cNvSpPr/>
      </dsp:nvSpPr>
      <dsp:spPr>
        <a:xfrm rot="16688551">
          <a:off x="3330845" y="1787999"/>
          <a:ext cx="1415007" cy="24591"/>
        </a:xfrm>
        <a:custGeom>
          <a:avLst/>
          <a:gdLst/>
          <a:ahLst/>
          <a:cxnLst/>
          <a:rect l="0" t="0" r="0" b="0"/>
          <a:pathLst>
            <a:path>
              <a:moveTo>
                <a:pt x="0" y="12295"/>
              </a:moveTo>
              <a:lnTo>
                <a:pt x="1415007"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002974" y="1764920"/>
        <a:ext cx="70750" cy="70750"/>
      </dsp:txXfrm>
    </dsp:sp>
    <dsp:sp modelId="{CBF9EE10-63CB-4531-A9F9-17AC944D4FA0}">
      <dsp:nvSpPr>
        <dsp:cNvPr id="0" name=""/>
        <dsp:cNvSpPr/>
      </dsp:nvSpPr>
      <dsp:spPr>
        <a:xfrm>
          <a:off x="3664098" y="0"/>
          <a:ext cx="1105496" cy="1105496"/>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err="1"/>
            <a:t>Fundamen-talistisch</a:t>
          </a:r>
          <a:r>
            <a:rPr lang="de-DE" sz="1200" kern="1200" dirty="0"/>
            <a:t> politischer Islam</a:t>
          </a:r>
        </a:p>
      </dsp:txBody>
      <dsp:txXfrm>
        <a:off x="3825994" y="161896"/>
        <a:ext cx="781704" cy="781704"/>
      </dsp:txXfrm>
    </dsp:sp>
    <dsp:sp modelId="{6EF69AAF-967C-4A84-B16C-C0F46E2A2F3D}">
      <dsp:nvSpPr>
        <dsp:cNvPr id="0" name=""/>
        <dsp:cNvSpPr/>
      </dsp:nvSpPr>
      <dsp:spPr>
        <a:xfrm rot="18194437">
          <a:off x="3995524" y="2010388"/>
          <a:ext cx="1462991" cy="24591"/>
        </a:xfrm>
        <a:custGeom>
          <a:avLst/>
          <a:gdLst/>
          <a:ahLst/>
          <a:cxnLst/>
          <a:rect l="0" t="0" r="0" b="0"/>
          <a:pathLst>
            <a:path>
              <a:moveTo>
                <a:pt x="0" y="12295"/>
              </a:moveTo>
              <a:lnTo>
                <a:pt x="1462991"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690445" y="1986109"/>
        <a:ext cx="73149" cy="73149"/>
      </dsp:txXfrm>
    </dsp:sp>
    <dsp:sp modelId="{E69C1C33-6DB3-40D9-B34D-A5C13E28E30D}">
      <dsp:nvSpPr>
        <dsp:cNvPr id="0" name=""/>
        <dsp:cNvSpPr/>
      </dsp:nvSpPr>
      <dsp:spPr>
        <a:xfrm>
          <a:off x="4878490" y="396850"/>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Markt-liberale Reformen („</a:t>
          </a:r>
          <a:r>
            <a:rPr lang="de-DE" sz="1200" kern="1200" dirty="0" err="1"/>
            <a:t>Neolibera-lismus</a:t>
          </a:r>
          <a:r>
            <a:rPr lang="de-DE" sz="1200" kern="1200" dirty="0"/>
            <a:t>“)</a:t>
          </a:r>
        </a:p>
      </dsp:txBody>
      <dsp:txXfrm>
        <a:off x="5040223" y="558583"/>
        <a:ext cx="780914" cy="780914"/>
      </dsp:txXfrm>
    </dsp:sp>
    <dsp:sp modelId="{CC989882-DEAB-400C-8356-79CC54DA97E7}">
      <dsp:nvSpPr>
        <dsp:cNvPr id="0" name=""/>
        <dsp:cNvSpPr/>
      </dsp:nvSpPr>
      <dsp:spPr>
        <a:xfrm rot="19861271">
          <a:off x="4561227" y="2583591"/>
          <a:ext cx="1496823" cy="24591"/>
        </a:xfrm>
        <a:custGeom>
          <a:avLst/>
          <a:gdLst/>
          <a:ahLst/>
          <a:cxnLst/>
          <a:rect l="0" t="0" r="0" b="0"/>
          <a:pathLst>
            <a:path>
              <a:moveTo>
                <a:pt x="0" y="12295"/>
              </a:moveTo>
              <a:lnTo>
                <a:pt x="1496823"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72218" y="2558467"/>
        <a:ext cx="74841" cy="74841"/>
      </dsp:txXfrm>
    </dsp:sp>
    <dsp:sp modelId="{D4FE5F29-0006-4C1F-9E9A-2CA1893DAA5A}">
      <dsp:nvSpPr>
        <dsp:cNvPr id="0" name=""/>
        <dsp:cNvSpPr/>
      </dsp:nvSpPr>
      <dsp:spPr>
        <a:xfrm>
          <a:off x="5895213" y="1413573"/>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Wirtschafts-liberalismus in China / „Export-nation“</a:t>
          </a:r>
        </a:p>
      </dsp:txBody>
      <dsp:txXfrm>
        <a:off x="6056946" y="1575306"/>
        <a:ext cx="780914" cy="780914"/>
      </dsp:txXfrm>
    </dsp:sp>
    <dsp:sp modelId="{BB564E28-3AC9-4CAC-8433-734DA0044DAA}">
      <dsp:nvSpPr>
        <dsp:cNvPr id="0" name=""/>
        <dsp:cNvSpPr/>
      </dsp:nvSpPr>
      <dsp:spPr>
        <a:xfrm rot="21515178">
          <a:off x="4787256" y="3374224"/>
          <a:ext cx="1480497" cy="24591"/>
        </a:xfrm>
        <a:custGeom>
          <a:avLst/>
          <a:gdLst/>
          <a:ahLst/>
          <a:cxnLst/>
          <a:rect l="0" t="0" r="0" b="0"/>
          <a:pathLst>
            <a:path>
              <a:moveTo>
                <a:pt x="0" y="12295"/>
              </a:moveTo>
              <a:lnTo>
                <a:pt x="1480497"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490492" y="3349507"/>
        <a:ext cx="74024" cy="74024"/>
      </dsp:txXfrm>
    </dsp:sp>
    <dsp:sp modelId="{E2B8CEF9-EBD7-416A-83EA-E3E2746D4E92}">
      <dsp:nvSpPr>
        <dsp:cNvPr id="0" name=""/>
        <dsp:cNvSpPr/>
      </dsp:nvSpPr>
      <dsp:spPr>
        <a:xfrm>
          <a:off x="6267360" y="2802443"/>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Umbruch im Osteuropa / Solidarnosc</a:t>
          </a:r>
        </a:p>
      </dsp:txBody>
      <dsp:txXfrm>
        <a:off x="6429093" y="2964176"/>
        <a:ext cx="780914" cy="780914"/>
      </dsp:txXfrm>
    </dsp:sp>
    <dsp:sp modelId="{9CCE7851-5022-426A-BC1D-E7DC605F65F1}">
      <dsp:nvSpPr>
        <dsp:cNvPr id="0" name=""/>
        <dsp:cNvSpPr/>
      </dsp:nvSpPr>
      <dsp:spPr>
        <a:xfrm rot="1587065">
          <a:off x="4601760" y="4167673"/>
          <a:ext cx="1425894" cy="24591"/>
        </a:xfrm>
        <a:custGeom>
          <a:avLst/>
          <a:gdLst/>
          <a:ahLst/>
          <a:cxnLst/>
          <a:rect l="0" t="0" r="0" b="0"/>
          <a:pathLst>
            <a:path>
              <a:moveTo>
                <a:pt x="0" y="12295"/>
              </a:moveTo>
              <a:lnTo>
                <a:pt x="1425894"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5279060" y="4144321"/>
        <a:ext cx="71294" cy="71294"/>
      </dsp:txXfrm>
    </dsp:sp>
    <dsp:sp modelId="{45324B8F-81A7-420B-81AD-D0700CE34A19}">
      <dsp:nvSpPr>
        <dsp:cNvPr id="0" name=""/>
        <dsp:cNvSpPr/>
      </dsp:nvSpPr>
      <dsp:spPr>
        <a:xfrm>
          <a:off x="5895213" y="4191313"/>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Flüchtlings-rettungen / Wirtschafts-flüchtlinge?</a:t>
          </a:r>
        </a:p>
      </dsp:txBody>
      <dsp:txXfrm>
        <a:off x="6056946" y="4353046"/>
        <a:ext cx="780914" cy="780914"/>
      </dsp:txXfrm>
    </dsp:sp>
    <dsp:sp modelId="{CF14DC66-5609-4FC4-88C4-C3C381DD8B68}">
      <dsp:nvSpPr>
        <dsp:cNvPr id="0" name=""/>
        <dsp:cNvSpPr/>
      </dsp:nvSpPr>
      <dsp:spPr>
        <a:xfrm rot="3306898">
          <a:off x="4062811" y="4745961"/>
          <a:ext cx="1338549" cy="24591"/>
        </a:xfrm>
        <a:custGeom>
          <a:avLst/>
          <a:gdLst/>
          <a:ahLst/>
          <a:cxnLst/>
          <a:rect l="0" t="0" r="0" b="0"/>
          <a:pathLst>
            <a:path>
              <a:moveTo>
                <a:pt x="0" y="12295"/>
              </a:moveTo>
              <a:lnTo>
                <a:pt x="1338549"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4698622" y="4724793"/>
        <a:ext cx="66927" cy="66927"/>
      </dsp:txXfrm>
    </dsp:sp>
    <dsp:sp modelId="{C6689A33-7758-4124-BDF6-5855E0C943B5}">
      <dsp:nvSpPr>
        <dsp:cNvPr id="0" name=""/>
        <dsp:cNvSpPr/>
      </dsp:nvSpPr>
      <dsp:spPr>
        <a:xfrm>
          <a:off x="4878490" y="5208036"/>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SU-Einmarsch in Afghanistan</a:t>
          </a:r>
        </a:p>
      </dsp:txBody>
      <dsp:txXfrm>
        <a:off x="5040223" y="5369769"/>
        <a:ext cx="780914" cy="780914"/>
      </dsp:txXfrm>
    </dsp:sp>
    <dsp:sp modelId="{7EC94E97-A931-46AF-AECD-21D795AA6D3A}">
      <dsp:nvSpPr>
        <dsp:cNvPr id="0" name=""/>
        <dsp:cNvSpPr/>
      </dsp:nvSpPr>
      <dsp:spPr>
        <a:xfrm rot="5100020">
          <a:off x="3328239" y="4960213"/>
          <a:ext cx="1224207" cy="24591"/>
        </a:xfrm>
        <a:custGeom>
          <a:avLst/>
          <a:gdLst/>
          <a:ahLst/>
          <a:cxnLst/>
          <a:rect l="0" t="0" r="0" b="0"/>
          <a:pathLst>
            <a:path>
              <a:moveTo>
                <a:pt x="0" y="12295"/>
              </a:moveTo>
              <a:lnTo>
                <a:pt x="1224207"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a:off x="3909737" y="4941904"/>
        <a:ext cx="61210" cy="61210"/>
      </dsp:txXfrm>
    </dsp:sp>
    <dsp:sp modelId="{D3B50C28-6011-46C3-B246-9A17A5ADC278}">
      <dsp:nvSpPr>
        <dsp:cNvPr id="0" name=""/>
        <dsp:cNvSpPr/>
      </dsp:nvSpPr>
      <dsp:spPr>
        <a:xfrm>
          <a:off x="3489620" y="5580183"/>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Ökologie / Gründung der Grünen</a:t>
          </a:r>
        </a:p>
      </dsp:txBody>
      <dsp:txXfrm>
        <a:off x="3651353" y="5741916"/>
        <a:ext cx="780914" cy="780914"/>
      </dsp:txXfrm>
    </dsp:sp>
    <dsp:sp modelId="{28AAC12B-B120-4790-B2BF-A44B2B42F1B8}">
      <dsp:nvSpPr>
        <dsp:cNvPr id="0" name=""/>
        <dsp:cNvSpPr/>
      </dsp:nvSpPr>
      <dsp:spPr>
        <a:xfrm rot="6978260">
          <a:off x="2590560" y="4758575"/>
          <a:ext cx="1102886" cy="24591"/>
        </a:xfrm>
        <a:custGeom>
          <a:avLst/>
          <a:gdLst/>
          <a:ahLst/>
          <a:cxnLst/>
          <a:rect l="0" t="0" r="0" b="0"/>
          <a:pathLst>
            <a:path>
              <a:moveTo>
                <a:pt x="0" y="12295"/>
              </a:moveTo>
              <a:lnTo>
                <a:pt x="1102886"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114432" y="4743299"/>
        <a:ext cx="55144" cy="55144"/>
      </dsp:txXfrm>
    </dsp:sp>
    <dsp:sp modelId="{C3AE8FF8-455C-4802-BB0C-087BE7233547}">
      <dsp:nvSpPr>
        <dsp:cNvPr id="0" name=""/>
        <dsp:cNvSpPr/>
      </dsp:nvSpPr>
      <dsp:spPr>
        <a:xfrm>
          <a:off x="2100750" y="5208036"/>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Zweite Ölkrise</a:t>
          </a:r>
        </a:p>
      </dsp:txBody>
      <dsp:txXfrm>
        <a:off x="2262483" y="5369769"/>
        <a:ext cx="780914" cy="780914"/>
      </dsp:txXfrm>
    </dsp:sp>
    <dsp:sp modelId="{F181A298-61D3-4EAA-AFD3-F5A912B998D1}">
      <dsp:nvSpPr>
        <dsp:cNvPr id="0" name=""/>
        <dsp:cNvSpPr/>
      </dsp:nvSpPr>
      <dsp:spPr>
        <a:xfrm rot="8927037">
          <a:off x="2035021" y="4182135"/>
          <a:ext cx="1014498" cy="24591"/>
        </a:xfrm>
        <a:custGeom>
          <a:avLst/>
          <a:gdLst/>
          <a:ahLst/>
          <a:cxnLst/>
          <a:rect l="0" t="0" r="0" b="0"/>
          <a:pathLst>
            <a:path>
              <a:moveTo>
                <a:pt x="0" y="12295"/>
              </a:moveTo>
              <a:lnTo>
                <a:pt x="1014498"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516908" y="4169069"/>
        <a:ext cx="50724" cy="50724"/>
      </dsp:txXfrm>
    </dsp:sp>
    <dsp:sp modelId="{FD987466-53F2-4A5F-ACE4-990164FD3D16}">
      <dsp:nvSpPr>
        <dsp:cNvPr id="0" name=""/>
        <dsp:cNvSpPr/>
      </dsp:nvSpPr>
      <dsp:spPr>
        <a:xfrm>
          <a:off x="1084027" y="4191313"/>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Fernserie „Holocaust“/ neue Erinnerungskultur</a:t>
          </a:r>
        </a:p>
      </dsp:txBody>
      <dsp:txXfrm>
        <a:off x="1245760" y="4353046"/>
        <a:ext cx="780914" cy="780914"/>
      </dsp:txXfrm>
    </dsp:sp>
    <dsp:sp modelId="{BDF9971F-CC82-4477-8945-A833FF560225}">
      <dsp:nvSpPr>
        <dsp:cNvPr id="0" name=""/>
        <dsp:cNvSpPr/>
      </dsp:nvSpPr>
      <dsp:spPr>
        <a:xfrm rot="10900602">
          <a:off x="1815809" y="3373237"/>
          <a:ext cx="1007687" cy="24591"/>
        </a:xfrm>
        <a:custGeom>
          <a:avLst/>
          <a:gdLst/>
          <a:ahLst/>
          <a:cxnLst/>
          <a:rect l="0" t="0" r="0" b="0"/>
          <a:pathLst>
            <a:path>
              <a:moveTo>
                <a:pt x="0" y="12295"/>
              </a:moveTo>
              <a:lnTo>
                <a:pt x="1007687"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294460" y="3360340"/>
        <a:ext cx="50384" cy="50384"/>
      </dsp:txXfrm>
    </dsp:sp>
    <dsp:sp modelId="{4CBC8F52-61F6-4253-BE3B-5724FB7EA0DF}">
      <dsp:nvSpPr>
        <dsp:cNvPr id="0" name=""/>
        <dsp:cNvSpPr/>
      </dsp:nvSpPr>
      <dsp:spPr>
        <a:xfrm>
          <a:off x="711880" y="2802443"/>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AKW-Unfall </a:t>
          </a:r>
          <a:r>
            <a:rPr lang="de-DE" sz="1200" kern="1200" dirty="0" err="1"/>
            <a:t>Harrisburg</a:t>
          </a:r>
          <a:r>
            <a:rPr lang="de-DE" sz="1200" kern="1200" dirty="0"/>
            <a:t> / Risikogesell-</a:t>
          </a:r>
          <a:r>
            <a:rPr lang="de-DE" sz="1200" kern="1200" dirty="0" err="1"/>
            <a:t>schaft</a:t>
          </a:r>
          <a:endParaRPr lang="de-DE" sz="1200" kern="1200" dirty="0"/>
        </a:p>
      </dsp:txBody>
      <dsp:txXfrm>
        <a:off x="873613" y="2964176"/>
        <a:ext cx="780914" cy="780914"/>
      </dsp:txXfrm>
    </dsp:sp>
    <dsp:sp modelId="{388DEA6C-D3AD-4FCE-BB0E-2C18BADD264B}">
      <dsp:nvSpPr>
        <dsp:cNvPr id="0" name=""/>
        <dsp:cNvSpPr/>
      </dsp:nvSpPr>
      <dsp:spPr>
        <a:xfrm rot="12840200">
          <a:off x="2000215" y="2568954"/>
          <a:ext cx="1096768" cy="24591"/>
        </a:xfrm>
        <a:custGeom>
          <a:avLst/>
          <a:gdLst/>
          <a:ahLst/>
          <a:cxnLst/>
          <a:rect l="0" t="0" r="0" b="0"/>
          <a:pathLst>
            <a:path>
              <a:moveTo>
                <a:pt x="0" y="12295"/>
              </a:moveTo>
              <a:lnTo>
                <a:pt x="1096768"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2521180" y="2553831"/>
        <a:ext cx="54838" cy="54838"/>
      </dsp:txXfrm>
    </dsp:sp>
    <dsp:sp modelId="{9B277755-5144-4E3F-AAE0-9714EB9475CD}">
      <dsp:nvSpPr>
        <dsp:cNvPr id="0" name=""/>
        <dsp:cNvSpPr/>
      </dsp:nvSpPr>
      <dsp:spPr>
        <a:xfrm>
          <a:off x="1084027" y="1413573"/>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NATO-Doppel-    </a:t>
          </a:r>
          <a:r>
            <a:rPr lang="de-DE" sz="1200" kern="1200" dirty="0" err="1"/>
            <a:t>beschluss</a:t>
          </a:r>
          <a:r>
            <a:rPr lang="de-DE" sz="1200" kern="1200" dirty="0"/>
            <a:t>/ Umgang mit atomarer Rüstung</a:t>
          </a:r>
        </a:p>
      </dsp:txBody>
      <dsp:txXfrm>
        <a:off x="1245760" y="1575306"/>
        <a:ext cx="780914" cy="780914"/>
      </dsp:txXfrm>
    </dsp:sp>
    <dsp:sp modelId="{B93FF44B-F12E-446D-89FC-D9301E7F8A9C}">
      <dsp:nvSpPr>
        <dsp:cNvPr id="0" name=""/>
        <dsp:cNvSpPr/>
      </dsp:nvSpPr>
      <dsp:spPr>
        <a:xfrm rot="14704627">
          <a:off x="2527516" y="1998810"/>
          <a:ext cx="1237870" cy="24591"/>
        </a:xfrm>
        <a:custGeom>
          <a:avLst/>
          <a:gdLst/>
          <a:ahLst/>
          <a:cxnLst/>
          <a:rect l="0" t="0" r="0" b="0"/>
          <a:pathLst>
            <a:path>
              <a:moveTo>
                <a:pt x="0" y="12295"/>
              </a:moveTo>
              <a:lnTo>
                <a:pt x="1237870" y="1229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de-DE" sz="500" kern="1200"/>
        </a:p>
      </dsp:txBody>
      <dsp:txXfrm rot="10800000">
        <a:off x="3115504" y="1980159"/>
        <a:ext cx="61893" cy="61893"/>
      </dsp:txXfrm>
    </dsp:sp>
    <dsp:sp modelId="{9F949B77-2274-4258-8A0E-67A8EC8075F6}">
      <dsp:nvSpPr>
        <dsp:cNvPr id="0" name=""/>
        <dsp:cNvSpPr/>
      </dsp:nvSpPr>
      <dsp:spPr>
        <a:xfrm>
          <a:off x="2100750" y="396850"/>
          <a:ext cx="1104380" cy="1104380"/>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de-DE" sz="1200" kern="1200" dirty="0"/>
            <a:t>Start von </a:t>
          </a:r>
          <a:r>
            <a:rPr lang="de-DE" sz="1200" i="1" kern="1200" dirty="0" err="1"/>
            <a:t>usenet</a:t>
          </a:r>
          <a:r>
            <a:rPr lang="de-DE" sz="1200" kern="1200" dirty="0"/>
            <a:t>/ erstes ziviles Computer-netzwerk</a:t>
          </a:r>
        </a:p>
      </dsp:txBody>
      <dsp:txXfrm>
        <a:off x="2262483" y="558583"/>
        <a:ext cx="780914" cy="78091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27282FD-6E82-441D-BFD6-534E0392DAD4}" type="datetimeFigureOut">
              <a:rPr lang="de-DE" smtClean="0"/>
              <a:t>13.06.2020</a:t>
            </a:fld>
            <a:endParaRPr lang="de-DE"/>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3D54BAB-DB96-416D-997D-2D7BF175B5D8}" type="slidenum">
              <a:rPr lang="de-DE" smtClean="0"/>
              <a:t>‹Nr.›</a:t>
            </a:fld>
            <a:endParaRPr lang="de-DE"/>
          </a:p>
        </p:txBody>
      </p:sp>
    </p:spTree>
    <p:extLst>
      <p:ext uri="{BB962C8B-B14F-4D97-AF65-F5344CB8AC3E}">
        <p14:creationId xmlns:p14="http://schemas.microsoft.com/office/powerpoint/2010/main" val="164456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77C07E6-3C32-4B25-855B-4C9F871D451D}" type="datetimeFigureOut">
              <a:rPr lang="de-DE" smtClean="0"/>
              <a:t>13.06.2020</a:t>
            </a:fld>
            <a:endParaRPr lang="de-DE"/>
          </a:p>
        </p:txBody>
      </p:sp>
      <p:sp>
        <p:nvSpPr>
          <p:cNvPr id="4" name="Folienbildplatzhalter 3"/>
          <p:cNvSpPr>
            <a:spLocks noGrp="1" noRot="1" noChangeAspect="1"/>
          </p:cNvSpPr>
          <p:nvPr>
            <p:ph type="sldImg" idx="2"/>
          </p:nvPr>
        </p:nvSpPr>
        <p:spPr>
          <a:xfrm>
            <a:off x="1249415" y="643352"/>
            <a:ext cx="3392488" cy="190884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2626811"/>
            <a:ext cx="5438140" cy="6642188"/>
          </a:xfrm>
          <a:prstGeom prst="rect">
            <a:avLst/>
          </a:prstGeom>
        </p:spPr>
        <p:txBody>
          <a:bodyPr vert="horz" lIns="91440" tIns="45720" rIns="91440" bIns="4572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1D9F42-70D4-403A-886C-B131ACFCA0B2}" type="slidenum">
              <a:rPr lang="de-DE" smtClean="0"/>
              <a:t>‹Nr.›</a:t>
            </a:fld>
            <a:endParaRPr lang="de-DE"/>
          </a:p>
        </p:txBody>
      </p:sp>
    </p:spTree>
    <p:extLst>
      <p:ext uri="{BB962C8B-B14F-4D97-AF65-F5344CB8AC3E}">
        <p14:creationId xmlns:p14="http://schemas.microsoft.com/office/powerpoint/2010/main" val="693297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7400" y="608013"/>
            <a:ext cx="4992688" cy="2809875"/>
          </a:xfrm>
        </p:spPr>
      </p:sp>
      <p:sp>
        <p:nvSpPr>
          <p:cNvPr id="3" name="Notizenplatzhalter 2"/>
          <p:cNvSpPr>
            <a:spLocks noGrp="1"/>
          </p:cNvSpPr>
          <p:nvPr>
            <p:ph type="body" idx="1"/>
          </p:nvPr>
        </p:nvSpPr>
        <p:spPr>
          <a:xfrm>
            <a:off x="692468" y="3632199"/>
            <a:ext cx="5438140" cy="6159501"/>
          </a:xfrm>
        </p:spPr>
        <p:txBody>
          <a:bodyPr/>
          <a:lstStyle/>
          <a:p>
            <a:pPr marL="171450" indent="-171450">
              <a:buFont typeface="Arial" panose="020B0604020202020204" pitchFamily="34" charset="0"/>
              <a:buChar char="•"/>
            </a:pPr>
            <a:endParaRPr lang="de-DE" sz="1800" dirty="0"/>
          </a:p>
        </p:txBody>
      </p:sp>
      <p:sp>
        <p:nvSpPr>
          <p:cNvPr id="4" name="Foliennummernplatzhalter 3"/>
          <p:cNvSpPr>
            <a:spLocks noGrp="1"/>
          </p:cNvSpPr>
          <p:nvPr>
            <p:ph type="sldNum" sz="quarter" idx="10"/>
          </p:nvPr>
        </p:nvSpPr>
        <p:spPr/>
        <p:txBody>
          <a:bodyPr/>
          <a:lstStyle/>
          <a:p>
            <a:fld id="{D41D9F42-70D4-403A-886C-B131ACFCA0B2}" type="slidenum">
              <a:rPr lang="de-DE" smtClean="0"/>
              <a:t>1</a:t>
            </a:fld>
            <a:endParaRPr lang="de-DE"/>
          </a:p>
        </p:txBody>
      </p:sp>
    </p:spTree>
    <p:extLst>
      <p:ext uri="{BB962C8B-B14F-4D97-AF65-F5344CB8AC3E}">
        <p14:creationId xmlns:p14="http://schemas.microsoft.com/office/powerpoint/2010/main" val="1538861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019300" y="180975"/>
            <a:ext cx="2351088" cy="1322388"/>
          </a:xfrm>
        </p:spPr>
      </p:sp>
      <p:sp>
        <p:nvSpPr>
          <p:cNvPr id="3" name="Notizenplatzhalter 2"/>
          <p:cNvSpPr>
            <a:spLocks noGrp="1"/>
          </p:cNvSpPr>
          <p:nvPr>
            <p:ph type="body" idx="1"/>
          </p:nvPr>
        </p:nvSpPr>
        <p:spPr>
          <a:xfrm>
            <a:off x="252729" y="1539042"/>
            <a:ext cx="6292215" cy="8206621"/>
          </a:xfrm>
        </p:spPr>
        <p:txBody>
          <a:bodyPr/>
          <a:lstStyle/>
          <a:p>
            <a:pPr marL="0" indent="0">
              <a:lnSpc>
                <a:spcPct val="100000"/>
              </a:lnSpc>
              <a:spcBef>
                <a:spcPts val="600"/>
              </a:spcBef>
              <a:buNone/>
            </a:pPr>
            <a:r>
              <a:rPr lang="de-DE" sz="1400" dirty="0"/>
              <a:t>In einem kurzen Aufsatz von 2007 entwickelt Herbert daraus sein Konzept der „Hochmoderne“, das ich kurz zusammenfassen möchte (weiß nicht, ob er heute Nachmittag dazu noch was sagt).</a:t>
            </a:r>
          </a:p>
          <a:p>
            <a:pPr marL="0" marR="0" lvl="0" indent="0" algn="l" defTabSz="914400" rtl="0" eaLnBrk="1" fontAlgn="auto" latinLnBrk="0" hangingPunct="1">
              <a:lnSpc>
                <a:spcPct val="100000"/>
              </a:lnSpc>
              <a:spcBef>
                <a:spcPts val="600"/>
              </a:spcBef>
              <a:spcAft>
                <a:spcPts val="0"/>
              </a:spcAft>
              <a:buClrTx/>
              <a:buSzTx/>
              <a:buFontTx/>
              <a:buNone/>
              <a:tabLst/>
              <a:defRPr/>
            </a:pPr>
            <a:r>
              <a:rPr lang="de-DE" sz="1400" kern="1200" dirty="0">
                <a:solidFill>
                  <a:schemeClr val="tx1"/>
                </a:solidFill>
                <a:latin typeface="+mn-lt"/>
                <a:ea typeface="+mn-ea"/>
                <a:cs typeface="+mn-cs"/>
              </a:rPr>
              <a:t>1. Zeitraum ab 1880 – 1970 als einheitliche Teilepoche der europäischen Moderne, in der sich die Übergänge aus älteren Sozial- und Herrschaftsstrukturen (der „Sattelzeit“) am breitenwirksamsten entfalteten mit der </a:t>
            </a:r>
            <a:r>
              <a:rPr lang="de-DE" sz="1400" kern="1200" dirty="0">
                <a:solidFill>
                  <a:schemeClr val="tx1"/>
                </a:solidFill>
                <a:latin typeface="+mn-lt"/>
                <a:ea typeface="+mn-ea"/>
                <a:cs typeface="+mn-cs"/>
                <a:sym typeface="Wingdings" panose="05000000000000000000" pitchFamily="2" charset="2"/>
              </a:rPr>
              <a:t>Jahrhundertwende“ (die er auch als „Büchse der </a:t>
            </a:r>
            <a:r>
              <a:rPr lang="de-DE" sz="1400" kern="1200" dirty="0" err="1">
                <a:solidFill>
                  <a:schemeClr val="tx1"/>
                </a:solidFill>
                <a:latin typeface="+mn-lt"/>
                <a:ea typeface="+mn-ea"/>
                <a:cs typeface="+mn-cs"/>
                <a:sym typeface="Wingdings" panose="05000000000000000000" pitchFamily="2" charset="2"/>
              </a:rPr>
              <a:t>Pandorra</a:t>
            </a:r>
            <a:r>
              <a:rPr lang="de-DE" sz="1400" kern="1200" dirty="0">
                <a:solidFill>
                  <a:schemeClr val="tx1"/>
                </a:solidFill>
                <a:latin typeface="+mn-lt"/>
                <a:ea typeface="+mn-ea"/>
                <a:cs typeface="+mn-cs"/>
                <a:sym typeface="Wingdings" panose="05000000000000000000" pitchFamily="2" charset="2"/>
              </a:rPr>
              <a:t>“ bezeichnet)</a:t>
            </a:r>
          </a:p>
          <a:p>
            <a:pPr marL="0" marR="0" lvl="0" indent="0" algn="l" defTabSz="914400" rtl="0" eaLnBrk="1" fontAlgn="auto" latinLnBrk="0" hangingPunct="1">
              <a:lnSpc>
                <a:spcPct val="100000"/>
              </a:lnSpc>
              <a:spcBef>
                <a:spcPts val="600"/>
              </a:spcBef>
              <a:spcAft>
                <a:spcPts val="0"/>
              </a:spcAft>
              <a:buClrTx/>
              <a:buSzTx/>
              <a:buFontTx/>
              <a:buNone/>
              <a:tabLst/>
              <a:defRPr/>
            </a:pPr>
            <a:r>
              <a:rPr lang="de-DE" sz="1400" kern="1200" dirty="0">
                <a:solidFill>
                  <a:schemeClr val="tx1"/>
                </a:solidFill>
                <a:latin typeface="+mn-lt"/>
                <a:ea typeface="+mn-ea"/>
                <a:cs typeface="+mn-cs"/>
                <a:sym typeface="Wingdings" panose="05000000000000000000" pitchFamily="2" charset="2"/>
              </a:rPr>
              <a:t>2. Herausbildung eines </a:t>
            </a:r>
            <a:r>
              <a:rPr lang="de-DE" sz="1400" kern="1200" dirty="0">
                <a:solidFill>
                  <a:schemeClr val="tx1"/>
                </a:solidFill>
                <a:latin typeface="+mn-lt"/>
                <a:ea typeface="+mn-ea"/>
                <a:cs typeface="+mn-cs"/>
              </a:rPr>
              <a:t>Set von mobilisierenden Faktoren: Industrialisierung, Technisierung, Mobilität, Verstädterung, Massenauswanderung, Massenkultur, Rationalisierung, Naturwissenschaften</a:t>
            </a:r>
          </a:p>
          <a:p>
            <a:pPr marL="0" marR="0" lvl="0" indent="0" algn="l" defTabSz="914400" rtl="0" eaLnBrk="1" fontAlgn="auto" latinLnBrk="0" hangingPunct="1">
              <a:lnSpc>
                <a:spcPct val="100000"/>
              </a:lnSpc>
              <a:spcBef>
                <a:spcPts val="600"/>
              </a:spcBef>
              <a:spcAft>
                <a:spcPts val="0"/>
              </a:spcAft>
              <a:buClrTx/>
              <a:buSzTx/>
              <a:buFontTx/>
              <a:buNone/>
              <a:tabLst/>
              <a:defRPr/>
            </a:pPr>
            <a:r>
              <a:rPr lang="de-DE" sz="1400" kern="1200" dirty="0">
                <a:solidFill>
                  <a:schemeClr val="tx1"/>
                </a:solidFill>
                <a:latin typeface="+mn-lt"/>
                <a:ea typeface="+mn-ea"/>
                <a:cs typeface="+mn-cs"/>
                <a:sym typeface="Wingdings" panose="05000000000000000000" pitchFamily="2" charset="2"/>
              </a:rPr>
              <a:t></a:t>
            </a:r>
            <a:r>
              <a:rPr lang="de-DE" sz="1400" kern="1200" dirty="0">
                <a:solidFill>
                  <a:schemeClr val="tx1"/>
                </a:solidFill>
                <a:latin typeface="+mn-lt"/>
                <a:ea typeface="+mn-ea"/>
                <a:cs typeface="+mn-cs"/>
              </a:rPr>
              <a:t> </a:t>
            </a:r>
            <a:r>
              <a:rPr lang="de-DE" sz="1400" kern="1200" dirty="0">
                <a:solidFill>
                  <a:schemeClr val="tx1"/>
                </a:solidFill>
                <a:latin typeface="+mn-lt"/>
                <a:ea typeface="+mn-ea"/>
                <a:cs typeface="+mn-cs"/>
                <a:sym typeface="Wingdings" panose="05000000000000000000" pitchFamily="2" charset="2"/>
              </a:rPr>
              <a:t>Wahrnehmung des Zeitraums </a:t>
            </a:r>
            <a:r>
              <a:rPr lang="de-DE" sz="1400" dirty="0">
                <a:sym typeface="Wingdings" panose="05000000000000000000" pitchFamily="2" charset="2"/>
              </a:rPr>
              <a:t>als europäisches Phänomen: </a:t>
            </a:r>
            <a:r>
              <a:rPr lang="de-DE" sz="1400" dirty="0"/>
              <a:t>Abkehr von nationaler Geschichtsschreibung und Hinwendung zu transnationalen Prozessen. </a:t>
            </a:r>
            <a:r>
              <a:rPr lang="de-DE" sz="1400" dirty="0">
                <a:sym typeface="Wingdings" panose="05000000000000000000" pitchFamily="2" charset="2"/>
              </a:rPr>
              <a:t>Besonders für deutsche Perspektive nicht so einfach, da auch Abkehr von „Sonderweg-Theorien“</a:t>
            </a:r>
          </a:p>
          <a:p>
            <a:pPr marL="0" indent="0">
              <a:lnSpc>
                <a:spcPct val="100000"/>
              </a:lnSpc>
              <a:spcBef>
                <a:spcPts val="600"/>
              </a:spcBef>
              <a:buNone/>
            </a:pPr>
            <a:r>
              <a:rPr lang="de-DE" sz="1400" dirty="0">
                <a:sym typeface="Wingdings" panose="05000000000000000000" pitchFamily="2" charset="2"/>
              </a:rPr>
              <a:t>3. Anknüpfung an die Definition der „</a:t>
            </a:r>
            <a:r>
              <a:rPr lang="de-DE" sz="1400" b="1" dirty="0">
                <a:sym typeface="Wingdings" panose="05000000000000000000" pitchFamily="2" charset="2"/>
              </a:rPr>
              <a:t>klassische Moderne</a:t>
            </a:r>
            <a:r>
              <a:rPr lang="de-DE" sz="1400" dirty="0">
                <a:sym typeface="Wingdings" panose="05000000000000000000" pitchFamily="2" charset="2"/>
              </a:rPr>
              <a:t>“ (Detlev Peukert): Entstehung einer Massenkultur und sowie einer Massenöffentlichkeit in einem Zeitraum von weniger als 30 Jahren, die aufgrund dieser Veränderungsdynamik zu einer Anpassungskrise („</a:t>
            </a:r>
            <a:r>
              <a:rPr lang="de-DE" sz="1400" b="1" dirty="0">
                <a:sym typeface="Wingdings" panose="05000000000000000000" pitchFamily="2" charset="2"/>
              </a:rPr>
              <a:t>Schockwelle</a:t>
            </a:r>
            <a:r>
              <a:rPr lang="de-DE" sz="1400" dirty="0">
                <a:sym typeface="Wingdings" panose="05000000000000000000" pitchFamily="2" charset="2"/>
              </a:rPr>
              <a:t>“) führte</a:t>
            </a:r>
          </a:p>
          <a:p>
            <a:pPr marL="0" indent="0">
              <a:lnSpc>
                <a:spcPct val="100000"/>
              </a:lnSpc>
              <a:spcBef>
                <a:spcPts val="600"/>
              </a:spcBef>
              <a:buFontTx/>
              <a:buNone/>
            </a:pPr>
            <a:r>
              <a:rPr lang="de-DE" sz="1400" dirty="0">
                <a:sym typeface="Wingdings" panose="05000000000000000000" pitchFamily="2" charset="2"/>
              </a:rPr>
              <a:t>4. Reaktionen auf diese als enormer Fortschritt und zugleich tiefe existentielle Krise erfahrenen intensiven Veränderungen („Wandlungsdynamiken“)   : radikale Experimente (SU) bzw. völkische „Schutzmechanismen“ mit extremen Auswüchsen (NS) - Scheitern des liberalen Ordnungsmodells?</a:t>
            </a:r>
          </a:p>
          <a:p>
            <a:pPr marL="0" indent="0">
              <a:lnSpc>
                <a:spcPct val="100000"/>
              </a:lnSpc>
              <a:spcBef>
                <a:spcPts val="600"/>
              </a:spcBef>
              <a:buNone/>
            </a:pPr>
            <a:r>
              <a:rPr lang="de-DE" sz="1400" dirty="0">
                <a:sym typeface="Wingdings" panose="05000000000000000000" pitchFamily="2" charset="2"/>
              </a:rPr>
              <a:t>= „Dreieck der Alternativen“: Pluralität und Diversität versus Klasse bzw. Rasse</a:t>
            </a:r>
          </a:p>
          <a:p>
            <a:pPr marL="0" marR="0" lvl="0" indent="0" algn="l" defTabSz="914400" rtl="0" eaLnBrk="1" fontAlgn="auto" latinLnBrk="0" hangingPunct="1">
              <a:lnSpc>
                <a:spcPct val="100000"/>
              </a:lnSpc>
              <a:spcBef>
                <a:spcPts val="600"/>
              </a:spcBef>
              <a:spcAft>
                <a:spcPts val="0"/>
              </a:spcAft>
              <a:buClrTx/>
              <a:buSzTx/>
              <a:buFontTx/>
              <a:buNone/>
              <a:tabLst/>
              <a:defRPr/>
            </a:pPr>
            <a:r>
              <a:rPr lang="de-DE" sz="1400" dirty="0">
                <a:sym typeface="Wingdings" panose="05000000000000000000" pitchFamily="2" charset="2"/>
              </a:rPr>
              <a:t>5. Intensität und Dynamik der Veränderung als enormer Fortschritt und zugleich tiefe existentielle Krise wahrgenommen</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à"/>
              <a:tabLst/>
              <a:defRPr/>
            </a:pPr>
            <a:r>
              <a:rPr lang="de-DE" sz="1400" dirty="0">
                <a:sym typeface="Wingdings" panose="05000000000000000000" pitchFamily="2" charset="2"/>
              </a:rPr>
              <a:t>Nachfolgende – teilweise katastrophalen – Ereignisse können somit als Reaktion auf die Moderne gedeutet werden </a:t>
            </a:r>
            <a:r>
              <a:rPr lang="de-DE" sz="1400" b="1" dirty="0">
                <a:sym typeface="Wingdings" panose="05000000000000000000" pitchFamily="2" charset="2"/>
              </a:rPr>
              <a:t>(„alternative Moderne“</a:t>
            </a:r>
            <a:r>
              <a:rPr lang="de-DE" sz="1400" dirty="0">
                <a:sym typeface="Wingdings" panose="05000000000000000000" pitchFamily="2" charset="2"/>
              </a:rPr>
              <a:t>)</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à"/>
              <a:tabLst/>
              <a:defRPr/>
            </a:pPr>
            <a:r>
              <a:rPr lang="de-DE" sz="1400" dirty="0">
                <a:sym typeface="Wingdings" panose="05000000000000000000" pitchFamily="2" charset="2"/>
              </a:rPr>
              <a:t>Überzeugung wuchs, dass das liberale Modell der bürgerlichen Gesellschaft gescheitert war und nur durch ein ideologisches Gegenmodell zu überwinden sei: entweder durch das rechtsradikale auf biologistische Abstammung beruhende völkische Modell des Nationalismus oder durch das linksradikale, alle soziale Ungleichheit überwunden wollende internationale Modell des Kommunismus. </a:t>
            </a:r>
            <a:r>
              <a:rPr lang="de-DE" sz="1400" dirty="0"/>
              <a:t>Die liberale Demokratie hatte abgewirtschaftet, denn die Wirtschaft funktionierte nicht mehr und die Menschen vertrauten nicht mehr darauf, dass diese Republik das Ruder herumreißen und sie in eine wirtschaftlich gute Zukunft führen könnte. </a:t>
            </a:r>
            <a:endParaRPr lang="de-DE" sz="1400" dirty="0">
              <a:sym typeface="Wingdings" panose="05000000000000000000" pitchFamily="2" charset="2"/>
            </a:endParaRPr>
          </a:p>
          <a:p>
            <a:pPr>
              <a:lnSpc>
                <a:spcPct val="100000"/>
              </a:lnSpc>
              <a:spcBef>
                <a:spcPts val="600"/>
              </a:spcBef>
              <a:buFontTx/>
              <a:buNone/>
            </a:pPr>
            <a:endParaRPr lang="de-DE" sz="1400" dirty="0">
              <a:sym typeface="Wingdings" panose="05000000000000000000" pitchFamily="2" charset="2"/>
            </a:endParaRPr>
          </a:p>
          <a:p>
            <a:pPr>
              <a:lnSpc>
                <a:spcPct val="100000"/>
              </a:lnSpc>
              <a:spcBef>
                <a:spcPts val="600"/>
              </a:spcBef>
              <a:buFontTx/>
              <a:buNone/>
            </a:pPr>
            <a:r>
              <a:rPr lang="de-DE" sz="1400" dirty="0">
                <a:sym typeface="Wingdings" panose="05000000000000000000" pitchFamily="2" charset="2"/>
              </a:rPr>
              <a:t>6. Der Sieg der Anti-Hitler-Koalition beendete die völkisch-nationale Alternative, die für einen beispiellosen Massenmord verantwortlich war und führte zugleich zur Aufwertung des anderen Modells, des Sozialismus. </a:t>
            </a:r>
          </a:p>
          <a:p>
            <a:pPr>
              <a:lnSpc>
                <a:spcPct val="100000"/>
              </a:lnSpc>
              <a:spcBef>
                <a:spcPts val="600"/>
              </a:spcBef>
              <a:buFontTx/>
              <a:buNone/>
            </a:pPr>
            <a:r>
              <a:rPr lang="de-DE" sz="1400" dirty="0">
                <a:sym typeface="Wingdings" panose="05000000000000000000" pitchFamily="2" charset="2"/>
              </a:rPr>
              <a:t>7. Überlegenheit des demokratisch-kapitalistischen Liberalismus nur in politisch-institutioneller Sicht, nicht aber gesellschaftlich, wo nach 1945 eine „Revitalisierung“ alter Werte zu beobachten ist; erst aufgrund des wirtschaftlichen Wachstums und der damit verbundenen sozialen Stabilität konnte sich ab den 1960er Jahren in Westeuropa ein Bedürfnis nach Neuorientierung der Lebensstile und ein breiter Emanzipationsprozess entwickeln;</a:t>
            </a:r>
          </a:p>
          <a:p>
            <a:pPr marL="0" indent="0">
              <a:lnSpc>
                <a:spcPct val="100000"/>
              </a:lnSpc>
              <a:spcBef>
                <a:spcPts val="600"/>
              </a:spcBef>
              <a:buNone/>
            </a:pPr>
            <a:r>
              <a:rPr lang="de-DE" sz="1400" dirty="0">
                <a:sym typeface="Wingdings" panose="05000000000000000000" pitchFamily="2" charset="2"/>
              </a:rPr>
              <a:t>8. </a:t>
            </a:r>
            <a:r>
              <a:rPr lang="de-DE" sz="1400" dirty="0"/>
              <a:t>mangelnde Flexibilität, geringer wirtschaftlicher Erfolg und steigende Attraktivität des Westens führten ab den 1970er Jahren zu tiefgreifenden Krisen in Osteuropa, die 1990 als Systembruch ihren Höhepunkt fanden</a:t>
            </a:r>
            <a:endParaRPr lang="de-DE" sz="1400" dirty="0">
              <a:sym typeface="Wingdings" panose="05000000000000000000" pitchFamily="2" charset="2"/>
            </a:endParaRPr>
          </a:p>
          <a:p>
            <a:r>
              <a:rPr lang="de-DE" sz="1400" kern="1200" dirty="0">
                <a:solidFill>
                  <a:schemeClr val="tx1"/>
                </a:solidFill>
                <a:effectLst/>
                <a:latin typeface="+mn-lt"/>
                <a:ea typeface="+mn-ea"/>
                <a:cs typeface="+mn-cs"/>
                <a:sym typeface="Wingdings" panose="05000000000000000000" pitchFamily="2" charset="2"/>
              </a:rPr>
              <a:t></a:t>
            </a:r>
            <a:r>
              <a:rPr lang="de-DE" sz="1400" kern="1200" dirty="0">
                <a:solidFill>
                  <a:schemeClr val="tx1"/>
                </a:solidFill>
                <a:effectLst/>
                <a:latin typeface="+mn-lt"/>
                <a:ea typeface="+mn-ea"/>
                <a:cs typeface="+mn-cs"/>
              </a:rPr>
              <a:t> seit Ende des 19. Jahrhunderts Phase des schnellen Wandels der europäischen Gesellschaften, in der in allen Bereichen immer wieder nach geeigneten Strategien zur Bewältigung der Herausforderungen gesucht wurde, die in den späten 1960er und frühen 1970er Jahren endete</a:t>
            </a:r>
          </a:p>
          <a:p>
            <a:r>
              <a:rPr lang="de-DE" sz="1400" kern="1200" dirty="0">
                <a:solidFill>
                  <a:schemeClr val="tx1"/>
                </a:solidFill>
                <a:effectLst/>
                <a:latin typeface="+mn-lt"/>
                <a:ea typeface="+mn-ea"/>
                <a:cs typeface="+mn-cs"/>
                <a:sym typeface="Wingdings" panose="05000000000000000000" pitchFamily="2" charset="2"/>
              </a:rPr>
              <a:t></a:t>
            </a:r>
            <a:r>
              <a:rPr lang="de-DE" sz="1400" kern="1200" dirty="0">
                <a:solidFill>
                  <a:schemeClr val="tx1"/>
                </a:solidFill>
                <a:effectLst/>
                <a:latin typeface="+mn-lt"/>
                <a:ea typeface="+mn-ea"/>
                <a:cs typeface="+mn-cs"/>
              </a:rPr>
              <a:t> ab den 1970er Jahren scheinen Probleme seit Jahrhundertwende gelöst durch breiten Konsens innerhalb der liberalen demokratischen Konsum- und Zivilgesellschaften und hoher Faszination dieses Modells sowie fehlender Zukunftsvision im sozialistischen System</a:t>
            </a:r>
          </a:p>
          <a:p>
            <a:r>
              <a:rPr lang="de-DE" sz="1400" kern="1200" dirty="0">
                <a:solidFill>
                  <a:schemeClr val="tx1"/>
                </a:solidFill>
                <a:effectLst/>
                <a:latin typeface="+mn-lt"/>
                <a:ea typeface="+mn-ea"/>
                <a:cs typeface="+mn-cs"/>
                <a:sym typeface="Wingdings" panose="05000000000000000000" pitchFamily="2" charset="2"/>
              </a:rPr>
              <a:t></a:t>
            </a:r>
            <a:r>
              <a:rPr lang="de-DE" sz="1400" kern="1200" dirty="0">
                <a:solidFill>
                  <a:schemeClr val="tx1"/>
                </a:solidFill>
                <a:effectLst/>
                <a:latin typeface="+mn-lt"/>
                <a:ea typeface="+mn-ea"/>
                <a:cs typeface="+mn-cs"/>
              </a:rPr>
              <a:t> nachfolgende Zeit weder „Postmoderne“, da die mühevoll erarbeiteten erfolgreichen Antworten gültig blieben, noch „postindustriell“, da Kohle- und Stahlindustrie durch neue Industrien in IT- und Biochemie abgelöst wurden</a:t>
            </a:r>
          </a:p>
          <a:p>
            <a:r>
              <a:rPr lang="de-DE" sz="1400" kern="1200" dirty="0">
                <a:solidFill>
                  <a:schemeClr val="tx1"/>
                </a:solidFill>
                <a:effectLst/>
                <a:latin typeface="+mn-lt"/>
                <a:ea typeface="+mn-ea"/>
                <a:cs typeface="+mn-cs"/>
                <a:sym typeface="Wingdings" panose="05000000000000000000" pitchFamily="2" charset="2"/>
              </a:rPr>
              <a:t></a:t>
            </a:r>
            <a:r>
              <a:rPr lang="de-DE" sz="1400" kern="1200" dirty="0">
                <a:solidFill>
                  <a:schemeClr val="tx1"/>
                </a:solidFill>
                <a:effectLst/>
                <a:latin typeface="+mn-lt"/>
                <a:ea typeface="+mn-ea"/>
                <a:cs typeface="+mn-cs"/>
              </a:rPr>
              <a:t> Hochmoderne war geprägt von der Hegemonie des Industrialismus, dem Widerspruch zwischen dynamischen Veränderungen und radikalen traditionellen Gegenmodellen auf der linken und rechten Seite </a:t>
            </a:r>
          </a:p>
          <a:p>
            <a:pPr marL="171450" indent="-171450">
              <a:buFont typeface="Wingdings" panose="05000000000000000000" pitchFamily="2" charset="2"/>
              <a:buChar char="à"/>
            </a:pPr>
            <a:r>
              <a:rPr lang="de-DE" sz="1400" kern="1200" dirty="0">
                <a:solidFill>
                  <a:schemeClr val="tx1"/>
                </a:solidFill>
                <a:effectLst/>
                <a:latin typeface="+mn-lt"/>
                <a:ea typeface="+mn-ea"/>
                <a:cs typeface="+mn-cs"/>
              </a:rPr>
              <a:t>Moderne nicht als Ensemble fester Prinzipien, sondern als offenen Prozess begreifen</a:t>
            </a:r>
          </a:p>
          <a:p>
            <a:pPr marL="171450" indent="-171450">
              <a:buFont typeface="Wingdings" panose="05000000000000000000" pitchFamily="2" charset="2"/>
              <a:buChar char="à"/>
            </a:pPr>
            <a:r>
              <a:rPr lang="de-DE" sz="1400" kern="1200" dirty="0">
                <a:solidFill>
                  <a:schemeClr val="tx1"/>
                </a:solidFill>
                <a:effectLst/>
                <a:latin typeface="+mn-lt"/>
                <a:ea typeface="+mn-ea"/>
                <a:cs typeface="+mn-cs"/>
              </a:rPr>
              <a:t>Verhältnis zw. Strukturwandel und Wertehaltung bzw. politischen Gestaltungsoptionen als </a:t>
            </a:r>
            <a:r>
              <a:rPr lang="de-DE" sz="1400" kern="1200" dirty="0" err="1">
                <a:solidFill>
                  <a:schemeClr val="tx1"/>
                </a:solidFill>
                <a:effectLst/>
                <a:latin typeface="+mn-lt"/>
                <a:ea typeface="+mn-ea"/>
                <a:cs typeface="+mn-cs"/>
              </a:rPr>
              <a:t>challenge</a:t>
            </a:r>
            <a:r>
              <a:rPr lang="de-DE" sz="1400" kern="1200" dirty="0">
                <a:solidFill>
                  <a:schemeClr val="tx1"/>
                </a:solidFill>
                <a:effectLst/>
                <a:latin typeface="+mn-lt"/>
                <a:ea typeface="+mn-ea"/>
                <a:cs typeface="+mn-cs"/>
              </a:rPr>
              <a:t> und </a:t>
            </a:r>
            <a:r>
              <a:rPr lang="de-DE" sz="1400" kern="1200" dirty="0" err="1">
                <a:solidFill>
                  <a:schemeClr val="tx1"/>
                </a:solidFill>
                <a:effectLst/>
                <a:latin typeface="+mn-lt"/>
                <a:ea typeface="+mn-ea"/>
                <a:cs typeface="+mn-cs"/>
              </a:rPr>
              <a:t>response</a:t>
            </a:r>
            <a:r>
              <a:rPr lang="de-DE" sz="1400" kern="1200" dirty="0">
                <a:solidFill>
                  <a:schemeClr val="tx1"/>
                </a:solidFill>
                <a:effectLst/>
                <a:latin typeface="+mn-lt"/>
                <a:ea typeface="+mn-ea"/>
                <a:cs typeface="+mn-cs"/>
              </a:rPr>
              <a:t> (Toynbee) bezeichnet</a:t>
            </a:r>
          </a:p>
          <a:p>
            <a:endParaRPr lang="de-DE" sz="1400" dirty="0"/>
          </a:p>
        </p:txBody>
      </p:sp>
      <p:sp>
        <p:nvSpPr>
          <p:cNvPr id="4" name="Foliennummernplatzhalter 3"/>
          <p:cNvSpPr>
            <a:spLocks noGrp="1"/>
          </p:cNvSpPr>
          <p:nvPr>
            <p:ph type="sldNum" sz="quarter" idx="10"/>
          </p:nvPr>
        </p:nvSpPr>
        <p:spPr/>
        <p:txBody>
          <a:bodyPr/>
          <a:lstStyle/>
          <a:p>
            <a:fld id="{D41D9F42-70D4-403A-886C-B131ACFCA0B2}" type="slidenum">
              <a:rPr lang="de-DE" smtClean="0"/>
              <a:t>10</a:t>
            </a:fld>
            <a:endParaRPr lang="de-DE" dirty="0"/>
          </a:p>
        </p:txBody>
      </p:sp>
    </p:spTree>
    <p:extLst>
      <p:ext uri="{BB962C8B-B14F-4D97-AF65-F5344CB8AC3E}">
        <p14:creationId xmlns:p14="http://schemas.microsoft.com/office/powerpoint/2010/main" val="145294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57300" y="328613"/>
            <a:ext cx="3519488" cy="1979612"/>
          </a:xfrm>
        </p:spPr>
      </p:sp>
      <p:sp>
        <p:nvSpPr>
          <p:cNvPr id="3" name="Notizenplatzhalter 2"/>
          <p:cNvSpPr>
            <a:spLocks noGrp="1"/>
          </p:cNvSpPr>
          <p:nvPr>
            <p:ph type="body" idx="1"/>
          </p:nvPr>
        </p:nvSpPr>
        <p:spPr>
          <a:xfrm>
            <a:off x="578168" y="2496636"/>
            <a:ext cx="5438140" cy="7101389"/>
          </a:xfrm>
        </p:spPr>
        <p:txBody>
          <a:bodyPr/>
          <a:lstStyle/>
          <a:p>
            <a:pPr marL="0" indent="0" algn="l" defTabSz="914400" rtl="0" eaLnBrk="1" latinLnBrk="0" hangingPunct="1">
              <a:buFont typeface="Arial" panose="020B0604020202020204" pitchFamily="34" charset="0"/>
              <a:buNone/>
            </a:pPr>
            <a:r>
              <a:rPr lang="de-DE" sz="1400" kern="1200" dirty="0">
                <a:solidFill>
                  <a:schemeClr val="tx1"/>
                </a:solidFill>
                <a:latin typeface="+mn-lt"/>
                <a:ea typeface="+mn-ea"/>
                <a:cs typeface="+mn-cs"/>
              </a:rPr>
              <a:t>In seiner „Geschichte Deutschlands“ greift Herbert diese Periodisierung auf und spricht für diesen Zeitraum vom langen 20. Jahrhundert, dessen Ausgangspunkt – etwa 20 Jahre vor Jahrhundertwende – klarer ist als dessen Endpunkt (dazu wird er vermutlich heute Nachmittag mehr sagen) – ich fasse mich kurz).</a:t>
            </a:r>
          </a:p>
          <a:p>
            <a:pPr marL="171450" indent="-171450" algn="l" defTabSz="914400" rtl="0" eaLnBrk="1" latinLnBrk="0" hangingPunct="1">
              <a:buFont typeface="Arial" panose="020B0604020202020204" pitchFamily="34" charset="0"/>
              <a:buChar char="•"/>
            </a:pPr>
            <a:r>
              <a:rPr lang="de-DE" sz="1400" kern="1200" dirty="0">
                <a:solidFill>
                  <a:schemeClr val="tx1"/>
                </a:solidFill>
                <a:latin typeface="+mn-lt"/>
                <a:ea typeface="+mn-ea"/>
                <a:cs typeface="+mn-cs"/>
              </a:rPr>
              <a:t>Diese Phase ist von aufs engste miteinander verbundenen verschiedenen transnationalen Prozessen geprägt: Industrialisierung – Urbanisierung – Imperialismus – Weltkriege – Migration – Kalter Krieg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400" kern="1200" dirty="0">
                <a:solidFill>
                  <a:schemeClr val="tx1"/>
                </a:solidFill>
                <a:latin typeface="+mn-lt"/>
                <a:ea typeface="+mn-ea"/>
                <a:cs typeface="+mn-cs"/>
              </a:rPr>
              <a:t>Dabei ist das Verhältnis von industrieller Gesellschaft und politischer Ordnung als </a:t>
            </a:r>
            <a:r>
              <a:rPr lang="de-DE" sz="1400" kern="1200" dirty="0" err="1">
                <a:solidFill>
                  <a:schemeClr val="tx1"/>
                </a:solidFill>
                <a:latin typeface="+mn-lt"/>
                <a:ea typeface="+mn-ea"/>
                <a:cs typeface="+mn-cs"/>
              </a:rPr>
              <a:t>Leitspur</a:t>
            </a:r>
            <a:r>
              <a:rPr lang="de-DE" sz="1400" kern="1200" dirty="0">
                <a:solidFill>
                  <a:schemeClr val="tx1"/>
                </a:solidFill>
                <a:latin typeface="+mn-lt"/>
                <a:ea typeface="+mn-ea"/>
                <a:cs typeface="+mn-cs"/>
              </a:rPr>
              <a:t> zu erkennen.</a:t>
            </a:r>
          </a:p>
          <a:p>
            <a:pPr marL="171450" indent="-171450" algn="l" defTabSz="914400" rtl="0" eaLnBrk="1" latinLnBrk="0" hangingPunct="1">
              <a:buFont typeface="Arial" panose="020B0604020202020204" pitchFamily="34" charset="0"/>
              <a:buChar char="•"/>
            </a:pPr>
            <a:r>
              <a:rPr lang="de-DE" sz="1400" kern="1200" dirty="0">
                <a:solidFill>
                  <a:schemeClr val="tx1"/>
                </a:solidFill>
                <a:latin typeface="+mn-lt"/>
                <a:ea typeface="+mn-ea"/>
                <a:cs typeface="+mn-cs"/>
              </a:rPr>
              <a:t>Herbert </a:t>
            </a:r>
            <a:r>
              <a:rPr lang="de-DE" sz="1400" dirty="0"/>
              <a:t>wehrt sich dabei auch gegen die für ihn veraltete traditionelle nationale </a:t>
            </a:r>
            <a:r>
              <a:rPr lang="de-DE" sz="1400" dirty="0" err="1"/>
              <a:t>Epochalisierung</a:t>
            </a:r>
            <a:r>
              <a:rPr lang="de-DE" sz="1400" dirty="0"/>
              <a:t> der deutschen Geschichte in Kaiserreich, Erster Weltkrieg, Revolution, Weimarer Republik, NS, Zweiter Weltkrieg, Holocaust, Teilung, doppelte deutsche Nachkriegsgeschichte und Wiedervereinigung </a:t>
            </a:r>
            <a:r>
              <a:rPr lang="de-DE" sz="1400" dirty="0">
                <a:sym typeface="Wingdings" panose="05000000000000000000" pitchFamily="2" charset="2"/>
              </a:rPr>
              <a:t> </a:t>
            </a:r>
            <a:r>
              <a:rPr lang="de-DE" sz="1400" dirty="0"/>
              <a:t>„Anachronismus“ (Herbert 2014, S. 19)</a:t>
            </a:r>
          </a:p>
          <a:p>
            <a:pPr marL="171450" indent="-171450">
              <a:buFont typeface="Arial" panose="020B0604020202020204" pitchFamily="34" charset="0"/>
              <a:buChar char="•"/>
            </a:pPr>
            <a:r>
              <a:rPr lang="de-DE" sz="1400" dirty="0"/>
              <a:t>Stattdessen schlägt er alternative Zäsuren vor: 1900 (Fortschrittsbegeisterung und Orientierungskrise) – 1926 (zwischen Krieg und Krisen) – 1942 (Völkermord und Volksgemeinschaft) – 1965 (Zwischen den Zeiten) – 1989 (Zweierlei Vereinigung)</a:t>
            </a:r>
          </a:p>
          <a:p>
            <a:pPr marL="171450" indent="-171450">
              <a:buFont typeface="Arial" panose="020B0604020202020204" pitchFamily="34" charset="0"/>
              <a:buChar char="•"/>
            </a:pPr>
            <a:r>
              <a:rPr lang="de-DE" sz="1400" dirty="0"/>
              <a:t>Geprägt ist dieses lange europäische 20. Jahrhundert von einer grundsätzlichen Glaubwürdigkeitsverlust des liberal-kapitalistische Ordnungssystem in den 1920er-Jahren:</a:t>
            </a:r>
            <a:r>
              <a:rPr lang="de-DE" sz="1400" dirty="0">
                <a:sym typeface="Wingdings" panose="05000000000000000000" pitchFamily="2" charset="2"/>
              </a:rPr>
              <a:t> </a:t>
            </a:r>
            <a:r>
              <a:rPr lang="de-DE" sz="1400" dirty="0"/>
              <a:t>Pluralität/ Diversität versus „Rasse“ bzw. „Klasse“</a:t>
            </a:r>
          </a:p>
          <a:p>
            <a:pPr marL="171450" indent="-171450">
              <a:buFont typeface="Arial" panose="020B0604020202020204" pitchFamily="34" charset="0"/>
              <a:buChar char="•"/>
            </a:pPr>
            <a:r>
              <a:rPr lang="de-DE" sz="1400" dirty="0"/>
              <a:t>1945 gelang eine Reaktivierung des liberalen demokratischen Kapitalismus durch die</a:t>
            </a:r>
            <a:r>
              <a:rPr lang="de-DE" sz="1400" dirty="0">
                <a:sym typeface="Wingdings" panose="05000000000000000000" pitchFamily="2" charset="2"/>
              </a:rPr>
              <a:t> Integration von Kapitalismus und Sozialstaat</a:t>
            </a:r>
            <a:endParaRPr lang="de-DE" sz="1400" dirty="0"/>
          </a:p>
          <a:p>
            <a:pPr marL="171450" indent="-171450">
              <a:buFont typeface="Arial" panose="020B0604020202020204" pitchFamily="34" charset="0"/>
              <a:buChar char="•"/>
            </a:pPr>
            <a:r>
              <a:rPr lang="de-DE" sz="1400" dirty="0"/>
              <a:t>Erosion der klassischen Industriegesellschaft in 1970er-Jahren in West und Ost</a:t>
            </a:r>
          </a:p>
          <a:p>
            <a:pPr marL="171450" indent="-171450">
              <a:buFont typeface="Arial" panose="020B0604020202020204" pitchFamily="34" charset="0"/>
              <a:buChar char="•"/>
            </a:pPr>
            <a:r>
              <a:rPr lang="de-DE" sz="1400" dirty="0">
                <a:sym typeface="Wingdings" panose="05000000000000000000" pitchFamily="2" charset="2"/>
              </a:rPr>
              <a:t>flexible Anpassung an post-</a:t>
            </a:r>
            <a:r>
              <a:rPr lang="de-DE" sz="1400" dirty="0" err="1">
                <a:sym typeface="Wingdings" panose="05000000000000000000" pitchFamily="2" charset="2"/>
              </a:rPr>
              <a:t>schwerindustrielle</a:t>
            </a:r>
            <a:r>
              <a:rPr lang="de-DE" sz="1400" dirty="0">
                <a:sym typeface="Wingdings" panose="05000000000000000000" pitchFamily="2" charset="2"/>
              </a:rPr>
              <a:t> Zeit in Westeuropa</a:t>
            </a:r>
            <a:endParaRPr lang="de-DE" sz="1400" dirty="0"/>
          </a:p>
          <a:p>
            <a:pPr marL="171450" indent="-171450">
              <a:buFont typeface="Arial" panose="020B0604020202020204" pitchFamily="34" charset="0"/>
              <a:buChar char="•"/>
            </a:pPr>
            <a:r>
              <a:rPr lang="de-DE" sz="1400" dirty="0"/>
              <a:t>Annäherung der Gesellschaften in Westeuropa bis zu den 70er-Jahren, in Osteuropa ab den 90er-Jahren</a:t>
            </a:r>
          </a:p>
          <a:p>
            <a:pPr marL="0" indent="0">
              <a:buFont typeface="Arial" panose="020B0604020202020204" pitchFamily="34" charset="0"/>
              <a:buNone/>
            </a:pPr>
            <a:endParaRPr lang="de-DE" dirty="0"/>
          </a:p>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11</a:t>
            </a:fld>
            <a:endParaRPr lang="de-DE"/>
          </a:p>
        </p:txBody>
      </p:sp>
    </p:spTree>
    <p:extLst>
      <p:ext uri="{BB962C8B-B14F-4D97-AF65-F5344CB8AC3E}">
        <p14:creationId xmlns:p14="http://schemas.microsoft.com/office/powerpoint/2010/main" val="1044639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a:xfrm>
            <a:off x="578168" y="2996815"/>
            <a:ext cx="5438140" cy="66421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Ulrich Herbert lässt sein Konzept der Hochmoderne nach drei Generationen in den 1970er-Jahren enden bzw. spricht zwar vom langen 20. Jahrhundert, dessen Ende aber sehr schwer festzulegen ist.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Warum diese Zäsur?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2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2000" b="0" i="0" u="none" strike="noStrike" kern="1200" baseline="0" dirty="0">
                <a:solidFill>
                  <a:schemeClr val="tx1"/>
                </a:solidFill>
                <a:latin typeface="+mn-lt"/>
                <a:ea typeface="+mn-ea"/>
                <a:cs typeface="+mn-cs"/>
              </a:rPr>
              <a:t>1977 nahm die Bundesbahn die letzten Dampflokomotiven vom Gleis, deren Besatzung – Lokführer und Heizer – eine den Hüttenwerkern vergleichbare Arbeit leisteten. Lokschuppen, Drehscheiben und Rangierbahnhöfe wurden abgeschafft und umgebaut. Auf dem riesigen innerstädtischen Areal des Rangierbahnhofs Köln-Gereon steht heute, gewiss nicht zufällig, der „</a:t>
            </a:r>
            <a:r>
              <a:rPr lang="de-DE" sz="2000" b="0" i="0" u="none" strike="noStrike" kern="1200" baseline="0" dirty="0" err="1">
                <a:solidFill>
                  <a:schemeClr val="tx1"/>
                </a:solidFill>
                <a:latin typeface="+mn-lt"/>
                <a:ea typeface="+mn-ea"/>
                <a:cs typeface="+mn-cs"/>
              </a:rPr>
              <a:t>MediaPark</a:t>
            </a:r>
            <a:r>
              <a:rPr lang="de-DE" sz="2000" b="0" i="0" u="none" strike="noStrike" kern="1200" baseline="0" dirty="0">
                <a:solidFill>
                  <a:schemeClr val="tx1"/>
                </a:solidFill>
                <a:latin typeface="+mn-lt"/>
                <a:ea typeface="+mn-ea"/>
                <a:cs typeface="+mn-cs"/>
              </a:rPr>
              <a:t>“ Köln.</a:t>
            </a:r>
          </a:p>
          <a:p>
            <a:endParaRPr lang="de-DE" sz="2000" dirty="0"/>
          </a:p>
          <a:p>
            <a:r>
              <a:rPr lang="de-DE" sz="2000" dirty="0"/>
              <a:t>¬ Insofern 1970er-Jahre als „Zeitenwende“</a:t>
            </a:r>
          </a:p>
        </p:txBody>
      </p:sp>
      <p:sp>
        <p:nvSpPr>
          <p:cNvPr id="4" name="Foliennummernplatzhalter 3"/>
          <p:cNvSpPr>
            <a:spLocks noGrp="1"/>
          </p:cNvSpPr>
          <p:nvPr>
            <p:ph type="sldNum" sz="quarter" idx="5"/>
          </p:nvPr>
        </p:nvSpPr>
        <p:spPr/>
        <p:txBody>
          <a:bodyPr/>
          <a:lstStyle/>
          <a:p>
            <a:fld id="{74B2E977-0DFC-7D4B-8FD0-0F2669508752}" type="slidenum">
              <a:rPr lang="de-DE" smtClean="0"/>
              <a:t>12</a:t>
            </a:fld>
            <a:endParaRPr lang="de-DE"/>
          </a:p>
        </p:txBody>
      </p:sp>
    </p:spTree>
    <p:extLst>
      <p:ext uri="{BB962C8B-B14F-4D97-AF65-F5344CB8AC3E}">
        <p14:creationId xmlns:p14="http://schemas.microsoft.com/office/powerpoint/2010/main" val="3636606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a:xfrm>
            <a:off x="679768" y="3555999"/>
            <a:ext cx="5438140" cy="5712999"/>
          </a:xfrm>
        </p:spPr>
        <p:txBody>
          <a:bodyPr/>
          <a:lstStyle/>
          <a:p>
            <a:r>
              <a:rPr lang="de-DE" sz="2000" dirty="0"/>
              <a:t>Hierzu als „Kronzeuge“ Frank Bösch (Univ. Potsdam), der in seinem 2019 und damit deutlich nach Verabschiedung des Bildungsplanes erschienen Buch daher auch vom Jahr 1979 als der entscheidenden „Zeitenwende“ spricht.</a:t>
            </a:r>
          </a:p>
          <a:p>
            <a:r>
              <a:rPr lang="de-DE" sz="2000" dirty="0"/>
              <a:t>¬ Auch dieses Epochenjahr sei kurz erklärt:</a:t>
            </a:r>
          </a:p>
        </p:txBody>
      </p:sp>
      <p:sp>
        <p:nvSpPr>
          <p:cNvPr id="4" name="Foliennummernplatzhalter 3"/>
          <p:cNvSpPr>
            <a:spLocks noGrp="1"/>
          </p:cNvSpPr>
          <p:nvPr>
            <p:ph type="sldNum" sz="quarter" idx="10"/>
          </p:nvPr>
        </p:nvSpPr>
        <p:spPr/>
        <p:txBody>
          <a:bodyPr/>
          <a:lstStyle/>
          <a:p>
            <a:fld id="{D41D9F42-70D4-403A-886C-B131ACFCA0B2}" type="slidenum">
              <a:rPr lang="de-DE" smtClean="0"/>
              <a:t>13</a:t>
            </a:fld>
            <a:endParaRPr lang="de-DE"/>
          </a:p>
        </p:txBody>
      </p:sp>
    </p:spTree>
    <p:extLst>
      <p:ext uri="{BB962C8B-B14F-4D97-AF65-F5344CB8AC3E}">
        <p14:creationId xmlns:p14="http://schemas.microsoft.com/office/powerpoint/2010/main" val="2170707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a:xfrm>
            <a:off x="679768" y="3606799"/>
            <a:ext cx="5438140" cy="5662199"/>
          </a:xfrm>
        </p:spPr>
        <p:txBody>
          <a:bodyPr/>
          <a:lstStyle/>
          <a:p>
            <a:r>
              <a:rPr lang="de-DE" sz="2000" dirty="0">
                <a:sym typeface="Wingdings" panose="05000000000000000000" pitchFamily="2" charset="2"/>
              </a:rPr>
              <a:t> </a:t>
            </a:r>
            <a:r>
              <a:rPr lang="de-DE" sz="2000" dirty="0"/>
              <a:t>Revolution, deren Transformationskraft den westlichen Gesellschaften allerdings erst an der Wende zum 21. Jahrhundert zu Bewusstsein kam = Historisierung der „gegenwartsnahen Vergangenheit“</a:t>
            </a:r>
          </a:p>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14</a:t>
            </a:fld>
            <a:endParaRPr lang="de-DE"/>
          </a:p>
        </p:txBody>
      </p:sp>
    </p:spTree>
    <p:extLst>
      <p:ext uri="{BB962C8B-B14F-4D97-AF65-F5344CB8AC3E}">
        <p14:creationId xmlns:p14="http://schemas.microsoft.com/office/powerpoint/2010/main" val="301413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a:xfrm>
            <a:off x="692468" y="3530599"/>
            <a:ext cx="5438140" cy="5751099"/>
          </a:xfrm>
        </p:spPr>
        <p:txBody>
          <a:bodyPr/>
          <a:lstStyle/>
          <a:p>
            <a:r>
              <a:rPr lang="de-DE" sz="2000" dirty="0"/>
              <a:t>Auflösung des wohlfahrtsstaatlichen Nachkriegskonsens</a:t>
            </a:r>
          </a:p>
          <a:p>
            <a:r>
              <a:rPr lang="de-DE" sz="2000" dirty="0"/>
              <a:t>Niedergang des </a:t>
            </a:r>
            <a:r>
              <a:rPr lang="de-DE" sz="2000" dirty="0" err="1"/>
              <a:t>schwerindustriellen</a:t>
            </a:r>
            <a:r>
              <a:rPr lang="de-DE" sz="2000" dirty="0"/>
              <a:t> Sektors und der Massenproduktion</a:t>
            </a:r>
          </a:p>
          <a:p>
            <a:r>
              <a:rPr lang="de-DE" sz="2000" dirty="0"/>
              <a:t>Revolutionen und Niedergang des „Ostblocks“</a:t>
            </a:r>
          </a:p>
          <a:p>
            <a:pPr>
              <a:buFont typeface="Wingdings" panose="05000000000000000000" pitchFamily="2" charset="2"/>
              <a:buChar char="à"/>
            </a:pPr>
            <a:r>
              <a:rPr lang="de-DE" sz="2000" dirty="0">
                <a:sym typeface="Wingdings" panose="05000000000000000000" pitchFamily="2" charset="2"/>
              </a:rPr>
              <a:t> Siegeszug neoliberaler Ideen und der Globalisierung</a:t>
            </a:r>
          </a:p>
          <a:p>
            <a:pPr>
              <a:buFont typeface="Wingdings" panose="05000000000000000000" pitchFamily="2" charset="2"/>
              <a:buChar char="à"/>
            </a:pPr>
            <a:r>
              <a:rPr lang="de-DE" sz="2000" dirty="0">
                <a:sym typeface="Wingdings" panose="05000000000000000000" pitchFamily="2" charset="2"/>
              </a:rPr>
              <a:t> Rezession 1971-1989 (Tony </a:t>
            </a:r>
            <a:r>
              <a:rPr lang="de-DE" sz="2000" dirty="0" err="1">
                <a:sym typeface="Wingdings" panose="05000000000000000000" pitchFamily="2" charset="2"/>
              </a:rPr>
              <a:t>Judt</a:t>
            </a:r>
            <a:r>
              <a:rPr lang="de-DE" sz="2000" dirty="0">
                <a:sym typeface="Wingdings" panose="05000000000000000000" pitchFamily="2" charset="2"/>
              </a:rPr>
              <a:t>, 2006)</a:t>
            </a:r>
          </a:p>
          <a:p>
            <a:pPr>
              <a:buFont typeface="Wingdings" panose="05000000000000000000" pitchFamily="2" charset="2"/>
              <a:buChar char="à"/>
            </a:pPr>
            <a:r>
              <a:rPr lang="de-DE" sz="2000" dirty="0">
                <a:sym typeface="Wingdings" panose="05000000000000000000" pitchFamily="2" charset="2"/>
              </a:rPr>
              <a:t> Zeitenwende 1979 (Frank Bösch)</a:t>
            </a:r>
          </a:p>
          <a:p>
            <a:endParaRPr lang="de-DE" sz="2000" dirty="0"/>
          </a:p>
        </p:txBody>
      </p:sp>
      <p:sp>
        <p:nvSpPr>
          <p:cNvPr id="4" name="Foliennummernplatzhalter 3"/>
          <p:cNvSpPr>
            <a:spLocks noGrp="1"/>
          </p:cNvSpPr>
          <p:nvPr>
            <p:ph type="sldNum" sz="quarter" idx="5"/>
          </p:nvPr>
        </p:nvSpPr>
        <p:spPr/>
        <p:txBody>
          <a:bodyPr/>
          <a:lstStyle/>
          <a:p>
            <a:fld id="{D41D9F42-70D4-403A-886C-B131ACFCA0B2}" type="slidenum">
              <a:rPr lang="de-DE" smtClean="0"/>
              <a:t>15</a:t>
            </a:fld>
            <a:endParaRPr lang="de-DE"/>
          </a:p>
        </p:txBody>
      </p:sp>
    </p:spTree>
    <p:extLst>
      <p:ext uri="{BB962C8B-B14F-4D97-AF65-F5344CB8AC3E}">
        <p14:creationId xmlns:p14="http://schemas.microsoft.com/office/powerpoint/2010/main" val="162556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41D9F42-70D4-403A-886C-B131ACFCA0B2}" type="slidenum">
              <a:rPr lang="de-DE" smtClean="0"/>
              <a:t>16</a:t>
            </a:fld>
            <a:endParaRPr lang="de-DE"/>
          </a:p>
        </p:txBody>
      </p:sp>
    </p:spTree>
    <p:extLst>
      <p:ext uri="{BB962C8B-B14F-4D97-AF65-F5344CB8AC3E}">
        <p14:creationId xmlns:p14="http://schemas.microsoft.com/office/powerpoint/2010/main" val="1099413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392113"/>
            <a:ext cx="3962400" cy="2228850"/>
          </a:xfrm>
        </p:spPr>
      </p:sp>
      <p:sp>
        <p:nvSpPr>
          <p:cNvPr id="3" name="Notizenplatzhalter 2"/>
          <p:cNvSpPr>
            <a:spLocks noGrp="1"/>
          </p:cNvSpPr>
          <p:nvPr>
            <p:ph type="body" idx="1"/>
          </p:nvPr>
        </p:nvSpPr>
        <p:spPr>
          <a:xfrm>
            <a:off x="457200" y="2743198"/>
            <a:ext cx="6007100" cy="6946901"/>
          </a:xfrm>
        </p:spPr>
        <p:txBody>
          <a:bodyPr/>
          <a:lstStyle/>
          <a:p>
            <a:pPr marL="0" lvl="0" indent="0">
              <a:buFont typeface="Arial" panose="020B0604020202020204" pitchFamily="34" charset="0"/>
              <a:buNone/>
              <a:defRPr/>
            </a:pPr>
            <a:r>
              <a:rPr lang="de-DE" sz="1600" dirty="0">
                <a:sym typeface="Wingdings" panose="05000000000000000000" pitchFamily="2" charset="2"/>
              </a:rPr>
              <a:t>Daraus ergeben sich folgende Entscheidungen für die Standards des Bildungsplans:</a:t>
            </a:r>
          </a:p>
          <a:p>
            <a:pPr marL="171450" lvl="0" indent="-171450" algn="l" defTabSz="914400" rtl="0" eaLnBrk="1" latinLnBrk="0" hangingPunct="1">
              <a:buFont typeface="Arial" panose="020B0604020202020204" pitchFamily="34" charset="0"/>
              <a:buChar char="•"/>
              <a:defRPr/>
            </a:pPr>
            <a:r>
              <a:rPr lang="de-DE" sz="1600" kern="1200" dirty="0">
                <a:solidFill>
                  <a:schemeClr val="tx1"/>
                </a:solidFill>
                <a:latin typeface="+mn-lt"/>
                <a:ea typeface="+mn-ea"/>
                <a:cs typeface="+mn-cs"/>
                <a:sym typeface="Wingdings" panose="05000000000000000000" pitchFamily="2" charset="2"/>
              </a:rPr>
              <a:t>Konzentration nicht bereits um 1840 (oder im Fall Englands sogar um 1800), da hier nur die Entwicklung für einige wenige Länder und Regionen galt, sondern auf „Hochmoderne“ ab etwa 1880/1890, das ab dann  in ganz Europa eine vergleichbare Phase der intensiven Veränderungen stattfand</a:t>
            </a:r>
          </a:p>
          <a:p>
            <a:pPr marL="171450" lvl="0" indent="-171450">
              <a:buFont typeface="Arial" panose="020B0604020202020204" pitchFamily="34" charset="0"/>
              <a:buChar char="•"/>
              <a:defRPr/>
            </a:pPr>
            <a:r>
              <a:rPr lang="de-DE" sz="1600" dirty="0"/>
              <a:t>Versuch, die Jahrzehnte der Industrialisierung (samt Vorgeschichte ab etwa 1850) zwischen 1880 und 1980 als einheitliche Epoche und als Deutungsansatz für eine vergleichende europäische Geschichte des 20. Jahrhunderts begreifen</a:t>
            </a:r>
          </a:p>
          <a:p>
            <a:pPr marL="171450" indent="-171450">
              <a:buFont typeface="Arial" panose="020B0604020202020204" pitchFamily="34" charset="0"/>
              <a:buChar char="•"/>
            </a:pPr>
            <a:r>
              <a:rPr lang="de-DE" sz="1600" dirty="0"/>
              <a:t>politische, wirtschaftliche, soziale und kulturelle Großereignisse und Prozesse um 1900 sowie die ideologischen Konfrontationen der nachfolgenden Jahrzehnte betrachten als (anhaltende) Antworten auf die um die Jahrhundertwende auftretende Herausforderung der Moderne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z="1600" kern="1200" dirty="0">
                <a:solidFill>
                  <a:schemeClr val="tx1"/>
                </a:solidFill>
                <a:latin typeface="+mn-lt"/>
                <a:ea typeface="+mn-ea"/>
                <a:cs typeface="+mn-cs"/>
                <a:sym typeface="Wingdings" panose="05000000000000000000" pitchFamily="2" charset="2"/>
              </a:rPr>
              <a:t> Transnationale Perspektive anstatt nationaler Perspektive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600" kern="1200" dirty="0">
                <a:solidFill>
                  <a:schemeClr val="tx1"/>
                </a:solidFill>
                <a:latin typeface="+mn-lt"/>
                <a:ea typeface="+mn-ea"/>
                <a:cs typeface="+mn-cs"/>
              </a:rPr>
              <a:t>Chancen und Risiken des Modernisierungsprozesses gleichermaßen beleuchten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de-DE" sz="1600" kern="1200" dirty="0">
                <a:solidFill>
                  <a:schemeClr val="tx1"/>
                </a:solidFill>
                <a:latin typeface="+mn-lt"/>
                <a:ea typeface="+mn-ea"/>
                <a:cs typeface="+mn-cs"/>
                <a:sym typeface="Wingdings" panose="05000000000000000000" pitchFamily="2" charset="2"/>
              </a:rPr>
              <a:t>Kein Fortschrittsoptimismus</a:t>
            </a:r>
          </a:p>
          <a:p>
            <a:pPr marL="171450" lvl="0" indent="-171450" algn="l" defTabSz="914400" rtl="0" eaLnBrk="1" latinLnBrk="0" hangingPunct="1">
              <a:buFont typeface="Arial" panose="020B0604020202020204" pitchFamily="34" charset="0"/>
              <a:buChar char="•"/>
              <a:defRPr/>
            </a:pPr>
            <a:r>
              <a:rPr lang="de-DE" sz="1600" kern="1200" dirty="0">
                <a:solidFill>
                  <a:schemeClr val="tx1"/>
                </a:solidFill>
                <a:latin typeface="+mn-lt"/>
                <a:ea typeface="+mn-ea"/>
                <a:cs typeface="+mn-cs"/>
              </a:rPr>
              <a:t>menschenverachtender Charakter antimoderner Systeme (Lagersysteme)</a:t>
            </a:r>
          </a:p>
          <a:p>
            <a:pPr marL="171450" lvl="0" indent="-171450" algn="l" defTabSz="914400" rtl="0" eaLnBrk="1" latinLnBrk="0" hangingPunct="1">
              <a:buFont typeface="Arial" panose="020B0604020202020204" pitchFamily="34" charset="0"/>
              <a:buChar char="•"/>
              <a:defRPr/>
            </a:pPr>
            <a:r>
              <a:rPr lang="de-DE" sz="1600" kern="1200" dirty="0">
                <a:solidFill>
                  <a:schemeClr val="tx1"/>
                </a:solidFill>
                <a:latin typeface="+mn-lt"/>
                <a:ea typeface="+mn-ea"/>
                <a:cs typeface="+mn-cs"/>
              </a:rPr>
              <a:t>besondere Entwicklung des NS in der deutschen Gesellschaft</a:t>
            </a:r>
          </a:p>
          <a:p>
            <a:pPr marL="171450" lvl="0" indent="-171450" algn="l" defTabSz="914400" rtl="0" eaLnBrk="1" latinLnBrk="0" hangingPunct="1">
              <a:buFont typeface="Arial" panose="020B0604020202020204" pitchFamily="34" charset="0"/>
              <a:buChar char="•"/>
              <a:defRPr/>
            </a:pPr>
            <a:r>
              <a:rPr lang="de-DE" sz="1600" kern="1200" dirty="0">
                <a:solidFill>
                  <a:schemeClr val="tx1"/>
                </a:solidFill>
                <a:latin typeface="+mn-lt"/>
                <a:ea typeface="+mn-ea"/>
                <a:cs typeface="+mn-cs"/>
              </a:rPr>
              <a:t>Zivilisationsbruch der Shoah</a:t>
            </a:r>
          </a:p>
          <a:p>
            <a:pPr marL="171450" lvl="0" indent="-171450" algn="l" defTabSz="914400" rtl="0" eaLnBrk="1" latinLnBrk="0" hangingPunct="1">
              <a:buFont typeface="Arial" panose="020B0604020202020204" pitchFamily="34" charset="0"/>
              <a:buChar char="•"/>
              <a:defRPr/>
            </a:pPr>
            <a:r>
              <a:rPr lang="de-DE" sz="1600" kern="1200" dirty="0">
                <a:solidFill>
                  <a:schemeClr val="tx1"/>
                </a:solidFill>
                <a:latin typeface="+mn-lt"/>
                <a:ea typeface="+mn-ea"/>
                <a:cs typeface="+mn-cs"/>
              </a:rPr>
              <a:t>unterschiedliche Wege in Ost- und Westeuropa nach 1945 zu Wohlstand (Hartmut </a:t>
            </a:r>
            <a:r>
              <a:rPr lang="de-DE" sz="1600" kern="1200" dirty="0" err="1">
                <a:solidFill>
                  <a:schemeClr val="tx1"/>
                </a:solidFill>
                <a:latin typeface="+mn-lt"/>
                <a:ea typeface="+mn-ea"/>
                <a:cs typeface="+mn-cs"/>
              </a:rPr>
              <a:t>Kaelble</a:t>
            </a:r>
            <a:r>
              <a:rPr lang="de-DE" sz="1600" kern="1200" dirty="0">
                <a:solidFill>
                  <a:schemeClr val="tx1"/>
                </a:solidFill>
                <a:latin typeface="+mn-lt"/>
                <a:ea typeface="+mn-ea"/>
                <a:cs typeface="+mn-cs"/>
              </a:rPr>
              <a:t>: Kalter Krieg und Wohlfahrtsstaat)</a:t>
            </a:r>
          </a:p>
          <a:p>
            <a:pPr marL="171450" indent="-171450">
              <a:buFont typeface="Arial" panose="020B0604020202020204" pitchFamily="34" charset="0"/>
              <a:buChar char="•"/>
            </a:pPr>
            <a:r>
              <a:rPr lang="de-DE" sz="1600" dirty="0"/>
              <a:t>Ende dieser Phase ab den 1970er-Jahren und Beurteilung der folgenden Jahrzehnte als neue Phase </a:t>
            </a:r>
          </a:p>
          <a:p>
            <a:endParaRPr lang="de-DE" sz="1600" dirty="0"/>
          </a:p>
        </p:txBody>
      </p:sp>
      <p:sp>
        <p:nvSpPr>
          <p:cNvPr id="4" name="Foliennummernplatzhalter 3"/>
          <p:cNvSpPr>
            <a:spLocks noGrp="1"/>
          </p:cNvSpPr>
          <p:nvPr>
            <p:ph type="sldNum" sz="quarter" idx="5"/>
          </p:nvPr>
        </p:nvSpPr>
        <p:spPr/>
        <p:txBody>
          <a:bodyPr/>
          <a:lstStyle/>
          <a:p>
            <a:fld id="{D41D9F42-70D4-403A-886C-B131ACFCA0B2}" type="slidenum">
              <a:rPr lang="de-DE" smtClean="0"/>
              <a:t>17</a:t>
            </a:fld>
            <a:endParaRPr lang="de-DE"/>
          </a:p>
        </p:txBody>
      </p:sp>
    </p:spTree>
    <p:extLst>
      <p:ext uri="{BB962C8B-B14F-4D97-AF65-F5344CB8AC3E}">
        <p14:creationId xmlns:p14="http://schemas.microsoft.com/office/powerpoint/2010/main" val="902223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377950" y="354013"/>
            <a:ext cx="4040188" cy="2273300"/>
          </a:xfrm>
        </p:spPr>
      </p:sp>
      <p:sp>
        <p:nvSpPr>
          <p:cNvPr id="3" name="Notizenplatzhalter 2"/>
          <p:cNvSpPr>
            <a:spLocks noGrp="1"/>
          </p:cNvSpPr>
          <p:nvPr>
            <p:ph type="body" idx="1"/>
          </p:nvPr>
        </p:nvSpPr>
        <p:spPr>
          <a:xfrm>
            <a:off x="419100" y="2806699"/>
            <a:ext cx="6134100" cy="6462299"/>
          </a:xfrm>
        </p:spPr>
        <p:txBody>
          <a:bodyPr/>
          <a:lstStyle/>
          <a:p>
            <a:pPr marL="228600" indent="-228600">
              <a:buAutoNum type="arabicPeriod"/>
            </a:pPr>
            <a:r>
              <a:rPr lang="de-DE" sz="1600" kern="1200" dirty="0">
                <a:solidFill>
                  <a:schemeClr val="tx1"/>
                </a:solidFill>
                <a:effectLst/>
                <a:latin typeface="+mn-lt"/>
                <a:ea typeface="+mn-ea"/>
                <a:cs typeface="+mn-cs"/>
              </a:rPr>
              <a:t>Wege in die Moderne: seit Ende des 19. Jahrhunderts Phase des schnellen Wandels der europäischen Gesellschaften</a:t>
            </a:r>
          </a:p>
          <a:p>
            <a:pPr marL="228600" indent="-228600">
              <a:buAutoNum type="arabicPeriod"/>
            </a:pPr>
            <a:r>
              <a:rPr lang="de-DE" sz="1600" kern="1200" dirty="0">
                <a:solidFill>
                  <a:schemeClr val="tx1"/>
                </a:solidFill>
                <a:effectLst/>
                <a:latin typeface="+mn-lt"/>
                <a:ea typeface="+mn-ea"/>
                <a:cs typeface="+mn-cs"/>
              </a:rPr>
              <a:t>Aufgrund des Widerspruchs zwischen einerseits dynamischen Veränderungen und andererseits radikalen traditionellen Gegenmodellen auf der linken und rechten Seite, zunächst zu Gegenbewegungen von links und rechts</a:t>
            </a:r>
          </a:p>
          <a:p>
            <a:pPr marL="228600" indent="-228600">
              <a:buAutoNum type="arabicPeriod"/>
            </a:pPr>
            <a:r>
              <a:rPr lang="de-DE" sz="1600" kern="1200" dirty="0">
                <a:solidFill>
                  <a:schemeClr val="tx1"/>
                </a:solidFill>
                <a:effectLst/>
                <a:latin typeface="+mn-lt"/>
                <a:ea typeface="+mn-ea"/>
                <a:cs typeface="+mn-cs"/>
              </a:rPr>
              <a:t>in den späten 1960er und frühen 1970er Jahren scheinbar Lösung aller Probleme seit der Jahrhundertwende durch breiten Konsens innerhalb der liberalen demokratischen Konsum- und Zivilgesellschaften und hoher Faszination dieses Modells sowie umgekehrt fehlender Zukunftsvision im sozialistischen System</a:t>
            </a:r>
          </a:p>
          <a:p>
            <a:pPr marL="228600" indent="-228600">
              <a:buAutoNum type="arabicPeriod"/>
            </a:pPr>
            <a:r>
              <a:rPr lang="de-DE" sz="1600" kern="1200" dirty="0">
                <a:solidFill>
                  <a:schemeClr val="tx1"/>
                </a:solidFill>
                <a:effectLst/>
                <a:latin typeface="+mn-lt"/>
                <a:ea typeface="+mn-ea"/>
                <a:cs typeface="+mn-cs"/>
              </a:rPr>
              <a:t>nachfolgende Zeit weder „Postmoderne“, da die mühevoll erarbeiteten erfolgreichen Antworten gültig blieben, noch „postindustriell“, da Kohle- und Stahlindustrie durch neue Industrien in IT- und Biochemie abgelöst wurden, sondern einfach „nach dem Boom“ (Anselm Doering-Manteuffel, Lutz Raphael) bzw. „beginnende Gegenwart“ oder „zweite Moderne“ (Ulrich Beck) etc. </a:t>
            </a:r>
          </a:p>
          <a:p>
            <a:pPr marL="0" indent="0">
              <a:buNone/>
            </a:pPr>
            <a:endParaRPr lang="de-DE" sz="1600" kern="1200" dirty="0">
              <a:solidFill>
                <a:schemeClr val="tx1"/>
              </a:solidFill>
              <a:effectLst/>
              <a:latin typeface="+mn-lt"/>
              <a:ea typeface="+mn-ea"/>
              <a:cs typeface="+mn-cs"/>
            </a:endParaRPr>
          </a:p>
          <a:p>
            <a:pPr marL="0" indent="0">
              <a:buNone/>
            </a:pPr>
            <a:r>
              <a:rPr lang="de-DE" sz="1600" kern="1200" dirty="0">
                <a:solidFill>
                  <a:schemeClr val="tx1"/>
                </a:solidFill>
                <a:effectLst/>
                <a:latin typeface="+mn-lt"/>
                <a:ea typeface="+mn-ea"/>
                <a:cs typeface="+mn-cs"/>
              </a:rPr>
              <a:t>Moderne nicht als Ensemble fester Prinzipien, sondern als offenen Prozess begreifen</a:t>
            </a:r>
          </a:p>
          <a:p>
            <a:pPr marL="0" indent="0">
              <a:buNone/>
            </a:pPr>
            <a:r>
              <a:rPr lang="de-DE" sz="1600" kern="1200" dirty="0">
                <a:solidFill>
                  <a:schemeClr val="tx1"/>
                </a:solidFill>
                <a:effectLst/>
                <a:latin typeface="+mn-lt"/>
                <a:ea typeface="+mn-ea"/>
                <a:cs typeface="+mn-cs"/>
              </a:rPr>
              <a:t>Verhältnis zw. Strukturwandel und Wertehaltung bzw. politischen Gestaltungsoptionen als </a:t>
            </a:r>
            <a:r>
              <a:rPr lang="de-DE" sz="1600" kern="1200" dirty="0" err="1">
                <a:solidFill>
                  <a:schemeClr val="tx1"/>
                </a:solidFill>
                <a:effectLst/>
                <a:latin typeface="+mn-lt"/>
                <a:ea typeface="+mn-ea"/>
                <a:cs typeface="+mn-cs"/>
              </a:rPr>
              <a:t>challenge</a:t>
            </a:r>
            <a:r>
              <a:rPr lang="de-DE" sz="1600" kern="1200" dirty="0">
                <a:solidFill>
                  <a:schemeClr val="tx1"/>
                </a:solidFill>
                <a:effectLst/>
                <a:latin typeface="+mn-lt"/>
                <a:ea typeface="+mn-ea"/>
                <a:cs typeface="+mn-cs"/>
              </a:rPr>
              <a:t> und </a:t>
            </a:r>
            <a:r>
              <a:rPr lang="de-DE" sz="1600" kern="1200" dirty="0" err="1">
                <a:solidFill>
                  <a:schemeClr val="tx1"/>
                </a:solidFill>
                <a:effectLst/>
                <a:latin typeface="+mn-lt"/>
                <a:ea typeface="+mn-ea"/>
                <a:cs typeface="+mn-cs"/>
              </a:rPr>
              <a:t>response</a:t>
            </a:r>
            <a:r>
              <a:rPr lang="de-DE" sz="1600" kern="1200" dirty="0">
                <a:solidFill>
                  <a:schemeClr val="tx1"/>
                </a:solidFill>
                <a:effectLst/>
                <a:latin typeface="+mn-lt"/>
                <a:ea typeface="+mn-ea"/>
                <a:cs typeface="+mn-cs"/>
              </a:rPr>
              <a:t> bezeichnet</a:t>
            </a:r>
          </a:p>
          <a:p>
            <a:pPr marL="0" indent="0">
              <a:buNone/>
            </a:pPr>
            <a:r>
              <a:rPr lang="de-DE" sz="1600" dirty="0"/>
              <a:t>↔ Postmoderne</a:t>
            </a:r>
          </a:p>
          <a:p>
            <a:pPr marL="0" indent="0">
              <a:buNone/>
            </a:pPr>
            <a:r>
              <a:rPr lang="de-DE" sz="1600" dirty="0"/>
              <a:t>↔ postindustriell</a:t>
            </a:r>
          </a:p>
          <a:p>
            <a:endParaRPr lang="de-DE" dirty="0"/>
          </a:p>
        </p:txBody>
      </p:sp>
      <p:sp>
        <p:nvSpPr>
          <p:cNvPr id="4" name="Foliennummernplatzhalter 3"/>
          <p:cNvSpPr>
            <a:spLocks noGrp="1"/>
          </p:cNvSpPr>
          <p:nvPr>
            <p:ph type="sldNum" sz="quarter" idx="10"/>
          </p:nvPr>
        </p:nvSpPr>
        <p:spPr/>
        <p:txBody>
          <a:bodyPr/>
          <a:lstStyle/>
          <a:p>
            <a:fld id="{D41D9F42-70D4-403A-886C-B131ACFCA0B2}" type="slidenum">
              <a:rPr lang="de-DE" smtClean="0"/>
              <a:t>18</a:t>
            </a:fld>
            <a:endParaRPr lang="de-DE"/>
          </a:p>
        </p:txBody>
      </p:sp>
    </p:spTree>
    <p:extLst>
      <p:ext uri="{BB962C8B-B14F-4D97-AF65-F5344CB8AC3E}">
        <p14:creationId xmlns:p14="http://schemas.microsoft.com/office/powerpoint/2010/main" val="1704531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10"/>
          </p:nvPr>
        </p:nvSpPr>
        <p:spPr/>
        <p:txBody>
          <a:bodyPr/>
          <a:lstStyle/>
          <a:p>
            <a:fld id="{D41D9F42-70D4-403A-886C-B131ACFCA0B2}" type="slidenum">
              <a:rPr lang="de-DE" smtClean="0"/>
              <a:t>19</a:t>
            </a:fld>
            <a:endParaRPr lang="de-DE"/>
          </a:p>
        </p:txBody>
      </p:sp>
    </p:spTree>
    <p:extLst>
      <p:ext uri="{BB962C8B-B14F-4D97-AF65-F5344CB8AC3E}">
        <p14:creationId xmlns:p14="http://schemas.microsoft.com/office/powerpoint/2010/main" val="1662183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87400" y="608013"/>
            <a:ext cx="4992688" cy="2809875"/>
          </a:xfrm>
        </p:spPr>
      </p:sp>
      <p:sp>
        <p:nvSpPr>
          <p:cNvPr id="3" name="Notizenplatzhalter 2"/>
          <p:cNvSpPr>
            <a:spLocks noGrp="1"/>
          </p:cNvSpPr>
          <p:nvPr>
            <p:ph type="body" idx="1"/>
          </p:nvPr>
        </p:nvSpPr>
        <p:spPr>
          <a:xfrm>
            <a:off x="692468" y="3632199"/>
            <a:ext cx="5438140" cy="6159501"/>
          </a:xfrm>
        </p:spPr>
        <p:txBody>
          <a:bodyPr/>
          <a:lstStyle/>
          <a:p>
            <a:pPr marL="171450" indent="-171450">
              <a:buFont typeface="Arial" panose="020B0604020202020204" pitchFamily="34" charset="0"/>
              <a:buChar char="•"/>
            </a:pPr>
            <a:endParaRPr lang="de-DE" sz="1800" dirty="0"/>
          </a:p>
        </p:txBody>
      </p:sp>
      <p:sp>
        <p:nvSpPr>
          <p:cNvPr id="4" name="Foliennummernplatzhalter 3"/>
          <p:cNvSpPr>
            <a:spLocks noGrp="1"/>
          </p:cNvSpPr>
          <p:nvPr>
            <p:ph type="sldNum" sz="quarter" idx="10"/>
          </p:nvPr>
        </p:nvSpPr>
        <p:spPr/>
        <p:txBody>
          <a:bodyPr/>
          <a:lstStyle/>
          <a:p>
            <a:fld id="{D41D9F42-70D4-403A-886C-B131ACFCA0B2}" type="slidenum">
              <a:rPr lang="de-DE" smtClean="0"/>
              <a:t>2</a:t>
            </a:fld>
            <a:endParaRPr lang="de-DE"/>
          </a:p>
        </p:txBody>
      </p:sp>
    </p:spTree>
    <p:extLst>
      <p:ext uri="{BB962C8B-B14F-4D97-AF65-F5344CB8AC3E}">
        <p14:creationId xmlns:p14="http://schemas.microsoft.com/office/powerpoint/2010/main" val="4153280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90600" y="630238"/>
            <a:ext cx="4816475" cy="2709862"/>
          </a:xfrm>
        </p:spPr>
      </p:sp>
      <p:sp>
        <p:nvSpPr>
          <p:cNvPr id="3" name="Notizenplatzhalter 2"/>
          <p:cNvSpPr>
            <a:spLocks noGrp="1"/>
          </p:cNvSpPr>
          <p:nvPr>
            <p:ph type="body" idx="1"/>
          </p:nvPr>
        </p:nvSpPr>
        <p:spPr>
          <a:xfrm>
            <a:off x="679768" y="3784599"/>
            <a:ext cx="5438140" cy="5484399"/>
          </a:xfrm>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20</a:t>
            </a:fld>
            <a:endParaRPr lang="de-DE"/>
          </a:p>
        </p:txBody>
      </p:sp>
    </p:spTree>
    <p:extLst>
      <p:ext uri="{BB962C8B-B14F-4D97-AF65-F5344CB8AC3E}">
        <p14:creationId xmlns:p14="http://schemas.microsoft.com/office/powerpoint/2010/main" val="3425864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23938" y="657225"/>
            <a:ext cx="4749800" cy="2671763"/>
          </a:xfrm>
        </p:spPr>
      </p:sp>
      <p:sp>
        <p:nvSpPr>
          <p:cNvPr id="3" name="Notizenplatzhalter 2"/>
          <p:cNvSpPr>
            <a:spLocks noGrp="1"/>
          </p:cNvSpPr>
          <p:nvPr>
            <p:ph type="body" idx="1"/>
          </p:nvPr>
        </p:nvSpPr>
        <p:spPr>
          <a:xfrm>
            <a:off x="679768" y="3682999"/>
            <a:ext cx="5438140" cy="5585999"/>
          </a:xfrm>
        </p:spPr>
        <p:txBody>
          <a:bodyPr/>
          <a:lstStyle/>
          <a:p>
            <a:r>
              <a:rPr lang="de-DE" sz="2000" dirty="0"/>
              <a:t>Problemanzeige gegenüber dem KM</a:t>
            </a:r>
            <a:br>
              <a:rPr lang="de-DE" sz="2000" dirty="0"/>
            </a:br>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21</a:t>
            </a:fld>
            <a:endParaRPr lang="de-DE"/>
          </a:p>
        </p:txBody>
      </p:sp>
    </p:spTree>
    <p:extLst>
      <p:ext uri="{BB962C8B-B14F-4D97-AF65-F5344CB8AC3E}">
        <p14:creationId xmlns:p14="http://schemas.microsoft.com/office/powerpoint/2010/main" val="2635425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75" y="693738"/>
            <a:ext cx="4478338" cy="2519362"/>
          </a:xfrm>
        </p:spPr>
      </p:sp>
      <p:sp>
        <p:nvSpPr>
          <p:cNvPr id="3" name="Notizenplatzhalter 2"/>
          <p:cNvSpPr>
            <a:spLocks noGrp="1"/>
          </p:cNvSpPr>
          <p:nvPr>
            <p:ph type="body" idx="1"/>
          </p:nvPr>
        </p:nvSpPr>
        <p:spPr>
          <a:xfrm>
            <a:off x="679768" y="3632199"/>
            <a:ext cx="5632132" cy="5636799"/>
          </a:xfrm>
        </p:spPr>
        <p:txBody>
          <a:bodyPr/>
          <a:lstStyle/>
          <a:p>
            <a:r>
              <a:rPr lang="de-DE" sz="2000" dirty="0"/>
              <a:t>Vorschläge zum Auffangen der Probleme: Unterscheidung Lernbegriffe – Arbeitsbegriffe</a:t>
            </a:r>
          </a:p>
          <a:p>
            <a:r>
              <a:rPr lang="de-DE" sz="2000" dirty="0"/>
              <a:t>didaktischer Reader </a:t>
            </a:r>
          </a:p>
          <a:p>
            <a:r>
              <a:rPr lang="de-DE" sz="2000" dirty="0"/>
              <a:t>Idee über Facherlass Begriffe für schriftliches Abitur zu begrenzen</a:t>
            </a:r>
          </a:p>
          <a:p>
            <a:r>
              <a:rPr lang="de-DE" sz="2000" dirty="0"/>
              <a:t>Öffnungsklausel für Fachschaften</a:t>
            </a:r>
            <a:br>
              <a:rPr lang="de-DE" sz="2000" dirty="0"/>
            </a:br>
            <a:endParaRPr lang="de-DE" sz="2000" dirty="0"/>
          </a:p>
          <a:p>
            <a:r>
              <a:rPr lang="de-DE" sz="2000" dirty="0"/>
              <a:t>aufschiebende Antwort des KM</a:t>
            </a:r>
          </a:p>
          <a:p>
            <a:r>
              <a:rPr lang="de-DE" sz="2000" dirty="0"/>
              <a:t>Vorschlag mit Markierungen (nicht auf dem Server)</a:t>
            </a:r>
          </a:p>
          <a:p>
            <a:endParaRPr lang="de-DE" sz="2000" dirty="0"/>
          </a:p>
        </p:txBody>
      </p:sp>
      <p:sp>
        <p:nvSpPr>
          <p:cNvPr id="4" name="Foliennummernplatzhalter 3"/>
          <p:cNvSpPr>
            <a:spLocks noGrp="1"/>
          </p:cNvSpPr>
          <p:nvPr>
            <p:ph type="sldNum" sz="quarter" idx="5"/>
          </p:nvPr>
        </p:nvSpPr>
        <p:spPr/>
        <p:txBody>
          <a:bodyPr/>
          <a:lstStyle/>
          <a:p>
            <a:fld id="{D41D9F42-70D4-403A-886C-B131ACFCA0B2}" type="slidenum">
              <a:rPr lang="de-DE" smtClean="0"/>
              <a:t>22</a:t>
            </a:fld>
            <a:endParaRPr lang="de-DE"/>
          </a:p>
        </p:txBody>
      </p:sp>
    </p:spTree>
    <p:extLst>
      <p:ext uri="{BB962C8B-B14F-4D97-AF65-F5344CB8AC3E}">
        <p14:creationId xmlns:p14="http://schemas.microsoft.com/office/powerpoint/2010/main" val="2569816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75" y="693738"/>
            <a:ext cx="4478338" cy="2519362"/>
          </a:xfrm>
        </p:spPr>
      </p:sp>
      <p:sp>
        <p:nvSpPr>
          <p:cNvPr id="3" name="Notizenplatzhalter 2"/>
          <p:cNvSpPr>
            <a:spLocks noGrp="1"/>
          </p:cNvSpPr>
          <p:nvPr>
            <p:ph type="body" idx="1"/>
          </p:nvPr>
        </p:nvSpPr>
        <p:spPr>
          <a:xfrm>
            <a:off x="679768" y="3632199"/>
            <a:ext cx="5632132" cy="5636799"/>
          </a:xfrm>
        </p:spPr>
        <p:txBody>
          <a:bodyPr/>
          <a:lstStyle/>
          <a:p>
            <a:r>
              <a:rPr lang="de-DE" sz="2000" dirty="0"/>
              <a:t>Vorschläge zum Auffangen der Probleme: Unterscheidung Lernbegriffe – Arbeitsbegriffe</a:t>
            </a:r>
          </a:p>
          <a:p>
            <a:r>
              <a:rPr lang="de-DE" sz="2000" dirty="0"/>
              <a:t>Material: Reader zu Begriffen</a:t>
            </a:r>
          </a:p>
        </p:txBody>
      </p:sp>
      <p:sp>
        <p:nvSpPr>
          <p:cNvPr id="4" name="Foliennummernplatzhalter 3"/>
          <p:cNvSpPr>
            <a:spLocks noGrp="1"/>
          </p:cNvSpPr>
          <p:nvPr>
            <p:ph type="sldNum" sz="quarter" idx="5"/>
          </p:nvPr>
        </p:nvSpPr>
        <p:spPr/>
        <p:txBody>
          <a:bodyPr/>
          <a:lstStyle/>
          <a:p>
            <a:fld id="{D41D9F42-70D4-403A-886C-B131ACFCA0B2}" type="slidenum">
              <a:rPr lang="de-DE" smtClean="0"/>
              <a:t>23</a:t>
            </a:fld>
            <a:endParaRPr lang="de-DE"/>
          </a:p>
        </p:txBody>
      </p:sp>
    </p:spTree>
    <p:extLst>
      <p:ext uri="{BB962C8B-B14F-4D97-AF65-F5344CB8AC3E}">
        <p14:creationId xmlns:p14="http://schemas.microsoft.com/office/powerpoint/2010/main" val="1396526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p:txBody>
          <a:bodyPr/>
          <a:lstStyle/>
          <a:p>
            <a:r>
              <a:rPr lang="de-DE" dirty="0"/>
              <a:t> </a:t>
            </a:r>
          </a:p>
        </p:txBody>
      </p:sp>
      <p:sp>
        <p:nvSpPr>
          <p:cNvPr id="4" name="Foliennummernplatzhalter 3"/>
          <p:cNvSpPr>
            <a:spLocks noGrp="1"/>
          </p:cNvSpPr>
          <p:nvPr>
            <p:ph type="sldNum" sz="quarter" idx="10"/>
          </p:nvPr>
        </p:nvSpPr>
        <p:spPr/>
        <p:txBody>
          <a:bodyPr/>
          <a:lstStyle/>
          <a:p>
            <a:fld id="{D41D9F42-70D4-403A-886C-B131ACFCA0B2}" type="slidenum">
              <a:rPr lang="de-DE" smtClean="0"/>
              <a:t>24</a:t>
            </a:fld>
            <a:endParaRPr lang="de-DE"/>
          </a:p>
        </p:txBody>
      </p:sp>
    </p:spTree>
    <p:extLst>
      <p:ext uri="{BB962C8B-B14F-4D97-AF65-F5344CB8AC3E}">
        <p14:creationId xmlns:p14="http://schemas.microsoft.com/office/powerpoint/2010/main" val="2695336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25</a:t>
            </a:fld>
            <a:endParaRPr lang="de-DE"/>
          </a:p>
        </p:txBody>
      </p:sp>
    </p:spTree>
    <p:extLst>
      <p:ext uri="{BB962C8B-B14F-4D97-AF65-F5344CB8AC3E}">
        <p14:creationId xmlns:p14="http://schemas.microsoft.com/office/powerpoint/2010/main" val="1117868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26</a:t>
            </a:fld>
            <a:endParaRPr lang="de-DE"/>
          </a:p>
        </p:txBody>
      </p:sp>
    </p:spTree>
    <p:extLst>
      <p:ext uri="{BB962C8B-B14F-4D97-AF65-F5344CB8AC3E}">
        <p14:creationId xmlns:p14="http://schemas.microsoft.com/office/powerpoint/2010/main" val="893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49363" y="642938"/>
            <a:ext cx="3392487" cy="1909762"/>
          </a:xfrm>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sz="2000" dirty="0"/>
              <a:t>Einsteigen mit Foto „Durchbruch der Moderne“: </a:t>
            </a:r>
            <a:r>
              <a:rPr lang="de-DE" sz="2000" b="0" i="0" kern="1200" dirty="0">
                <a:solidFill>
                  <a:schemeClr val="tx1"/>
                </a:solidFill>
                <a:effectLst/>
                <a:latin typeface="+mn-lt"/>
                <a:ea typeface="+mn-ea"/>
                <a:cs typeface="+mn-cs"/>
              </a:rPr>
              <a:t>Es gab fünf Verletzte unter den </a:t>
            </a:r>
            <a:r>
              <a:rPr lang="de-DE" sz="2000" b="0" i="0" u="none" kern="1200" dirty="0">
                <a:solidFill>
                  <a:schemeClr val="tx1"/>
                </a:solidFill>
                <a:effectLst/>
                <a:latin typeface="+mn-lt"/>
                <a:ea typeface="+mn-ea"/>
                <a:cs typeface="+mn-cs"/>
              </a:rPr>
              <a:t>Passagieren und </a:t>
            </a:r>
            <a:r>
              <a:rPr lang="de-DE" sz="2000" b="0" i="0" kern="1200" dirty="0">
                <a:solidFill>
                  <a:schemeClr val="tx1"/>
                </a:solidFill>
                <a:effectLst/>
                <a:latin typeface="+mn-lt"/>
                <a:ea typeface="+mn-ea"/>
                <a:cs typeface="+mn-cs"/>
              </a:rPr>
              <a:t>den Zugbegleitern</a:t>
            </a:r>
            <a:r>
              <a:rPr lang="de-DE" sz="2000" b="0" i="0" u="none" kern="1200" dirty="0">
                <a:solidFill>
                  <a:schemeClr val="tx1"/>
                </a:solidFill>
                <a:effectLst/>
                <a:latin typeface="+mn-lt"/>
                <a:ea typeface="+mn-ea"/>
                <a:cs typeface="+mn-cs"/>
              </a:rPr>
              <a:t>. Unten auf der Straße starb die Zeitungsfrau Marie-Augustine </a:t>
            </a:r>
            <a:r>
              <a:rPr lang="de-DE" sz="2000" b="0" i="0" u="none" kern="1200" dirty="0" err="1">
                <a:solidFill>
                  <a:schemeClr val="tx1"/>
                </a:solidFill>
                <a:effectLst/>
                <a:latin typeface="+mn-lt"/>
                <a:ea typeface="+mn-ea"/>
                <a:cs typeface="+mn-cs"/>
              </a:rPr>
              <a:t>Aguilard</a:t>
            </a:r>
            <a:r>
              <a:rPr lang="de-DE" sz="2000" b="0" i="0" u="none" kern="1200" dirty="0">
                <a:solidFill>
                  <a:schemeClr val="tx1"/>
                </a:solidFill>
                <a:effectLst/>
                <a:latin typeface="+mn-lt"/>
                <a:ea typeface="+mn-ea"/>
                <a:cs typeface="+mn-cs"/>
              </a:rPr>
              <a:t>. Sie hatte ihren Mann vertreten, der die Abendzeitungen holte – welche Tragik. Die Eisenbahngesellschaft bezahlte die </a:t>
            </a:r>
            <a:r>
              <a:rPr lang="de-DE" sz="2000" b="0" i="0" kern="1200" dirty="0">
                <a:solidFill>
                  <a:schemeClr val="tx1"/>
                </a:solidFill>
                <a:effectLst/>
                <a:latin typeface="+mn-lt"/>
                <a:ea typeface="+mn-ea"/>
                <a:cs typeface="+mn-cs"/>
              </a:rPr>
              <a:t>Beerdigung und eine Rente für ihre zwei Kinder. Eine weitere Frau wurde verletzt.</a:t>
            </a:r>
          </a:p>
          <a:p>
            <a:pPr marL="0" indent="0">
              <a:buFont typeface="Arial" panose="020B0604020202020204" pitchFamily="34" charset="0"/>
              <a:buNone/>
            </a:pPr>
            <a:r>
              <a:rPr lang="de-DE" sz="2000" dirty="0"/>
              <a:t> Foto wird uns begleiten als „mitlaufender Anfang“ </a:t>
            </a:r>
          </a:p>
          <a:p>
            <a:pPr marL="171450" indent="-171450">
              <a:buFont typeface="Arial" panose="020B0604020202020204" pitchFamily="34" charset="0"/>
              <a:buChar char="•"/>
            </a:pPr>
            <a:r>
              <a:rPr lang="de-DE" sz="2000" dirty="0"/>
              <a:t>lat. </a:t>
            </a:r>
            <a:r>
              <a:rPr lang="de-DE" sz="2000" dirty="0" err="1"/>
              <a:t>initium</a:t>
            </a:r>
            <a:r>
              <a:rPr lang="de-DE" sz="2000" dirty="0"/>
              <a:t> als Anfang in Raum und Zeit = 19. und 20. Jahrhundert</a:t>
            </a:r>
          </a:p>
          <a:p>
            <a:pPr marL="171450" indent="-171450">
              <a:buFont typeface="Arial" panose="020B0604020202020204" pitchFamily="34" charset="0"/>
              <a:buChar char="•"/>
            </a:pPr>
            <a:r>
              <a:rPr lang="de-DE" sz="2000" dirty="0"/>
              <a:t>Lat. </a:t>
            </a:r>
            <a:r>
              <a:rPr lang="de-DE" sz="2000" dirty="0" err="1"/>
              <a:t>principium</a:t>
            </a:r>
            <a:r>
              <a:rPr lang="de-DE" sz="2000" dirty="0"/>
              <a:t> als nicht räumlich und zeitlicher Anfang, sondern als Grundprinzip</a:t>
            </a:r>
          </a:p>
          <a:p>
            <a:endParaRPr lang="de-DE" sz="2000" dirty="0"/>
          </a:p>
          <a:p>
            <a:r>
              <a:rPr lang="de-DE" sz="2000" dirty="0"/>
              <a:t>¬Tagungsprogramm kurz erklären, Änderungen beachten</a:t>
            </a:r>
          </a:p>
        </p:txBody>
      </p:sp>
      <p:sp>
        <p:nvSpPr>
          <p:cNvPr id="4" name="Foliennummernplatzhalter 3"/>
          <p:cNvSpPr>
            <a:spLocks noGrp="1"/>
          </p:cNvSpPr>
          <p:nvPr>
            <p:ph type="sldNum" sz="quarter" idx="5"/>
          </p:nvPr>
        </p:nvSpPr>
        <p:spPr/>
        <p:txBody>
          <a:bodyPr/>
          <a:lstStyle/>
          <a:p>
            <a:fld id="{D41D9F42-70D4-403A-886C-B131ACFCA0B2}" type="slidenum">
              <a:rPr lang="de-DE" smtClean="0"/>
              <a:t>3</a:t>
            </a:fld>
            <a:endParaRPr lang="de-DE"/>
          </a:p>
        </p:txBody>
      </p:sp>
    </p:spTree>
    <p:extLst>
      <p:ext uri="{BB962C8B-B14F-4D97-AF65-F5344CB8AC3E}">
        <p14:creationId xmlns:p14="http://schemas.microsoft.com/office/powerpoint/2010/main" val="221651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574800" y="388938"/>
            <a:ext cx="2978150" cy="1676400"/>
          </a:xfrm>
        </p:spPr>
      </p:sp>
      <p:sp>
        <p:nvSpPr>
          <p:cNvPr id="3" name="Notizenplatzhalter 2"/>
          <p:cNvSpPr>
            <a:spLocks noGrp="1"/>
          </p:cNvSpPr>
          <p:nvPr>
            <p:ph type="body" idx="1"/>
          </p:nvPr>
        </p:nvSpPr>
        <p:spPr>
          <a:xfrm>
            <a:off x="679768" y="2197100"/>
            <a:ext cx="5759132" cy="7569200"/>
          </a:xfrm>
        </p:spPr>
        <p:txBody>
          <a:bodyPr/>
          <a:lstStyle/>
          <a:p>
            <a:pPr marL="0" indent="0">
              <a:buFont typeface="Arial" panose="020B0604020202020204" pitchFamily="34" charset="0"/>
              <a:buNone/>
            </a:pPr>
            <a:r>
              <a:rPr lang="de-DE" sz="1400" dirty="0"/>
              <a:t>Kurzer Einblick in die Dramaturgie der Tagung:</a:t>
            </a:r>
          </a:p>
          <a:p>
            <a:pPr marL="171450" indent="-171450">
              <a:buFont typeface="Arial" panose="020B0604020202020204" pitchFamily="34" charset="0"/>
              <a:buChar char="•"/>
            </a:pPr>
            <a:r>
              <a:rPr lang="de-DE" sz="1400" dirty="0"/>
              <a:t>Exegese des Bildungsplanes („Roter Faden“) mit unterrichtspraktische Einführung als „mitlaufender Anfang“: motivierend und strukturierend</a:t>
            </a:r>
          </a:p>
          <a:p>
            <a:pPr marL="171450" indent="-171450">
              <a:buFont typeface="Arial" panose="020B0604020202020204" pitchFamily="34" charset="0"/>
              <a:buChar char="•"/>
            </a:pPr>
            <a:r>
              <a:rPr lang="de-DE" sz="1400" dirty="0"/>
              <a:t>Exegese des Bildungsplanes durch synoptischen Vergleich zu 2004 und Progression</a:t>
            </a:r>
          </a:p>
          <a:p>
            <a:pPr marL="171450" indent="-171450">
              <a:buFont typeface="Arial" panose="020B0604020202020204" pitchFamily="34" charset="0"/>
              <a:buChar char="•"/>
            </a:pPr>
            <a:r>
              <a:rPr lang="de-DE" sz="1400" dirty="0"/>
              <a:t>Herbert-Vortrag zur Strukturierung und </a:t>
            </a:r>
            <a:r>
              <a:rPr lang="de-DE" sz="1400" dirty="0" err="1"/>
              <a:t>Epochalisierung</a:t>
            </a:r>
            <a:r>
              <a:rPr lang="de-DE" sz="1400" dirty="0"/>
              <a:t> der „Moderne“ (gerne schon gleich zu Anfang, ging aber terminlich erst am Nachmittag)</a:t>
            </a:r>
          </a:p>
          <a:p>
            <a:pPr marL="171450" indent="-171450">
              <a:buFont typeface="Arial" panose="020B0604020202020204" pitchFamily="34" charset="0"/>
              <a:buChar char="•"/>
            </a:pPr>
            <a:r>
              <a:rPr lang="de-DE" sz="1400" dirty="0"/>
              <a:t>Verstetigung der Globalgeschichte nicht nur durch „Fenster zur Welt“ bzw. „fremde Räume“ (Klasse 10), sondern durch Blick auf den </a:t>
            </a:r>
            <a:r>
              <a:rPr lang="de-DE" sz="1400" dirty="0" err="1"/>
              <a:t>Dekolonialisierungsprozesses</a:t>
            </a:r>
            <a:r>
              <a:rPr lang="de-DE" sz="1400" dirty="0"/>
              <a:t> in der 2. Hälfte des 20. Jahrhunderts</a:t>
            </a:r>
          </a:p>
          <a:p>
            <a:pPr marL="171450" indent="-171450">
              <a:buFont typeface="Arial" panose="020B0604020202020204" pitchFamily="34" charset="0"/>
              <a:buChar char="•"/>
            </a:pPr>
            <a:r>
              <a:rPr lang="de-DE" sz="1400" dirty="0"/>
              <a:t>Verstetigung durch „Fenster zur Welt“  (Frau Emy Eichhorn: „So stelle ich mir meine Rolle als Geschichtslehrerin vor“) – drei Module zu den Fenstern im 2-stündigen Kurs (ca. 95% der </a:t>
            </a:r>
            <a:r>
              <a:rPr lang="de-DE" sz="1400" dirty="0" err="1"/>
              <a:t>SuS</a:t>
            </a:r>
            <a:r>
              <a:rPr lang="de-DE" sz="1400" dirty="0"/>
              <a:t>)</a:t>
            </a:r>
          </a:p>
          <a:p>
            <a:pPr marL="171450" indent="-171450">
              <a:buFont typeface="Arial" panose="020B0604020202020204" pitchFamily="34" charset="0"/>
              <a:buChar char="•"/>
            </a:pPr>
            <a:r>
              <a:rPr lang="de-DE" sz="1400" dirty="0"/>
              <a:t>Neuansätze im Umgang mit dem NS – was ist das Wesentliche am NS? Bis 1938 quasi noch eine „Normaldiktatur“ (Ulrich Herbert), ab 1940 relevant</a:t>
            </a:r>
          </a:p>
          <a:p>
            <a:pPr marL="171450" indent="-171450">
              <a:buFont typeface="Arial" panose="020B0604020202020204" pitchFamily="34" charset="0"/>
              <a:buChar char="•"/>
            </a:pPr>
            <a:r>
              <a:rPr lang="de-DE" sz="1400" dirty="0"/>
              <a:t>Neuansätze auf kultusministerielle Ebene: mündliche Abiturprüfung ab 2021</a:t>
            </a:r>
          </a:p>
          <a:p>
            <a:pPr marL="171450" indent="-171450">
              <a:buFont typeface="Arial" panose="020B0604020202020204" pitchFamily="34" charset="0"/>
              <a:buChar char="•"/>
            </a:pPr>
            <a:r>
              <a:rPr lang="de-DE" sz="1400" dirty="0"/>
              <a:t>Multiplikation – das „wie“ zwar noch ungeklärt, das „dass“ aber eine Selbstverständlichkeit</a:t>
            </a:r>
          </a:p>
          <a:p>
            <a:pPr marL="171450" indent="-171450">
              <a:buFont typeface="Arial" panose="020B0604020202020204" pitchFamily="34" charset="0"/>
              <a:buChar char="•"/>
            </a:pPr>
            <a:endParaRPr lang="de-DE" sz="1400" dirty="0"/>
          </a:p>
          <a:p>
            <a:pPr marL="0" indent="0">
              <a:buFont typeface="Arial" panose="020B0604020202020204" pitchFamily="34" charset="0"/>
              <a:buNone/>
            </a:pPr>
            <a:r>
              <a:rPr lang="de-DE" sz="1400" dirty="0"/>
              <a:t>¬ Materialien in gewohnter Weise online, wobei Aktualisierungen noch im  Laufe der Tage und in den Tagen danach vorgenommen werden</a:t>
            </a:r>
          </a:p>
        </p:txBody>
      </p:sp>
      <p:sp>
        <p:nvSpPr>
          <p:cNvPr id="4" name="Foliennummernplatzhalter 3"/>
          <p:cNvSpPr>
            <a:spLocks noGrp="1"/>
          </p:cNvSpPr>
          <p:nvPr>
            <p:ph type="sldNum" sz="quarter" idx="5"/>
          </p:nvPr>
        </p:nvSpPr>
        <p:spPr/>
        <p:txBody>
          <a:bodyPr/>
          <a:lstStyle/>
          <a:p>
            <a:fld id="{D41D9F42-70D4-403A-886C-B131ACFCA0B2}" type="slidenum">
              <a:rPr lang="de-DE" smtClean="0"/>
              <a:t>4</a:t>
            </a:fld>
            <a:endParaRPr lang="de-DE"/>
          </a:p>
        </p:txBody>
      </p:sp>
    </p:spTree>
    <p:extLst>
      <p:ext uri="{BB962C8B-B14F-4D97-AF65-F5344CB8AC3E}">
        <p14:creationId xmlns:p14="http://schemas.microsoft.com/office/powerpoint/2010/main" val="168058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a:xfrm>
            <a:off x="679767" y="3490411"/>
            <a:ext cx="5438140" cy="5551989"/>
          </a:xfrm>
        </p:spPr>
        <p:txBody>
          <a:bodyPr/>
          <a:lstStyle/>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5</a:t>
            </a:fld>
            <a:endParaRPr lang="de-DE"/>
          </a:p>
        </p:txBody>
      </p:sp>
    </p:spTree>
    <p:extLst>
      <p:ext uri="{BB962C8B-B14F-4D97-AF65-F5344CB8AC3E}">
        <p14:creationId xmlns:p14="http://schemas.microsoft.com/office/powerpoint/2010/main" val="147683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43075" y="293688"/>
            <a:ext cx="3586163" cy="2017712"/>
          </a:xfrm>
        </p:spPr>
      </p:sp>
      <p:sp>
        <p:nvSpPr>
          <p:cNvPr id="3" name="Notizenplatzhalter 2"/>
          <p:cNvSpPr>
            <a:spLocks noGrp="1"/>
          </p:cNvSpPr>
          <p:nvPr>
            <p:ph type="body" idx="1"/>
          </p:nvPr>
        </p:nvSpPr>
        <p:spPr>
          <a:xfrm>
            <a:off x="558800" y="2501901"/>
            <a:ext cx="5791200" cy="7131050"/>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dirty="0"/>
              <a:t>Einblick in Überlegungen zum Zustandekommen des vorliegenden Planes : Was ist der „Rote Faden“?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000" dirty="0"/>
              <a:t>Suche nach Grundelementen, die der europäischen Geschichte im 19. und 20. Jahrhundert gemeinsam waren (Was hielt das 19. und das 20. Jahrhundert im Innersten zusammen?)</a:t>
            </a:r>
          </a:p>
          <a:p>
            <a:pPr marL="171450" indent="-171450">
              <a:buFont typeface="Arial" panose="020B0604020202020204" pitchFamily="34" charset="0"/>
              <a:buChar char="•"/>
            </a:pPr>
            <a:r>
              <a:rPr lang="de-DE" sz="2000" dirty="0"/>
              <a:t>Welche Leitbegriffe bieten sich dabei an?</a:t>
            </a:r>
          </a:p>
          <a:p>
            <a:pPr marL="171450" indent="-171450">
              <a:buFont typeface="Arial" panose="020B0604020202020204" pitchFamily="34" charset="0"/>
              <a:buChar char="•"/>
            </a:pPr>
            <a:r>
              <a:rPr lang="de-DE" sz="2000" dirty="0"/>
              <a:t>Welche Periodisierungen bieten sich an?</a:t>
            </a:r>
          </a:p>
          <a:p>
            <a:pPr marL="171450" indent="-171450">
              <a:buFont typeface="Arial" panose="020B0604020202020204" pitchFamily="34" charset="0"/>
              <a:buChar char="•"/>
            </a:pPr>
            <a:r>
              <a:rPr lang="de-DE" sz="2000" dirty="0"/>
              <a:t>Wie lässt sich insbesondere auch die deutsche Geschichte im 20. Jahrhundert, dem sog. „Zeitalter der Extreme“ (Eric Hobsbawm) deuten?</a:t>
            </a:r>
          </a:p>
          <a:p>
            <a:endParaRPr lang="de-DE" sz="2000" dirty="0"/>
          </a:p>
          <a:p>
            <a:r>
              <a:rPr lang="de-DE" sz="2000" dirty="0"/>
              <a:t>Ich werde mich im folgenden knapp fassen, weil wir dazu Einblicke von Herrn Herbert heute Nachmittag erhalten werden.</a:t>
            </a:r>
          </a:p>
          <a:p>
            <a:r>
              <a:rPr lang="de-DE" sz="2000" dirty="0"/>
              <a:t>¬ Mögliche Narrative</a:t>
            </a:r>
          </a:p>
        </p:txBody>
      </p:sp>
      <p:sp>
        <p:nvSpPr>
          <p:cNvPr id="4" name="Foliennummernplatzhalter 3"/>
          <p:cNvSpPr>
            <a:spLocks noGrp="1"/>
          </p:cNvSpPr>
          <p:nvPr>
            <p:ph type="sldNum" sz="quarter" idx="10"/>
          </p:nvPr>
        </p:nvSpPr>
        <p:spPr/>
        <p:txBody>
          <a:bodyPr/>
          <a:lstStyle/>
          <a:p>
            <a:fld id="{D41D9F42-70D4-403A-886C-B131ACFCA0B2}" type="slidenum">
              <a:rPr lang="de-DE" smtClean="0"/>
              <a:t>6</a:t>
            </a:fld>
            <a:endParaRPr lang="de-DE"/>
          </a:p>
        </p:txBody>
      </p:sp>
    </p:spTree>
    <p:extLst>
      <p:ext uri="{BB962C8B-B14F-4D97-AF65-F5344CB8AC3E}">
        <p14:creationId xmlns:p14="http://schemas.microsoft.com/office/powerpoint/2010/main" val="115428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346325" y="134938"/>
            <a:ext cx="2103438" cy="1184275"/>
          </a:xfrm>
        </p:spPr>
      </p:sp>
      <p:sp>
        <p:nvSpPr>
          <p:cNvPr id="3" name="Notizenplatzhalter 2"/>
          <p:cNvSpPr>
            <a:spLocks noGrp="1"/>
          </p:cNvSpPr>
          <p:nvPr>
            <p:ph type="body" idx="1"/>
          </p:nvPr>
        </p:nvSpPr>
        <p:spPr>
          <a:xfrm>
            <a:off x="280987" y="1474788"/>
            <a:ext cx="6235700" cy="8316912"/>
          </a:xfrm>
        </p:spPr>
        <p:txBody>
          <a:bodyPr>
            <a:noAutofit/>
          </a:bodyPr>
          <a:lstStyle/>
          <a:p>
            <a:pPr marL="0" indent="0">
              <a:buNone/>
            </a:pPr>
            <a:r>
              <a:rPr lang="de-DE" sz="1200" b="1" dirty="0"/>
              <a:t>1. Marxistische Erzählung </a:t>
            </a:r>
            <a:r>
              <a:rPr lang="de-DE" sz="1200" dirty="0"/>
              <a:t>des durch die Industrialisierung entstandenen Konfliktes zwischen Arbeiterklasse und Bourgeoisie (und ihren faschistischen </a:t>
            </a:r>
            <a:r>
              <a:rPr lang="de-DE" sz="1200" dirty="0" err="1"/>
              <a:t>Helfeshelfern</a:t>
            </a:r>
            <a:r>
              <a:rPr lang="de-DE" sz="1200" dirty="0"/>
              <a:t>)</a:t>
            </a:r>
          </a:p>
          <a:p>
            <a:pPr marL="0" indent="0">
              <a:buNone/>
            </a:pPr>
            <a:r>
              <a:rPr lang="de-DE" sz="1200" dirty="0"/>
              <a:t>↔ ideologisch bedingte und zugleich sehr statische Theorie, die keine Veränderungen, z.B. postindustrielle Entwicklungen, zulässt</a:t>
            </a:r>
          </a:p>
          <a:p>
            <a:pPr marL="0" indent="0">
              <a:buNone/>
            </a:pPr>
            <a:r>
              <a:rPr lang="de-DE" sz="1200" b="1" dirty="0"/>
              <a:t>2. Narrativ der Sonderwege</a:t>
            </a:r>
            <a:r>
              <a:rPr lang="de-DE" sz="1200" dirty="0"/>
              <a:t>, besonders des „deutschen „Sonderwegs“ bzw. des technisch und wirtschaftlich an die Weltspitze gestürmten, zugleich aber als </a:t>
            </a:r>
            <a:r>
              <a:rPr lang="de-DE" sz="1200" i="1" dirty="0" err="1"/>
              <a:t>latecomer</a:t>
            </a:r>
            <a:r>
              <a:rPr lang="de-DE" sz="1200" dirty="0"/>
              <a:t> bei der Verteilung der Kolonien zu kurz gekommenen Deutschlands</a:t>
            </a:r>
          </a:p>
          <a:p>
            <a:pPr marL="0" indent="0">
              <a:buNone/>
            </a:pPr>
            <a:r>
              <a:rPr lang="de-DE" sz="1200" dirty="0"/>
              <a:t>↔ zu nationalgeschichtlich, vergleichbare europäische Perspektivierung fehlt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 gesellschaftliche und sozialstaatliche moderne Elemente im Kaiserreich sowie urbane Öffentlichkeit lassen „Sonderwegtheorie“ nicht aufrecht erhalten, z.</a:t>
            </a:r>
            <a:r>
              <a:rPr lang="de-DE" dirty="0"/>
              <a:t>B. durch die </a:t>
            </a:r>
            <a:r>
              <a:rPr lang="de-DE" sz="1200" dirty="0"/>
              <a:t>Entwicklung der Massenmedien bedingte kommunikative Vernetzung und Transferprozesse  auch in Deutschland (Bsp.:  Überformung der deutschen Turntraditionen durch den „englischen Sport“ Tennis und Fußball)</a:t>
            </a:r>
          </a:p>
          <a:p>
            <a:pPr marL="0" indent="0">
              <a:buNone/>
            </a:pPr>
            <a:r>
              <a:rPr lang="de-DE" sz="1200" dirty="0"/>
              <a:t>↔ zu wenig europäisch: radikaler konservativer und nationalistischer Ideologien finden Entsprechungen in ganz Europa</a:t>
            </a:r>
          </a:p>
          <a:p>
            <a:pPr marL="0" indent="0">
              <a:buNone/>
            </a:pPr>
            <a:r>
              <a:rPr lang="de-DE" sz="1200" dirty="0"/>
              <a:t>↔ Definition des „Normalweges“ („Norm des Westens“) nicht möglich</a:t>
            </a:r>
          </a:p>
          <a:p>
            <a:pPr marL="0" indent="0">
              <a:buNone/>
            </a:pPr>
            <a:r>
              <a:rPr lang="de-DE" sz="1200" dirty="0"/>
              <a:t>↔ </a:t>
            </a:r>
            <a:r>
              <a:rPr lang="de-DE" dirty="0"/>
              <a:t>zu wenig strukturelle Periodisierung durch Aufweis institutionellen Wandels möglich</a:t>
            </a:r>
            <a:endParaRPr lang="de-DE" sz="1200" dirty="0"/>
          </a:p>
          <a:p>
            <a:pPr marL="0" indent="0">
              <a:buNone/>
            </a:pPr>
            <a:r>
              <a:rPr lang="de-DE" sz="1200" b="1" dirty="0"/>
              <a:t>3. Geschichte des „Europäischen Bürgerkrieges“ </a:t>
            </a:r>
            <a:r>
              <a:rPr lang="de-DE" sz="1200" dirty="0"/>
              <a:t>(erstmals Ernst Nolte 1986 </a:t>
            </a:r>
            <a:r>
              <a:rPr lang="de-DE" sz="1200" dirty="0">
                <a:sym typeface="Wingdings" panose="05000000000000000000" pitchFamily="2" charset="2"/>
              </a:rPr>
              <a:t> Historikerstreit)</a:t>
            </a:r>
            <a:r>
              <a:rPr lang="de-DE" sz="1200" dirty="0"/>
              <a:t> mit dem Sieg des Westens aufgrund der wirtschaftlichen Überlegenheit</a:t>
            </a:r>
          </a:p>
          <a:p>
            <a:pPr marL="0" indent="0">
              <a:buNone/>
            </a:pPr>
            <a:r>
              <a:rPr lang="de-DE" sz="1200" dirty="0"/>
              <a:t>↔Vorherige Geschichte und ihre Bedingungsfaktoren zu gering bewertet (ausschließlich „kurzes 20. Jahrhundert“)</a:t>
            </a:r>
          </a:p>
          <a:p>
            <a:pPr marL="0" indent="0">
              <a:buNone/>
            </a:pPr>
            <a:r>
              <a:rPr lang="de-DE" sz="1200" dirty="0"/>
              <a:t>↔ radikal nationalistische Massenbewegungen in ganz Europa passen nicht in das Schema „Kapitalismus vs. Kommunismus“</a:t>
            </a:r>
          </a:p>
          <a:p>
            <a:pPr marL="0" indent="0">
              <a:lnSpc>
                <a:spcPct val="100000"/>
              </a:lnSpc>
              <a:spcBef>
                <a:spcPts val="600"/>
              </a:spcBef>
              <a:buNone/>
            </a:pPr>
            <a:r>
              <a:rPr lang="de-DE" sz="1200" b="0" dirty="0"/>
              <a:t>Bleibt als </a:t>
            </a:r>
            <a:r>
              <a:rPr lang="de-DE" sz="1200" b="1" dirty="0"/>
              <a:t>4. Modernisierungskonzepte </a:t>
            </a:r>
            <a:r>
              <a:rPr lang="de-DE" sz="1200" dirty="0"/>
              <a:t>von „vormodernen“ bzw. „traditionalen“ zu „modernen“ Gesellschaften durch Betrachtung von verschiedener Faktoren (technische, wirtschaftliche, sozialstrukturelle, politische, kulturelle, psychische, religiöse usw.) (sog. „Sattelzeit“, Reinhart KOSELLECK)</a:t>
            </a:r>
          </a:p>
          <a:p>
            <a:pPr>
              <a:lnSpc>
                <a:spcPct val="100000"/>
              </a:lnSpc>
              <a:spcBef>
                <a:spcPts val="600"/>
              </a:spcBef>
              <a:buFont typeface="Wingdings" panose="05000000000000000000" pitchFamily="2" charset="2"/>
              <a:buChar char="à"/>
            </a:pPr>
            <a:r>
              <a:rPr lang="de-DE" sz="1200" dirty="0"/>
              <a:t> transnationale Perspektive, multiperspektivisch </a:t>
            </a:r>
          </a:p>
          <a:p>
            <a:pPr>
              <a:lnSpc>
                <a:spcPct val="100000"/>
              </a:lnSpc>
              <a:spcBef>
                <a:spcPts val="600"/>
              </a:spcBef>
              <a:buFont typeface="Wingdings" panose="05000000000000000000" pitchFamily="2" charset="2"/>
              <a:buChar char="à"/>
            </a:pPr>
            <a:r>
              <a:rPr lang="de-DE" sz="1200" dirty="0"/>
              <a:t> Industrialisierung und Urbanisierung als Kern des Phänomens </a:t>
            </a:r>
          </a:p>
          <a:p>
            <a:pPr marL="0" indent="0">
              <a:lnSpc>
                <a:spcPct val="100000"/>
              </a:lnSpc>
              <a:spcBef>
                <a:spcPts val="600"/>
              </a:spcBef>
              <a:buNone/>
            </a:pPr>
            <a:r>
              <a:rPr lang="de-DE" sz="1200" dirty="0">
                <a:sym typeface="Wingdings" panose="05000000000000000000" pitchFamily="2" charset="2"/>
              </a:rPr>
              <a:t> </a:t>
            </a:r>
            <a:r>
              <a:rPr lang="de-DE" sz="1200" dirty="0"/>
              <a:t>Modernisierung als normative und wertende </a:t>
            </a:r>
            <a:r>
              <a:rPr lang="de-DE" sz="1200" i="1" dirty="0" err="1"/>
              <a:t>success</a:t>
            </a:r>
            <a:r>
              <a:rPr lang="de-DE" sz="1200" i="1" dirty="0"/>
              <a:t>-story </a:t>
            </a:r>
            <a:r>
              <a:rPr lang="de-DE" sz="1200" dirty="0"/>
              <a:t>zu einer besseren Welt, die mit wirtschaftlichem Fortschritt und einem Demokratisierungsprozess einhergeht</a:t>
            </a:r>
          </a:p>
          <a:p>
            <a:pPr>
              <a:lnSpc>
                <a:spcPct val="100000"/>
              </a:lnSpc>
              <a:spcBef>
                <a:spcPts val="600"/>
              </a:spcBef>
              <a:buFont typeface="Wingdings" panose="05000000000000000000" pitchFamily="2" charset="2"/>
              <a:buChar char="à"/>
            </a:pPr>
            <a:r>
              <a:rPr lang="de-DE" sz="1200" dirty="0"/>
              <a:t> Kategorie der „nachholenden Modernisierung“, z.B.  heute aktuell in Bezug auf Transformationsprozesse in Osteuropa nach 1990</a:t>
            </a:r>
          </a:p>
          <a:p>
            <a:pPr>
              <a:lnSpc>
                <a:spcPct val="100000"/>
              </a:lnSpc>
              <a:spcBef>
                <a:spcPts val="600"/>
              </a:spcBef>
              <a:buFont typeface="Wingdings" panose="05000000000000000000" pitchFamily="2" charset="2"/>
              <a:buChar char="à"/>
            </a:pPr>
            <a:r>
              <a:rPr lang="de-DE" sz="1200" dirty="0"/>
              <a:t> Konzept der „ersten“ und „zweiten Moderne“</a:t>
            </a:r>
          </a:p>
          <a:p>
            <a:pPr marL="0" indent="0">
              <a:lnSpc>
                <a:spcPct val="100000"/>
              </a:lnSpc>
              <a:spcBef>
                <a:spcPts val="600"/>
              </a:spcBef>
              <a:buNone/>
            </a:pPr>
            <a:r>
              <a:rPr lang="de-DE" sz="1200" dirty="0"/>
              <a:t>↔ keine teleologische Evolutionsgeschichte bzw. kein linearer Fortschrittsprozess, sondern nur partiell („Modernisierungsverlierer“)</a:t>
            </a:r>
          </a:p>
          <a:p>
            <a:pPr marL="0" indent="0">
              <a:buNone/>
            </a:pPr>
            <a:r>
              <a:rPr lang="de-DE" sz="1200" dirty="0"/>
              <a:t>↔ kein zwangsläufiger Zusammenhang von Industrialisierung, Modernisierung und Demokratisierung (normative Folie westlicher Standards), sondern auch autoritäre Regulierung möglich</a:t>
            </a:r>
          </a:p>
          <a:p>
            <a:pPr marL="0" indent="0">
              <a:buNone/>
            </a:pPr>
            <a:r>
              <a:rPr lang="de-DE" sz="1200" dirty="0"/>
              <a:t>↔ keine zwangsläufige Verbindung von gesellschaftlicher Modernisierung und politischer Liberalisierung, wie z.B. Modernisierungsansätze im NS und vor allem die schnelle Industrialisierung der Sowjetunion zeigen („Beschleunigungsdiktaturen“)</a:t>
            </a:r>
          </a:p>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7</a:t>
            </a:fld>
            <a:endParaRPr lang="de-DE"/>
          </a:p>
        </p:txBody>
      </p:sp>
    </p:spTree>
    <p:extLst>
      <p:ext uri="{BB962C8B-B14F-4D97-AF65-F5344CB8AC3E}">
        <p14:creationId xmlns:p14="http://schemas.microsoft.com/office/powerpoint/2010/main" val="103884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a:xfrm>
            <a:off x="679768" y="3555999"/>
            <a:ext cx="5438140" cy="5803901"/>
          </a:xfrm>
        </p:spPr>
        <p:txBody>
          <a:bodyPr/>
          <a:lstStyle/>
          <a:p>
            <a:r>
              <a:rPr lang="de-DE" sz="1800" b="0" i="0" kern="1200" dirty="0">
                <a:solidFill>
                  <a:schemeClr val="tx1"/>
                </a:solidFill>
                <a:effectLst/>
                <a:latin typeface="+mn-lt"/>
                <a:ea typeface="+mn-ea"/>
                <a:cs typeface="+mn-cs"/>
              </a:rPr>
              <a:t>Modernisierungskonzept ja auch schon bisher grundlegend mit all seinen Ambivalenzen und konkurrierenden Lösungsmodell.</a:t>
            </a:r>
          </a:p>
          <a:p>
            <a:endParaRPr lang="de-DE" sz="1800" b="0" i="0" kern="1200" dirty="0">
              <a:solidFill>
                <a:schemeClr val="tx1"/>
              </a:solidFill>
              <a:effectLst/>
              <a:latin typeface="+mn-lt"/>
              <a:ea typeface="+mn-ea"/>
              <a:cs typeface="+mn-cs"/>
            </a:endParaRPr>
          </a:p>
          <a:p>
            <a:r>
              <a:rPr lang="de-DE" sz="1800" b="0" i="0" kern="1200" dirty="0">
                <a:solidFill>
                  <a:schemeClr val="tx1"/>
                </a:solidFill>
                <a:effectLst/>
                <a:latin typeface="+mn-lt"/>
                <a:ea typeface="+mn-ea"/>
                <a:cs typeface="+mn-cs"/>
              </a:rPr>
              <a:t>Der seit 1959 an der </a:t>
            </a:r>
            <a:r>
              <a:rPr lang="de-DE" sz="1800" b="0" i="0" kern="1200" dirty="0" err="1">
                <a:solidFill>
                  <a:schemeClr val="tx1"/>
                </a:solidFill>
                <a:effectLst/>
                <a:latin typeface="+mn-lt"/>
                <a:ea typeface="+mn-ea"/>
                <a:cs typeface="+mn-cs"/>
              </a:rPr>
              <a:t>Hebrew</a:t>
            </a:r>
            <a:r>
              <a:rPr lang="de-DE" sz="1800" b="0" i="0" kern="1200" dirty="0">
                <a:solidFill>
                  <a:schemeClr val="tx1"/>
                </a:solidFill>
                <a:effectLst/>
                <a:latin typeface="+mn-lt"/>
                <a:ea typeface="+mn-ea"/>
                <a:cs typeface="+mn-cs"/>
              </a:rPr>
              <a:t> Universität in Jerusalem lehrende </a:t>
            </a:r>
            <a:r>
              <a:rPr lang="de-DE" sz="1800" b="0" i="0" kern="1200" dirty="0" err="1">
                <a:solidFill>
                  <a:schemeClr val="tx1"/>
                </a:solidFill>
                <a:effectLst/>
                <a:latin typeface="+mn-lt"/>
                <a:ea typeface="+mn-ea"/>
                <a:cs typeface="+mn-cs"/>
              </a:rPr>
              <a:t>Shmuel</a:t>
            </a:r>
            <a:r>
              <a:rPr lang="de-DE" sz="1800" b="0" i="0" kern="1200" dirty="0">
                <a:solidFill>
                  <a:schemeClr val="tx1"/>
                </a:solidFill>
                <a:effectLst/>
                <a:latin typeface="+mn-lt"/>
                <a:ea typeface="+mn-ea"/>
                <a:cs typeface="+mn-cs"/>
              </a:rPr>
              <a:t> N. Eisenstadt (gehört zu den bedeutendsten Soziologen der Gegenwart) verweist auf diese Vielfalt von Modernisierungswegen unterschiedlicher Gesellschaften. Zentral für ihn ist dabei, dass fundamentalistische Bewegungen keinen Gegensatz zur Moderne bilden, sondern als ihr integraler Bestandteil angesehen werden müssen („Das liberale Projekt der Moderne und seine Gegner).</a:t>
            </a:r>
          </a:p>
          <a:p>
            <a:r>
              <a:rPr lang="de-DE" sz="1800" b="0" i="0" kern="1200" dirty="0">
                <a:solidFill>
                  <a:schemeClr val="tx1"/>
                </a:solidFill>
                <a:effectLst/>
                <a:latin typeface="+mn-lt"/>
                <a:ea typeface="+mn-ea"/>
                <a:cs typeface="+mn-cs"/>
              </a:rPr>
              <a:t> Die verschiedenen Modernisierungsgesellschaften unterscheiden sich allerdings darin, wie sie strukturell und kulturell ihr jeweils eigenes fundamentalistisches Erbe rezipiert und verarbeitet haben.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8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Literatur: </a:t>
            </a:r>
            <a:r>
              <a:rPr lang="de-DE" sz="1800" dirty="0" err="1"/>
              <a:t>Shmuel</a:t>
            </a:r>
            <a:r>
              <a:rPr lang="de-DE" sz="1800" dirty="0"/>
              <a:t> Noah Eisenstadt: Die Vielfalt der Moderne, Weilerswist 2000</a:t>
            </a:r>
          </a:p>
          <a:p>
            <a:endParaRPr lang="de-DE" sz="1800" dirty="0"/>
          </a:p>
        </p:txBody>
      </p:sp>
      <p:sp>
        <p:nvSpPr>
          <p:cNvPr id="4" name="Foliennummernplatzhalter 3"/>
          <p:cNvSpPr>
            <a:spLocks noGrp="1"/>
          </p:cNvSpPr>
          <p:nvPr>
            <p:ph type="sldNum" sz="quarter" idx="5"/>
          </p:nvPr>
        </p:nvSpPr>
        <p:spPr/>
        <p:txBody>
          <a:bodyPr/>
          <a:lstStyle/>
          <a:p>
            <a:fld id="{D41D9F42-70D4-403A-886C-B131ACFCA0B2}" type="slidenum">
              <a:rPr lang="de-DE" smtClean="0"/>
              <a:t>8</a:t>
            </a:fld>
            <a:endParaRPr lang="de-DE"/>
          </a:p>
        </p:txBody>
      </p:sp>
    </p:spTree>
    <p:extLst>
      <p:ext uri="{BB962C8B-B14F-4D97-AF65-F5344CB8AC3E}">
        <p14:creationId xmlns:p14="http://schemas.microsoft.com/office/powerpoint/2010/main" val="55078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017588" y="608013"/>
            <a:ext cx="4762500" cy="2679700"/>
          </a:xfrm>
        </p:spPr>
      </p:sp>
      <p:sp>
        <p:nvSpPr>
          <p:cNvPr id="3" name="Notizenplatzhalter 2"/>
          <p:cNvSpPr>
            <a:spLocks noGrp="1"/>
          </p:cNvSpPr>
          <p:nvPr>
            <p:ph type="body" idx="1"/>
          </p:nvPr>
        </p:nvSpPr>
        <p:spPr>
          <a:xfrm>
            <a:off x="679768" y="3568699"/>
            <a:ext cx="5438140" cy="5700299"/>
          </a:xfrm>
        </p:spPr>
        <p:txBody>
          <a:bodyPr/>
          <a:lstStyle/>
          <a:p>
            <a:r>
              <a:rPr lang="de-DE" sz="2000" dirty="0"/>
              <a:t>Bei Ulrich Herbert einen kategorialen Zugang zur Moderne gefunden, dessen Gedanken in vielen Aspekten dem Bildungsplan 2016 zugrunde liegen, weswegen er ja heute Nachmittag auch unser Gast sein wird.</a:t>
            </a:r>
          </a:p>
          <a:p>
            <a:pPr marL="0" indent="0">
              <a:buNone/>
            </a:pPr>
            <a:r>
              <a:rPr lang="de-DE" sz="2000" dirty="0"/>
              <a:t>¬ </a:t>
            </a:r>
          </a:p>
          <a:p>
            <a:pPr marL="0" indent="0">
              <a:buNone/>
            </a:pPr>
            <a:r>
              <a:rPr lang="de-DE" sz="2000" dirty="0"/>
              <a:t>Herbert unterscheidet drei wesentliche Prozesse:</a:t>
            </a:r>
          </a:p>
          <a:p>
            <a:pPr marL="0" indent="0">
              <a:buNone/>
            </a:pPr>
            <a:r>
              <a:rPr lang="de-DE" sz="2000" dirty="0"/>
              <a:t>1. </a:t>
            </a:r>
            <a:r>
              <a:rPr lang="de-DE" sz="2000" b="1" dirty="0">
                <a:solidFill>
                  <a:srgbClr val="FF0000"/>
                </a:solidFill>
              </a:rPr>
              <a:t>wirtschaftliche und technische </a:t>
            </a:r>
            <a:r>
              <a:rPr lang="de-DE" sz="2000" dirty="0">
                <a:solidFill>
                  <a:srgbClr val="FF0000"/>
                </a:solidFill>
              </a:rPr>
              <a:t>Modernisierung </a:t>
            </a:r>
          </a:p>
          <a:p>
            <a:pPr marL="0" indent="0">
              <a:buNone/>
            </a:pPr>
            <a:r>
              <a:rPr lang="de-DE" sz="2000" dirty="0"/>
              <a:t>2</a:t>
            </a:r>
            <a:r>
              <a:rPr lang="de-DE" sz="2000" b="1" dirty="0"/>
              <a:t>. </a:t>
            </a:r>
            <a:r>
              <a:rPr lang="de-DE" sz="2000" b="1" dirty="0">
                <a:solidFill>
                  <a:srgbClr val="FF0000"/>
                </a:solidFill>
              </a:rPr>
              <a:t>politische und soziale </a:t>
            </a:r>
            <a:r>
              <a:rPr lang="de-DE" sz="2000" dirty="0">
                <a:solidFill>
                  <a:srgbClr val="FF0000"/>
                </a:solidFill>
              </a:rPr>
              <a:t>Modernisierung</a:t>
            </a:r>
            <a:endParaRPr lang="de-DE" sz="2000" dirty="0"/>
          </a:p>
          <a:p>
            <a:pPr marL="0" indent="0">
              <a:buNone/>
            </a:pPr>
            <a:r>
              <a:rPr lang="de-DE" sz="2000" dirty="0"/>
              <a:t>3. die </a:t>
            </a:r>
            <a:r>
              <a:rPr lang="de-DE" sz="2000" dirty="0">
                <a:solidFill>
                  <a:srgbClr val="FF0000"/>
                </a:solidFill>
              </a:rPr>
              <a:t>Modernisierung der Lebensweisen und -normen (</a:t>
            </a:r>
            <a:r>
              <a:rPr lang="de-DE" sz="2000" b="1" dirty="0">
                <a:solidFill>
                  <a:srgbClr val="FF0000"/>
                </a:solidFill>
              </a:rPr>
              <a:t>gesellschaftlich</a:t>
            </a:r>
            <a:r>
              <a:rPr lang="de-DE" sz="2000" dirty="0">
                <a:solidFill>
                  <a:srgbClr val="FF0000"/>
                </a:solidFill>
              </a:rPr>
              <a:t>) und der politischen Entscheidungen, treffender als </a:t>
            </a:r>
            <a:r>
              <a:rPr lang="de-DE" sz="2000" dirty="0"/>
              <a:t>„</a:t>
            </a:r>
            <a:r>
              <a:rPr lang="de-DE" sz="2000" dirty="0">
                <a:solidFill>
                  <a:srgbClr val="FF0000"/>
                </a:solidFill>
              </a:rPr>
              <a:t>Liberalisierung</a:t>
            </a:r>
            <a:r>
              <a:rPr lang="de-DE" sz="2000" dirty="0"/>
              <a:t>“ bezeichnet</a:t>
            </a:r>
            <a:endParaRPr lang="de-DE" sz="2000" i="1" dirty="0"/>
          </a:p>
          <a:p>
            <a:endParaRPr lang="de-DE" dirty="0"/>
          </a:p>
        </p:txBody>
      </p:sp>
      <p:sp>
        <p:nvSpPr>
          <p:cNvPr id="4" name="Foliennummernplatzhalter 3"/>
          <p:cNvSpPr>
            <a:spLocks noGrp="1"/>
          </p:cNvSpPr>
          <p:nvPr>
            <p:ph type="sldNum" sz="quarter" idx="5"/>
          </p:nvPr>
        </p:nvSpPr>
        <p:spPr/>
        <p:txBody>
          <a:bodyPr/>
          <a:lstStyle/>
          <a:p>
            <a:fld id="{D41D9F42-70D4-403A-886C-B131ACFCA0B2}" type="slidenum">
              <a:rPr lang="de-DE" smtClean="0"/>
              <a:t>9</a:t>
            </a:fld>
            <a:endParaRPr lang="de-DE"/>
          </a:p>
        </p:txBody>
      </p:sp>
    </p:spTree>
    <p:extLst>
      <p:ext uri="{BB962C8B-B14F-4D97-AF65-F5344CB8AC3E}">
        <p14:creationId xmlns:p14="http://schemas.microsoft.com/office/powerpoint/2010/main" val="3189310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057343-BD21-43E7-B020-F624C829CF2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9397E3-24AC-435D-9714-030A830B26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C9FE37C6-40B3-4815-BD5E-1DAE53E768D5}"/>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5" name="Fußzeilenplatzhalter 4">
            <a:extLst>
              <a:ext uri="{FF2B5EF4-FFF2-40B4-BE49-F238E27FC236}">
                <a16:creationId xmlns:a16="http://schemas.microsoft.com/office/drawing/2014/main" id="{7D9D8C97-00D4-4E71-B5BC-B9880EB6A5C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9C64364-48C0-4BAD-B74E-BB78227441ED}"/>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954837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C6C40F-EB5B-4E41-9B01-C8C306073CA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4424600C-CA07-4502-8BCB-16258AAFD8DE}"/>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46BA421-4410-41DE-88FC-D1AB51A491B8}"/>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5" name="Fußzeilenplatzhalter 4">
            <a:extLst>
              <a:ext uri="{FF2B5EF4-FFF2-40B4-BE49-F238E27FC236}">
                <a16:creationId xmlns:a16="http://schemas.microsoft.com/office/drawing/2014/main" id="{40976E36-3154-4516-A9D7-05D24155C9B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CA4B424-DA00-4C75-95F0-6ABD2C5537F7}"/>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354816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E1DD630-2389-4F19-83BF-1A1C12FBD23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B5F1938-19E8-40EC-A94B-528D87D2641B}"/>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7EDE12-4DF0-4579-8FE3-DDD865F5A60A}"/>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5" name="Fußzeilenplatzhalter 4">
            <a:extLst>
              <a:ext uri="{FF2B5EF4-FFF2-40B4-BE49-F238E27FC236}">
                <a16:creationId xmlns:a16="http://schemas.microsoft.com/office/drawing/2014/main" id="{078780B8-6BED-4C80-A40C-7D248BBC49D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07DA26E-8053-4FB5-AEC5-C74A811BAE28}"/>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97067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5D42EF-D336-48D4-BC3A-AFCC7687D2D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2327CFF-2071-437A-A866-8BDEB072840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D6C06CE-C8F4-44BD-8A14-9006F4F764ED}"/>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5" name="Fußzeilenplatzhalter 4">
            <a:extLst>
              <a:ext uri="{FF2B5EF4-FFF2-40B4-BE49-F238E27FC236}">
                <a16:creationId xmlns:a16="http://schemas.microsoft.com/office/drawing/2014/main" id="{376BCB92-22D9-4E6D-AF73-383841CE13A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05B719-0C16-49EC-837A-FAB775B9430A}"/>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3512607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F5202-20A7-4915-A4A1-57B49ADC3F41}"/>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E4EA14AB-4555-4960-AB07-E606B5E00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CFC1698-0481-4360-94BF-C0203E6A3C0A}"/>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5" name="Fußzeilenplatzhalter 4">
            <a:extLst>
              <a:ext uri="{FF2B5EF4-FFF2-40B4-BE49-F238E27FC236}">
                <a16:creationId xmlns:a16="http://schemas.microsoft.com/office/drawing/2014/main" id="{1100F1EA-8B0C-4F7F-BE72-BE9FEA56B3F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D180063-A8A5-409B-ACC0-AC614E9E496A}"/>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2874331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142D9-2685-4ACD-957C-6257AF30F45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08CBF25-AFFC-47B6-822C-D4DF3F8F6FC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CCB5DA1B-52A6-47E8-86DE-9F7399D48B0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7C299EF7-9B87-4D0E-9608-0F1757D53686}"/>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6" name="Fußzeilenplatzhalter 5">
            <a:extLst>
              <a:ext uri="{FF2B5EF4-FFF2-40B4-BE49-F238E27FC236}">
                <a16:creationId xmlns:a16="http://schemas.microsoft.com/office/drawing/2014/main" id="{DFD662E9-E766-453C-A078-11DD7F8E96C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0AB878B-0F09-4DF5-B202-10204F217332}"/>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919411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A8987-4B31-490A-B958-61147B0FF1C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1D5E4F7-B82B-470E-AEB9-2CF1DE6CFC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CBA7BA0-C951-48BD-BA26-39BA40AB553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3964416-39B2-41F9-BEB3-C016197C03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B6CE3D37-D256-4501-918A-39815625EA2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32943DE6-4B1B-49B8-83EF-9B987F44E685}"/>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8" name="Fußzeilenplatzhalter 7">
            <a:extLst>
              <a:ext uri="{FF2B5EF4-FFF2-40B4-BE49-F238E27FC236}">
                <a16:creationId xmlns:a16="http://schemas.microsoft.com/office/drawing/2014/main" id="{47CC31FA-585B-40B5-B525-2A2B8A1771ED}"/>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CDE1E6E8-498D-413C-804F-D285C1A6D49E}"/>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2489931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9EE3F-8C96-41DD-9865-AF213531BFE6}"/>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20FF6E5C-6723-4B00-AEC4-EC617D7F91AC}"/>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4" name="Fußzeilenplatzhalter 3">
            <a:extLst>
              <a:ext uri="{FF2B5EF4-FFF2-40B4-BE49-F238E27FC236}">
                <a16:creationId xmlns:a16="http://schemas.microsoft.com/office/drawing/2014/main" id="{B8754D87-C087-47C7-BB77-02E8582A22E1}"/>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D17990A-7370-4A32-A39F-F0BD7989833C}"/>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1848455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B81A579-83E6-4987-BAE6-4C500D73F7F5}"/>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3" name="Fußzeilenplatzhalter 2">
            <a:extLst>
              <a:ext uri="{FF2B5EF4-FFF2-40B4-BE49-F238E27FC236}">
                <a16:creationId xmlns:a16="http://schemas.microsoft.com/office/drawing/2014/main" id="{6EABEEAC-1778-4EC8-A9EC-7A484290B1B8}"/>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C897E15E-98B6-43A4-819F-775E23B611EF}"/>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58323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5E14E-8BA5-4971-9990-AF672AFB750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828828B3-1F68-4CB5-8D98-CEDE86347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703CCA73-567F-4707-BFAF-40CB0210BF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BE65306-E991-4CCF-B450-740E1B2E97D1}"/>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6" name="Fußzeilenplatzhalter 5">
            <a:extLst>
              <a:ext uri="{FF2B5EF4-FFF2-40B4-BE49-F238E27FC236}">
                <a16:creationId xmlns:a16="http://schemas.microsoft.com/office/drawing/2014/main" id="{CE8A9B3D-A04B-47D4-B623-9ECF80ED48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EAADEF3-E592-4E0E-B5D2-5E93A975D827}"/>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331364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29D29-7D00-49A8-97BE-54D1CDF270D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CD8B6410-E4EF-450F-9060-A317C4AC1D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D5ACE88E-DF0F-4012-8191-90B6CAF24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E06F8FC-16A8-42FC-81D5-95C44446E391}"/>
              </a:ext>
            </a:extLst>
          </p:cNvPr>
          <p:cNvSpPr>
            <a:spLocks noGrp="1"/>
          </p:cNvSpPr>
          <p:nvPr>
            <p:ph type="dt" sz="half" idx="10"/>
          </p:nvPr>
        </p:nvSpPr>
        <p:spPr/>
        <p:txBody>
          <a:bodyPr/>
          <a:lstStyle/>
          <a:p>
            <a:fld id="{3BA8314E-B5F3-49FC-BFE5-F191CFABE6A9}" type="datetimeFigureOut">
              <a:rPr lang="de-DE" smtClean="0"/>
              <a:t>13.06.2020</a:t>
            </a:fld>
            <a:endParaRPr lang="de-DE"/>
          </a:p>
        </p:txBody>
      </p:sp>
      <p:sp>
        <p:nvSpPr>
          <p:cNvPr id="6" name="Fußzeilenplatzhalter 5">
            <a:extLst>
              <a:ext uri="{FF2B5EF4-FFF2-40B4-BE49-F238E27FC236}">
                <a16:creationId xmlns:a16="http://schemas.microsoft.com/office/drawing/2014/main" id="{144060C4-82DC-407D-AA4A-8B223AEB8AD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5A2FE2E-34C0-4C00-8946-33747CBC67D6}"/>
              </a:ext>
            </a:extLst>
          </p:cNvPr>
          <p:cNvSpPr>
            <a:spLocks noGrp="1"/>
          </p:cNvSpPr>
          <p:nvPr>
            <p:ph type="sldNum" sz="quarter" idx="12"/>
          </p:nvPr>
        </p:nvSpPr>
        <p:spPr/>
        <p:txBody>
          <a:bodyPr/>
          <a:lstStyle/>
          <a:p>
            <a:fld id="{B40CD044-C2A1-4D99-9D12-BB00DF17AAA6}" type="slidenum">
              <a:rPr lang="de-DE" smtClean="0"/>
              <a:t>‹Nr.›</a:t>
            </a:fld>
            <a:endParaRPr lang="de-DE"/>
          </a:p>
        </p:txBody>
      </p:sp>
    </p:spTree>
    <p:extLst>
      <p:ext uri="{BB962C8B-B14F-4D97-AF65-F5344CB8AC3E}">
        <p14:creationId xmlns:p14="http://schemas.microsoft.com/office/powerpoint/2010/main" val="2064293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2502E07-8AF3-4207-81DC-4170FF737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F1D1297-3185-4F97-B6D1-243B8D3D08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C7477F9-0425-43F3-95D2-01D4BAF55F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8314E-B5F3-49FC-BFE5-F191CFABE6A9}" type="datetimeFigureOut">
              <a:rPr lang="de-DE" smtClean="0"/>
              <a:t>13.06.2020</a:t>
            </a:fld>
            <a:endParaRPr lang="de-DE"/>
          </a:p>
        </p:txBody>
      </p:sp>
      <p:sp>
        <p:nvSpPr>
          <p:cNvPr id="5" name="Fußzeilenplatzhalter 4">
            <a:extLst>
              <a:ext uri="{FF2B5EF4-FFF2-40B4-BE49-F238E27FC236}">
                <a16:creationId xmlns:a16="http://schemas.microsoft.com/office/drawing/2014/main" id="{C37C2BF4-EFCB-4F1D-B5A4-9A0913F153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9B32B14-E306-43BC-BD5C-B39C0E7225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CD044-C2A1-4D99-9D12-BB00DF17AAA6}" type="slidenum">
              <a:rPr lang="de-DE" smtClean="0"/>
              <a:t>‹Nr.›</a:t>
            </a:fld>
            <a:endParaRPr lang="de-DE"/>
          </a:p>
        </p:txBody>
      </p:sp>
    </p:spTree>
    <p:extLst>
      <p:ext uri="{BB962C8B-B14F-4D97-AF65-F5344CB8AC3E}">
        <p14:creationId xmlns:p14="http://schemas.microsoft.com/office/powerpoint/2010/main" val="3562256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bahnbilder.de/bild/deutschland~dampfloks~br-44-44-drg-dr-db-043--044-db/535860/das-ende-einer-epoche-die-letzten.html"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te.tv/de/videos/086948-000-A/1979-urknall-der-gegenwart"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http://www.ifz-muenchen.de/heftarchiv/2007_4.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Train_wreck_at_Montparnasse_1895.jp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hrerfortbildung-bw.de/u_gewi/geschichte/gym/bp2016/fb9/index.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4665E59F-973E-4B22-B8EB-2427BD2F3641}"/>
              </a:ext>
            </a:extLst>
          </p:cNvPr>
          <p:cNvSpPr txBox="1">
            <a:spLocks/>
          </p:cNvSpPr>
          <p:nvPr/>
        </p:nvSpPr>
        <p:spPr>
          <a:xfrm>
            <a:off x="815540" y="764736"/>
            <a:ext cx="10847725" cy="55796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20"/>
              </a:spcBef>
            </a:pPr>
            <a:endParaRPr lang="de-DE" sz="6200" b="1" cap="all" spc="236" dirty="0">
              <a:solidFill>
                <a:srgbClr val="646B86"/>
              </a:solidFill>
              <a:uFill>
                <a:solidFill>
                  <a:srgbClr val="FFFFFF"/>
                </a:solidFill>
              </a:uFill>
              <a:latin typeface="+mn-lt"/>
              <a:ea typeface="DejaVu Sans"/>
            </a:endParaRPr>
          </a:p>
          <a:p>
            <a:pPr algn="ctr">
              <a:lnSpc>
                <a:spcPct val="100000"/>
              </a:lnSpc>
              <a:spcBef>
                <a:spcPts val="320"/>
              </a:spcBef>
            </a:pPr>
            <a:r>
              <a:rPr lang="de-DE" sz="6200" b="1" cap="all" spc="236" dirty="0">
                <a:solidFill>
                  <a:srgbClr val="646B86"/>
                </a:solidFill>
                <a:uFill>
                  <a:solidFill>
                    <a:srgbClr val="FFFFFF"/>
                  </a:solidFill>
                </a:uFill>
                <a:latin typeface="+mn-lt"/>
                <a:ea typeface="DejaVu Sans"/>
              </a:rPr>
              <a:t>Bildungsplan 2016</a:t>
            </a:r>
          </a:p>
          <a:p>
            <a:pPr algn="ctr">
              <a:lnSpc>
                <a:spcPct val="100000"/>
              </a:lnSpc>
              <a:spcBef>
                <a:spcPts val="320"/>
              </a:spcBef>
            </a:pPr>
            <a:r>
              <a:rPr lang="de-DE" sz="6200" b="1" cap="all" spc="236" dirty="0">
                <a:solidFill>
                  <a:srgbClr val="646B86"/>
                </a:solidFill>
                <a:uFill>
                  <a:solidFill>
                    <a:srgbClr val="FFFFFF"/>
                  </a:solidFill>
                </a:uFill>
                <a:latin typeface="+mn-lt"/>
                <a:ea typeface="DejaVu Sans"/>
              </a:rPr>
              <a:t>Geschichte</a:t>
            </a:r>
          </a:p>
          <a:p>
            <a:pPr algn="ctr">
              <a:lnSpc>
                <a:spcPct val="100000"/>
              </a:lnSpc>
              <a:spcBef>
                <a:spcPts val="320"/>
              </a:spcBef>
            </a:pPr>
            <a:r>
              <a:rPr lang="de-DE" sz="6200" b="1" cap="all" spc="236" dirty="0" err="1">
                <a:solidFill>
                  <a:srgbClr val="646B86"/>
                </a:solidFill>
                <a:uFill>
                  <a:solidFill>
                    <a:srgbClr val="FFFFFF"/>
                  </a:solidFill>
                </a:uFill>
                <a:latin typeface="+mn-lt"/>
                <a:ea typeface="DejaVu Sans"/>
              </a:rPr>
              <a:t>KursstufE</a:t>
            </a:r>
            <a:r>
              <a:rPr lang="de-DE" sz="6200" b="1" cap="all" spc="236" dirty="0">
                <a:solidFill>
                  <a:srgbClr val="646B86"/>
                </a:solidFill>
                <a:uFill>
                  <a:solidFill>
                    <a:srgbClr val="FFFFFF"/>
                  </a:solidFill>
                </a:uFill>
                <a:latin typeface="+mn-lt"/>
                <a:ea typeface="DejaVu Sans"/>
              </a:rPr>
              <a:t> 11-12</a:t>
            </a:r>
          </a:p>
          <a:p>
            <a:pPr algn="ctr">
              <a:lnSpc>
                <a:spcPct val="100000"/>
              </a:lnSpc>
              <a:spcBef>
                <a:spcPts val="320"/>
              </a:spcBef>
            </a:pPr>
            <a:endParaRPr lang="de-DE" sz="6200" b="1" cap="all" spc="236" dirty="0">
              <a:solidFill>
                <a:srgbClr val="646B86"/>
              </a:solidFill>
              <a:uFill>
                <a:solidFill>
                  <a:srgbClr val="FFFFFF"/>
                </a:solidFill>
              </a:uFill>
              <a:latin typeface="+mn-lt"/>
              <a:ea typeface="DejaVu Sans"/>
            </a:endParaRPr>
          </a:p>
          <a:p>
            <a:pPr algn="ctr">
              <a:lnSpc>
                <a:spcPct val="100000"/>
              </a:lnSpc>
              <a:spcBef>
                <a:spcPts val="320"/>
              </a:spcBef>
            </a:pPr>
            <a:endParaRPr lang="de-DE" sz="4500" b="1" cap="all" spc="236" dirty="0">
              <a:solidFill>
                <a:srgbClr val="646B86"/>
              </a:solidFill>
              <a:uFill>
                <a:solidFill>
                  <a:srgbClr val="FFFFFF"/>
                </a:solidFill>
              </a:uFill>
              <a:latin typeface="+mn-lt"/>
              <a:ea typeface="DejaVu Sans"/>
            </a:endParaRPr>
          </a:p>
          <a:p>
            <a:pPr algn="ctr">
              <a:lnSpc>
                <a:spcPct val="100000"/>
              </a:lnSpc>
              <a:spcBef>
                <a:spcPts val="320"/>
              </a:spcBef>
            </a:pPr>
            <a:r>
              <a:rPr lang="de-DE" sz="4500" b="1" cap="all" spc="236" dirty="0" err="1">
                <a:solidFill>
                  <a:srgbClr val="646B86"/>
                </a:solidFill>
                <a:uFill>
                  <a:solidFill>
                    <a:srgbClr val="FFFFFF"/>
                  </a:solidFill>
                </a:uFill>
                <a:latin typeface="+mn-lt"/>
                <a:ea typeface="DejaVu Sans"/>
              </a:rPr>
              <a:t>Multiplikatorentagung</a:t>
            </a:r>
            <a:r>
              <a:rPr lang="de-DE" sz="4500" b="1" cap="all" spc="236" dirty="0">
                <a:solidFill>
                  <a:srgbClr val="646B86"/>
                </a:solidFill>
                <a:uFill>
                  <a:solidFill>
                    <a:srgbClr val="FFFFFF"/>
                  </a:solidFill>
                </a:uFill>
                <a:latin typeface="+mn-lt"/>
                <a:ea typeface="DejaVu Sans"/>
              </a:rPr>
              <a:t> </a:t>
            </a:r>
          </a:p>
          <a:p>
            <a:pPr algn="ctr">
              <a:lnSpc>
                <a:spcPct val="100000"/>
              </a:lnSpc>
              <a:spcBef>
                <a:spcPts val="320"/>
              </a:spcBef>
            </a:pPr>
            <a:r>
              <a:rPr lang="de-DE" sz="4500" b="1" cap="all" spc="236" dirty="0">
                <a:solidFill>
                  <a:srgbClr val="646B86"/>
                </a:solidFill>
                <a:uFill>
                  <a:solidFill>
                    <a:srgbClr val="FFFFFF"/>
                  </a:solidFill>
                </a:uFill>
                <a:latin typeface="+mn-lt"/>
                <a:ea typeface="DejaVu Sans"/>
              </a:rPr>
              <a:t>Bad Wildbad, 2.-4. März 2020</a:t>
            </a:r>
            <a:endParaRPr lang="de-DE" sz="4500" spc="-1" dirty="0">
              <a:solidFill>
                <a:srgbClr val="000000"/>
              </a:solidFill>
              <a:uFill>
                <a:solidFill>
                  <a:srgbClr val="FFFFFF"/>
                </a:solidFill>
              </a:uFill>
              <a:latin typeface="+mn-lt"/>
            </a:endParaRPr>
          </a:p>
          <a:p>
            <a:endParaRPr lang="de-DE" dirty="0"/>
          </a:p>
        </p:txBody>
      </p:sp>
    </p:spTree>
    <p:extLst>
      <p:ext uri="{BB962C8B-B14F-4D97-AF65-F5344CB8AC3E}">
        <p14:creationId xmlns:p14="http://schemas.microsoft.com/office/powerpoint/2010/main" val="293588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40748" y="333850"/>
            <a:ext cx="11310504" cy="985667"/>
          </a:xfrm>
        </p:spPr>
        <p:txBody>
          <a:bodyPr>
            <a:noAutofit/>
          </a:bodyPr>
          <a:lstStyle/>
          <a:p>
            <a:r>
              <a:rPr lang="de-DE" sz="3600" b="1" dirty="0"/>
              <a:t>Ulrich Herberts Konzept der Hochmoderne (High </a:t>
            </a:r>
            <a:r>
              <a:rPr lang="de-DE" sz="3600" b="1" dirty="0" err="1"/>
              <a:t>Modernity</a:t>
            </a:r>
            <a:r>
              <a:rPr lang="de-DE" sz="3600" b="1" dirty="0"/>
              <a:t>)</a:t>
            </a:r>
            <a:br>
              <a:rPr lang="de-DE" sz="3600" b="1" dirty="0"/>
            </a:br>
            <a:r>
              <a:rPr lang="de-DE" sz="1600" i="1" dirty="0"/>
              <a:t>Europe in High </a:t>
            </a:r>
            <a:r>
              <a:rPr lang="de-DE" sz="1600" i="1" dirty="0" err="1"/>
              <a:t>Modernity</a:t>
            </a:r>
            <a:r>
              <a:rPr lang="de-DE" sz="1600" i="1" dirty="0"/>
              <a:t>. </a:t>
            </a:r>
            <a:r>
              <a:rPr lang="de-DE" sz="1600" i="1" dirty="0" err="1"/>
              <a:t>Reflections</a:t>
            </a:r>
            <a:r>
              <a:rPr lang="de-DE" sz="1600" i="1" dirty="0"/>
              <a:t> on a </a:t>
            </a:r>
            <a:r>
              <a:rPr lang="de-DE" sz="1600" i="1" dirty="0" err="1"/>
              <a:t>Theory</a:t>
            </a:r>
            <a:r>
              <a:rPr lang="de-DE" sz="1600" i="1" dirty="0"/>
              <a:t> </a:t>
            </a:r>
            <a:r>
              <a:rPr lang="de-DE" sz="1600" i="1" dirty="0" err="1"/>
              <a:t>of</a:t>
            </a:r>
            <a:r>
              <a:rPr lang="de-DE" sz="1600" i="1" dirty="0"/>
              <a:t> </a:t>
            </a:r>
            <a:r>
              <a:rPr lang="de-DE" sz="1600" i="1" dirty="0" err="1"/>
              <a:t>the</a:t>
            </a:r>
            <a:r>
              <a:rPr lang="de-DE" sz="1600" i="1" dirty="0"/>
              <a:t> 20th Century, in: Journal </a:t>
            </a:r>
            <a:r>
              <a:rPr lang="de-DE" sz="1600" i="1" dirty="0" err="1"/>
              <a:t>of</a:t>
            </a:r>
            <a:r>
              <a:rPr lang="de-DE" sz="1600" i="1" dirty="0"/>
              <a:t> Modern European </a:t>
            </a:r>
            <a:r>
              <a:rPr lang="de-DE" sz="1600" i="1" dirty="0" err="1"/>
              <a:t>History</a:t>
            </a:r>
            <a:r>
              <a:rPr lang="de-DE" sz="1600" i="1" dirty="0"/>
              <a:t> 5 (2007), S. 5-20</a:t>
            </a:r>
            <a:br>
              <a:rPr lang="de-DE" sz="1600" i="1" dirty="0"/>
            </a:br>
            <a:endParaRPr lang="de-DE" sz="1600" i="1" dirty="0"/>
          </a:p>
        </p:txBody>
      </p:sp>
      <p:sp>
        <p:nvSpPr>
          <p:cNvPr id="5" name="Inhaltsplatzhalter 4"/>
          <p:cNvSpPr>
            <a:spLocks noGrp="1"/>
          </p:cNvSpPr>
          <p:nvPr>
            <p:ph sz="half" idx="1"/>
          </p:nvPr>
        </p:nvSpPr>
        <p:spPr>
          <a:xfrm rot="16200000">
            <a:off x="-1323919" y="2717810"/>
            <a:ext cx="5220985" cy="2424400"/>
          </a:xfrm>
        </p:spPr>
        <p:txBody>
          <a:bodyPr vert="vert">
            <a:noAutofit/>
          </a:bodyPr>
          <a:lstStyle/>
          <a:p>
            <a:pPr marL="0" indent="0" algn="ctr">
              <a:spcBef>
                <a:spcPts val="0"/>
              </a:spcBef>
              <a:buNone/>
            </a:pPr>
            <a:r>
              <a:rPr lang="de-DE" sz="2000" i="1" dirty="0">
                <a:solidFill>
                  <a:srgbClr val="FF0000"/>
                </a:solidFill>
              </a:rPr>
              <a:t>Strukturwandel/</a:t>
            </a:r>
          </a:p>
          <a:p>
            <a:pPr marL="0" indent="0" algn="ctr">
              <a:spcBef>
                <a:spcPts val="0"/>
              </a:spcBef>
              <a:buNone/>
            </a:pPr>
            <a:r>
              <a:rPr lang="de-DE" sz="2000" i="1" dirty="0" err="1">
                <a:solidFill>
                  <a:srgbClr val="FF0000"/>
                </a:solidFill>
              </a:rPr>
              <a:t>challenge</a:t>
            </a:r>
            <a:endParaRPr lang="de-DE" sz="2000" i="1" dirty="0">
              <a:solidFill>
                <a:srgbClr val="FF0000"/>
              </a:solidFill>
            </a:endParaRPr>
          </a:p>
          <a:p>
            <a:pPr marL="0" indent="0" algn="ctr">
              <a:buNone/>
            </a:pPr>
            <a:endParaRPr lang="de-DE" sz="1600" i="1" dirty="0"/>
          </a:p>
          <a:p>
            <a:pPr marL="0" indent="0" algn="ctr">
              <a:buNone/>
            </a:pPr>
            <a:r>
              <a:rPr lang="de-DE" sz="1800" dirty="0"/>
              <a:t>Auflösung der Tradition, Individualisierung, Entzauberung durch Wissenschaft und Technik anfangs als „Schockwelle“ …</a:t>
            </a:r>
          </a:p>
          <a:p>
            <a:pPr marL="0" indent="0" algn="ctr">
              <a:buNone/>
            </a:pPr>
            <a:r>
              <a:rPr lang="de-DE" sz="2000" dirty="0"/>
              <a:t>1880 – 1970 (über drei Generationen)</a:t>
            </a:r>
          </a:p>
          <a:p>
            <a:pPr marL="0" indent="0" algn="ctr">
              <a:buNone/>
            </a:pPr>
            <a:endParaRPr lang="de-DE" sz="1600" dirty="0"/>
          </a:p>
          <a:p>
            <a:pPr marL="0" indent="0" algn="ctr">
              <a:spcBef>
                <a:spcPts val="0"/>
              </a:spcBef>
              <a:buNone/>
            </a:pPr>
            <a:r>
              <a:rPr lang="de-DE" sz="1800" dirty="0"/>
              <a:t>… später zunehmende</a:t>
            </a:r>
          </a:p>
          <a:p>
            <a:pPr marL="0" indent="0" algn="ctr">
              <a:spcBef>
                <a:spcPts val="0"/>
              </a:spcBef>
              <a:buNone/>
            </a:pPr>
            <a:r>
              <a:rPr lang="de-DE" sz="1800" dirty="0"/>
              <a:t> Gelassenheit</a:t>
            </a:r>
          </a:p>
          <a:p>
            <a:pPr marL="0" indent="0" algn="ctr">
              <a:buNone/>
            </a:pPr>
            <a:endParaRPr lang="de-DE" sz="1600" dirty="0"/>
          </a:p>
          <a:p>
            <a:pPr marL="0" indent="0" algn="ctr">
              <a:spcBef>
                <a:spcPts val="0"/>
              </a:spcBef>
              <a:buNone/>
            </a:pPr>
            <a:r>
              <a:rPr lang="de-DE" sz="2000" i="1" dirty="0">
                <a:solidFill>
                  <a:srgbClr val="FF0000"/>
                </a:solidFill>
              </a:rPr>
              <a:t>Wertewandel/    </a:t>
            </a:r>
            <a:r>
              <a:rPr lang="de-DE" sz="2000" i="1" dirty="0" err="1">
                <a:solidFill>
                  <a:srgbClr val="FF0000"/>
                </a:solidFill>
              </a:rPr>
              <a:t>response</a:t>
            </a:r>
            <a:endParaRPr lang="de-DE" sz="2000" i="1" dirty="0">
              <a:solidFill>
                <a:srgbClr val="FF0000"/>
              </a:solidFill>
            </a:endParaRPr>
          </a:p>
          <a:p>
            <a:pPr marL="0" indent="0" algn="ctr">
              <a:buNone/>
            </a:pPr>
            <a:endParaRPr lang="de-DE" sz="1600" dirty="0"/>
          </a:p>
        </p:txBody>
      </p:sp>
      <p:sp>
        <p:nvSpPr>
          <p:cNvPr id="6" name="Inhaltsplatzhalter 5"/>
          <p:cNvSpPr>
            <a:spLocks noGrp="1"/>
          </p:cNvSpPr>
          <p:nvPr>
            <p:ph sz="half" idx="2"/>
          </p:nvPr>
        </p:nvSpPr>
        <p:spPr>
          <a:xfrm>
            <a:off x="3661276" y="1220172"/>
            <a:ext cx="8192029" cy="1359519"/>
          </a:xfrm>
        </p:spPr>
        <p:txBody>
          <a:bodyPr>
            <a:normAutofit fontScale="92500"/>
          </a:bodyPr>
          <a:lstStyle/>
          <a:p>
            <a:pPr marL="0" indent="0" algn="ctr">
              <a:buNone/>
            </a:pPr>
            <a:r>
              <a:rPr lang="de-DE" sz="2400" b="1" dirty="0"/>
              <a:t>Zeitraum von 1880 – 1970 als einheitliche Teilepoche der Moderne</a:t>
            </a:r>
          </a:p>
          <a:p>
            <a:pPr marL="0" indent="0" algn="ctr">
              <a:buNone/>
            </a:pPr>
            <a:r>
              <a:rPr lang="de-DE" sz="2000" dirty="0"/>
              <a:t>Set von mobilisierenden Faktoren: Industrialisierung, Technisierung, Mobilität, Verstädterung, Massenauswanderung, Massenkultur, Rationalisierung, Naturwissenschaften</a:t>
            </a:r>
          </a:p>
          <a:p>
            <a:pPr marL="0" indent="0" algn="ctr">
              <a:buNone/>
            </a:pPr>
            <a:endParaRPr lang="de-DE" dirty="0"/>
          </a:p>
          <a:p>
            <a:pPr marL="0" indent="0" algn="ctr">
              <a:buNone/>
            </a:pPr>
            <a:endParaRPr lang="de-DE" dirty="0"/>
          </a:p>
        </p:txBody>
      </p:sp>
      <p:sp>
        <p:nvSpPr>
          <p:cNvPr id="7" name="Inhaltsplatzhalter 4"/>
          <p:cNvSpPr txBox="1">
            <a:spLocks/>
          </p:cNvSpPr>
          <p:nvPr/>
        </p:nvSpPr>
        <p:spPr>
          <a:xfrm>
            <a:off x="561975" y="1751013"/>
            <a:ext cx="1266826" cy="488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8" name="Inhaltsplatzhalter 4"/>
          <p:cNvSpPr txBox="1">
            <a:spLocks/>
          </p:cNvSpPr>
          <p:nvPr/>
        </p:nvSpPr>
        <p:spPr>
          <a:xfrm>
            <a:off x="548120" y="6051551"/>
            <a:ext cx="1266826" cy="4889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de-DE" dirty="0"/>
          </a:p>
        </p:txBody>
      </p:sp>
      <p:sp>
        <p:nvSpPr>
          <p:cNvPr id="10" name="Textfeld 9"/>
          <p:cNvSpPr txBox="1"/>
          <p:nvPr/>
        </p:nvSpPr>
        <p:spPr>
          <a:xfrm>
            <a:off x="3395233" y="3255173"/>
            <a:ext cx="3184022" cy="923330"/>
          </a:xfrm>
          <a:prstGeom prst="rect">
            <a:avLst/>
          </a:prstGeom>
          <a:noFill/>
        </p:spPr>
        <p:txBody>
          <a:bodyPr wrap="square" rtlCol="0">
            <a:spAutoFit/>
          </a:bodyPr>
          <a:lstStyle/>
          <a:p>
            <a:pPr algn="ctr"/>
            <a:r>
              <a:rPr lang="de-DE" dirty="0"/>
              <a:t>Um 1900: gemeinsames europäisches Phänomen</a:t>
            </a:r>
          </a:p>
          <a:p>
            <a:pPr algn="ctr"/>
            <a:r>
              <a:rPr lang="de-DE" dirty="0"/>
              <a:t>(„klassische Moderne“)</a:t>
            </a:r>
          </a:p>
        </p:txBody>
      </p:sp>
      <p:sp>
        <p:nvSpPr>
          <p:cNvPr id="11" name="Textfeld 10"/>
          <p:cNvSpPr txBox="1"/>
          <p:nvPr/>
        </p:nvSpPr>
        <p:spPr>
          <a:xfrm>
            <a:off x="6571174" y="4325246"/>
            <a:ext cx="5347009" cy="646331"/>
          </a:xfrm>
          <a:prstGeom prst="rect">
            <a:avLst/>
          </a:prstGeom>
          <a:noFill/>
        </p:spPr>
        <p:txBody>
          <a:bodyPr wrap="square" rtlCol="0">
            <a:spAutoFit/>
          </a:bodyPr>
          <a:lstStyle/>
          <a:p>
            <a:r>
              <a:rPr lang="de-DE" dirty="0"/>
              <a:t>Liberalismus	radikaler		Bolschewismus/</a:t>
            </a:r>
          </a:p>
          <a:p>
            <a:r>
              <a:rPr lang="de-DE" dirty="0"/>
              <a:t>		Nationalismus	Kommunismus</a:t>
            </a:r>
          </a:p>
        </p:txBody>
      </p:sp>
      <p:sp>
        <p:nvSpPr>
          <p:cNvPr id="12" name="Inhaltsplatzhalter 5"/>
          <p:cNvSpPr txBox="1">
            <a:spLocks/>
          </p:cNvSpPr>
          <p:nvPr/>
        </p:nvSpPr>
        <p:spPr>
          <a:xfrm>
            <a:off x="3215120" y="5138638"/>
            <a:ext cx="9362209" cy="13662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de-DE" dirty="0"/>
          </a:p>
        </p:txBody>
      </p:sp>
      <p:sp>
        <p:nvSpPr>
          <p:cNvPr id="13" name="Inhaltsplatzhalter 5"/>
          <p:cNvSpPr txBox="1">
            <a:spLocks/>
          </p:cNvSpPr>
          <p:nvPr/>
        </p:nvSpPr>
        <p:spPr>
          <a:xfrm>
            <a:off x="3647306" y="5446244"/>
            <a:ext cx="8302949" cy="4317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dirty="0"/>
              <a:t>1917 – 1933/45: Reaktion auf Moderne („alternative Moderne“ )</a:t>
            </a:r>
          </a:p>
          <a:p>
            <a:pPr marL="0" indent="0" algn="ctr">
              <a:buFont typeface="Arial" panose="020B0604020202020204" pitchFamily="34" charset="0"/>
              <a:buNone/>
            </a:pPr>
            <a:endParaRPr lang="de-DE" dirty="0"/>
          </a:p>
        </p:txBody>
      </p:sp>
      <p:cxnSp>
        <p:nvCxnSpPr>
          <p:cNvPr id="16" name="Gerade Verbindung mit Pfeil 15"/>
          <p:cNvCxnSpPr>
            <a:cxnSpLocks/>
          </p:cNvCxnSpPr>
          <p:nvPr/>
        </p:nvCxnSpPr>
        <p:spPr>
          <a:xfrm flipH="1">
            <a:off x="4451554" y="2625060"/>
            <a:ext cx="510279" cy="6040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a:cxnSpLocks/>
          </p:cNvCxnSpPr>
          <p:nvPr/>
        </p:nvCxnSpPr>
        <p:spPr>
          <a:xfrm>
            <a:off x="8207022" y="2625060"/>
            <a:ext cx="408896" cy="60401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7950676" y="3994386"/>
            <a:ext cx="400919" cy="3229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24"/>
          <p:cNvCxnSpPr/>
          <p:nvPr/>
        </p:nvCxnSpPr>
        <p:spPr>
          <a:xfrm>
            <a:off x="10018917" y="3958431"/>
            <a:ext cx="411304" cy="32291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p:cNvCxnSpPr>
            <a:cxnSpLocks/>
          </p:cNvCxnSpPr>
          <p:nvPr/>
        </p:nvCxnSpPr>
        <p:spPr>
          <a:xfrm>
            <a:off x="9160460" y="3895168"/>
            <a:ext cx="0" cy="4221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D427E876-34F5-4D1A-9F37-50E90BC67342}"/>
              </a:ext>
            </a:extLst>
          </p:cNvPr>
          <p:cNvCxnSpPr>
            <a:cxnSpLocks/>
          </p:cNvCxnSpPr>
          <p:nvPr/>
        </p:nvCxnSpPr>
        <p:spPr>
          <a:xfrm>
            <a:off x="4083211" y="5073997"/>
            <a:ext cx="7867044" cy="38545"/>
          </a:xfrm>
          <a:prstGeom prst="line">
            <a:avLst/>
          </a:prstGeom>
          <a:ln w="254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19A1CD0F-B4D1-49BF-8388-76265C66218E}"/>
              </a:ext>
            </a:extLst>
          </p:cNvPr>
          <p:cNvCxnSpPr>
            <a:cxnSpLocks/>
          </p:cNvCxnSpPr>
          <p:nvPr/>
        </p:nvCxnSpPr>
        <p:spPr>
          <a:xfrm>
            <a:off x="4073112" y="4839377"/>
            <a:ext cx="0" cy="2538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76FB3BC6-4779-4E8F-AB5D-3A8FF9A22E8A}"/>
              </a:ext>
            </a:extLst>
          </p:cNvPr>
          <p:cNvCxnSpPr>
            <a:cxnSpLocks/>
          </p:cNvCxnSpPr>
          <p:nvPr/>
        </p:nvCxnSpPr>
        <p:spPr>
          <a:xfrm flipV="1">
            <a:off x="11950255" y="4839377"/>
            <a:ext cx="0" cy="273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5908D2D2-E3A7-4E04-847E-E44D0A5BC794}"/>
              </a:ext>
            </a:extLst>
          </p:cNvPr>
          <p:cNvCxnSpPr>
            <a:cxnSpLocks/>
          </p:cNvCxnSpPr>
          <p:nvPr/>
        </p:nvCxnSpPr>
        <p:spPr>
          <a:xfrm>
            <a:off x="2681101" y="1980341"/>
            <a:ext cx="0" cy="43638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D975A585-2322-4EB0-9806-306BAB84D20E}"/>
              </a:ext>
            </a:extLst>
          </p:cNvPr>
          <p:cNvSpPr/>
          <p:nvPr/>
        </p:nvSpPr>
        <p:spPr>
          <a:xfrm>
            <a:off x="2885209" y="2040031"/>
            <a:ext cx="432186" cy="4244453"/>
          </a:xfrm>
          <a:prstGeom prst="rec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vert="vert" rtlCol="0" anchor="ctr"/>
          <a:lstStyle/>
          <a:p>
            <a:pPr algn="ctr"/>
            <a:r>
              <a:rPr lang="de-DE" sz="2400" dirty="0">
                <a:solidFill>
                  <a:schemeClr val="tx1"/>
                </a:solidFill>
              </a:rPr>
              <a:t>Beschleunigte Entwicklung</a:t>
            </a:r>
          </a:p>
        </p:txBody>
      </p:sp>
      <p:sp>
        <p:nvSpPr>
          <p:cNvPr id="9" name="Gleichschenkliges Dreieck 8">
            <a:extLst>
              <a:ext uri="{FF2B5EF4-FFF2-40B4-BE49-F238E27FC236}">
                <a16:creationId xmlns:a16="http://schemas.microsoft.com/office/drawing/2014/main" id="{852DC73B-65F3-45FA-BE94-4ACD73E7F55A}"/>
              </a:ext>
            </a:extLst>
          </p:cNvPr>
          <p:cNvSpPr/>
          <p:nvPr/>
        </p:nvSpPr>
        <p:spPr>
          <a:xfrm>
            <a:off x="6536172" y="2971363"/>
            <a:ext cx="5205482" cy="1975117"/>
          </a:xfrm>
          <a:prstGeom prst="triangle">
            <a:avLst>
              <a:gd name="adj" fmla="val 5081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0" name="Gerade Verbindung mit Pfeil 29">
            <a:extLst>
              <a:ext uri="{FF2B5EF4-FFF2-40B4-BE49-F238E27FC236}">
                <a16:creationId xmlns:a16="http://schemas.microsoft.com/office/drawing/2014/main" id="{CF4DD947-3E7B-467A-A1EA-964BBFC8DAF8}"/>
              </a:ext>
            </a:extLst>
          </p:cNvPr>
          <p:cNvCxnSpPr>
            <a:cxnSpLocks/>
          </p:cNvCxnSpPr>
          <p:nvPr/>
        </p:nvCxnSpPr>
        <p:spPr>
          <a:xfrm>
            <a:off x="8008287" y="5093269"/>
            <a:ext cx="964" cy="4028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Inhaltsplatzhalter 5">
            <a:extLst>
              <a:ext uri="{FF2B5EF4-FFF2-40B4-BE49-F238E27FC236}">
                <a16:creationId xmlns:a16="http://schemas.microsoft.com/office/drawing/2014/main" id="{7F35689B-9683-4FD8-B719-17814DE3802F}"/>
              </a:ext>
            </a:extLst>
          </p:cNvPr>
          <p:cNvSpPr txBox="1">
            <a:spLocks/>
          </p:cNvSpPr>
          <p:nvPr/>
        </p:nvSpPr>
        <p:spPr>
          <a:xfrm>
            <a:off x="5060731" y="5813314"/>
            <a:ext cx="6889524" cy="4177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dirty="0"/>
              <a:t>Nach 1945 bis 1960er: europaweites Wirtschaftswachstum</a:t>
            </a:r>
            <a:endParaRPr lang="de-DE" dirty="0"/>
          </a:p>
        </p:txBody>
      </p:sp>
      <p:sp>
        <p:nvSpPr>
          <p:cNvPr id="32" name="Inhaltsplatzhalter 5">
            <a:extLst>
              <a:ext uri="{FF2B5EF4-FFF2-40B4-BE49-F238E27FC236}">
                <a16:creationId xmlns:a16="http://schemas.microsoft.com/office/drawing/2014/main" id="{61AA308D-639F-4256-ABD1-831C255FFE02}"/>
              </a:ext>
            </a:extLst>
          </p:cNvPr>
          <p:cNvSpPr txBox="1">
            <a:spLocks/>
          </p:cNvSpPr>
          <p:nvPr/>
        </p:nvSpPr>
        <p:spPr>
          <a:xfrm>
            <a:off x="3898948" y="6198882"/>
            <a:ext cx="8218679" cy="4825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2000" dirty="0"/>
              <a:t>1970/80 – 1989: mangelnde Flexibilität und fehlender Erfolg in Osteuropa</a:t>
            </a:r>
          </a:p>
        </p:txBody>
      </p:sp>
      <p:sp>
        <p:nvSpPr>
          <p:cNvPr id="33" name="Textfeld 32">
            <a:extLst>
              <a:ext uri="{FF2B5EF4-FFF2-40B4-BE49-F238E27FC236}">
                <a16:creationId xmlns:a16="http://schemas.microsoft.com/office/drawing/2014/main" id="{744A0CF5-E64F-4C29-9DFC-AB313355B5D5}"/>
              </a:ext>
            </a:extLst>
          </p:cNvPr>
          <p:cNvSpPr txBox="1"/>
          <p:nvPr/>
        </p:nvSpPr>
        <p:spPr>
          <a:xfrm>
            <a:off x="6475006" y="3222741"/>
            <a:ext cx="5347009" cy="646331"/>
          </a:xfrm>
          <a:prstGeom prst="rect">
            <a:avLst/>
          </a:prstGeom>
          <a:noFill/>
        </p:spPr>
        <p:txBody>
          <a:bodyPr wrap="square" rtlCol="0">
            <a:spAutoFit/>
          </a:bodyPr>
          <a:lstStyle/>
          <a:p>
            <a:pPr algn="ctr"/>
            <a:r>
              <a:rPr lang="de-DE" dirty="0"/>
              <a:t>Enorme Veränderungsdynamik</a:t>
            </a:r>
          </a:p>
          <a:p>
            <a:pPr algn="ctr"/>
            <a:r>
              <a:rPr lang="de-DE" dirty="0"/>
              <a:t>Reaktionen: Anpassungsdruck / Anpassungskrise</a:t>
            </a:r>
          </a:p>
        </p:txBody>
      </p:sp>
    </p:spTree>
    <p:extLst>
      <p:ext uri="{BB962C8B-B14F-4D97-AF65-F5344CB8AC3E}">
        <p14:creationId xmlns:p14="http://schemas.microsoft.com/office/powerpoint/2010/main" val="15417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5">
                                            <p:txEl>
                                              <p:pRg st="6" end="6"/>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
                                            <p:txEl>
                                              <p:pRg st="7" end="7"/>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uiExpand="1" build="p"/>
      <p:bldP spid="7" grpId="0"/>
      <p:bldP spid="8" grpId="0"/>
      <p:bldP spid="10" grpId="0"/>
      <p:bldP spid="11" grpId="0"/>
      <p:bldP spid="13" grpId="0"/>
      <p:bldP spid="27" grpId="0" animBg="1"/>
      <p:bldP spid="9"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61884-5596-421D-A8AB-C47FEBB2EC47}"/>
              </a:ext>
            </a:extLst>
          </p:cNvPr>
          <p:cNvSpPr>
            <a:spLocks noGrp="1"/>
          </p:cNvSpPr>
          <p:nvPr>
            <p:ph type="title"/>
          </p:nvPr>
        </p:nvSpPr>
        <p:spPr>
          <a:xfrm>
            <a:off x="131002" y="458431"/>
            <a:ext cx="3920411" cy="1325563"/>
          </a:xfrm>
        </p:spPr>
        <p:txBody>
          <a:bodyPr/>
          <a:lstStyle/>
          <a:p>
            <a:r>
              <a:rPr lang="de-DE" dirty="0"/>
              <a:t>Ulrich Herbert, </a:t>
            </a:r>
            <a:r>
              <a:rPr lang="de-DE" sz="3200" dirty="0"/>
              <a:t>Univ. Freiburg</a:t>
            </a:r>
          </a:p>
        </p:txBody>
      </p:sp>
      <p:sp>
        <p:nvSpPr>
          <p:cNvPr id="3" name="Inhaltsplatzhalter 2">
            <a:extLst>
              <a:ext uri="{FF2B5EF4-FFF2-40B4-BE49-F238E27FC236}">
                <a16:creationId xmlns:a16="http://schemas.microsoft.com/office/drawing/2014/main" id="{47798C8A-3CA0-466E-A150-09FF95D9F711}"/>
              </a:ext>
            </a:extLst>
          </p:cNvPr>
          <p:cNvSpPr>
            <a:spLocks noGrp="1"/>
          </p:cNvSpPr>
          <p:nvPr>
            <p:ph idx="4294967295"/>
          </p:nvPr>
        </p:nvSpPr>
        <p:spPr>
          <a:xfrm>
            <a:off x="3826143" y="458431"/>
            <a:ext cx="8234855" cy="5992758"/>
          </a:xfrm>
        </p:spPr>
        <p:txBody>
          <a:bodyPr>
            <a:noAutofit/>
          </a:bodyPr>
          <a:lstStyle/>
          <a:p>
            <a:pPr marL="0" indent="0">
              <a:buNone/>
            </a:pPr>
            <a:r>
              <a:rPr lang="de-DE" dirty="0"/>
              <a:t>„Geschichte des langen europäischen 20. Jahrhunderts“ (1880-20??)</a:t>
            </a:r>
          </a:p>
          <a:p>
            <a:pPr marL="0" indent="0">
              <a:lnSpc>
                <a:spcPct val="100000"/>
              </a:lnSpc>
              <a:spcBef>
                <a:spcPts val="600"/>
              </a:spcBef>
            </a:pPr>
            <a:r>
              <a:rPr lang="de-DE" sz="2000" dirty="0"/>
              <a:t> transnationale Prozesse: Industrialisierung – Urbanisierung – Imperialismus – Weltkriege – Migration – Kalter Krieg</a:t>
            </a:r>
          </a:p>
          <a:p>
            <a:pPr marL="0" indent="0">
              <a:lnSpc>
                <a:spcPct val="100000"/>
              </a:lnSpc>
              <a:spcBef>
                <a:spcPts val="600"/>
              </a:spcBef>
            </a:pPr>
            <a:r>
              <a:rPr lang="de-DE" sz="2000" dirty="0"/>
              <a:t> Verhältnis von industrieller Gesellschaft und politischer Ordnung als </a:t>
            </a:r>
            <a:r>
              <a:rPr lang="de-DE" sz="2000" dirty="0" err="1"/>
              <a:t>Leitspur</a:t>
            </a:r>
            <a:endParaRPr lang="de-DE" sz="2000" dirty="0"/>
          </a:p>
          <a:p>
            <a:pPr marL="0" indent="0">
              <a:lnSpc>
                <a:spcPct val="100000"/>
              </a:lnSpc>
              <a:spcBef>
                <a:spcPts val="600"/>
              </a:spcBef>
            </a:pPr>
            <a:r>
              <a:rPr lang="de-DE" sz="2000" dirty="0"/>
              <a:t> politische Zäsuren: 1918 – 1933 – 1945 – 1973 – 1990</a:t>
            </a:r>
          </a:p>
          <a:p>
            <a:pPr marL="0" indent="0">
              <a:lnSpc>
                <a:spcPct val="100000"/>
              </a:lnSpc>
              <a:spcBef>
                <a:spcPts val="600"/>
              </a:spcBef>
            </a:pPr>
            <a:r>
              <a:rPr lang="de-DE" sz="2000" dirty="0"/>
              <a:t> Alternative Zäsuren: 1900 – 1926 – 1942 – 1965 – 1989/90</a:t>
            </a:r>
          </a:p>
          <a:p>
            <a:pPr marL="0" indent="0">
              <a:lnSpc>
                <a:spcPct val="100000"/>
              </a:lnSpc>
              <a:spcBef>
                <a:spcPts val="600"/>
              </a:spcBef>
            </a:pPr>
            <a:r>
              <a:rPr lang="de-DE" sz="2000" dirty="0"/>
              <a:t> Glaubwürdigkeitsverlust des liberal-kapitalistische Ordnungssystem in den 1920er-Jahren:</a:t>
            </a:r>
            <a:r>
              <a:rPr lang="de-DE" sz="2000" dirty="0">
                <a:sym typeface="Wingdings" panose="05000000000000000000" pitchFamily="2" charset="2"/>
              </a:rPr>
              <a:t> </a:t>
            </a:r>
            <a:r>
              <a:rPr lang="de-DE" sz="2000" dirty="0"/>
              <a:t>Pluralität/ Diversität versus „Rasse“ bzw. „Klasse“</a:t>
            </a:r>
          </a:p>
          <a:p>
            <a:pPr marL="0" indent="0">
              <a:lnSpc>
                <a:spcPct val="100000"/>
              </a:lnSpc>
              <a:spcBef>
                <a:spcPts val="600"/>
              </a:spcBef>
            </a:pPr>
            <a:r>
              <a:rPr lang="de-DE" sz="2000" dirty="0"/>
              <a:t> Reaktivierung des liberalen demokratischen Kapitalismus ab 1945: </a:t>
            </a:r>
            <a:r>
              <a:rPr lang="de-DE" sz="2000" dirty="0">
                <a:sym typeface="Wingdings" panose="05000000000000000000" pitchFamily="2" charset="2"/>
              </a:rPr>
              <a:t> Integration von Kapitalismus und Sozialstaat</a:t>
            </a:r>
            <a:endParaRPr lang="de-DE" sz="2000" dirty="0"/>
          </a:p>
          <a:p>
            <a:pPr marL="0" indent="0">
              <a:lnSpc>
                <a:spcPct val="100000"/>
              </a:lnSpc>
              <a:spcBef>
                <a:spcPts val="600"/>
              </a:spcBef>
            </a:pPr>
            <a:r>
              <a:rPr lang="de-DE" sz="2000" dirty="0"/>
              <a:t> Erosion der klassischen Industriegesellschaft in 70er-Jahren in West und Ost</a:t>
            </a:r>
          </a:p>
          <a:p>
            <a:pPr marL="0" indent="0">
              <a:lnSpc>
                <a:spcPct val="100000"/>
              </a:lnSpc>
              <a:spcBef>
                <a:spcPts val="600"/>
              </a:spcBef>
            </a:pPr>
            <a:r>
              <a:rPr lang="de-DE" sz="2000" dirty="0">
                <a:sym typeface="Wingdings" panose="05000000000000000000" pitchFamily="2" charset="2"/>
              </a:rPr>
              <a:t> flexible Anpassung an post-</a:t>
            </a:r>
            <a:r>
              <a:rPr lang="de-DE" sz="2000" dirty="0" err="1">
                <a:sym typeface="Wingdings" panose="05000000000000000000" pitchFamily="2" charset="2"/>
              </a:rPr>
              <a:t>schwerindustrielle</a:t>
            </a:r>
            <a:r>
              <a:rPr lang="de-DE" sz="2000" dirty="0">
                <a:sym typeface="Wingdings" panose="05000000000000000000" pitchFamily="2" charset="2"/>
              </a:rPr>
              <a:t> Zeit in Westeuropa</a:t>
            </a:r>
            <a:endParaRPr lang="de-DE" sz="2000" dirty="0"/>
          </a:p>
          <a:p>
            <a:pPr marL="0" indent="0">
              <a:lnSpc>
                <a:spcPct val="100000"/>
              </a:lnSpc>
              <a:spcBef>
                <a:spcPts val="600"/>
              </a:spcBef>
            </a:pPr>
            <a:r>
              <a:rPr lang="de-DE" sz="2000" dirty="0"/>
              <a:t> Annäherung der Gesellschaften in Westeuropa bis zu den 70er-Jahren, in Osteuropa ab den 90er-Jahren</a:t>
            </a:r>
          </a:p>
          <a:p>
            <a:pPr marL="0" indent="0">
              <a:buNone/>
            </a:pPr>
            <a:r>
              <a:rPr lang="de-DE" sz="2400" i="1" dirty="0"/>
              <a:t>(</a:t>
            </a:r>
            <a:r>
              <a:rPr lang="de-DE" sz="2000" i="1" dirty="0"/>
              <a:t>vgl. Ulrich Herbert, Geschichte Deutschlands, 2014)</a:t>
            </a:r>
          </a:p>
        </p:txBody>
      </p:sp>
    </p:spTree>
    <p:extLst>
      <p:ext uri="{BB962C8B-B14F-4D97-AF65-F5344CB8AC3E}">
        <p14:creationId xmlns:p14="http://schemas.microsoft.com/office/powerpoint/2010/main" val="2993708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CCEDCC-1EE7-43D9-BF92-F7AFDA96332E}"/>
              </a:ext>
            </a:extLst>
          </p:cNvPr>
          <p:cNvSpPr>
            <a:spLocks noGrp="1"/>
          </p:cNvSpPr>
          <p:nvPr>
            <p:ph type="title"/>
          </p:nvPr>
        </p:nvSpPr>
        <p:spPr>
          <a:xfrm>
            <a:off x="925689" y="365125"/>
            <a:ext cx="10428111" cy="5290608"/>
          </a:xfrm>
        </p:spPr>
        <p:txBody>
          <a:bodyPr>
            <a:normAutofit/>
          </a:bodyPr>
          <a:lstStyle/>
          <a:p>
            <a:r>
              <a:rPr lang="de-DE" dirty="0"/>
              <a:t>Letzte Dampflok 1977</a:t>
            </a:r>
            <a:br>
              <a:rPr lang="de-DE" dirty="0"/>
            </a:br>
            <a:br>
              <a:rPr lang="de-DE" dirty="0"/>
            </a:br>
            <a:br>
              <a:rPr lang="de-DE" dirty="0"/>
            </a:br>
            <a:r>
              <a:rPr lang="de-DE" dirty="0"/>
              <a:t>Bilder unter</a:t>
            </a:r>
            <a:br>
              <a:rPr lang="de-DE" dirty="0"/>
            </a:br>
            <a:r>
              <a:rPr lang="de-DE" sz="2400" dirty="0">
                <a:hlinkClick r:id="rId3"/>
              </a:rPr>
              <a:t>https://www.bahnbilder.de/bild/deutschland~dampfloks~br-44-44-drg-dr-db-043--044-db/535860/das-ende-einer-epoche-die-letzten.html</a:t>
            </a:r>
            <a:endParaRPr lang="de-DE" sz="2400" dirty="0"/>
          </a:p>
        </p:txBody>
      </p:sp>
    </p:spTree>
    <p:extLst>
      <p:ext uri="{BB962C8B-B14F-4D97-AF65-F5344CB8AC3E}">
        <p14:creationId xmlns:p14="http://schemas.microsoft.com/office/powerpoint/2010/main" val="553561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title"/>
          </p:nvPr>
        </p:nvSpPr>
        <p:spPr>
          <a:xfrm>
            <a:off x="2311147" y="365760"/>
            <a:ext cx="7569706" cy="3063240"/>
          </a:xfrm>
        </p:spPr>
        <p:txBody>
          <a:bodyPr anchor="ctr">
            <a:noAutofit/>
          </a:bodyPr>
          <a:lstStyle/>
          <a:p>
            <a:pPr algn="ctr"/>
            <a:r>
              <a:rPr lang="de-DE" sz="5400" b="1" dirty="0"/>
              <a:t>Zeitenwende 1979 – </a:t>
            </a:r>
            <a:br>
              <a:rPr lang="de-DE" sz="5400" b="1" dirty="0"/>
            </a:br>
            <a:r>
              <a:rPr lang="de-DE" sz="5400" b="1" dirty="0"/>
              <a:t>als die Welt von heute begann</a:t>
            </a:r>
          </a:p>
        </p:txBody>
      </p:sp>
      <p:sp>
        <p:nvSpPr>
          <p:cNvPr id="3" name="Inhaltsplatzhalter 2"/>
          <p:cNvSpPr>
            <a:spLocks noGrp="1"/>
          </p:cNvSpPr>
          <p:nvPr>
            <p:ph idx="1"/>
          </p:nvPr>
        </p:nvSpPr>
        <p:spPr>
          <a:xfrm>
            <a:off x="2165569" y="3920490"/>
            <a:ext cx="7860863" cy="2061210"/>
          </a:xfrm>
        </p:spPr>
        <p:txBody>
          <a:bodyPr anchor="t">
            <a:normAutofit/>
          </a:bodyPr>
          <a:lstStyle/>
          <a:p>
            <a:pPr marL="0" indent="0">
              <a:buNone/>
            </a:pPr>
            <a:r>
              <a:rPr lang="de-DE" sz="2400" i="1" dirty="0"/>
              <a:t>„In diesem Jahr häuften sich globale Ereignisse, die Türen zu unserer Gegenwart aufstießen“</a:t>
            </a:r>
            <a:endParaRPr lang="de-DE" sz="2400" dirty="0"/>
          </a:p>
          <a:p>
            <a:pPr marL="0" indent="0">
              <a:buNone/>
            </a:pPr>
            <a:r>
              <a:rPr lang="de-DE" sz="2400" dirty="0"/>
              <a:t>(Frank Bösch, Zeitenwende 1979, München 2019, S.9)</a:t>
            </a:r>
          </a:p>
        </p:txBody>
      </p:sp>
      <p:sp>
        <p:nvSpPr>
          <p:cNvPr id="4" name="AutoShape 2" descr="Bildergebnis fÃ¼r 1979 bÃ¶s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93345845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Diagramm 2">
            <a:extLst>
              <a:ext uri="{FF2B5EF4-FFF2-40B4-BE49-F238E27FC236}">
                <a16:creationId xmlns:a16="http://schemas.microsoft.com/office/drawing/2014/main" id="{21AC5C56-E538-4A15-B747-90288F485764}"/>
              </a:ext>
            </a:extLst>
          </p:cNvPr>
          <p:cNvGraphicFramePr/>
          <p:nvPr>
            <p:extLst>
              <p:ext uri="{D42A27DB-BD31-4B8C-83A1-F6EECF244321}">
                <p14:modId xmlns:p14="http://schemas.microsoft.com/office/powerpoint/2010/main" val="718509071"/>
              </p:ext>
            </p:extLst>
          </p:nvPr>
        </p:nvGraphicFramePr>
        <p:xfrm>
          <a:off x="411098" y="74645"/>
          <a:ext cx="8083622" cy="6708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99FB420F-B979-4097-AF92-8C56C64A2903}"/>
              </a:ext>
            </a:extLst>
          </p:cNvPr>
          <p:cNvSpPr txBox="1"/>
          <p:nvPr/>
        </p:nvSpPr>
        <p:spPr>
          <a:xfrm>
            <a:off x="8816454" y="228600"/>
            <a:ext cx="3375546" cy="5355312"/>
          </a:xfrm>
          <a:prstGeom prst="rect">
            <a:avLst/>
          </a:prstGeom>
          <a:noFill/>
        </p:spPr>
        <p:txBody>
          <a:bodyPr wrap="square" rtlCol="0">
            <a:spAutoFit/>
          </a:bodyPr>
          <a:lstStyle/>
          <a:p>
            <a:r>
              <a:rPr lang="de-DE" dirty="0"/>
              <a:t>Claus Leggewie: „Beginn der multipolaren Welt von heute“</a:t>
            </a:r>
          </a:p>
          <a:p>
            <a:endParaRPr lang="de-DE" dirty="0"/>
          </a:p>
          <a:p>
            <a:r>
              <a:rPr lang="de-DE" dirty="0"/>
              <a:t>Niall Ferguson: „Das Jahr, in dem die Welt sich wirklich wandelte“</a:t>
            </a:r>
          </a:p>
          <a:p>
            <a:endParaRPr lang="de-DE" dirty="0"/>
          </a:p>
          <a:p>
            <a:r>
              <a:rPr lang="de-DE" dirty="0"/>
              <a:t>Peter Sloterdijk: „Aus heutiger Sicht das Schlüsseldatum des 20. Jh.“</a:t>
            </a:r>
          </a:p>
          <a:p>
            <a:endParaRPr lang="de-DE" dirty="0"/>
          </a:p>
          <a:p>
            <a:r>
              <a:rPr lang="de-DE" dirty="0"/>
              <a:t>Christian </a:t>
            </a:r>
            <a:r>
              <a:rPr lang="de-DE" dirty="0" err="1"/>
              <a:t>Caryl</a:t>
            </a:r>
            <a:r>
              <a:rPr lang="de-DE" dirty="0"/>
              <a:t> (US-Journalist): „Große Gegenreaktion zur Hoffnung auf Fortschritt“</a:t>
            </a:r>
          </a:p>
          <a:p>
            <a:endParaRPr lang="de-DE" dirty="0"/>
          </a:p>
          <a:p>
            <a:r>
              <a:rPr lang="de-DE" dirty="0"/>
              <a:t>Frank Bösch</a:t>
            </a:r>
          </a:p>
          <a:p>
            <a:r>
              <a:rPr lang="de-DE" sz="3600" dirty="0">
                <a:solidFill>
                  <a:srgbClr val="FF0000"/>
                </a:solidFill>
              </a:rPr>
              <a:t>= Zeitenwende/ 2. Moderne</a:t>
            </a:r>
          </a:p>
        </p:txBody>
      </p:sp>
    </p:spTree>
    <p:extLst>
      <p:ext uri="{BB962C8B-B14F-4D97-AF65-F5344CB8AC3E}">
        <p14:creationId xmlns:p14="http://schemas.microsoft.com/office/powerpoint/2010/main" val="330900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el 3">
            <a:extLst>
              <a:ext uri="{FF2B5EF4-FFF2-40B4-BE49-F238E27FC236}">
                <a16:creationId xmlns:a16="http://schemas.microsoft.com/office/drawing/2014/main" id="{444AE5B4-4B81-4DA7-A7E0-616B9371634F}"/>
              </a:ext>
            </a:extLst>
          </p:cNvPr>
          <p:cNvSpPr>
            <a:spLocks noGrp="1"/>
          </p:cNvSpPr>
          <p:nvPr>
            <p:ph type="title"/>
          </p:nvPr>
        </p:nvSpPr>
        <p:spPr>
          <a:xfrm>
            <a:off x="2311147" y="365760"/>
            <a:ext cx="7569706" cy="1288238"/>
          </a:xfrm>
        </p:spPr>
        <p:txBody>
          <a:bodyPr vert="horz" lIns="91440" tIns="45720" rIns="91440" bIns="45720" rtlCol="0" anchor="ctr">
            <a:normAutofit/>
          </a:bodyPr>
          <a:lstStyle/>
          <a:p>
            <a:pPr algn="ctr"/>
            <a:r>
              <a:rPr lang="en-US" sz="5400" b="1" dirty="0"/>
              <a:t>„</a:t>
            </a:r>
            <a:r>
              <a:rPr lang="en-US" sz="5400" b="1" dirty="0" err="1"/>
              <a:t>Nach</a:t>
            </a:r>
            <a:r>
              <a:rPr lang="en-US" sz="5400" b="1" dirty="0"/>
              <a:t> dem Boom“</a:t>
            </a:r>
          </a:p>
        </p:txBody>
      </p:sp>
      <p:sp>
        <p:nvSpPr>
          <p:cNvPr id="2" name="Inhaltsplatzhalter 1">
            <a:extLst>
              <a:ext uri="{FF2B5EF4-FFF2-40B4-BE49-F238E27FC236}">
                <a16:creationId xmlns:a16="http://schemas.microsoft.com/office/drawing/2014/main" id="{CE408933-CF69-4248-8738-D75581744399}"/>
              </a:ext>
            </a:extLst>
          </p:cNvPr>
          <p:cNvSpPr>
            <a:spLocks noGrp="1"/>
          </p:cNvSpPr>
          <p:nvPr>
            <p:ph idx="1"/>
          </p:nvPr>
        </p:nvSpPr>
        <p:spPr>
          <a:xfrm>
            <a:off x="2165569" y="1956816"/>
            <a:ext cx="8029991" cy="4024884"/>
          </a:xfrm>
        </p:spPr>
        <p:txBody>
          <a:bodyPr anchor="t">
            <a:normAutofit/>
          </a:bodyPr>
          <a:lstStyle/>
          <a:p>
            <a:pPr marL="0" indent="0">
              <a:buNone/>
            </a:pPr>
            <a:r>
              <a:rPr lang="de-DE" sz="2400" dirty="0"/>
              <a:t>Lutz Raphael, Anselm Doering-Manteuffel: Nach dem Boom: Perspektiven auf die Zeitgeschichte seit 1970, Göttingen 2008</a:t>
            </a:r>
          </a:p>
          <a:p>
            <a:pPr marL="0" indent="0" fontAlgn="base">
              <a:buNone/>
            </a:pPr>
            <a:r>
              <a:rPr lang="de-DE" sz="2400" dirty="0"/>
              <a:t>Lutz Raphael: Jenseits von Kohle und Stahl. Eine Gesellschaftsgeschichte Westeuropas nach dem Boom, Berlin 2019</a:t>
            </a:r>
          </a:p>
          <a:p>
            <a:pPr marL="0" indent="0">
              <a:buNone/>
            </a:pPr>
            <a:endParaRPr lang="de-DE" sz="2400" dirty="0"/>
          </a:p>
        </p:txBody>
      </p:sp>
    </p:spTree>
    <p:extLst>
      <p:ext uri="{BB962C8B-B14F-4D97-AF65-F5344CB8AC3E}">
        <p14:creationId xmlns:p14="http://schemas.microsoft.com/office/powerpoint/2010/main" val="237518445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07D0D03-A6A0-44E9-8B68-17C0E653B43A}"/>
              </a:ext>
            </a:extLst>
          </p:cNvPr>
          <p:cNvSpPr>
            <a:spLocks noGrp="1"/>
          </p:cNvSpPr>
          <p:nvPr>
            <p:ph type="title"/>
          </p:nvPr>
        </p:nvSpPr>
        <p:spPr>
          <a:xfrm>
            <a:off x="2555631" y="1099038"/>
            <a:ext cx="7080738" cy="3974124"/>
          </a:xfrm>
        </p:spPr>
        <p:txBody>
          <a:bodyPr>
            <a:normAutofit fontScale="90000"/>
          </a:bodyPr>
          <a:lstStyle/>
          <a:p>
            <a:pPr algn="ctr"/>
            <a:r>
              <a:rPr lang="de-DE" sz="6000" b="1" dirty="0">
                <a:solidFill>
                  <a:schemeClr val="bg1">
                    <a:lumMod val="95000"/>
                    <a:lumOff val="5000"/>
                  </a:schemeClr>
                </a:solidFill>
              </a:rPr>
              <a:t>1979 – Urknall der Gegenwart</a:t>
            </a:r>
            <a:br>
              <a:rPr lang="de-DE" sz="4600" dirty="0">
                <a:solidFill>
                  <a:schemeClr val="bg1">
                    <a:lumMod val="95000"/>
                    <a:lumOff val="5000"/>
                  </a:schemeClr>
                </a:solidFill>
              </a:rPr>
            </a:br>
            <a:br>
              <a:rPr lang="de-DE" sz="4600" dirty="0">
                <a:solidFill>
                  <a:schemeClr val="bg1">
                    <a:lumMod val="95000"/>
                    <a:lumOff val="5000"/>
                  </a:schemeClr>
                </a:solidFill>
              </a:rPr>
            </a:br>
            <a:r>
              <a:rPr lang="de-DE" sz="4600" dirty="0">
                <a:solidFill>
                  <a:schemeClr val="bg1">
                    <a:lumMod val="95000"/>
                    <a:lumOff val="5000"/>
                  </a:schemeClr>
                </a:solidFill>
                <a:hlinkClick r:id="rId3"/>
              </a:rPr>
              <a:t>https://www.arte.tv/de/videos/086948-000-A/1979-urknall-der-gegenwart</a:t>
            </a:r>
            <a:r>
              <a:rPr lang="de-DE" sz="4600" dirty="0">
                <a:solidFill>
                  <a:schemeClr val="bg1">
                    <a:lumMod val="95000"/>
                    <a:lumOff val="5000"/>
                  </a:schemeClr>
                </a:solidFill>
              </a:rPr>
              <a:t> </a:t>
            </a:r>
          </a:p>
        </p:txBody>
      </p:sp>
    </p:spTree>
    <p:extLst>
      <p:ext uri="{BB962C8B-B14F-4D97-AF65-F5344CB8AC3E}">
        <p14:creationId xmlns:p14="http://schemas.microsoft.com/office/powerpoint/2010/main" val="58672494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4ACC4F-9A4A-4EFC-9CAD-91017C297A21}"/>
              </a:ext>
            </a:extLst>
          </p:cNvPr>
          <p:cNvSpPr>
            <a:spLocks noGrp="1"/>
          </p:cNvSpPr>
          <p:nvPr>
            <p:ph type="title"/>
          </p:nvPr>
        </p:nvSpPr>
        <p:spPr>
          <a:xfrm>
            <a:off x="495300" y="363631"/>
            <a:ext cx="10162584" cy="839207"/>
          </a:xfrm>
        </p:spPr>
        <p:txBody>
          <a:bodyPr>
            <a:noAutofit/>
          </a:bodyPr>
          <a:lstStyle/>
          <a:p>
            <a:r>
              <a:rPr lang="de-DE" sz="4000" b="1" dirty="0"/>
              <a:t>Fazit: Konsequenzen für den Bildungsplan</a:t>
            </a:r>
          </a:p>
        </p:txBody>
      </p:sp>
      <p:sp>
        <p:nvSpPr>
          <p:cNvPr id="4" name="Inhaltsplatzhalter 3">
            <a:extLst>
              <a:ext uri="{FF2B5EF4-FFF2-40B4-BE49-F238E27FC236}">
                <a16:creationId xmlns:a16="http://schemas.microsoft.com/office/drawing/2014/main" id="{8A93CF76-D31C-4A90-8BD4-3A073E447086}"/>
              </a:ext>
            </a:extLst>
          </p:cNvPr>
          <p:cNvSpPr>
            <a:spLocks noGrp="1"/>
          </p:cNvSpPr>
          <p:nvPr>
            <p:ph idx="1"/>
          </p:nvPr>
        </p:nvSpPr>
        <p:spPr>
          <a:xfrm>
            <a:off x="495300" y="1500538"/>
            <a:ext cx="10962022" cy="4993831"/>
          </a:xfrm>
        </p:spPr>
        <p:txBody>
          <a:bodyPr>
            <a:normAutofit fontScale="92500" lnSpcReduction="10000"/>
          </a:bodyPr>
          <a:lstStyle/>
          <a:p>
            <a:r>
              <a:rPr lang="de-DE" dirty="0"/>
              <a:t>statt Konzentration auf „Sattelzeit“ eher auf Epoche der Hochmoderne</a:t>
            </a:r>
          </a:p>
          <a:p>
            <a:r>
              <a:rPr lang="de-DE" dirty="0"/>
              <a:t>Modernisierungsprozesse und Auswirkungen des sich                          zunehmend beschleunigen Wandels als „Krise“</a:t>
            </a:r>
          </a:p>
          <a:p>
            <a:r>
              <a:rPr lang="de-DE" dirty="0"/>
              <a:t>Europa als „Labor der Moderne“ mit Chanen und Risiken der Modernisierung</a:t>
            </a:r>
          </a:p>
          <a:p>
            <a:r>
              <a:rPr lang="de-DE" dirty="0"/>
              <a:t>radikale gewalttätige Veränderungsprozesse als Folge der Beschleunigungsprozesse (nicht nur in D.)</a:t>
            </a:r>
          </a:p>
          <a:p>
            <a:r>
              <a:rPr lang="de-DE" dirty="0"/>
              <a:t>menschenverachtender Charakter antimoderner Systeme (Lagersysteme)</a:t>
            </a:r>
          </a:p>
          <a:p>
            <a:r>
              <a:rPr lang="de-DE" dirty="0"/>
              <a:t>besondere Entwicklung in der deutschen Gesellschaft durch NS/ Zivilisationsbruch der Shoah</a:t>
            </a:r>
          </a:p>
          <a:p>
            <a:r>
              <a:rPr lang="de-DE" dirty="0"/>
              <a:t>Wiederaufstieg Europas nach 1945 in unterschiedlichen Wegen in Ost- und Westeuropa zu Wohlstand und politischer Partizipation</a:t>
            </a:r>
          </a:p>
          <a:p>
            <a:r>
              <a:rPr lang="de-DE" dirty="0"/>
              <a:t>das Ende des „Golden Age“/ Epochenjahr 1979 als Umbruch der Gegenwart</a:t>
            </a:r>
          </a:p>
        </p:txBody>
      </p:sp>
    </p:spTree>
    <p:extLst>
      <p:ext uri="{BB962C8B-B14F-4D97-AF65-F5344CB8AC3E}">
        <p14:creationId xmlns:p14="http://schemas.microsoft.com/office/powerpoint/2010/main" val="399638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6655" y="290711"/>
            <a:ext cx="10515600" cy="625475"/>
          </a:xfrm>
        </p:spPr>
        <p:txBody>
          <a:bodyPr>
            <a:noAutofit/>
          </a:bodyPr>
          <a:lstStyle/>
          <a:p>
            <a:r>
              <a:rPr lang="de-DE" sz="4000" b="1"/>
              <a:t> </a:t>
            </a:r>
            <a:endParaRPr lang="de-DE" sz="4000" b="1" dirty="0"/>
          </a:p>
        </p:txBody>
      </p:sp>
      <p:sp>
        <p:nvSpPr>
          <p:cNvPr id="3" name="Inhaltsplatzhalter 2"/>
          <p:cNvSpPr>
            <a:spLocks noGrp="1"/>
          </p:cNvSpPr>
          <p:nvPr>
            <p:ph sz="half" idx="1"/>
          </p:nvPr>
        </p:nvSpPr>
        <p:spPr>
          <a:xfrm>
            <a:off x="694363" y="1123410"/>
            <a:ext cx="6029132" cy="5262979"/>
          </a:xfrm>
        </p:spPr>
        <p:txBody>
          <a:bodyPr>
            <a:noAutofit/>
          </a:bodyPr>
          <a:lstStyle/>
          <a:p>
            <a:pPr marL="0" indent="0">
              <a:buNone/>
            </a:pPr>
            <a:r>
              <a:rPr lang="de-DE" sz="2400" dirty="0"/>
              <a:t>Die Schülerinnen und Schüler können ….</a:t>
            </a:r>
          </a:p>
          <a:p>
            <a:pPr marL="0" indent="0">
              <a:buNone/>
            </a:pPr>
            <a:r>
              <a:rPr lang="de-DE" sz="2400" dirty="0"/>
              <a:t>3.4.1</a:t>
            </a:r>
            <a:r>
              <a:rPr lang="de-DE" sz="2400" dirty="0">
                <a:solidFill>
                  <a:srgbClr val="FF0000"/>
                </a:solidFill>
              </a:rPr>
              <a:t> … Modernisierungsprozesse in Europa </a:t>
            </a:r>
            <a:r>
              <a:rPr lang="de-DE" sz="2400" dirty="0"/>
              <a:t>seit dem ausgehenden 18. Jahrhundert analysieren und deren Bedeutung für die Gegenwart beurteilen (11.1)</a:t>
            </a:r>
          </a:p>
          <a:p>
            <a:pPr marL="0" indent="0">
              <a:buNone/>
            </a:pPr>
            <a:r>
              <a:rPr lang="de-DE" sz="2400" dirty="0"/>
              <a:t>3.4.3 ... die </a:t>
            </a:r>
            <a:r>
              <a:rPr lang="de-DE" sz="2400" dirty="0">
                <a:solidFill>
                  <a:srgbClr val="FF0000"/>
                </a:solidFill>
              </a:rPr>
              <a:t>Entwicklung moderner Diktaturen </a:t>
            </a:r>
            <a:r>
              <a:rPr lang="de-DE" sz="2400" dirty="0"/>
              <a:t>in Europa bis 1945 </a:t>
            </a:r>
            <a:r>
              <a:rPr lang="de-DE" sz="2400" dirty="0">
                <a:solidFill>
                  <a:srgbClr val="FF0000"/>
                </a:solidFill>
              </a:rPr>
              <a:t>als Gegenentwürfe zur parlamentarischen Demokratie </a:t>
            </a:r>
            <a:r>
              <a:rPr lang="de-DE" sz="2400" dirty="0"/>
              <a:t> analysieren und bewerten (11.2)</a:t>
            </a:r>
          </a:p>
          <a:p>
            <a:pPr marL="0" indent="0">
              <a:buNone/>
            </a:pPr>
            <a:r>
              <a:rPr lang="de-DE" sz="2400" dirty="0"/>
              <a:t>3.4.5 ….</a:t>
            </a:r>
            <a:r>
              <a:rPr lang="de-DE" sz="2400" dirty="0">
                <a:solidFill>
                  <a:srgbClr val="FF0000"/>
                </a:solidFill>
              </a:rPr>
              <a:t> Chancen und Probleme bei der Ausweitung </a:t>
            </a:r>
            <a:r>
              <a:rPr lang="de-DE" sz="2400" dirty="0"/>
              <a:t>von </a:t>
            </a:r>
            <a:r>
              <a:rPr lang="de-DE" sz="2400" dirty="0">
                <a:solidFill>
                  <a:srgbClr val="FF0000"/>
                </a:solidFill>
              </a:rPr>
              <a:t>Massenkonsum und politischer Teilhabe in West- und Osteuropa nach 1945 </a:t>
            </a:r>
            <a:r>
              <a:rPr lang="de-DE" sz="2400" dirty="0"/>
              <a:t>analysieren (12.1)</a:t>
            </a:r>
          </a:p>
          <a:p>
            <a:pPr marL="0" indent="0">
              <a:buNone/>
            </a:pPr>
            <a:r>
              <a:rPr lang="de-DE" sz="2400" dirty="0"/>
              <a:t>3.4.7. … </a:t>
            </a:r>
            <a:r>
              <a:rPr lang="de-DE" sz="2400" dirty="0">
                <a:solidFill>
                  <a:srgbClr val="FF0000"/>
                </a:solidFill>
              </a:rPr>
              <a:t>aktuelle Probleme postkolonialer Räume in historischer Perspektive </a:t>
            </a:r>
          </a:p>
          <a:p>
            <a:pPr marL="0" indent="0">
              <a:buNone/>
            </a:pPr>
            <a:endParaRPr lang="de-DE" sz="2400" dirty="0"/>
          </a:p>
        </p:txBody>
      </p:sp>
      <p:sp>
        <p:nvSpPr>
          <p:cNvPr id="5" name="Geschweifte Klammer rechts 4"/>
          <p:cNvSpPr/>
          <p:nvPr/>
        </p:nvSpPr>
        <p:spPr>
          <a:xfrm rot="10800000">
            <a:off x="6761517" y="1000299"/>
            <a:ext cx="292872" cy="1319402"/>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Geschweifte Klammer rechts 5"/>
          <p:cNvSpPr/>
          <p:nvPr/>
        </p:nvSpPr>
        <p:spPr>
          <a:xfrm rot="10800000">
            <a:off x="6734325" y="2435187"/>
            <a:ext cx="347256" cy="1319401"/>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Geschweifte Klammer rechts 6"/>
          <p:cNvSpPr/>
          <p:nvPr/>
        </p:nvSpPr>
        <p:spPr>
          <a:xfrm rot="10800000">
            <a:off x="6754343" y="3961812"/>
            <a:ext cx="359999" cy="1731956"/>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
        <p:nvSpPr>
          <p:cNvPr id="9" name="Textfeld 8">
            <a:extLst>
              <a:ext uri="{FF2B5EF4-FFF2-40B4-BE49-F238E27FC236}">
                <a16:creationId xmlns:a16="http://schemas.microsoft.com/office/drawing/2014/main" id="{1637ACC4-EEE1-45A8-AEC6-99DAD28ABB3D}"/>
              </a:ext>
            </a:extLst>
          </p:cNvPr>
          <p:cNvSpPr txBox="1"/>
          <p:nvPr/>
        </p:nvSpPr>
        <p:spPr>
          <a:xfrm>
            <a:off x="7364350" y="1000299"/>
            <a:ext cx="4827650" cy="5816977"/>
          </a:xfrm>
          <a:prstGeom prst="rect">
            <a:avLst/>
          </a:prstGeom>
          <a:noFill/>
        </p:spPr>
        <p:txBody>
          <a:bodyPr wrap="square" rtlCol="0">
            <a:spAutoFit/>
          </a:bodyPr>
          <a:lstStyle/>
          <a:p>
            <a:r>
              <a:rPr lang="de-DE" sz="2800" dirty="0"/>
              <a:t>11.1 Wege in die Moderne</a:t>
            </a:r>
          </a:p>
          <a:p>
            <a:r>
              <a:rPr lang="de-DE" sz="2800" dirty="0"/>
              <a:t>(1800 – 1917/30)</a:t>
            </a:r>
          </a:p>
          <a:p>
            <a:r>
              <a:rPr lang="de-DE" sz="2400" dirty="0"/>
              <a:t>Konzentration auf Hochmoderne</a:t>
            </a:r>
          </a:p>
          <a:p>
            <a:r>
              <a:rPr lang="de-DE" sz="2400" dirty="0"/>
              <a:t>(ab 1880)</a:t>
            </a:r>
          </a:p>
          <a:p>
            <a:endParaRPr lang="de-DE" sz="1200" dirty="0"/>
          </a:p>
          <a:p>
            <a:r>
              <a:rPr lang="de-DE" sz="2800" dirty="0"/>
              <a:t>11.2 Diktaturen als Gegenentwürfe</a:t>
            </a:r>
          </a:p>
          <a:p>
            <a:r>
              <a:rPr lang="de-DE" sz="2800" dirty="0"/>
              <a:t>(1917/1933 – 1945)</a:t>
            </a:r>
          </a:p>
          <a:p>
            <a:endParaRPr lang="de-DE" sz="1200" dirty="0"/>
          </a:p>
          <a:p>
            <a:r>
              <a:rPr lang="de-DE" sz="2800" dirty="0"/>
              <a:t>12.1 Streben nach Wohlstand und Partizipation</a:t>
            </a:r>
          </a:p>
          <a:p>
            <a:r>
              <a:rPr lang="de-DE" sz="2400" dirty="0"/>
              <a:t>(bis 1970er-Jahre) </a:t>
            </a:r>
            <a:r>
              <a:rPr lang="de-DE" sz="2800" dirty="0"/>
              <a:t>+</a:t>
            </a:r>
          </a:p>
          <a:p>
            <a:r>
              <a:rPr lang="de-DE" sz="2800" dirty="0"/>
              <a:t>„Nach dem Boom“ </a:t>
            </a:r>
          </a:p>
          <a:p>
            <a:endParaRPr lang="de-DE" sz="2000" dirty="0"/>
          </a:p>
          <a:p>
            <a:r>
              <a:rPr lang="de-DE" sz="2800" dirty="0"/>
              <a:t>Dekolonisation (12.2)</a:t>
            </a:r>
          </a:p>
        </p:txBody>
      </p:sp>
      <p:sp useBgFill="1">
        <p:nvSpPr>
          <p:cNvPr id="10" name="Titel 1">
            <a:extLst>
              <a:ext uri="{FF2B5EF4-FFF2-40B4-BE49-F238E27FC236}">
                <a16:creationId xmlns:a16="http://schemas.microsoft.com/office/drawing/2014/main" id="{72B91B84-D2D5-4042-905F-25B5739500ED}"/>
              </a:ext>
            </a:extLst>
          </p:cNvPr>
          <p:cNvSpPr txBox="1">
            <a:spLocks/>
          </p:cNvSpPr>
          <p:nvPr/>
        </p:nvSpPr>
        <p:spPr>
          <a:xfrm>
            <a:off x="694362" y="158263"/>
            <a:ext cx="9135437" cy="757924"/>
          </a:xfrm>
          <a:prstGeom prst="rect">
            <a:avLst/>
          </a:prstGeom>
          <a:noFill/>
          <a:ln w="19050">
            <a:solidFill>
              <a:schemeClr val="bg1"/>
            </a:solidFill>
          </a:ln>
        </p:spPr>
        <p:txBody>
          <a:bodyPr vert="horz" wrap="square"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000" b="1" dirty="0"/>
              <a:t>„Roter Faden“ der Kursstufe</a:t>
            </a:r>
            <a:endParaRPr lang="de-DE" sz="4000" b="1" strike="sngStrike" dirty="0"/>
          </a:p>
        </p:txBody>
      </p:sp>
      <p:sp>
        <p:nvSpPr>
          <p:cNvPr id="11" name="Geschweifte Klammer rechts 10">
            <a:extLst>
              <a:ext uri="{FF2B5EF4-FFF2-40B4-BE49-F238E27FC236}">
                <a16:creationId xmlns:a16="http://schemas.microsoft.com/office/drawing/2014/main" id="{B27D2B05-E81B-41B4-9AAB-98D2391A669D}"/>
              </a:ext>
            </a:extLst>
          </p:cNvPr>
          <p:cNvSpPr/>
          <p:nvPr/>
        </p:nvSpPr>
        <p:spPr>
          <a:xfrm rot="10800000">
            <a:off x="6702724" y="5900993"/>
            <a:ext cx="442467" cy="757924"/>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spTree>
    <p:extLst>
      <p:ext uri="{BB962C8B-B14F-4D97-AF65-F5344CB8AC3E}">
        <p14:creationId xmlns:p14="http://schemas.microsoft.com/office/powerpoint/2010/main" val="52846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8" end="8"/>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12" end="12"/>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srcRect l="61296" t="16468" r="9916" b="12087"/>
          <a:stretch/>
        </p:blipFill>
        <p:spPr>
          <a:xfrm>
            <a:off x="7174809" y="463825"/>
            <a:ext cx="4209496" cy="5876649"/>
          </a:xfrm>
          <a:prstGeom prst="rect">
            <a:avLst/>
          </a:prstGeom>
        </p:spPr>
      </p:pic>
      <p:sp>
        <p:nvSpPr>
          <p:cNvPr id="4" name="Titel 5">
            <a:extLst>
              <a:ext uri="{FF2B5EF4-FFF2-40B4-BE49-F238E27FC236}">
                <a16:creationId xmlns:a16="http://schemas.microsoft.com/office/drawing/2014/main" id="{4665E59F-973E-4B22-B8EB-2427BD2F3641}"/>
              </a:ext>
            </a:extLst>
          </p:cNvPr>
          <p:cNvSpPr txBox="1">
            <a:spLocks/>
          </p:cNvSpPr>
          <p:nvPr/>
        </p:nvSpPr>
        <p:spPr>
          <a:xfrm>
            <a:off x="588096" y="923437"/>
            <a:ext cx="6067425" cy="495807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500" b="1" dirty="0"/>
              <a:t>Vom Umgang mit </a:t>
            </a:r>
          </a:p>
          <a:p>
            <a:r>
              <a:rPr lang="de-DE" sz="4500" b="1" dirty="0"/>
              <a:t>den Begriffen</a:t>
            </a:r>
          </a:p>
          <a:p>
            <a:endParaRPr lang="de-DE" b="1" dirty="0"/>
          </a:p>
          <a:p>
            <a:r>
              <a:rPr lang="de-DE" sz="2500" dirty="0">
                <a:latin typeface="+mn-lt"/>
              </a:rPr>
              <a:t>Literatur:</a:t>
            </a:r>
          </a:p>
          <a:p>
            <a:endParaRPr lang="de-DE" sz="2500" dirty="0">
              <a:latin typeface="+mn-lt"/>
            </a:endParaRPr>
          </a:p>
          <a:p>
            <a:r>
              <a:rPr lang="de-DE" sz="2500" dirty="0">
                <a:latin typeface="+mn-lt"/>
              </a:rPr>
              <a:t>Sauer, Michael: </a:t>
            </a:r>
            <a:r>
              <a:rPr lang="de-DE" altLang="de-DE" sz="2500" dirty="0">
                <a:solidFill>
                  <a:srgbClr val="1F2024"/>
                </a:solidFill>
                <a:latin typeface="+mn-lt"/>
                <a:cs typeface="Open Sans" panose="020B0606030504020204" pitchFamily="34" charset="0"/>
              </a:rPr>
              <a:t>Begriffslernen und Begriffsarbeit im Geschichtsunterricht, Schwalbach/ </a:t>
            </a:r>
            <a:r>
              <a:rPr lang="de-DE" altLang="de-DE" sz="2500" dirty="0" err="1">
                <a:solidFill>
                  <a:srgbClr val="1F2024"/>
                </a:solidFill>
                <a:latin typeface="+mn-lt"/>
                <a:cs typeface="Open Sans" panose="020B0606030504020204" pitchFamily="34" charset="0"/>
              </a:rPr>
              <a:t>Ts</a:t>
            </a:r>
            <a:r>
              <a:rPr lang="de-DE" altLang="de-DE" sz="2500" dirty="0">
                <a:solidFill>
                  <a:srgbClr val="1F2024"/>
                </a:solidFill>
                <a:latin typeface="+mn-lt"/>
                <a:cs typeface="Open Sans" panose="020B0606030504020204" pitchFamily="34" charset="0"/>
              </a:rPr>
              <a:t>. 2019</a:t>
            </a:r>
          </a:p>
          <a:p>
            <a:endParaRPr lang="de-DE" altLang="de-DE" sz="2500" dirty="0">
              <a:solidFill>
                <a:srgbClr val="1F2024"/>
              </a:solidFill>
              <a:latin typeface="+mn-lt"/>
              <a:cs typeface="Open Sans" panose="020B0606030504020204" pitchFamily="34" charset="0"/>
            </a:endParaRPr>
          </a:p>
          <a:p>
            <a:r>
              <a:rPr lang="de-DE" altLang="de-DE" sz="2500" dirty="0">
                <a:solidFill>
                  <a:srgbClr val="1F2024"/>
                </a:solidFill>
                <a:latin typeface="+mn-lt"/>
                <a:cs typeface="Open Sans" panose="020B0606030504020204" pitchFamily="34" charset="0"/>
              </a:rPr>
              <a:t>Geschichte Lernen 168/ 2015: Begriffe</a:t>
            </a:r>
          </a:p>
          <a:p>
            <a:endParaRPr lang="de-DE" dirty="0"/>
          </a:p>
        </p:txBody>
      </p:sp>
    </p:spTree>
    <p:extLst>
      <p:ext uri="{BB962C8B-B14F-4D97-AF65-F5344CB8AC3E}">
        <p14:creationId xmlns:p14="http://schemas.microsoft.com/office/powerpoint/2010/main" val="3808784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4665E59F-973E-4B22-B8EB-2427BD2F3641}"/>
              </a:ext>
            </a:extLst>
          </p:cNvPr>
          <p:cNvSpPr txBox="1">
            <a:spLocks/>
          </p:cNvSpPr>
          <p:nvPr/>
        </p:nvSpPr>
        <p:spPr>
          <a:xfrm>
            <a:off x="815540" y="764736"/>
            <a:ext cx="10847725" cy="557962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320"/>
              </a:spcBef>
            </a:pPr>
            <a:endParaRPr lang="de-DE" sz="6200" b="1" cap="all" spc="236" dirty="0">
              <a:solidFill>
                <a:srgbClr val="646B86"/>
              </a:solidFill>
              <a:uFill>
                <a:solidFill>
                  <a:srgbClr val="FFFFFF"/>
                </a:solidFill>
              </a:uFill>
              <a:latin typeface="+mn-lt"/>
              <a:ea typeface="DejaVu Sans"/>
            </a:endParaRPr>
          </a:p>
          <a:p>
            <a:pPr algn="ctr">
              <a:lnSpc>
                <a:spcPct val="100000"/>
              </a:lnSpc>
              <a:spcBef>
                <a:spcPts val="320"/>
              </a:spcBef>
            </a:pPr>
            <a:r>
              <a:rPr lang="de-DE" sz="6200" b="1" cap="all" spc="236" dirty="0">
                <a:solidFill>
                  <a:srgbClr val="646B86"/>
                </a:solidFill>
                <a:uFill>
                  <a:solidFill>
                    <a:srgbClr val="FFFFFF"/>
                  </a:solidFill>
                </a:uFill>
                <a:latin typeface="+mn-lt"/>
                <a:ea typeface="DejaVu Sans"/>
              </a:rPr>
              <a:t>Bildungsplan 2016</a:t>
            </a:r>
          </a:p>
          <a:p>
            <a:pPr algn="ctr">
              <a:lnSpc>
                <a:spcPct val="100000"/>
              </a:lnSpc>
              <a:spcBef>
                <a:spcPts val="320"/>
              </a:spcBef>
            </a:pPr>
            <a:r>
              <a:rPr lang="de-DE" sz="6200" b="1" cap="all" spc="236" dirty="0">
                <a:solidFill>
                  <a:srgbClr val="646B86"/>
                </a:solidFill>
                <a:uFill>
                  <a:solidFill>
                    <a:srgbClr val="FFFFFF"/>
                  </a:solidFill>
                </a:uFill>
                <a:latin typeface="+mn-lt"/>
                <a:ea typeface="DejaVu Sans"/>
              </a:rPr>
              <a:t>Geschichte</a:t>
            </a:r>
          </a:p>
          <a:p>
            <a:pPr algn="ctr">
              <a:lnSpc>
                <a:spcPct val="100000"/>
              </a:lnSpc>
              <a:spcBef>
                <a:spcPts val="320"/>
              </a:spcBef>
            </a:pPr>
            <a:r>
              <a:rPr lang="de-DE" sz="6200" b="1" cap="all" spc="236" dirty="0" err="1">
                <a:solidFill>
                  <a:srgbClr val="646B86"/>
                </a:solidFill>
                <a:uFill>
                  <a:solidFill>
                    <a:srgbClr val="FFFFFF"/>
                  </a:solidFill>
                </a:uFill>
                <a:latin typeface="+mn-lt"/>
                <a:ea typeface="DejaVu Sans"/>
              </a:rPr>
              <a:t>KursstufE</a:t>
            </a:r>
            <a:r>
              <a:rPr lang="de-DE" sz="6200" b="1" cap="all" spc="236" dirty="0">
                <a:solidFill>
                  <a:srgbClr val="646B86"/>
                </a:solidFill>
                <a:uFill>
                  <a:solidFill>
                    <a:srgbClr val="FFFFFF"/>
                  </a:solidFill>
                </a:uFill>
                <a:latin typeface="+mn-lt"/>
                <a:ea typeface="DejaVu Sans"/>
              </a:rPr>
              <a:t> 11-12</a:t>
            </a:r>
          </a:p>
          <a:p>
            <a:pPr algn="ctr">
              <a:lnSpc>
                <a:spcPct val="100000"/>
              </a:lnSpc>
              <a:spcBef>
                <a:spcPts val="320"/>
              </a:spcBef>
            </a:pPr>
            <a:endParaRPr lang="de-DE" sz="6200" b="1" cap="all" spc="236" dirty="0">
              <a:solidFill>
                <a:srgbClr val="646B86"/>
              </a:solidFill>
              <a:uFill>
                <a:solidFill>
                  <a:srgbClr val="FFFFFF"/>
                </a:solidFill>
              </a:uFill>
              <a:latin typeface="+mn-lt"/>
              <a:ea typeface="DejaVu Sans"/>
            </a:endParaRPr>
          </a:p>
          <a:p>
            <a:pPr algn="ctr">
              <a:lnSpc>
                <a:spcPct val="100000"/>
              </a:lnSpc>
              <a:spcBef>
                <a:spcPts val="320"/>
              </a:spcBef>
            </a:pPr>
            <a:endParaRPr lang="de-DE" sz="4500" b="1" cap="all" spc="236" dirty="0">
              <a:solidFill>
                <a:srgbClr val="646B86"/>
              </a:solidFill>
              <a:uFill>
                <a:solidFill>
                  <a:srgbClr val="FFFFFF"/>
                </a:solidFill>
              </a:uFill>
              <a:latin typeface="+mn-lt"/>
              <a:ea typeface="DejaVu Sans"/>
            </a:endParaRPr>
          </a:p>
          <a:p>
            <a:pPr algn="ctr">
              <a:lnSpc>
                <a:spcPct val="100000"/>
              </a:lnSpc>
              <a:spcBef>
                <a:spcPts val="320"/>
              </a:spcBef>
            </a:pPr>
            <a:r>
              <a:rPr lang="de-DE" sz="4500" b="1" cap="all" spc="236" dirty="0" err="1">
                <a:solidFill>
                  <a:srgbClr val="646B86"/>
                </a:solidFill>
                <a:uFill>
                  <a:solidFill>
                    <a:srgbClr val="FFFFFF"/>
                  </a:solidFill>
                </a:uFill>
                <a:latin typeface="+mn-lt"/>
                <a:ea typeface="DejaVu Sans"/>
              </a:rPr>
              <a:t>Multiplikatorentagung</a:t>
            </a:r>
            <a:r>
              <a:rPr lang="de-DE" sz="4500" b="1" cap="all" spc="236" dirty="0">
                <a:solidFill>
                  <a:srgbClr val="646B86"/>
                </a:solidFill>
                <a:uFill>
                  <a:solidFill>
                    <a:srgbClr val="FFFFFF"/>
                  </a:solidFill>
                </a:uFill>
                <a:latin typeface="+mn-lt"/>
                <a:ea typeface="DejaVu Sans"/>
              </a:rPr>
              <a:t> </a:t>
            </a:r>
          </a:p>
          <a:p>
            <a:pPr algn="ctr">
              <a:lnSpc>
                <a:spcPct val="100000"/>
              </a:lnSpc>
              <a:spcBef>
                <a:spcPts val="320"/>
              </a:spcBef>
            </a:pPr>
            <a:r>
              <a:rPr lang="de-DE" sz="4500" b="1" cap="all" spc="236" dirty="0">
                <a:solidFill>
                  <a:srgbClr val="646B86"/>
                </a:solidFill>
                <a:uFill>
                  <a:solidFill>
                    <a:srgbClr val="FFFFFF"/>
                  </a:solidFill>
                </a:uFill>
                <a:latin typeface="+mn-lt"/>
                <a:ea typeface="DejaVu Sans"/>
              </a:rPr>
              <a:t>Bad Wildbad, 2.-4. März 2020</a:t>
            </a:r>
            <a:endParaRPr lang="de-DE" sz="4500" spc="-1" dirty="0">
              <a:solidFill>
                <a:srgbClr val="000000"/>
              </a:solidFill>
              <a:uFill>
                <a:solidFill>
                  <a:srgbClr val="FFFFFF"/>
                </a:solidFill>
              </a:uFill>
              <a:latin typeface="+mn-lt"/>
            </a:endParaRPr>
          </a:p>
          <a:p>
            <a:endParaRPr lang="de-DE" dirty="0"/>
          </a:p>
        </p:txBody>
      </p:sp>
    </p:spTree>
    <p:extLst>
      <p:ext uri="{BB962C8B-B14F-4D97-AF65-F5344CB8AC3E}">
        <p14:creationId xmlns:p14="http://schemas.microsoft.com/office/powerpoint/2010/main" val="385027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1DC21-44D2-4B01-A8E1-B0F6DDE6831B}"/>
              </a:ext>
            </a:extLst>
          </p:cNvPr>
          <p:cNvSpPr>
            <a:spLocks noGrp="1"/>
          </p:cNvSpPr>
          <p:nvPr>
            <p:ph type="title"/>
          </p:nvPr>
        </p:nvSpPr>
        <p:spPr>
          <a:xfrm>
            <a:off x="838200" y="365126"/>
            <a:ext cx="10515600" cy="1073382"/>
          </a:xfrm>
        </p:spPr>
        <p:txBody>
          <a:bodyPr/>
          <a:lstStyle/>
          <a:p>
            <a:r>
              <a:rPr lang="de-DE" b="1" dirty="0"/>
              <a:t>Vom Umgang mit den Begriffen</a:t>
            </a:r>
            <a:br>
              <a:rPr lang="de-DE" dirty="0"/>
            </a:br>
            <a:r>
              <a:rPr lang="de-DE" sz="2000" dirty="0"/>
              <a:t>(siehe auch BP 2016, Leitgedanken S. 9)</a:t>
            </a:r>
          </a:p>
        </p:txBody>
      </p:sp>
      <p:sp>
        <p:nvSpPr>
          <p:cNvPr id="3" name="Inhaltsplatzhalter 2">
            <a:extLst>
              <a:ext uri="{FF2B5EF4-FFF2-40B4-BE49-F238E27FC236}">
                <a16:creationId xmlns:a16="http://schemas.microsoft.com/office/drawing/2014/main" id="{ED7FAE08-6F92-4FC9-BEBF-C3C580BEA3F2}"/>
              </a:ext>
            </a:extLst>
          </p:cNvPr>
          <p:cNvSpPr>
            <a:spLocks noGrp="1"/>
          </p:cNvSpPr>
          <p:nvPr>
            <p:ph idx="1"/>
          </p:nvPr>
        </p:nvSpPr>
        <p:spPr>
          <a:xfrm>
            <a:off x="838200" y="1825625"/>
            <a:ext cx="10813330" cy="4351338"/>
          </a:xfrm>
        </p:spPr>
        <p:txBody>
          <a:bodyPr/>
          <a:lstStyle/>
          <a:p>
            <a:r>
              <a:rPr lang="de-DE" dirty="0"/>
              <a:t>Begriffe (in Klammern gesetzt) dienen grundsätzlich der Konkretisierung der Teilkompetenzen</a:t>
            </a:r>
          </a:p>
          <a:p>
            <a:r>
              <a:rPr lang="de-DE" dirty="0"/>
              <a:t>eine Hierarchisierung wird vorgenommen:</a:t>
            </a:r>
          </a:p>
          <a:p>
            <a:pPr>
              <a:buFontTx/>
              <a:buChar char="-"/>
            </a:pPr>
            <a:r>
              <a:rPr lang="de-DE" dirty="0"/>
              <a:t>„allgemeine Begriffe“ vor Doppelpunkt</a:t>
            </a:r>
          </a:p>
          <a:p>
            <a:pPr>
              <a:buFontTx/>
              <a:buChar char="-"/>
            </a:pPr>
            <a:r>
              <a:rPr lang="de-DE" dirty="0"/>
              <a:t>„Unterbegriffe“ nach Doppelpunkt</a:t>
            </a:r>
          </a:p>
          <a:p>
            <a:pPr>
              <a:buFontTx/>
              <a:buChar char="-"/>
            </a:pPr>
            <a:r>
              <a:rPr lang="de-DE" dirty="0"/>
              <a:t>Begriffsgruppen</a:t>
            </a:r>
          </a:p>
          <a:p>
            <a:pPr lvl="1"/>
            <a:r>
              <a:rPr lang="de-DE" dirty="0"/>
              <a:t>mehrere Begriffe einer Begriffsgruppe durch Komma getrennt</a:t>
            </a:r>
          </a:p>
          <a:p>
            <a:pPr lvl="1"/>
            <a:r>
              <a:rPr lang="de-DE" dirty="0"/>
              <a:t>neue Begriffsgruppe durch Semikolon getrennt</a:t>
            </a:r>
          </a:p>
          <a:p>
            <a:endParaRPr lang="de-DE" dirty="0"/>
          </a:p>
        </p:txBody>
      </p:sp>
    </p:spTree>
    <p:extLst>
      <p:ext uri="{BB962C8B-B14F-4D97-AF65-F5344CB8AC3E}">
        <p14:creationId xmlns:p14="http://schemas.microsoft.com/office/powerpoint/2010/main" val="1801035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1DC21-44D2-4B01-A8E1-B0F6DDE6831B}"/>
              </a:ext>
            </a:extLst>
          </p:cNvPr>
          <p:cNvSpPr>
            <a:spLocks noGrp="1"/>
          </p:cNvSpPr>
          <p:nvPr>
            <p:ph type="title"/>
          </p:nvPr>
        </p:nvSpPr>
        <p:spPr>
          <a:xfrm>
            <a:off x="838200" y="365126"/>
            <a:ext cx="10515600" cy="1129138"/>
          </a:xfrm>
        </p:spPr>
        <p:txBody>
          <a:bodyPr/>
          <a:lstStyle/>
          <a:p>
            <a:r>
              <a:rPr lang="de-DE" b="1" dirty="0"/>
              <a:t>Probleme mit den Begriffen</a:t>
            </a:r>
            <a:endParaRPr lang="de-DE" sz="2000" b="1" dirty="0"/>
          </a:p>
        </p:txBody>
      </p:sp>
      <p:sp>
        <p:nvSpPr>
          <p:cNvPr id="3" name="Inhaltsplatzhalter 2">
            <a:extLst>
              <a:ext uri="{FF2B5EF4-FFF2-40B4-BE49-F238E27FC236}">
                <a16:creationId xmlns:a16="http://schemas.microsoft.com/office/drawing/2014/main" id="{ED7FAE08-6F92-4FC9-BEBF-C3C580BEA3F2}"/>
              </a:ext>
            </a:extLst>
          </p:cNvPr>
          <p:cNvSpPr>
            <a:spLocks noGrp="1"/>
          </p:cNvSpPr>
          <p:nvPr>
            <p:ph idx="1"/>
          </p:nvPr>
        </p:nvSpPr>
        <p:spPr/>
        <p:txBody>
          <a:bodyPr/>
          <a:lstStyle/>
          <a:p>
            <a:r>
              <a:rPr lang="de-DE" dirty="0"/>
              <a:t>Vielzahl an Begriffen</a:t>
            </a:r>
          </a:p>
          <a:p>
            <a:pPr>
              <a:buFontTx/>
              <a:buChar char="-"/>
            </a:pPr>
            <a:r>
              <a:rPr lang="de-DE" dirty="0"/>
              <a:t>über 200 im 2-Stünder, über 300 im 5-Stünder</a:t>
            </a:r>
          </a:p>
          <a:p>
            <a:pPr>
              <a:buFontTx/>
              <a:buChar char="-"/>
            </a:pPr>
            <a:r>
              <a:rPr lang="de-DE" dirty="0"/>
              <a:t>teilweise 16 (s. 3.4.3.6), im 5-Stünder bis 20 Begriffe (s. 3.4.4.7) in einem Teilstandard</a:t>
            </a:r>
          </a:p>
          <a:p>
            <a:r>
              <a:rPr lang="de-DE" dirty="0"/>
              <a:t>Hierarchisierung in „Allgemeine Begriffe“ und „Unterbegriffe“ nicht immer nachvollziehbar bzw. zu selten oder wenig stringent</a:t>
            </a:r>
          </a:p>
          <a:p>
            <a:endParaRPr lang="de-DE" dirty="0"/>
          </a:p>
          <a:p>
            <a:pPr marL="0" indent="0">
              <a:buNone/>
            </a:pPr>
            <a:r>
              <a:rPr lang="de-DE" dirty="0"/>
              <a:t>↔ Anspruch, Begriffe „beherrschen und sachgerecht sowie problemorientiert [zu] verwenden“ (BP, Leitgedanken S. 9)</a:t>
            </a:r>
          </a:p>
        </p:txBody>
      </p:sp>
    </p:spTree>
    <p:extLst>
      <p:ext uri="{BB962C8B-B14F-4D97-AF65-F5344CB8AC3E}">
        <p14:creationId xmlns:p14="http://schemas.microsoft.com/office/powerpoint/2010/main" val="185443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1DC21-44D2-4B01-A8E1-B0F6DDE6831B}"/>
              </a:ext>
            </a:extLst>
          </p:cNvPr>
          <p:cNvSpPr>
            <a:spLocks noGrp="1"/>
          </p:cNvSpPr>
          <p:nvPr>
            <p:ph type="title"/>
          </p:nvPr>
        </p:nvSpPr>
        <p:spPr>
          <a:xfrm>
            <a:off x="838200" y="365126"/>
            <a:ext cx="10515600" cy="872660"/>
          </a:xfrm>
        </p:spPr>
        <p:txBody>
          <a:bodyPr/>
          <a:lstStyle/>
          <a:p>
            <a:r>
              <a:rPr lang="de-DE" b="1" dirty="0"/>
              <a:t>Lösungsvorschlag</a:t>
            </a:r>
            <a:endParaRPr lang="de-DE" sz="2000" b="1" dirty="0"/>
          </a:p>
        </p:txBody>
      </p:sp>
      <p:sp>
        <p:nvSpPr>
          <p:cNvPr id="3" name="Inhaltsplatzhalter 2">
            <a:extLst>
              <a:ext uri="{FF2B5EF4-FFF2-40B4-BE49-F238E27FC236}">
                <a16:creationId xmlns:a16="http://schemas.microsoft.com/office/drawing/2014/main" id="{ED7FAE08-6F92-4FC9-BEBF-C3C580BEA3F2}"/>
              </a:ext>
            </a:extLst>
          </p:cNvPr>
          <p:cNvSpPr>
            <a:spLocks noGrp="1"/>
          </p:cNvSpPr>
          <p:nvPr>
            <p:ph idx="1"/>
          </p:nvPr>
        </p:nvSpPr>
        <p:spPr>
          <a:xfrm>
            <a:off x="838200" y="1483112"/>
            <a:ext cx="11049000" cy="4693851"/>
          </a:xfrm>
        </p:spPr>
        <p:txBody>
          <a:bodyPr>
            <a:normAutofit/>
          </a:bodyPr>
          <a:lstStyle/>
          <a:p>
            <a:r>
              <a:rPr lang="de-DE" dirty="0"/>
              <a:t>„allgemeiner Begriffe“ werden als Lernbegriffe verstanden</a:t>
            </a:r>
          </a:p>
          <a:p>
            <a:pPr>
              <a:buFont typeface="Wingdings" panose="05000000000000000000" pitchFamily="2" charset="2"/>
              <a:buChar char="à"/>
            </a:pPr>
            <a:r>
              <a:rPr lang="de-DE" dirty="0">
                <a:sym typeface="Wingdings" panose="05000000000000000000" pitchFamily="2" charset="2"/>
              </a:rPr>
              <a:t> dauerhafter Erwerb und Verfügung (Gebrauch und Kritik)</a:t>
            </a:r>
          </a:p>
          <a:p>
            <a:r>
              <a:rPr lang="de-DE" dirty="0">
                <a:sym typeface="Wingdings" panose="05000000000000000000" pitchFamily="2" charset="2"/>
              </a:rPr>
              <a:t>„Unterbegriffe“ werden als Arbeitsbegriffe verstanden</a:t>
            </a:r>
          </a:p>
          <a:p>
            <a:pPr>
              <a:buFont typeface="Wingdings" panose="05000000000000000000" pitchFamily="2" charset="2"/>
              <a:buChar char="à"/>
            </a:pPr>
            <a:r>
              <a:rPr lang="de-DE" dirty="0">
                <a:sym typeface="Wingdings" panose="05000000000000000000" pitchFamily="2" charset="2"/>
              </a:rPr>
              <a:t>Konkretisierung einzelner Kontexte (auch als inhaltliche Reduktion)</a:t>
            </a:r>
          </a:p>
          <a:p>
            <a:pPr marL="0" indent="0">
              <a:buNone/>
            </a:pPr>
            <a:endParaRPr lang="de-DE" dirty="0">
              <a:sym typeface="Wingdings" panose="05000000000000000000" pitchFamily="2" charset="2"/>
            </a:endParaRPr>
          </a:p>
          <a:p>
            <a:pPr marL="0" indent="0">
              <a:buNone/>
            </a:pPr>
            <a:r>
              <a:rPr lang="de-DE" dirty="0">
                <a:sym typeface="Wingdings" panose="05000000000000000000" pitchFamily="2" charset="2"/>
              </a:rPr>
              <a:t>Idee: didaktische begründete Reduktion der Begriffsvielfalt durch Markierung zusätzlicher „allgemeiner Begriffe“, die durch Fachkonferenzen bzw.- Lehrkräfte bei Bedarf erneuert und verändert werden kann</a:t>
            </a:r>
          </a:p>
        </p:txBody>
      </p:sp>
    </p:spTree>
    <p:extLst>
      <p:ext uri="{BB962C8B-B14F-4D97-AF65-F5344CB8AC3E}">
        <p14:creationId xmlns:p14="http://schemas.microsoft.com/office/powerpoint/2010/main" val="103017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1DC21-44D2-4B01-A8E1-B0F6DDE6831B}"/>
              </a:ext>
            </a:extLst>
          </p:cNvPr>
          <p:cNvSpPr>
            <a:spLocks noGrp="1"/>
          </p:cNvSpPr>
          <p:nvPr>
            <p:ph type="title"/>
          </p:nvPr>
        </p:nvSpPr>
        <p:spPr>
          <a:xfrm>
            <a:off x="838200" y="365126"/>
            <a:ext cx="10515600" cy="872660"/>
          </a:xfrm>
        </p:spPr>
        <p:txBody>
          <a:bodyPr/>
          <a:lstStyle/>
          <a:p>
            <a:r>
              <a:rPr lang="de-DE" b="1" dirty="0"/>
              <a:t>Lösungsvorschlag</a:t>
            </a:r>
            <a:endParaRPr lang="de-DE" sz="2000" b="1" dirty="0"/>
          </a:p>
        </p:txBody>
      </p:sp>
      <p:sp>
        <p:nvSpPr>
          <p:cNvPr id="3" name="Inhaltsplatzhalter 2">
            <a:extLst>
              <a:ext uri="{FF2B5EF4-FFF2-40B4-BE49-F238E27FC236}">
                <a16:creationId xmlns:a16="http://schemas.microsoft.com/office/drawing/2014/main" id="{ED7FAE08-6F92-4FC9-BEBF-C3C580BEA3F2}"/>
              </a:ext>
            </a:extLst>
          </p:cNvPr>
          <p:cNvSpPr>
            <a:spLocks noGrp="1"/>
          </p:cNvSpPr>
          <p:nvPr>
            <p:ph idx="1"/>
          </p:nvPr>
        </p:nvSpPr>
        <p:spPr>
          <a:xfrm>
            <a:off x="838200" y="1483112"/>
            <a:ext cx="11049000" cy="4693851"/>
          </a:xfrm>
        </p:spPr>
        <p:txBody>
          <a:bodyPr>
            <a:normAutofit/>
          </a:bodyPr>
          <a:lstStyle/>
          <a:p>
            <a:r>
              <a:rPr lang="de-DE" dirty="0"/>
              <a:t>„allgemeiner Begriffe“ werden als Lernbegriffe verstanden</a:t>
            </a:r>
          </a:p>
          <a:p>
            <a:pPr>
              <a:buFont typeface="Wingdings" panose="05000000000000000000" pitchFamily="2" charset="2"/>
              <a:buChar char="à"/>
            </a:pPr>
            <a:r>
              <a:rPr lang="de-DE" dirty="0">
                <a:sym typeface="Wingdings" panose="05000000000000000000" pitchFamily="2" charset="2"/>
              </a:rPr>
              <a:t> dauerhafter Erwerb und Verfügung (Gebrauch und Kritik)</a:t>
            </a:r>
          </a:p>
          <a:p>
            <a:r>
              <a:rPr lang="de-DE" dirty="0">
                <a:sym typeface="Wingdings" panose="05000000000000000000" pitchFamily="2" charset="2"/>
              </a:rPr>
              <a:t>„Unterbegriffe“ werden als Arbeitsbegriffe verstanden</a:t>
            </a:r>
          </a:p>
          <a:p>
            <a:pPr>
              <a:buFont typeface="Wingdings" panose="05000000000000000000" pitchFamily="2" charset="2"/>
              <a:buChar char="à"/>
            </a:pPr>
            <a:r>
              <a:rPr lang="de-DE" dirty="0">
                <a:sym typeface="Wingdings" panose="05000000000000000000" pitchFamily="2" charset="2"/>
              </a:rPr>
              <a:t>Konkretisierung einzelner Kontexte (auch als inhaltliche Reduktion)</a:t>
            </a:r>
          </a:p>
          <a:p>
            <a:pPr marL="0" indent="0">
              <a:buNone/>
            </a:pPr>
            <a:endParaRPr lang="de-DE" dirty="0">
              <a:sym typeface="Wingdings" panose="05000000000000000000" pitchFamily="2" charset="2"/>
            </a:endParaRPr>
          </a:p>
        </p:txBody>
      </p:sp>
    </p:spTree>
    <p:extLst>
      <p:ext uri="{BB962C8B-B14F-4D97-AF65-F5344CB8AC3E}">
        <p14:creationId xmlns:p14="http://schemas.microsoft.com/office/powerpoint/2010/main" val="2809962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srcRect l="61296" t="16468" r="9916" b="12087"/>
          <a:stretch/>
        </p:blipFill>
        <p:spPr>
          <a:xfrm>
            <a:off x="7174809" y="463825"/>
            <a:ext cx="4209496" cy="5876649"/>
          </a:xfrm>
          <a:prstGeom prst="rect">
            <a:avLst/>
          </a:prstGeom>
        </p:spPr>
      </p:pic>
      <p:sp>
        <p:nvSpPr>
          <p:cNvPr id="6" name="Titel 5"/>
          <p:cNvSpPr>
            <a:spLocks noGrp="1"/>
          </p:cNvSpPr>
          <p:nvPr>
            <p:ph type="title"/>
          </p:nvPr>
        </p:nvSpPr>
        <p:spPr>
          <a:xfrm>
            <a:off x="942975" y="3429000"/>
            <a:ext cx="6067425" cy="2911475"/>
          </a:xfrm>
        </p:spPr>
        <p:txBody>
          <a:bodyPr>
            <a:normAutofit/>
          </a:bodyPr>
          <a:lstStyle/>
          <a:p>
            <a:r>
              <a:rPr lang="de-DE" dirty="0"/>
              <a:t>Didaktische Überlegungen</a:t>
            </a:r>
          </a:p>
        </p:txBody>
      </p:sp>
      <p:sp>
        <p:nvSpPr>
          <p:cNvPr id="4" name="Titel 5">
            <a:extLst>
              <a:ext uri="{FF2B5EF4-FFF2-40B4-BE49-F238E27FC236}">
                <a16:creationId xmlns:a16="http://schemas.microsoft.com/office/drawing/2014/main" id="{4665E59F-973E-4B22-B8EB-2427BD2F3641}"/>
              </a:ext>
            </a:extLst>
          </p:cNvPr>
          <p:cNvSpPr txBox="1">
            <a:spLocks/>
          </p:cNvSpPr>
          <p:nvPr/>
        </p:nvSpPr>
        <p:spPr>
          <a:xfrm>
            <a:off x="942975" y="396246"/>
            <a:ext cx="6067425" cy="29114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Wie soll und kann man das 19. und 20. Jahrhundert unterrichten?</a:t>
            </a:r>
          </a:p>
        </p:txBody>
      </p:sp>
    </p:spTree>
    <p:extLst>
      <p:ext uri="{BB962C8B-B14F-4D97-AF65-F5344CB8AC3E}">
        <p14:creationId xmlns:p14="http://schemas.microsoft.com/office/powerpoint/2010/main" val="321363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61CFB4C-E05E-4F24-B82D-CDE5A8DD7CF3}"/>
              </a:ext>
            </a:extLst>
          </p:cNvPr>
          <p:cNvPicPr>
            <a:picLocks noChangeAspect="1"/>
          </p:cNvPicPr>
          <p:nvPr/>
        </p:nvPicPr>
        <p:blipFill rotWithShape="1">
          <a:blip r:embed="rId3"/>
          <a:srcRect l="20172" t="16781" r="19569" b="10575"/>
          <a:stretch/>
        </p:blipFill>
        <p:spPr>
          <a:xfrm>
            <a:off x="1039917" y="0"/>
            <a:ext cx="10112166" cy="6857177"/>
          </a:xfrm>
          <a:prstGeom prst="rect">
            <a:avLst/>
          </a:prstGeom>
        </p:spPr>
      </p:pic>
    </p:spTree>
    <p:extLst>
      <p:ext uri="{BB962C8B-B14F-4D97-AF65-F5344CB8AC3E}">
        <p14:creationId xmlns:p14="http://schemas.microsoft.com/office/powerpoint/2010/main" val="610321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C5D69F72-AAC8-4FD1-9A38-E0BCABAB4439}"/>
              </a:ext>
            </a:extLst>
          </p:cNvPr>
          <p:cNvPicPr>
            <a:picLocks noChangeAspect="1"/>
          </p:cNvPicPr>
          <p:nvPr/>
        </p:nvPicPr>
        <p:blipFill rotWithShape="1">
          <a:blip r:embed="rId3"/>
          <a:srcRect l="24441" t="25517" r="24482" b="12644"/>
          <a:stretch/>
        </p:blipFill>
        <p:spPr>
          <a:xfrm>
            <a:off x="1058297" y="0"/>
            <a:ext cx="10075406" cy="6861480"/>
          </a:xfrm>
          <a:prstGeom prst="rect">
            <a:avLst/>
          </a:prstGeom>
        </p:spPr>
      </p:pic>
    </p:spTree>
    <p:extLst>
      <p:ext uri="{BB962C8B-B14F-4D97-AF65-F5344CB8AC3E}">
        <p14:creationId xmlns:p14="http://schemas.microsoft.com/office/powerpoint/2010/main" val="1046241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192453-9092-4747-A95D-A8BF73F74301}"/>
              </a:ext>
            </a:extLst>
          </p:cNvPr>
          <p:cNvSpPr>
            <a:spLocks noGrp="1"/>
          </p:cNvSpPr>
          <p:nvPr>
            <p:ph type="title"/>
          </p:nvPr>
        </p:nvSpPr>
        <p:spPr>
          <a:xfrm>
            <a:off x="496710" y="0"/>
            <a:ext cx="10515600" cy="639586"/>
          </a:xfrm>
        </p:spPr>
        <p:txBody>
          <a:bodyPr>
            <a:normAutofit fontScale="90000"/>
          </a:bodyPr>
          <a:lstStyle/>
          <a:p>
            <a:r>
              <a:rPr lang="de-DE" dirty="0"/>
              <a:t>Literatur</a:t>
            </a:r>
          </a:p>
        </p:txBody>
      </p:sp>
      <p:sp>
        <p:nvSpPr>
          <p:cNvPr id="3" name="Inhaltsplatzhalter 2">
            <a:extLst>
              <a:ext uri="{FF2B5EF4-FFF2-40B4-BE49-F238E27FC236}">
                <a16:creationId xmlns:a16="http://schemas.microsoft.com/office/drawing/2014/main" id="{D99B33D4-C290-4EB6-B44B-4102E7C47389}"/>
              </a:ext>
            </a:extLst>
          </p:cNvPr>
          <p:cNvSpPr>
            <a:spLocks noGrp="1"/>
          </p:cNvSpPr>
          <p:nvPr>
            <p:ph idx="1"/>
          </p:nvPr>
        </p:nvSpPr>
        <p:spPr>
          <a:xfrm>
            <a:off x="496710" y="639586"/>
            <a:ext cx="11492089" cy="6054725"/>
          </a:xfrm>
        </p:spPr>
        <p:txBody>
          <a:bodyPr>
            <a:noAutofit/>
          </a:bodyPr>
          <a:lstStyle/>
          <a:p>
            <a:pPr marL="0" indent="0">
              <a:spcBef>
                <a:spcPts val="600"/>
              </a:spcBef>
              <a:buNone/>
            </a:pPr>
            <a:r>
              <a:rPr lang="de-DE" sz="1200" dirty="0"/>
              <a:t>Bajohr, Frank / </a:t>
            </a:r>
            <a:r>
              <a:rPr lang="de-DE" sz="1200" dirty="0" err="1"/>
              <a:t>Lohalm</a:t>
            </a:r>
            <a:r>
              <a:rPr lang="de-DE" sz="1200" dirty="0"/>
              <a:t>, Uwe (Hrsg.): Zivilisation und Barbarei. Die widersprüchlichen Potentiale der Moderne. Detlev Peukert zum Gedenken, Hamburg 1991</a:t>
            </a:r>
          </a:p>
          <a:p>
            <a:pPr marL="0" indent="0">
              <a:spcBef>
                <a:spcPts val="600"/>
              </a:spcBef>
              <a:buNone/>
            </a:pPr>
            <a:r>
              <a:rPr lang="de-DE" sz="1200" dirty="0"/>
              <a:t>Beck, Ulrich: Risikogesellschaft. Auf dem Weg in eine andere Moderne, Frankfurt a. M. 1987</a:t>
            </a:r>
          </a:p>
          <a:p>
            <a:pPr marL="0" indent="0">
              <a:spcBef>
                <a:spcPts val="600"/>
              </a:spcBef>
              <a:buNone/>
            </a:pPr>
            <a:r>
              <a:rPr lang="de-DE" sz="1200" dirty="0"/>
              <a:t>Bösch, Frank: Zeitenwende 1979. Als die Welt von heute begann, München 2019</a:t>
            </a:r>
          </a:p>
          <a:p>
            <a:pPr marL="0" indent="0">
              <a:spcBef>
                <a:spcPts val="600"/>
              </a:spcBef>
              <a:buNone/>
            </a:pPr>
            <a:r>
              <a:rPr lang="de-DE" sz="1200" dirty="0"/>
              <a:t>Doering-Manteuffel, Anselm/ Raphael, Lutz: Nach dem Boom. Perspektiven auf die Zeitgeschichte seit 1970, Göttingen 2008</a:t>
            </a:r>
          </a:p>
          <a:p>
            <a:pPr marL="0" indent="0">
              <a:spcBef>
                <a:spcPts val="600"/>
              </a:spcBef>
              <a:buNone/>
            </a:pPr>
            <a:r>
              <a:rPr lang="de-DE" sz="1200" dirty="0" err="1"/>
              <a:t>Dipper</a:t>
            </a:r>
            <a:r>
              <a:rPr lang="de-DE" sz="1200" dirty="0"/>
              <a:t>, Christoph, Moderne, Version 2.0. in: </a:t>
            </a:r>
            <a:r>
              <a:rPr lang="de-DE" sz="1200" dirty="0" err="1"/>
              <a:t>docupedia</a:t>
            </a:r>
            <a:r>
              <a:rPr lang="de-DE" sz="1200" dirty="0"/>
              <a:t>-Zeitgeschichte, 17.01.2018</a:t>
            </a:r>
          </a:p>
          <a:p>
            <a:pPr marL="0" indent="0">
              <a:spcBef>
                <a:spcPts val="600"/>
              </a:spcBef>
              <a:buNone/>
            </a:pPr>
            <a:r>
              <a:rPr lang="de-DE" sz="1200" dirty="0"/>
              <a:t>Doering-Manteuffel, Anselm: Nach dem Boom. Brüche und Kontinuitäten der Industriemoderne seit 1970, in: </a:t>
            </a:r>
            <a:r>
              <a:rPr lang="de-DE" sz="1200" dirty="0" err="1"/>
              <a:t>VfZ</a:t>
            </a:r>
            <a:r>
              <a:rPr lang="de-DE" sz="1200" dirty="0"/>
              <a:t> 4/ 2007, S. 559-581 (auch: </a:t>
            </a:r>
            <a:r>
              <a:rPr lang="de-DE" sz="1200" u="sng" dirty="0">
                <a:hlinkClick r:id="rId2"/>
              </a:rPr>
              <a:t>www.ifz-muenchen.de/heftarchiv/2007_4.pdf</a:t>
            </a:r>
            <a:r>
              <a:rPr lang="de-DE" sz="1200" dirty="0"/>
              <a:t>) </a:t>
            </a:r>
          </a:p>
          <a:p>
            <a:pPr marL="0" indent="0">
              <a:spcBef>
                <a:spcPts val="600"/>
              </a:spcBef>
              <a:buNone/>
            </a:pPr>
            <a:r>
              <a:rPr lang="de-DE" sz="1200" dirty="0"/>
              <a:t>Doering-Manteuffel, Anselm / Raphael, Lutz: Nach dem Boom. Perspektiven auf die Zeitgeschichte seit 1970, Göttingen 2008</a:t>
            </a:r>
          </a:p>
          <a:p>
            <a:pPr marL="0" indent="0">
              <a:spcBef>
                <a:spcPts val="600"/>
              </a:spcBef>
              <a:buNone/>
            </a:pPr>
            <a:r>
              <a:rPr lang="de-DE" sz="1200" dirty="0"/>
              <a:t>Eisenstadt, Samuel Noah: Die Vielfalt der Moderne, Weilerswist 2000</a:t>
            </a:r>
          </a:p>
          <a:p>
            <a:pPr marL="0" indent="0">
              <a:spcBef>
                <a:spcPts val="600"/>
              </a:spcBef>
              <a:buNone/>
            </a:pPr>
            <a:r>
              <a:rPr lang="de-DE" sz="1200" dirty="0" err="1"/>
              <a:t>Etzemüller</a:t>
            </a:r>
            <a:r>
              <a:rPr lang="de-DE" sz="1200" dirty="0"/>
              <a:t>, Thomas (Hrsg.): Die Ordnung der Moderne. </a:t>
            </a:r>
            <a:r>
              <a:rPr lang="de-DE" sz="1200" dirty="0" err="1"/>
              <a:t>Social</a:t>
            </a:r>
            <a:r>
              <a:rPr lang="de-DE" sz="1200" dirty="0"/>
              <a:t> Engineering im 20. Jahrhundert, Bielefeld 2009</a:t>
            </a:r>
          </a:p>
          <a:p>
            <a:pPr marL="0" indent="0">
              <a:spcBef>
                <a:spcPts val="600"/>
              </a:spcBef>
              <a:buNone/>
            </a:pPr>
            <a:r>
              <a:rPr lang="de-DE" sz="1200" dirty="0"/>
              <a:t>Herbert, Ulrich: Geschichte Deutschlands im 20. Jahrhundert, München 2014</a:t>
            </a:r>
          </a:p>
          <a:p>
            <a:pPr marL="0" indent="0">
              <a:spcBef>
                <a:spcPts val="600"/>
              </a:spcBef>
              <a:buNone/>
            </a:pPr>
            <a:r>
              <a:rPr lang="de-DE" sz="1200" dirty="0"/>
              <a:t>Herbert, Ulrich: Europe in High </a:t>
            </a:r>
            <a:r>
              <a:rPr lang="de-DE" sz="1200" dirty="0" err="1"/>
              <a:t>Modernity</a:t>
            </a:r>
            <a:r>
              <a:rPr lang="de-DE" sz="1200" dirty="0"/>
              <a:t>. </a:t>
            </a:r>
            <a:r>
              <a:rPr lang="de-DE" sz="1200" dirty="0" err="1"/>
              <a:t>Reflections</a:t>
            </a:r>
            <a:r>
              <a:rPr lang="de-DE" sz="1200" dirty="0"/>
              <a:t> on a Theory </a:t>
            </a:r>
            <a:r>
              <a:rPr lang="de-DE" sz="1200" dirty="0" err="1"/>
              <a:t>of</a:t>
            </a:r>
            <a:r>
              <a:rPr lang="de-DE" sz="1200" dirty="0"/>
              <a:t> </a:t>
            </a:r>
            <a:r>
              <a:rPr lang="de-DE" sz="1200" dirty="0" err="1"/>
              <a:t>the</a:t>
            </a:r>
            <a:r>
              <a:rPr lang="de-DE" sz="1200" dirty="0"/>
              <a:t> 20th Century, in: Journal </a:t>
            </a:r>
            <a:r>
              <a:rPr lang="de-DE" sz="1200" dirty="0" err="1"/>
              <a:t>of</a:t>
            </a:r>
            <a:r>
              <a:rPr lang="de-DE" sz="1200" dirty="0"/>
              <a:t> Modern European </a:t>
            </a:r>
            <a:r>
              <a:rPr lang="de-DE" sz="1200" dirty="0" err="1"/>
              <a:t>History</a:t>
            </a:r>
            <a:r>
              <a:rPr lang="de-DE" sz="1200" dirty="0"/>
              <a:t> 5 (2007), S. 5-20</a:t>
            </a:r>
          </a:p>
          <a:p>
            <a:pPr marL="0" indent="0">
              <a:spcBef>
                <a:spcPts val="600"/>
              </a:spcBef>
              <a:buNone/>
            </a:pPr>
            <a:r>
              <a:rPr lang="de-DE" sz="1200" dirty="0"/>
              <a:t>Jansen, Jan C./ Osterhammel, Jürgen: Dekolonisation. Das Ende der Imperien, München 2013</a:t>
            </a:r>
          </a:p>
          <a:p>
            <a:pPr marL="0" indent="0">
              <a:spcBef>
                <a:spcPts val="600"/>
              </a:spcBef>
              <a:buNone/>
            </a:pPr>
            <a:r>
              <a:rPr lang="de-DE" sz="1200" dirty="0" err="1"/>
              <a:t>Judt</a:t>
            </a:r>
            <a:r>
              <a:rPr lang="de-DE" sz="1200" dirty="0"/>
              <a:t>, Tony: Geschichte Europas von 1945 bis zur Gegenwart, München 2006</a:t>
            </a:r>
          </a:p>
          <a:p>
            <a:pPr marL="0" indent="0">
              <a:spcBef>
                <a:spcPts val="600"/>
              </a:spcBef>
              <a:buNone/>
            </a:pPr>
            <a:r>
              <a:rPr lang="de-DE" sz="1200" dirty="0" err="1"/>
              <a:t>Kaelble</a:t>
            </a:r>
            <a:r>
              <a:rPr lang="de-DE" sz="1200" dirty="0"/>
              <a:t>, Hartmut: Kalter Krieg und Wohlfahrtsstaat. Europa 1945-1989, München 2011</a:t>
            </a:r>
          </a:p>
          <a:p>
            <a:pPr marL="0" indent="0">
              <a:spcBef>
                <a:spcPts val="600"/>
              </a:spcBef>
              <a:buNone/>
            </a:pPr>
            <a:r>
              <a:rPr lang="de-DE" sz="1200" dirty="0"/>
              <a:t>Kroll, Frank-Lothar: Geburt der Moderne. Politik, Gesellschaft und Kultur vor dem Ersten Weltkrieg, Berlin 2009</a:t>
            </a:r>
          </a:p>
          <a:p>
            <a:pPr marL="0" indent="0">
              <a:spcBef>
                <a:spcPts val="600"/>
              </a:spcBef>
              <a:buNone/>
            </a:pPr>
            <a:r>
              <a:rPr lang="de-DE" sz="1200" dirty="0" err="1"/>
              <a:t>Nonn</a:t>
            </a:r>
            <a:r>
              <a:rPr lang="de-DE" sz="1200" dirty="0"/>
              <a:t>, Christoph: Das 19.und 20. Jahrhundert. Orientierung Geschichte, Paderborn 2007 (UTB)</a:t>
            </a:r>
          </a:p>
          <a:p>
            <a:pPr marL="0" indent="0">
              <a:spcBef>
                <a:spcPts val="600"/>
              </a:spcBef>
              <a:buNone/>
            </a:pPr>
            <a:r>
              <a:rPr lang="de-DE" sz="1200" dirty="0"/>
              <a:t>Raithel, Thomas / Rödder, Andreas / Wirsching, Andreas (Hrsg.): Auf dem Weg in eine neue Moderne? - Sondernummer. Die Bundesrepublik Deutschland in den siebziger und achtziger Jahren (Schriftenreihe der Vierteljahreshefte für Zeitgeschichte), München 2009</a:t>
            </a:r>
          </a:p>
          <a:p>
            <a:pPr marL="0" indent="0">
              <a:spcBef>
                <a:spcPts val="600"/>
              </a:spcBef>
              <a:buNone/>
            </a:pPr>
            <a:r>
              <a:rPr lang="de-DE" sz="1200" dirty="0"/>
              <a:t>Raphael, Lutz: Imperiale Gewalt und mobilisierte Nation. Europa 1914-1945, München 2011</a:t>
            </a:r>
          </a:p>
          <a:p>
            <a:pPr marL="0" indent="0">
              <a:spcBef>
                <a:spcPts val="600"/>
              </a:spcBef>
              <a:buNone/>
            </a:pPr>
            <a:r>
              <a:rPr lang="de-DE" sz="1200" dirty="0"/>
              <a:t>Raphael, Lutz: Ordnungsmuster der „Hochmoderne”? Die Theorie der Moderne und die Geschichte der europäischen Gesellschaften im 20. Jahrhundert, in: </a:t>
            </a:r>
            <a:r>
              <a:rPr lang="de-DE" sz="1200" dirty="0" err="1"/>
              <a:t>ders</a:t>
            </a:r>
            <a:r>
              <a:rPr lang="de-DE" sz="1200" dirty="0"/>
              <a:t>./ Schneider, Ute (Hrsg.): Dimensionen der Moderne. Festschrift für Christof </a:t>
            </a:r>
            <a:r>
              <a:rPr lang="de-DE" sz="1200" dirty="0" err="1"/>
              <a:t>Dipper</a:t>
            </a:r>
            <a:r>
              <a:rPr lang="de-DE" sz="1200" dirty="0"/>
              <a:t>, Frankfurt a. M. 2008, S. 73-91</a:t>
            </a:r>
          </a:p>
          <a:p>
            <a:pPr marL="0" indent="0">
              <a:spcBef>
                <a:spcPts val="600"/>
              </a:spcBef>
              <a:buNone/>
            </a:pPr>
            <a:r>
              <a:rPr lang="de-DE" sz="1200" dirty="0"/>
              <a:t>Rödder, Andreas, Moderne – Postmoderne – Zweite Moderne. Deutungskategorien für die Geschichte der Bundesrepublik, in: Raithel, Thomas u.a. (</a:t>
            </a:r>
            <a:r>
              <a:rPr lang="de-DE" sz="1200" dirty="0" err="1"/>
              <a:t>Hg</a:t>
            </a:r>
            <a:r>
              <a:rPr lang="de-DE" sz="1200" dirty="0"/>
              <a:t>.), Auf dem Weg in eine neue Moderne? München 2009.</a:t>
            </a:r>
          </a:p>
          <a:p>
            <a:pPr marL="0" indent="0">
              <a:spcBef>
                <a:spcPts val="600"/>
              </a:spcBef>
              <a:buNone/>
            </a:pPr>
            <a:r>
              <a:rPr lang="de-DE" sz="1200" dirty="0"/>
              <a:t>Schneider, Ute; Raphael, Lutz (Hrsg.): Dimensionen der Moderne. Festschrift für Christof </a:t>
            </a:r>
            <a:r>
              <a:rPr lang="de-DE" sz="1200" dirty="0" err="1"/>
              <a:t>Dipper</a:t>
            </a:r>
            <a:r>
              <a:rPr lang="de-DE" sz="1200" dirty="0"/>
              <a:t>, Frankfurt am Main 2008</a:t>
            </a:r>
          </a:p>
          <a:p>
            <a:pPr marL="0" indent="0">
              <a:spcBef>
                <a:spcPts val="600"/>
              </a:spcBef>
              <a:buNone/>
            </a:pPr>
            <a:r>
              <a:rPr lang="de-DE" sz="1200" dirty="0"/>
              <a:t>Zapf, Wolfgang (Hrsg.): Die Modernisierung moderner Gesellschaften. Verhandlungen des 25. Deutschen Soziologentages in Frankfurt am Main 1990, Frankfurt a. M. 1991</a:t>
            </a:r>
          </a:p>
          <a:p>
            <a:pPr marL="0" indent="0">
              <a:spcBef>
                <a:spcPts val="600"/>
              </a:spcBef>
              <a:buNone/>
            </a:pPr>
            <a:endParaRPr lang="de-DE" sz="1200" dirty="0"/>
          </a:p>
        </p:txBody>
      </p:sp>
    </p:spTree>
    <p:extLst>
      <p:ext uri="{BB962C8B-B14F-4D97-AF65-F5344CB8AC3E}">
        <p14:creationId xmlns:p14="http://schemas.microsoft.com/office/powerpoint/2010/main" val="22287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9D55D-C3BF-4C40-A0DC-FB65BC88858F}"/>
              </a:ext>
            </a:extLst>
          </p:cNvPr>
          <p:cNvSpPr>
            <a:spLocks noGrp="1"/>
          </p:cNvSpPr>
          <p:nvPr>
            <p:ph type="title"/>
          </p:nvPr>
        </p:nvSpPr>
        <p:spPr>
          <a:xfrm>
            <a:off x="1153510" y="806559"/>
            <a:ext cx="4742793" cy="5468116"/>
          </a:xfrm>
        </p:spPr>
        <p:txBody>
          <a:bodyPr>
            <a:normAutofit/>
          </a:bodyPr>
          <a:lstStyle/>
          <a:p>
            <a:pPr>
              <a:spcAft>
                <a:spcPts val="600"/>
              </a:spcAft>
            </a:pPr>
            <a:r>
              <a:rPr lang="en-US" sz="6000" dirty="0" err="1"/>
              <a:t>Historischer</a:t>
            </a:r>
            <a:r>
              <a:rPr lang="en-US" sz="6000" dirty="0"/>
              <a:t> </a:t>
            </a:r>
            <a:r>
              <a:rPr lang="en-US" sz="6000" dirty="0" err="1"/>
              <a:t>Durchbruch</a:t>
            </a:r>
            <a:r>
              <a:rPr lang="en-US" sz="6000" dirty="0"/>
              <a:t> der </a:t>
            </a:r>
            <a:r>
              <a:rPr lang="en-US" sz="6000" dirty="0" err="1"/>
              <a:t>Moderne</a:t>
            </a:r>
            <a:br>
              <a:rPr lang="en-US" sz="8800" dirty="0"/>
            </a:br>
            <a:br>
              <a:rPr lang="en-US" sz="5400" dirty="0"/>
            </a:br>
            <a:r>
              <a:rPr lang="en-US" sz="2400" dirty="0" err="1"/>
              <a:t>Foto</a:t>
            </a:r>
            <a:r>
              <a:rPr lang="en-US" sz="2400" dirty="0"/>
              <a:t>: Gare Montparnasse in Paris, 23.10.1895, </a:t>
            </a:r>
            <a:r>
              <a:rPr lang="en-US" sz="2400" dirty="0" err="1"/>
              <a:t>anonymer</a:t>
            </a:r>
            <a:r>
              <a:rPr lang="en-US" sz="2400" dirty="0"/>
              <a:t> </a:t>
            </a:r>
            <a:r>
              <a:rPr lang="en-US" sz="2400" dirty="0" err="1"/>
              <a:t>Fotograf</a:t>
            </a:r>
            <a:br>
              <a:rPr lang="en-US" sz="2400" dirty="0"/>
            </a:br>
            <a:r>
              <a:rPr lang="en-US" sz="1600" dirty="0"/>
              <a:t>(</a:t>
            </a:r>
            <a:r>
              <a:rPr lang="de-DE" sz="1600" dirty="0">
                <a:hlinkClick r:id="rId3"/>
              </a:rPr>
              <a:t>https://commons.wikimedia.org/wiki/File:Train_wreck_at_Montparnasse_1895.jpg</a:t>
            </a:r>
            <a:r>
              <a:rPr lang="de-DE" sz="1600" dirty="0"/>
              <a:t>)</a:t>
            </a:r>
            <a:br>
              <a:rPr lang="en-US" sz="1600" dirty="0"/>
            </a:br>
            <a:endParaRPr lang="de-DE" sz="1600" dirty="0"/>
          </a:p>
        </p:txBody>
      </p:sp>
      <p:pic>
        <p:nvPicPr>
          <p:cNvPr id="3" name="Picture 2" descr="Bildergebnis für foto eisenbahn gare montparnasse paris">
            <a:extLst>
              <a:ext uri="{FF2B5EF4-FFF2-40B4-BE49-F238E27FC236}">
                <a16:creationId xmlns:a16="http://schemas.microsoft.com/office/drawing/2014/main" id="{82B3EB28-FB2F-48CF-BED0-5BCB59F8F2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081" y="0"/>
            <a:ext cx="5239919" cy="6878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83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49BAF9-7520-411A-942B-9BFF7B0FA1E7}"/>
              </a:ext>
            </a:extLst>
          </p:cNvPr>
          <p:cNvSpPr>
            <a:spLocks noGrp="1"/>
          </p:cNvSpPr>
          <p:nvPr>
            <p:ph type="title"/>
          </p:nvPr>
        </p:nvSpPr>
        <p:spPr>
          <a:xfrm>
            <a:off x="838200" y="130950"/>
            <a:ext cx="10515600" cy="713048"/>
          </a:xfrm>
        </p:spPr>
        <p:txBody>
          <a:bodyPr/>
          <a:lstStyle/>
          <a:p>
            <a:r>
              <a:rPr lang="de-DE" dirty="0"/>
              <a:t>Tagungsprogramm</a:t>
            </a:r>
          </a:p>
        </p:txBody>
      </p:sp>
      <p:sp>
        <p:nvSpPr>
          <p:cNvPr id="3" name="Inhaltsplatzhalter 2">
            <a:extLst>
              <a:ext uri="{FF2B5EF4-FFF2-40B4-BE49-F238E27FC236}">
                <a16:creationId xmlns:a16="http://schemas.microsoft.com/office/drawing/2014/main" id="{92853F05-F126-487A-AFB4-7D08836094F1}"/>
              </a:ext>
            </a:extLst>
          </p:cNvPr>
          <p:cNvSpPr>
            <a:spLocks noGrp="1"/>
          </p:cNvSpPr>
          <p:nvPr>
            <p:ph idx="1"/>
          </p:nvPr>
        </p:nvSpPr>
        <p:spPr>
          <a:xfrm>
            <a:off x="838200" y="843998"/>
            <a:ext cx="10515600" cy="6014002"/>
          </a:xfrm>
        </p:spPr>
        <p:txBody>
          <a:bodyPr>
            <a:noAutofit/>
          </a:bodyPr>
          <a:lstStyle/>
          <a:p>
            <a:pPr marL="0" indent="0">
              <a:spcBef>
                <a:spcPts val="0"/>
              </a:spcBef>
              <a:buNone/>
            </a:pPr>
            <a:r>
              <a:rPr lang="de-DE" sz="1600" b="1" dirty="0"/>
              <a:t>Montag, 02.03.2020</a:t>
            </a:r>
            <a:endParaRPr lang="de-DE" sz="1600" dirty="0"/>
          </a:p>
          <a:p>
            <a:pPr marL="0" indent="0">
              <a:spcBef>
                <a:spcPts val="0"/>
              </a:spcBef>
              <a:buNone/>
            </a:pPr>
            <a:r>
              <a:rPr lang="de-DE" sz="1600" dirty="0"/>
              <a:t>10:00 Uhr	Begrüßung und Einführung in die Tagung</a:t>
            </a:r>
          </a:p>
          <a:p>
            <a:pPr marL="0" indent="0">
              <a:spcBef>
                <a:spcPts val="0"/>
              </a:spcBef>
              <a:buNone/>
            </a:pPr>
            <a:r>
              <a:rPr lang="de-DE" sz="1600" dirty="0"/>
              <a:t>10:15 Uhr	„Roter Faden“ der Kursstufe Geschichte: Einblicke in den Bildungsplan</a:t>
            </a:r>
          </a:p>
          <a:p>
            <a:pPr marL="0" indent="0">
              <a:spcBef>
                <a:spcPts val="0"/>
              </a:spcBef>
              <a:buNone/>
            </a:pPr>
            <a:r>
              <a:rPr lang="de-DE" sz="1600" dirty="0"/>
              <a:t>11:00 Uhr	Leitkategorie „Moderne“: Unterrichtspraktische Beispiele</a:t>
            </a:r>
          </a:p>
          <a:p>
            <a:pPr marL="0" indent="0">
              <a:spcBef>
                <a:spcPts val="0"/>
              </a:spcBef>
              <a:buNone/>
            </a:pPr>
            <a:r>
              <a:rPr lang="de-DE" sz="1600" dirty="0"/>
              <a:t>12:30 Uhr	Mittagessen</a:t>
            </a:r>
          </a:p>
          <a:p>
            <a:pPr marL="0" indent="0">
              <a:spcBef>
                <a:spcPts val="0"/>
              </a:spcBef>
              <a:buNone/>
            </a:pPr>
            <a:r>
              <a:rPr lang="de-DE" sz="1600" dirty="0"/>
              <a:t>14:00 Uhr	Arbeitsphase: Veränderungen im Bildungsplan 2016 im Vergleich zu 2004</a:t>
            </a:r>
          </a:p>
          <a:p>
            <a:pPr marL="0" indent="0">
              <a:spcBef>
                <a:spcPts val="0"/>
              </a:spcBef>
              <a:buNone/>
            </a:pPr>
            <a:r>
              <a:rPr lang="de-DE" sz="1600" dirty="0"/>
              <a:t>15:30 Uhr	Kaffeepause</a:t>
            </a:r>
          </a:p>
          <a:p>
            <a:pPr marL="0" indent="0">
              <a:spcBef>
                <a:spcPts val="0"/>
              </a:spcBef>
              <a:buNone/>
            </a:pPr>
            <a:r>
              <a:rPr lang="de-DE" sz="1600" dirty="0"/>
              <a:t>16:00 Uhr	Vortrag „Modernisierungsprozesse im 19. und 20. Jahrhundert“ (Ulrich Herbert)</a:t>
            </a:r>
          </a:p>
          <a:p>
            <a:pPr marL="0" indent="0">
              <a:spcBef>
                <a:spcPts val="0"/>
              </a:spcBef>
              <a:buNone/>
            </a:pPr>
            <a:r>
              <a:rPr lang="de-DE" sz="1600" dirty="0"/>
              <a:t>18:15 Uhr	Abendessen</a:t>
            </a:r>
          </a:p>
          <a:p>
            <a:pPr marL="0" indent="0">
              <a:spcBef>
                <a:spcPts val="0"/>
              </a:spcBef>
              <a:buNone/>
            </a:pPr>
            <a:endParaRPr lang="de-DE" sz="1600" dirty="0"/>
          </a:p>
          <a:p>
            <a:pPr marL="0" indent="0">
              <a:spcBef>
                <a:spcPts val="0"/>
              </a:spcBef>
              <a:buNone/>
            </a:pPr>
            <a:r>
              <a:rPr lang="de-DE" sz="1600" b="1" dirty="0"/>
              <a:t>Dienstag, 03.03.2020</a:t>
            </a:r>
            <a:endParaRPr lang="de-DE" sz="1600" dirty="0"/>
          </a:p>
          <a:p>
            <a:pPr marL="0" indent="0">
              <a:spcBef>
                <a:spcPts val="0"/>
              </a:spcBef>
              <a:buNone/>
            </a:pPr>
            <a:r>
              <a:rPr lang="de-DE" sz="1600" dirty="0"/>
              <a:t>  8:30 Uhr	Dekolonisierung: Vortrag und Unterrichtsbeispiele</a:t>
            </a:r>
          </a:p>
          <a:p>
            <a:pPr marL="0" indent="0">
              <a:spcBef>
                <a:spcPts val="0"/>
              </a:spcBef>
              <a:buNone/>
            </a:pPr>
            <a:r>
              <a:rPr lang="de-DE" sz="1600" dirty="0"/>
              <a:t>10:30 Uhr	Kaffeepause</a:t>
            </a:r>
          </a:p>
          <a:p>
            <a:pPr marL="0" indent="0">
              <a:spcBef>
                <a:spcPts val="0"/>
              </a:spcBef>
              <a:buNone/>
            </a:pPr>
            <a:r>
              <a:rPr lang="de-DE" sz="1600" dirty="0"/>
              <a:t>11:00 Uhr	„Fenster zur Welt“ - modulare Vorstellung in Kleingruppen</a:t>
            </a:r>
          </a:p>
          <a:p>
            <a:pPr marL="0" indent="0">
              <a:spcBef>
                <a:spcPts val="0"/>
              </a:spcBef>
              <a:buNone/>
            </a:pPr>
            <a:r>
              <a:rPr lang="de-DE" sz="1600" dirty="0"/>
              <a:t>12:15 Uhr	Mittagessen</a:t>
            </a:r>
          </a:p>
          <a:p>
            <a:pPr marL="0" indent="0">
              <a:spcBef>
                <a:spcPts val="0"/>
              </a:spcBef>
              <a:buNone/>
            </a:pPr>
            <a:r>
              <a:rPr lang="de-DE" sz="1600" dirty="0"/>
              <a:t>14:00 Uhr	„Fenster zur Welt“ - modulare Vorstellung in Kleingruppen</a:t>
            </a:r>
          </a:p>
          <a:p>
            <a:pPr marL="0" indent="0">
              <a:spcBef>
                <a:spcPts val="0"/>
              </a:spcBef>
              <a:buNone/>
            </a:pPr>
            <a:r>
              <a:rPr lang="de-DE" sz="1600" dirty="0"/>
              <a:t>15:30 Uhr	Kaffeepause</a:t>
            </a:r>
          </a:p>
          <a:p>
            <a:pPr marL="0" indent="0">
              <a:spcBef>
                <a:spcPts val="0"/>
              </a:spcBef>
              <a:buNone/>
            </a:pPr>
            <a:r>
              <a:rPr lang="de-DE" sz="1600" dirty="0"/>
              <a:t>16:00 Uhr	Zweiter Weltkrieg als Vernichtungskrieg: Vortrag und Unterrichtsbeispiele (Markus Bultmann)</a:t>
            </a:r>
          </a:p>
          <a:p>
            <a:pPr marL="0" indent="0">
              <a:spcBef>
                <a:spcPts val="0"/>
              </a:spcBef>
              <a:buNone/>
            </a:pPr>
            <a:r>
              <a:rPr lang="de-DE" sz="1600" dirty="0"/>
              <a:t>18:15 Uhr	Abendessen</a:t>
            </a:r>
          </a:p>
          <a:p>
            <a:pPr marL="0" indent="0">
              <a:spcBef>
                <a:spcPts val="0"/>
              </a:spcBef>
              <a:buNone/>
            </a:pPr>
            <a:r>
              <a:rPr lang="de-DE" sz="1600" b="1" dirty="0"/>
              <a:t> </a:t>
            </a:r>
            <a:endParaRPr lang="de-DE" sz="1600" dirty="0"/>
          </a:p>
          <a:p>
            <a:pPr marL="0" indent="0">
              <a:spcBef>
                <a:spcPts val="0"/>
              </a:spcBef>
              <a:buNone/>
            </a:pPr>
            <a:r>
              <a:rPr lang="de-DE" sz="1600" b="1" dirty="0"/>
              <a:t>Mittwoch, 04.03.2020</a:t>
            </a:r>
            <a:endParaRPr lang="de-DE" sz="1600" dirty="0"/>
          </a:p>
          <a:p>
            <a:pPr marL="0" indent="0">
              <a:spcBef>
                <a:spcPts val="0"/>
              </a:spcBef>
              <a:buNone/>
            </a:pPr>
            <a:r>
              <a:rPr lang="de-DE" sz="1600" dirty="0"/>
              <a:t>  8:30 Uhr	Mündliche Abiturprüfung: Rahmenbedingungen und Umsetzungsbeispiele</a:t>
            </a:r>
          </a:p>
          <a:p>
            <a:pPr marL="0" indent="0">
              <a:spcBef>
                <a:spcPts val="0"/>
              </a:spcBef>
              <a:buNone/>
            </a:pPr>
            <a:r>
              <a:rPr lang="de-DE" sz="1600" dirty="0"/>
              <a:t>10:30 Uhr	Kaffeepause</a:t>
            </a:r>
          </a:p>
          <a:p>
            <a:pPr marL="0" indent="0">
              <a:spcBef>
                <a:spcPts val="0"/>
              </a:spcBef>
              <a:buNone/>
            </a:pPr>
            <a:r>
              <a:rPr lang="de-DE" sz="1600" dirty="0"/>
              <a:t>11:00 Uhr	Schlussplenum</a:t>
            </a:r>
          </a:p>
          <a:p>
            <a:pPr marL="0" indent="0">
              <a:spcBef>
                <a:spcPts val="0"/>
              </a:spcBef>
              <a:buNone/>
            </a:pPr>
            <a:r>
              <a:rPr lang="de-DE" sz="1600" dirty="0"/>
              <a:t>12:30 Uhr	Mittagessen</a:t>
            </a:r>
          </a:p>
          <a:p>
            <a:pPr marL="0" indent="0">
              <a:spcBef>
                <a:spcPts val="0"/>
              </a:spcBef>
              <a:buNone/>
            </a:pPr>
            <a:r>
              <a:rPr lang="de-DE" sz="1600" dirty="0"/>
              <a:t>13:30 Uhr	Absprachen zur Multiplikation (nach Bedarf)</a:t>
            </a:r>
          </a:p>
          <a:p>
            <a:endParaRPr lang="de-DE" sz="1600" dirty="0"/>
          </a:p>
        </p:txBody>
      </p:sp>
    </p:spTree>
    <p:extLst>
      <p:ext uri="{BB962C8B-B14F-4D97-AF65-F5344CB8AC3E}">
        <p14:creationId xmlns:p14="http://schemas.microsoft.com/office/powerpoint/2010/main" val="2454198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CE3EF5-861D-4A51-823D-EC30BBE89273}"/>
              </a:ext>
            </a:extLst>
          </p:cNvPr>
          <p:cNvSpPr>
            <a:spLocks noGrp="1"/>
          </p:cNvSpPr>
          <p:nvPr>
            <p:ph type="title"/>
          </p:nvPr>
        </p:nvSpPr>
        <p:spPr>
          <a:xfrm>
            <a:off x="838200" y="139889"/>
            <a:ext cx="10515600" cy="747215"/>
          </a:xfrm>
        </p:spPr>
        <p:txBody>
          <a:bodyPr>
            <a:normAutofit fontScale="90000"/>
          </a:bodyPr>
          <a:lstStyle/>
          <a:p>
            <a:r>
              <a:rPr lang="de-DE" dirty="0"/>
              <a:t>Blick auf den Server</a:t>
            </a:r>
            <a:br>
              <a:rPr lang="de-DE" dirty="0"/>
            </a:br>
            <a:r>
              <a:rPr lang="de-DE" sz="2700" dirty="0">
                <a:hlinkClick r:id="rId3"/>
              </a:rPr>
              <a:t>https://lehrerfortbildung-bw.de/u_gewi/geschichte/gym/bp2016/fb9/index.html</a:t>
            </a:r>
            <a:endParaRPr lang="de-DE" sz="2700" dirty="0"/>
          </a:p>
        </p:txBody>
      </p:sp>
      <p:pic>
        <p:nvPicPr>
          <p:cNvPr id="4" name="Grafik 3">
            <a:extLst>
              <a:ext uri="{FF2B5EF4-FFF2-40B4-BE49-F238E27FC236}">
                <a16:creationId xmlns:a16="http://schemas.microsoft.com/office/drawing/2014/main" id="{808DDB51-C21F-4FA0-9FE8-F16B34545EFF}"/>
              </a:ext>
            </a:extLst>
          </p:cNvPr>
          <p:cNvPicPr>
            <a:picLocks noChangeAspect="1"/>
          </p:cNvPicPr>
          <p:nvPr/>
        </p:nvPicPr>
        <p:blipFill rotWithShape="1">
          <a:blip r:embed="rId4"/>
          <a:srcRect l="27802" t="16352" r="30172" b="5706"/>
          <a:stretch/>
        </p:blipFill>
        <p:spPr>
          <a:xfrm>
            <a:off x="2478732" y="1146941"/>
            <a:ext cx="5474398" cy="5711059"/>
          </a:xfrm>
          <a:prstGeom prst="rect">
            <a:avLst/>
          </a:prstGeom>
        </p:spPr>
      </p:pic>
    </p:spTree>
    <p:extLst>
      <p:ext uri="{BB962C8B-B14F-4D97-AF65-F5344CB8AC3E}">
        <p14:creationId xmlns:p14="http://schemas.microsoft.com/office/powerpoint/2010/main" val="2714124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3"/>
          <a:srcRect l="61296" t="16468" r="9916" b="12087"/>
          <a:stretch/>
        </p:blipFill>
        <p:spPr>
          <a:xfrm>
            <a:off x="7174809" y="463825"/>
            <a:ext cx="4209496" cy="5876649"/>
          </a:xfrm>
          <a:prstGeom prst="rect">
            <a:avLst/>
          </a:prstGeom>
        </p:spPr>
      </p:pic>
      <p:sp>
        <p:nvSpPr>
          <p:cNvPr id="4" name="Titel 5">
            <a:extLst>
              <a:ext uri="{FF2B5EF4-FFF2-40B4-BE49-F238E27FC236}">
                <a16:creationId xmlns:a16="http://schemas.microsoft.com/office/drawing/2014/main" id="{4665E59F-973E-4B22-B8EB-2427BD2F3641}"/>
              </a:ext>
            </a:extLst>
          </p:cNvPr>
          <p:cNvSpPr txBox="1">
            <a:spLocks/>
          </p:cNvSpPr>
          <p:nvPr/>
        </p:nvSpPr>
        <p:spPr>
          <a:xfrm>
            <a:off x="942975" y="396246"/>
            <a:ext cx="6067425" cy="291147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dirty="0"/>
              <a:t>Wie soll und kann man das 19. und 20. Jahrhundert zusammenfassen?</a:t>
            </a:r>
          </a:p>
        </p:txBody>
      </p:sp>
    </p:spTree>
    <p:extLst>
      <p:ext uri="{BB962C8B-B14F-4D97-AF65-F5344CB8AC3E}">
        <p14:creationId xmlns:p14="http://schemas.microsoft.com/office/powerpoint/2010/main" val="195968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726671" y="193876"/>
            <a:ext cx="10738658" cy="664079"/>
          </a:xfrm>
        </p:spPr>
        <p:txBody>
          <a:bodyPr>
            <a:normAutofit/>
          </a:bodyPr>
          <a:lstStyle/>
          <a:p>
            <a:r>
              <a:rPr lang="de-DE" sz="4000" b="1" dirty="0"/>
              <a:t>Mögliche Narrative</a:t>
            </a:r>
          </a:p>
        </p:txBody>
      </p:sp>
      <p:sp>
        <p:nvSpPr>
          <p:cNvPr id="3" name="Inhaltsplatzhalter 2"/>
          <p:cNvSpPr>
            <a:spLocks noGrp="1"/>
          </p:cNvSpPr>
          <p:nvPr>
            <p:ph idx="1"/>
          </p:nvPr>
        </p:nvSpPr>
        <p:spPr>
          <a:xfrm>
            <a:off x="569985" y="969151"/>
            <a:ext cx="11294637" cy="5567116"/>
          </a:xfrm>
        </p:spPr>
        <p:txBody>
          <a:bodyPr>
            <a:noAutofit/>
          </a:bodyPr>
          <a:lstStyle/>
          <a:p>
            <a:pPr marL="0" indent="0">
              <a:spcBef>
                <a:spcPts val="600"/>
              </a:spcBef>
              <a:buNone/>
            </a:pPr>
            <a:r>
              <a:rPr lang="de-DE" sz="2400" dirty="0"/>
              <a:t>1. Konzept des durch die Industrialisierung entstandenen Konfliktes zwischen Arbeiterklasse und Bourgeoisie</a:t>
            </a:r>
          </a:p>
          <a:p>
            <a:pPr marL="0" indent="0">
              <a:spcBef>
                <a:spcPts val="600"/>
              </a:spcBef>
              <a:buNone/>
            </a:pPr>
            <a:r>
              <a:rPr lang="de-DE" sz="2400" dirty="0"/>
              <a:t>2. „Sonderwege“, die „verzögert“ oder „abweichend“ von der Norm des „Weg des Westens“ verliefen </a:t>
            </a:r>
          </a:p>
          <a:p>
            <a:pPr marL="0" indent="0">
              <a:spcBef>
                <a:spcPts val="600"/>
              </a:spcBef>
              <a:buNone/>
            </a:pPr>
            <a:r>
              <a:rPr lang="de-DE" sz="2400" dirty="0"/>
              <a:t>3. Geschichte des „Europäischen Bürgerkrieges“ (1917-1990) zwischen Kommunismus und Kapitalismus mit dem Sieg des Westens aufgrund der  wirtschaftlichen Überlegenheit</a:t>
            </a:r>
          </a:p>
          <a:p>
            <a:pPr marL="0" indent="0">
              <a:lnSpc>
                <a:spcPct val="100000"/>
              </a:lnSpc>
              <a:spcBef>
                <a:spcPts val="600"/>
              </a:spcBef>
              <a:buNone/>
            </a:pPr>
            <a:r>
              <a:rPr lang="de-DE" sz="2400" dirty="0"/>
              <a:t>4. Modernisierungskonzepte </a:t>
            </a:r>
          </a:p>
          <a:p>
            <a:pPr>
              <a:lnSpc>
                <a:spcPct val="100000"/>
              </a:lnSpc>
              <a:spcBef>
                <a:spcPts val="600"/>
              </a:spcBef>
              <a:buFontTx/>
              <a:buChar char="-"/>
            </a:pPr>
            <a:r>
              <a:rPr lang="de-DE" sz="2400" dirty="0"/>
              <a:t>von „vormodernen“ bzw. „traditionalen“ zu „modernen“ Gesellschaften durch Betrachtung von verschiedener Faktoren (technische, wirtschaftliche, sozialstrukturelle, politische, kulturelle, psychische, religiöse usw.) </a:t>
            </a:r>
          </a:p>
          <a:p>
            <a:pPr>
              <a:lnSpc>
                <a:spcPct val="100000"/>
              </a:lnSpc>
              <a:spcBef>
                <a:spcPts val="600"/>
              </a:spcBef>
              <a:buFontTx/>
              <a:buChar char="-"/>
            </a:pPr>
            <a:r>
              <a:rPr lang="de-DE" sz="2400" dirty="0"/>
              <a:t>als „Ehe“ wirtschaftlich-technischen Modernisierung und der Bildung liberaler demokratischer Sozialstrukturen (westliche Norm)</a:t>
            </a:r>
          </a:p>
          <a:p>
            <a:pPr>
              <a:lnSpc>
                <a:spcPct val="100000"/>
              </a:lnSpc>
              <a:spcBef>
                <a:spcPts val="600"/>
              </a:spcBef>
              <a:buFontTx/>
              <a:buChar char="-"/>
            </a:pPr>
            <a:r>
              <a:rPr lang="de-DE" sz="2400" dirty="0"/>
              <a:t>nicht teleologisch, sondern als Experiment mit offenem Ende (Modernisierungsverlierer/Modernisierungsdiktaturen)</a:t>
            </a:r>
          </a:p>
        </p:txBody>
      </p:sp>
    </p:spTree>
    <p:extLst>
      <p:ext uri="{BB962C8B-B14F-4D97-AF65-F5344CB8AC3E}">
        <p14:creationId xmlns:p14="http://schemas.microsoft.com/office/powerpoint/2010/main" val="1393310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914400" y="305489"/>
            <a:ext cx="10957810" cy="744378"/>
          </a:xfrm>
        </p:spPr>
        <p:txBody>
          <a:bodyPr anchor="b">
            <a:noAutofit/>
          </a:bodyPr>
          <a:lstStyle/>
          <a:p>
            <a:r>
              <a:rPr lang="de-DE" sz="3600" b="1" dirty="0"/>
              <a:t>Modernisierungstheorien in der Geschichtswissenschaft</a:t>
            </a:r>
          </a:p>
        </p:txBody>
      </p:sp>
      <p:sp>
        <p:nvSpPr>
          <p:cNvPr id="3" name="Inhaltsplatzhalter 2"/>
          <p:cNvSpPr>
            <a:spLocks noGrp="1"/>
          </p:cNvSpPr>
          <p:nvPr>
            <p:ph idx="1"/>
          </p:nvPr>
        </p:nvSpPr>
        <p:spPr>
          <a:xfrm>
            <a:off x="993423" y="1383514"/>
            <a:ext cx="10579698" cy="4785175"/>
          </a:xfrm>
        </p:spPr>
        <p:txBody>
          <a:bodyPr>
            <a:noAutofit/>
          </a:bodyPr>
          <a:lstStyle/>
          <a:p>
            <a:pPr marL="0" indent="0">
              <a:spcBef>
                <a:spcPts val="600"/>
              </a:spcBef>
              <a:buNone/>
            </a:pPr>
            <a:endParaRPr lang="de-DE" sz="2000" dirty="0">
              <a:sym typeface="Wingdings" panose="05000000000000000000" pitchFamily="2" charset="2"/>
            </a:endParaRPr>
          </a:p>
          <a:p>
            <a:pPr>
              <a:spcBef>
                <a:spcPts val="600"/>
              </a:spcBef>
              <a:buFont typeface="Wingdings" panose="05000000000000000000" pitchFamily="2" charset="2"/>
              <a:buChar char="à"/>
            </a:pPr>
            <a:r>
              <a:rPr lang="de-DE" sz="3600" dirty="0">
                <a:sym typeface="Wingdings" panose="05000000000000000000" pitchFamily="2" charset="2"/>
              </a:rPr>
              <a:t> Vielfalt der Moderne </a:t>
            </a:r>
          </a:p>
          <a:p>
            <a:pPr marL="0" indent="0">
              <a:spcBef>
                <a:spcPts val="600"/>
              </a:spcBef>
              <a:buNone/>
            </a:pPr>
            <a:endParaRPr lang="de-DE" sz="2400" b="1" dirty="0"/>
          </a:p>
          <a:p>
            <a:pPr marL="0" indent="0">
              <a:spcBef>
                <a:spcPts val="600"/>
              </a:spcBef>
              <a:buNone/>
            </a:pPr>
            <a:r>
              <a:rPr lang="de-DE" sz="2400" b="1" dirty="0"/>
              <a:t>Fundamentalistische Bewegungen bilden keinen Gegensatz zur Moderne</a:t>
            </a:r>
            <a:r>
              <a:rPr lang="de-DE" sz="2400" dirty="0"/>
              <a:t>, sondern müssen als ihr integraler Bestandteil angesehen werden. </a:t>
            </a:r>
          </a:p>
          <a:p>
            <a:pPr marL="0" indent="0">
              <a:spcBef>
                <a:spcPts val="600"/>
              </a:spcBef>
              <a:buNone/>
            </a:pPr>
            <a:r>
              <a:rPr lang="de-DE" sz="2400" dirty="0"/>
              <a:t>Die verschiedenen Modernisierungsgesellschaften unterscheiden sich allerdings darin, wie sie strukturell und kulturell ihr jeweils eigenes fundamentalistisches Erbe rezipiert und verarbeitet haben.</a:t>
            </a:r>
          </a:p>
          <a:p>
            <a:pPr marL="0" indent="0">
              <a:spcBef>
                <a:spcPts val="600"/>
              </a:spcBef>
              <a:buNone/>
            </a:pPr>
            <a:endParaRPr lang="de-DE" sz="2400" dirty="0"/>
          </a:p>
          <a:p>
            <a:pPr marL="0" indent="0">
              <a:spcBef>
                <a:spcPts val="600"/>
              </a:spcBef>
              <a:buNone/>
            </a:pPr>
            <a:endParaRPr lang="de-DE" sz="2400" dirty="0"/>
          </a:p>
          <a:p>
            <a:pPr marL="0" indent="0">
              <a:spcBef>
                <a:spcPts val="600"/>
              </a:spcBef>
              <a:buNone/>
            </a:pPr>
            <a:r>
              <a:rPr lang="de-DE" sz="2000" dirty="0">
                <a:sym typeface="Wingdings" panose="05000000000000000000" pitchFamily="2" charset="2"/>
              </a:rPr>
              <a:t>Literatur: </a:t>
            </a:r>
            <a:r>
              <a:rPr lang="de-DE" sz="2000" dirty="0" err="1"/>
              <a:t>Shmuel</a:t>
            </a:r>
            <a:r>
              <a:rPr lang="de-DE" sz="2000" dirty="0"/>
              <a:t> Noah Eisenstadt: Die Vielfalt der Moderne, Weilerswist 2000</a:t>
            </a:r>
          </a:p>
          <a:p>
            <a:pPr marL="0" indent="0">
              <a:spcBef>
                <a:spcPts val="600"/>
              </a:spcBef>
              <a:buNone/>
            </a:pPr>
            <a:endParaRPr lang="de-DE" sz="2000" dirty="0"/>
          </a:p>
        </p:txBody>
      </p:sp>
    </p:spTree>
    <p:extLst>
      <p:ext uri="{BB962C8B-B14F-4D97-AF65-F5344CB8AC3E}">
        <p14:creationId xmlns:p14="http://schemas.microsoft.com/office/powerpoint/2010/main" val="1947270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A61884-5596-421D-A8AB-C47FEBB2EC47}"/>
              </a:ext>
            </a:extLst>
          </p:cNvPr>
          <p:cNvSpPr>
            <a:spLocks noGrp="1"/>
          </p:cNvSpPr>
          <p:nvPr>
            <p:ph type="title"/>
          </p:nvPr>
        </p:nvSpPr>
        <p:spPr>
          <a:xfrm>
            <a:off x="115239" y="532713"/>
            <a:ext cx="3677816" cy="1325563"/>
          </a:xfrm>
        </p:spPr>
        <p:txBody>
          <a:bodyPr/>
          <a:lstStyle/>
          <a:p>
            <a:r>
              <a:rPr lang="de-DE" dirty="0"/>
              <a:t>Ulrich Herbert, </a:t>
            </a:r>
            <a:r>
              <a:rPr lang="de-DE" sz="3200" dirty="0"/>
              <a:t>Univ. Freiburg</a:t>
            </a:r>
          </a:p>
        </p:txBody>
      </p:sp>
      <p:sp>
        <p:nvSpPr>
          <p:cNvPr id="3" name="Inhaltsplatzhalter 2">
            <a:extLst>
              <a:ext uri="{FF2B5EF4-FFF2-40B4-BE49-F238E27FC236}">
                <a16:creationId xmlns:a16="http://schemas.microsoft.com/office/drawing/2014/main" id="{47798C8A-3CA0-466E-A150-09FF95D9F711}"/>
              </a:ext>
            </a:extLst>
          </p:cNvPr>
          <p:cNvSpPr>
            <a:spLocks noGrp="1"/>
          </p:cNvSpPr>
          <p:nvPr>
            <p:ph idx="4294967295"/>
          </p:nvPr>
        </p:nvSpPr>
        <p:spPr>
          <a:xfrm>
            <a:off x="4171802" y="301239"/>
            <a:ext cx="7588469" cy="6456363"/>
          </a:xfrm>
        </p:spPr>
        <p:txBody>
          <a:bodyPr>
            <a:noAutofit/>
          </a:bodyPr>
          <a:lstStyle/>
          <a:p>
            <a:pPr marL="0" indent="0">
              <a:buNone/>
            </a:pPr>
            <a:r>
              <a:rPr lang="de-DE" sz="2400" i="1" dirty="0"/>
              <a:t>„Angesichts der vielfältigen Debatten um den Begriff der Modernisierung sollen hier drei Prozesse voneinander unterschieden werden …: </a:t>
            </a:r>
          </a:p>
          <a:p>
            <a:pPr marL="0" indent="0">
              <a:buNone/>
            </a:pPr>
            <a:r>
              <a:rPr lang="de-DE" sz="2400" dirty="0"/>
              <a:t>1. </a:t>
            </a:r>
            <a:r>
              <a:rPr lang="de-DE" sz="2400" dirty="0">
                <a:solidFill>
                  <a:srgbClr val="FF0000"/>
                </a:solidFill>
              </a:rPr>
              <a:t>wirtschaftliche und technische Modernisierung </a:t>
            </a:r>
            <a:r>
              <a:rPr lang="de-DE" sz="2400" dirty="0"/>
              <a:t>(ökonomische Rationalisierungs- und Wachstumsprozesse)</a:t>
            </a:r>
          </a:p>
          <a:p>
            <a:pPr marL="0" indent="0">
              <a:buNone/>
            </a:pPr>
            <a:r>
              <a:rPr lang="de-DE" sz="2400" dirty="0"/>
              <a:t>2. </a:t>
            </a:r>
            <a:r>
              <a:rPr lang="de-DE" sz="2400" dirty="0">
                <a:solidFill>
                  <a:srgbClr val="FF0000"/>
                </a:solidFill>
              </a:rPr>
              <a:t>politische und soziale Modernisierung </a:t>
            </a:r>
            <a:r>
              <a:rPr lang="de-DE" sz="2400" dirty="0"/>
              <a:t>(Parlamentarisierung der politischen Entscheidungen, Demokratisierung von Verwaltung und Abbau von unüberwindlichen Klassenunterschieden und -schranken)</a:t>
            </a:r>
          </a:p>
          <a:p>
            <a:pPr marL="0" indent="0">
              <a:buNone/>
            </a:pPr>
            <a:r>
              <a:rPr lang="de-DE" sz="2400" dirty="0"/>
              <a:t>3. die </a:t>
            </a:r>
            <a:r>
              <a:rPr lang="de-DE" sz="2400" dirty="0">
                <a:solidFill>
                  <a:srgbClr val="FF0000"/>
                </a:solidFill>
              </a:rPr>
              <a:t>Modernisierung der Lebensweisen und -normen und der politischen Entscheidungen </a:t>
            </a:r>
            <a:r>
              <a:rPr lang="de-DE" sz="2400" dirty="0"/>
              <a:t>(Partizipation, Pluralität und Abbau hierarchischer und autoritärer Strukturen). Dieser letztgenannte Bereich lässt sich für unseren Gegenstand mit dem Begriff der „</a:t>
            </a:r>
            <a:r>
              <a:rPr lang="de-DE" sz="2400" dirty="0">
                <a:solidFill>
                  <a:srgbClr val="FF0000"/>
                </a:solidFill>
              </a:rPr>
              <a:t>Liberalisierung</a:t>
            </a:r>
            <a:r>
              <a:rPr lang="de-DE" sz="2400" dirty="0"/>
              <a:t>“ treffender fassen</a:t>
            </a:r>
            <a:endParaRPr lang="de-DE" sz="2400" i="1" dirty="0"/>
          </a:p>
          <a:p>
            <a:pPr marL="0" indent="0">
              <a:buNone/>
            </a:pPr>
            <a:r>
              <a:rPr lang="de-DE" sz="2400" i="1" dirty="0"/>
              <a:t>(</a:t>
            </a:r>
            <a:r>
              <a:rPr lang="de-DE" sz="2000" i="1" dirty="0"/>
              <a:t>vgl. Ulrich Herbert, Liberalisierung als Lernprozess, 2002, S. 12)</a:t>
            </a:r>
          </a:p>
        </p:txBody>
      </p:sp>
    </p:spTree>
    <p:extLst>
      <p:ext uri="{BB962C8B-B14F-4D97-AF65-F5344CB8AC3E}">
        <p14:creationId xmlns:p14="http://schemas.microsoft.com/office/powerpoint/2010/main" val="58609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3977</Words>
  <Application>Microsoft Office PowerPoint</Application>
  <PresentationFormat>Breitbild</PresentationFormat>
  <Paragraphs>384</Paragraphs>
  <Slides>27</Slides>
  <Notes>26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Calibri Light</vt:lpstr>
      <vt:lpstr>Wingdings</vt:lpstr>
      <vt:lpstr>Office</vt:lpstr>
      <vt:lpstr>PowerPoint-Präsentation</vt:lpstr>
      <vt:lpstr>PowerPoint-Präsentation</vt:lpstr>
      <vt:lpstr>Historischer Durchbruch der Moderne  Foto: Gare Montparnasse in Paris, 23.10.1895, anonymer Fotograf (https://commons.wikimedia.org/wiki/File:Train_wreck_at_Montparnasse_1895.jpg) </vt:lpstr>
      <vt:lpstr>Tagungsprogramm</vt:lpstr>
      <vt:lpstr>Blick auf den Server https://lehrerfortbildung-bw.de/u_gewi/geschichte/gym/bp2016/fb9/index.html</vt:lpstr>
      <vt:lpstr>PowerPoint-Präsentation</vt:lpstr>
      <vt:lpstr>Mögliche Narrative</vt:lpstr>
      <vt:lpstr>Modernisierungstheorien in der Geschichtswissenschaft</vt:lpstr>
      <vt:lpstr>Ulrich Herbert, Univ. Freiburg</vt:lpstr>
      <vt:lpstr>Ulrich Herberts Konzept der Hochmoderne (High Modernity) Europe in High Modernity. Reflections on a Theory of the 20th Century, in: Journal of Modern European History 5 (2007), S. 5-20 </vt:lpstr>
      <vt:lpstr>Ulrich Herbert, Univ. Freiburg</vt:lpstr>
      <vt:lpstr>Letzte Dampflok 1977   Bilder unter https://www.bahnbilder.de/bild/deutschland~dampfloks~br-44-44-drg-dr-db-043--044-db/535860/das-ende-einer-epoche-die-letzten.html</vt:lpstr>
      <vt:lpstr>Zeitenwende 1979 –  als die Welt von heute begann</vt:lpstr>
      <vt:lpstr>PowerPoint-Präsentation</vt:lpstr>
      <vt:lpstr>„Nach dem Boom“</vt:lpstr>
      <vt:lpstr>1979 – Urknall der Gegenwart  https://www.arte.tv/de/videos/086948-000-A/1979-urknall-der-gegenwart </vt:lpstr>
      <vt:lpstr>Fazit: Konsequenzen für den Bildungsplan</vt:lpstr>
      <vt:lpstr> </vt:lpstr>
      <vt:lpstr>PowerPoint-Präsentation</vt:lpstr>
      <vt:lpstr>Vom Umgang mit den Begriffen (siehe auch BP 2016, Leitgedanken S. 9)</vt:lpstr>
      <vt:lpstr>Probleme mit den Begriffen</vt:lpstr>
      <vt:lpstr>Lösungsvorschlag</vt:lpstr>
      <vt:lpstr>Lösungsvorschlag</vt:lpstr>
      <vt:lpstr>Didaktische Überlegungen</vt:lpstr>
      <vt:lpstr>PowerPoint-Präsentation</vt:lpstr>
      <vt:lpstr>PowerPoint-Präsentation</vt:lpstr>
      <vt:lpstr>Literatur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Stefan Schipperges</dc:creator>
  <cp:lastModifiedBy>Stefan Schipperges</cp:lastModifiedBy>
  <cp:revision>7</cp:revision>
  <dcterms:created xsi:type="dcterms:W3CDTF">2020-04-07T15:31:00Z</dcterms:created>
  <dcterms:modified xsi:type="dcterms:W3CDTF">2020-06-13T15:35:53Z</dcterms:modified>
</cp:coreProperties>
</file>