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7" r:id="rId3"/>
    <p:sldId id="272" r:id="rId4"/>
    <p:sldId id="271" r:id="rId5"/>
    <p:sldId id="273" r:id="rId6"/>
    <p:sldId id="274" r:id="rId7"/>
    <p:sldId id="267" r:id="rId8"/>
    <p:sldId id="268" r:id="rId9"/>
    <p:sldId id="269" r:id="rId10"/>
    <p:sldId id="258" r:id="rId11"/>
    <p:sldId id="261" r:id="rId12"/>
    <p:sldId id="264" r:id="rId13"/>
    <p:sldId id="265" r:id="rId14"/>
    <p:sldId id="266" r:id="rId15"/>
    <p:sldId id="263" r:id="rId16"/>
    <p:sldId id="270" r:id="rId17"/>
    <p:sldId id="276" r:id="rId18"/>
    <p:sldId id="278" r:id="rId19"/>
    <p:sldId id="279" r:id="rId20"/>
    <p:sldId id="277" r:id="rId21"/>
    <p:sldId id="283" r:id="rId22"/>
    <p:sldId id="280" r:id="rId23"/>
    <p:sldId id="281" r:id="rId24"/>
    <p:sldId id="284" r:id="rId2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69"/>
    <p:restoredTop sz="74327"/>
  </p:normalViewPr>
  <p:slideViewPr>
    <p:cSldViewPr snapToGrid="0" snapToObjects="1">
      <p:cViewPr varScale="1">
        <p:scale>
          <a:sx n="134" d="100"/>
          <a:sy n="134" d="100"/>
        </p:scale>
        <p:origin x="192"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713E58-0051-F642-8A5C-BEE418F63A0D}"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de-DE"/>
        </a:p>
      </dgm:t>
    </dgm:pt>
    <dgm:pt modelId="{0D6B6DC4-A63C-6D4F-A603-53484BDFFE71}">
      <dgm:prSet phldrT="[Text]"/>
      <dgm:spPr/>
      <dgm:t>
        <a:bodyPr/>
        <a:lstStyle/>
        <a:p>
          <a:r>
            <a:rPr lang="de-DE" dirty="0"/>
            <a:t>Mikrochip als Grundstoff der industriellen Welt (Digitalisierung d. Produktion, Alltag, Information, Medien, Kommunikation)</a:t>
          </a:r>
        </a:p>
      </dgm:t>
    </dgm:pt>
    <dgm:pt modelId="{ED1B8F14-6C43-1042-A0FE-50E37995048D}" type="parTrans" cxnId="{66544810-CF6E-CC4D-927E-F929A0A778C4}">
      <dgm:prSet/>
      <dgm:spPr/>
      <dgm:t>
        <a:bodyPr/>
        <a:lstStyle/>
        <a:p>
          <a:endParaRPr lang="de-DE"/>
        </a:p>
      </dgm:t>
    </dgm:pt>
    <dgm:pt modelId="{945D2AFB-3F55-E244-BB00-FD29128689D9}" type="sibTrans" cxnId="{66544810-CF6E-CC4D-927E-F929A0A778C4}">
      <dgm:prSet/>
      <dgm:spPr/>
      <dgm:t>
        <a:bodyPr/>
        <a:lstStyle/>
        <a:p>
          <a:endParaRPr lang="de-DE"/>
        </a:p>
      </dgm:t>
    </dgm:pt>
    <dgm:pt modelId="{4F7D0152-3196-D448-84D9-B8C6544743AB}">
      <dgm:prSet phldrT="[Text]"/>
      <dgm:spPr/>
      <dgm:t>
        <a:bodyPr/>
        <a:lstStyle/>
        <a:p>
          <a:r>
            <a:rPr lang="de-DE" dirty="0"/>
            <a:t>makroökonomische Leitperspektive: Monetarismus statt Keynesianismus</a:t>
          </a:r>
        </a:p>
      </dgm:t>
    </dgm:pt>
    <dgm:pt modelId="{C2AB7CAA-947F-F345-A688-C46C6E81C9FD}" type="parTrans" cxnId="{FAB0F1D8-E777-9F47-9F01-CB30AB5BA8AC}">
      <dgm:prSet/>
      <dgm:spPr/>
      <dgm:t>
        <a:bodyPr/>
        <a:lstStyle/>
        <a:p>
          <a:endParaRPr lang="de-DE"/>
        </a:p>
      </dgm:t>
    </dgm:pt>
    <dgm:pt modelId="{FACDF3EA-72F1-E54D-96B0-142DD3DD549A}" type="sibTrans" cxnId="{FAB0F1D8-E777-9F47-9F01-CB30AB5BA8AC}">
      <dgm:prSet/>
      <dgm:spPr/>
      <dgm:t>
        <a:bodyPr/>
        <a:lstStyle/>
        <a:p>
          <a:endParaRPr lang="de-DE"/>
        </a:p>
      </dgm:t>
    </dgm:pt>
    <dgm:pt modelId="{5E11C7BA-AE1E-8A47-A5DE-74B55718BF05}">
      <dgm:prSet phldrT="[Text]"/>
      <dgm:spPr/>
      <dgm:t>
        <a:bodyPr/>
        <a:lstStyle/>
        <a:p>
          <a:r>
            <a:rPr lang="de-DE" dirty="0"/>
            <a:t>Leitbild des unternehmerischen Selbst (Individualisierung, Flexibilisierung)</a:t>
          </a:r>
        </a:p>
      </dgm:t>
    </dgm:pt>
    <dgm:pt modelId="{B2E03EB0-CAD1-B342-8038-D0C324A7B206}" type="parTrans" cxnId="{CBEDA32E-7E91-3544-8177-DC7609E50653}">
      <dgm:prSet/>
      <dgm:spPr/>
      <dgm:t>
        <a:bodyPr/>
        <a:lstStyle/>
        <a:p>
          <a:endParaRPr lang="de-DE"/>
        </a:p>
      </dgm:t>
    </dgm:pt>
    <dgm:pt modelId="{626FC19A-707D-CC48-A7A3-FA1592A3853D}" type="sibTrans" cxnId="{CBEDA32E-7E91-3544-8177-DC7609E50653}">
      <dgm:prSet/>
      <dgm:spPr/>
      <dgm:t>
        <a:bodyPr/>
        <a:lstStyle/>
        <a:p>
          <a:endParaRPr lang="de-DE"/>
        </a:p>
      </dgm:t>
    </dgm:pt>
    <dgm:pt modelId="{9F12F193-26BE-6E4E-91C4-4E0E66B15E3F}" type="pres">
      <dgm:prSet presAssocID="{86713E58-0051-F642-8A5C-BEE418F63A0D}" presName="Name0" presStyleCnt="0">
        <dgm:presLayoutVars>
          <dgm:chMax val="7"/>
          <dgm:chPref val="7"/>
          <dgm:dir/>
        </dgm:presLayoutVars>
      </dgm:prSet>
      <dgm:spPr/>
    </dgm:pt>
    <dgm:pt modelId="{BEF89A51-1DC8-9141-AB5A-CD9135797BB0}" type="pres">
      <dgm:prSet presAssocID="{86713E58-0051-F642-8A5C-BEE418F63A0D}" presName="Name1" presStyleCnt="0"/>
      <dgm:spPr/>
    </dgm:pt>
    <dgm:pt modelId="{58DE065B-32C2-E94D-AF28-B65B5DAB45AE}" type="pres">
      <dgm:prSet presAssocID="{86713E58-0051-F642-8A5C-BEE418F63A0D}" presName="cycle" presStyleCnt="0"/>
      <dgm:spPr/>
    </dgm:pt>
    <dgm:pt modelId="{C59B375C-21D2-004D-8036-D454D307486A}" type="pres">
      <dgm:prSet presAssocID="{86713E58-0051-F642-8A5C-BEE418F63A0D}" presName="srcNode" presStyleLbl="node1" presStyleIdx="0" presStyleCnt="3"/>
      <dgm:spPr/>
    </dgm:pt>
    <dgm:pt modelId="{CEB9BE14-0408-EB40-A10B-1D138318EAF2}" type="pres">
      <dgm:prSet presAssocID="{86713E58-0051-F642-8A5C-BEE418F63A0D}" presName="conn" presStyleLbl="parChTrans1D2" presStyleIdx="0" presStyleCnt="1"/>
      <dgm:spPr/>
    </dgm:pt>
    <dgm:pt modelId="{0F78FD68-6D63-A347-8716-7B04DDB446C1}" type="pres">
      <dgm:prSet presAssocID="{86713E58-0051-F642-8A5C-BEE418F63A0D}" presName="extraNode" presStyleLbl="node1" presStyleIdx="0" presStyleCnt="3"/>
      <dgm:spPr/>
    </dgm:pt>
    <dgm:pt modelId="{8FF7DE93-CA1B-8440-A707-49D5574373C2}" type="pres">
      <dgm:prSet presAssocID="{86713E58-0051-F642-8A5C-BEE418F63A0D}" presName="dstNode" presStyleLbl="node1" presStyleIdx="0" presStyleCnt="3"/>
      <dgm:spPr/>
    </dgm:pt>
    <dgm:pt modelId="{FEF49999-B077-B845-88B8-326586BDC124}" type="pres">
      <dgm:prSet presAssocID="{0D6B6DC4-A63C-6D4F-A603-53484BDFFE71}" presName="text_1" presStyleLbl="node1" presStyleIdx="0" presStyleCnt="3">
        <dgm:presLayoutVars>
          <dgm:bulletEnabled val="1"/>
        </dgm:presLayoutVars>
      </dgm:prSet>
      <dgm:spPr/>
    </dgm:pt>
    <dgm:pt modelId="{CA26A260-469C-8B45-BF23-D1BE1D0BEFE7}" type="pres">
      <dgm:prSet presAssocID="{0D6B6DC4-A63C-6D4F-A603-53484BDFFE71}" presName="accent_1" presStyleCnt="0"/>
      <dgm:spPr/>
    </dgm:pt>
    <dgm:pt modelId="{EBA8ACC4-E367-6A4F-85E7-58435B7CD450}" type="pres">
      <dgm:prSet presAssocID="{0D6B6DC4-A63C-6D4F-A603-53484BDFFE71}" presName="accentRepeatNode" presStyleLbl="solidFgAcc1" presStyleIdx="0" presStyleCnt="3"/>
      <dgm:spPr/>
    </dgm:pt>
    <dgm:pt modelId="{1DC9AFAD-3AB6-A340-B45F-89FBCEC76298}" type="pres">
      <dgm:prSet presAssocID="{4F7D0152-3196-D448-84D9-B8C6544743AB}" presName="text_2" presStyleLbl="node1" presStyleIdx="1" presStyleCnt="3">
        <dgm:presLayoutVars>
          <dgm:bulletEnabled val="1"/>
        </dgm:presLayoutVars>
      </dgm:prSet>
      <dgm:spPr/>
    </dgm:pt>
    <dgm:pt modelId="{2D4CA36D-39FE-3948-B80B-06555AB5034A}" type="pres">
      <dgm:prSet presAssocID="{4F7D0152-3196-D448-84D9-B8C6544743AB}" presName="accent_2" presStyleCnt="0"/>
      <dgm:spPr/>
    </dgm:pt>
    <dgm:pt modelId="{FEEB5702-792D-BA49-A1D3-D455E30EE899}" type="pres">
      <dgm:prSet presAssocID="{4F7D0152-3196-D448-84D9-B8C6544743AB}" presName="accentRepeatNode" presStyleLbl="solidFgAcc1" presStyleIdx="1" presStyleCnt="3"/>
      <dgm:spPr/>
    </dgm:pt>
    <dgm:pt modelId="{D7C8CB3E-9C9D-8046-81AA-21CE803707DC}" type="pres">
      <dgm:prSet presAssocID="{5E11C7BA-AE1E-8A47-A5DE-74B55718BF05}" presName="text_3" presStyleLbl="node1" presStyleIdx="2" presStyleCnt="3">
        <dgm:presLayoutVars>
          <dgm:bulletEnabled val="1"/>
        </dgm:presLayoutVars>
      </dgm:prSet>
      <dgm:spPr/>
    </dgm:pt>
    <dgm:pt modelId="{0B203DE6-5F79-3643-96C0-2E303044684B}" type="pres">
      <dgm:prSet presAssocID="{5E11C7BA-AE1E-8A47-A5DE-74B55718BF05}" presName="accent_3" presStyleCnt="0"/>
      <dgm:spPr/>
    </dgm:pt>
    <dgm:pt modelId="{214F8136-57D8-294F-BEFC-3ED702A8F9D1}" type="pres">
      <dgm:prSet presAssocID="{5E11C7BA-AE1E-8A47-A5DE-74B55718BF05}" presName="accentRepeatNode" presStyleLbl="solidFgAcc1" presStyleIdx="2" presStyleCnt="3"/>
      <dgm:spPr/>
    </dgm:pt>
  </dgm:ptLst>
  <dgm:cxnLst>
    <dgm:cxn modelId="{66544810-CF6E-CC4D-927E-F929A0A778C4}" srcId="{86713E58-0051-F642-8A5C-BEE418F63A0D}" destId="{0D6B6DC4-A63C-6D4F-A603-53484BDFFE71}" srcOrd="0" destOrd="0" parTransId="{ED1B8F14-6C43-1042-A0FE-50E37995048D}" sibTransId="{945D2AFB-3F55-E244-BB00-FD29128689D9}"/>
    <dgm:cxn modelId="{F0EE5520-D427-8248-A4C3-FFFD077FD5DC}" type="presOf" srcId="{86713E58-0051-F642-8A5C-BEE418F63A0D}" destId="{9F12F193-26BE-6E4E-91C4-4E0E66B15E3F}" srcOrd="0" destOrd="0" presId="urn:microsoft.com/office/officeart/2008/layout/VerticalCurvedList"/>
    <dgm:cxn modelId="{CBEDA32E-7E91-3544-8177-DC7609E50653}" srcId="{86713E58-0051-F642-8A5C-BEE418F63A0D}" destId="{5E11C7BA-AE1E-8A47-A5DE-74B55718BF05}" srcOrd="2" destOrd="0" parTransId="{B2E03EB0-CAD1-B342-8038-D0C324A7B206}" sibTransId="{626FC19A-707D-CC48-A7A3-FA1592A3853D}"/>
    <dgm:cxn modelId="{607A6259-74D4-A741-AC1E-6ED9F2E1E98D}" type="presOf" srcId="{5E11C7BA-AE1E-8A47-A5DE-74B55718BF05}" destId="{D7C8CB3E-9C9D-8046-81AA-21CE803707DC}" srcOrd="0" destOrd="0" presId="urn:microsoft.com/office/officeart/2008/layout/VerticalCurvedList"/>
    <dgm:cxn modelId="{FF6F749B-3FB8-3946-B7D2-FEB5410BD1F2}" type="presOf" srcId="{945D2AFB-3F55-E244-BB00-FD29128689D9}" destId="{CEB9BE14-0408-EB40-A10B-1D138318EAF2}" srcOrd="0" destOrd="0" presId="urn:microsoft.com/office/officeart/2008/layout/VerticalCurvedList"/>
    <dgm:cxn modelId="{9347F0AF-5267-A947-AFA7-F950481A9C1A}" type="presOf" srcId="{0D6B6DC4-A63C-6D4F-A603-53484BDFFE71}" destId="{FEF49999-B077-B845-88B8-326586BDC124}" srcOrd="0" destOrd="0" presId="urn:microsoft.com/office/officeart/2008/layout/VerticalCurvedList"/>
    <dgm:cxn modelId="{88C254D6-4603-5340-B264-47329D301057}" type="presOf" srcId="{4F7D0152-3196-D448-84D9-B8C6544743AB}" destId="{1DC9AFAD-3AB6-A340-B45F-89FBCEC76298}" srcOrd="0" destOrd="0" presId="urn:microsoft.com/office/officeart/2008/layout/VerticalCurvedList"/>
    <dgm:cxn modelId="{FAB0F1D8-E777-9F47-9F01-CB30AB5BA8AC}" srcId="{86713E58-0051-F642-8A5C-BEE418F63A0D}" destId="{4F7D0152-3196-D448-84D9-B8C6544743AB}" srcOrd="1" destOrd="0" parTransId="{C2AB7CAA-947F-F345-A688-C46C6E81C9FD}" sibTransId="{FACDF3EA-72F1-E54D-96B0-142DD3DD549A}"/>
    <dgm:cxn modelId="{09D96CCC-B7B8-B449-9BC2-6118BE49D16F}" type="presParOf" srcId="{9F12F193-26BE-6E4E-91C4-4E0E66B15E3F}" destId="{BEF89A51-1DC8-9141-AB5A-CD9135797BB0}" srcOrd="0" destOrd="0" presId="urn:microsoft.com/office/officeart/2008/layout/VerticalCurvedList"/>
    <dgm:cxn modelId="{35769B0B-12D9-4B44-8569-6DC341E9EBB8}" type="presParOf" srcId="{BEF89A51-1DC8-9141-AB5A-CD9135797BB0}" destId="{58DE065B-32C2-E94D-AF28-B65B5DAB45AE}" srcOrd="0" destOrd="0" presId="urn:microsoft.com/office/officeart/2008/layout/VerticalCurvedList"/>
    <dgm:cxn modelId="{CA91B4F5-57DF-E243-87FF-C2438EF7B267}" type="presParOf" srcId="{58DE065B-32C2-E94D-AF28-B65B5DAB45AE}" destId="{C59B375C-21D2-004D-8036-D454D307486A}" srcOrd="0" destOrd="0" presId="urn:microsoft.com/office/officeart/2008/layout/VerticalCurvedList"/>
    <dgm:cxn modelId="{E7F14D85-AEC2-6D4D-A56A-271CE8506C88}" type="presParOf" srcId="{58DE065B-32C2-E94D-AF28-B65B5DAB45AE}" destId="{CEB9BE14-0408-EB40-A10B-1D138318EAF2}" srcOrd="1" destOrd="0" presId="urn:microsoft.com/office/officeart/2008/layout/VerticalCurvedList"/>
    <dgm:cxn modelId="{9B8F3525-5CB4-7045-B39F-A25A7066F828}" type="presParOf" srcId="{58DE065B-32C2-E94D-AF28-B65B5DAB45AE}" destId="{0F78FD68-6D63-A347-8716-7B04DDB446C1}" srcOrd="2" destOrd="0" presId="urn:microsoft.com/office/officeart/2008/layout/VerticalCurvedList"/>
    <dgm:cxn modelId="{491CABE3-C6AA-6840-BE45-A751F737FD3B}" type="presParOf" srcId="{58DE065B-32C2-E94D-AF28-B65B5DAB45AE}" destId="{8FF7DE93-CA1B-8440-A707-49D5574373C2}" srcOrd="3" destOrd="0" presId="urn:microsoft.com/office/officeart/2008/layout/VerticalCurvedList"/>
    <dgm:cxn modelId="{1FA6FF59-1FFD-0546-8D44-42300FEF5DBA}" type="presParOf" srcId="{BEF89A51-1DC8-9141-AB5A-CD9135797BB0}" destId="{FEF49999-B077-B845-88B8-326586BDC124}" srcOrd="1" destOrd="0" presId="urn:microsoft.com/office/officeart/2008/layout/VerticalCurvedList"/>
    <dgm:cxn modelId="{A3E43913-0BCF-B445-B418-7B357D1BBBA8}" type="presParOf" srcId="{BEF89A51-1DC8-9141-AB5A-CD9135797BB0}" destId="{CA26A260-469C-8B45-BF23-D1BE1D0BEFE7}" srcOrd="2" destOrd="0" presId="urn:microsoft.com/office/officeart/2008/layout/VerticalCurvedList"/>
    <dgm:cxn modelId="{ED9C4C76-505D-FC40-BE69-14AC0CA3F0AC}" type="presParOf" srcId="{CA26A260-469C-8B45-BF23-D1BE1D0BEFE7}" destId="{EBA8ACC4-E367-6A4F-85E7-58435B7CD450}" srcOrd="0" destOrd="0" presId="urn:microsoft.com/office/officeart/2008/layout/VerticalCurvedList"/>
    <dgm:cxn modelId="{4997EFE5-1922-204C-86B5-7A4A15D249CD}" type="presParOf" srcId="{BEF89A51-1DC8-9141-AB5A-CD9135797BB0}" destId="{1DC9AFAD-3AB6-A340-B45F-89FBCEC76298}" srcOrd="3" destOrd="0" presId="urn:microsoft.com/office/officeart/2008/layout/VerticalCurvedList"/>
    <dgm:cxn modelId="{F3A89C27-2FBE-CF43-B4BC-859F3CF66849}" type="presParOf" srcId="{BEF89A51-1DC8-9141-AB5A-CD9135797BB0}" destId="{2D4CA36D-39FE-3948-B80B-06555AB5034A}" srcOrd="4" destOrd="0" presId="urn:microsoft.com/office/officeart/2008/layout/VerticalCurvedList"/>
    <dgm:cxn modelId="{4D55A2C5-B673-D640-AA0B-190DC815371B}" type="presParOf" srcId="{2D4CA36D-39FE-3948-B80B-06555AB5034A}" destId="{FEEB5702-792D-BA49-A1D3-D455E30EE899}" srcOrd="0" destOrd="0" presId="urn:microsoft.com/office/officeart/2008/layout/VerticalCurvedList"/>
    <dgm:cxn modelId="{0C344951-1DC4-904D-90D2-D4E0ECC96524}" type="presParOf" srcId="{BEF89A51-1DC8-9141-AB5A-CD9135797BB0}" destId="{D7C8CB3E-9C9D-8046-81AA-21CE803707DC}" srcOrd="5" destOrd="0" presId="urn:microsoft.com/office/officeart/2008/layout/VerticalCurvedList"/>
    <dgm:cxn modelId="{37CF608A-051A-274E-933F-E11CE6921055}" type="presParOf" srcId="{BEF89A51-1DC8-9141-AB5A-CD9135797BB0}" destId="{0B203DE6-5F79-3643-96C0-2E303044684B}" srcOrd="6" destOrd="0" presId="urn:microsoft.com/office/officeart/2008/layout/VerticalCurvedList"/>
    <dgm:cxn modelId="{83A00A94-AECB-2749-A1F2-2F4C8CA187FC}" type="presParOf" srcId="{0B203DE6-5F79-3643-96C0-2E303044684B}" destId="{214F8136-57D8-294F-BEFC-3ED702A8F9D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B9BE14-0408-EB40-A10B-1D138318EAF2}">
      <dsp:nvSpPr>
        <dsp:cNvPr id="0" name=""/>
        <dsp:cNvSpPr/>
      </dsp:nvSpPr>
      <dsp:spPr>
        <a:xfrm>
          <a:off x="-6125176"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F49999-B077-B845-88B8-326586BDC124}">
      <dsp:nvSpPr>
        <dsp:cNvPr id="0" name=""/>
        <dsp:cNvSpPr/>
      </dsp:nvSpPr>
      <dsp:spPr>
        <a:xfrm>
          <a:off x="752110" y="541866"/>
          <a:ext cx="7301111" cy="10837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dirty="0"/>
            <a:t>Mikrochip als Grundstoff der industriellen Welt (Digitalisierung d. Produktion, Alltag, Information, Medien, Kommunikation)</a:t>
          </a:r>
        </a:p>
      </dsp:txBody>
      <dsp:txXfrm>
        <a:off x="752110" y="541866"/>
        <a:ext cx="7301111" cy="1083733"/>
      </dsp:txXfrm>
    </dsp:sp>
    <dsp:sp modelId="{EBA8ACC4-E367-6A4F-85E7-58435B7CD450}">
      <dsp:nvSpPr>
        <dsp:cNvPr id="0" name=""/>
        <dsp:cNvSpPr/>
      </dsp:nvSpPr>
      <dsp:spPr>
        <a:xfrm>
          <a:off x="74777" y="406400"/>
          <a:ext cx="1354666" cy="13546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C9AFAD-3AB6-A340-B45F-89FBCEC76298}">
      <dsp:nvSpPr>
        <dsp:cNvPr id="0" name=""/>
        <dsp:cNvSpPr/>
      </dsp:nvSpPr>
      <dsp:spPr>
        <a:xfrm>
          <a:off x="1146048" y="2167466"/>
          <a:ext cx="6907174" cy="10837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dirty="0"/>
            <a:t>makroökonomische Leitperspektive: Monetarismus statt Keynesianismus</a:t>
          </a:r>
        </a:p>
      </dsp:txBody>
      <dsp:txXfrm>
        <a:off x="1146048" y="2167466"/>
        <a:ext cx="6907174" cy="1083733"/>
      </dsp:txXfrm>
    </dsp:sp>
    <dsp:sp modelId="{FEEB5702-792D-BA49-A1D3-D455E30EE899}">
      <dsp:nvSpPr>
        <dsp:cNvPr id="0" name=""/>
        <dsp:cNvSpPr/>
      </dsp:nvSpPr>
      <dsp:spPr>
        <a:xfrm>
          <a:off x="468714" y="2032000"/>
          <a:ext cx="1354666" cy="13546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C8CB3E-9C9D-8046-81AA-21CE803707DC}">
      <dsp:nvSpPr>
        <dsp:cNvPr id="0" name=""/>
        <dsp:cNvSpPr/>
      </dsp:nvSpPr>
      <dsp:spPr>
        <a:xfrm>
          <a:off x="752110" y="3793066"/>
          <a:ext cx="7301111" cy="10837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58420" rIns="58420" bIns="58420" numCol="1" spcCol="1270" anchor="ctr" anchorCtr="0">
          <a:noAutofit/>
        </a:bodyPr>
        <a:lstStyle/>
        <a:p>
          <a:pPr marL="0" lvl="0" indent="0" algn="l" defTabSz="1022350">
            <a:lnSpc>
              <a:spcPct val="90000"/>
            </a:lnSpc>
            <a:spcBef>
              <a:spcPct val="0"/>
            </a:spcBef>
            <a:spcAft>
              <a:spcPct val="35000"/>
            </a:spcAft>
            <a:buNone/>
          </a:pPr>
          <a:r>
            <a:rPr lang="de-DE" sz="2300" kern="1200" dirty="0"/>
            <a:t>Leitbild des unternehmerischen Selbst (Individualisierung, Flexibilisierung)</a:t>
          </a:r>
        </a:p>
      </dsp:txBody>
      <dsp:txXfrm>
        <a:off x="752110" y="3793066"/>
        <a:ext cx="7301111" cy="1083733"/>
      </dsp:txXfrm>
    </dsp:sp>
    <dsp:sp modelId="{214F8136-57D8-294F-BEFC-3ED702A8F9D1}">
      <dsp:nvSpPr>
        <dsp:cNvPr id="0" name=""/>
        <dsp:cNvSpPr/>
      </dsp:nvSpPr>
      <dsp:spPr>
        <a:xfrm>
          <a:off x="74777" y="3657600"/>
          <a:ext cx="1354666" cy="13546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F05C03-E00C-A64D-976D-E845D2F89B87}" type="datetimeFigureOut">
              <a:rPr lang="de-DE" smtClean="0"/>
              <a:t>20.07.20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B2E977-0DFC-7D4B-8FD0-0F2669508752}" type="slidenum">
              <a:rPr lang="de-DE" smtClean="0"/>
              <a:t>‹Nr.›</a:t>
            </a:fld>
            <a:endParaRPr lang="de-DE"/>
          </a:p>
        </p:txBody>
      </p:sp>
    </p:spTree>
    <p:extLst>
      <p:ext uri="{BB962C8B-B14F-4D97-AF65-F5344CB8AC3E}">
        <p14:creationId xmlns:p14="http://schemas.microsoft.com/office/powerpoint/2010/main" val="3595494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britische Band Supertramp veröffentlicht 1975 das Album „</a:t>
            </a:r>
            <a:r>
              <a:rPr lang="de-DE" dirty="0" err="1"/>
              <a:t>Crisis</a:t>
            </a:r>
            <a:r>
              <a:rPr lang="de-DE" dirty="0"/>
              <a:t>? </a:t>
            </a:r>
            <a:r>
              <a:rPr lang="de-DE" dirty="0" err="1"/>
              <a:t>What</a:t>
            </a:r>
            <a:r>
              <a:rPr lang="de-DE" dirty="0"/>
              <a:t> </a:t>
            </a:r>
            <a:r>
              <a:rPr lang="de-DE" dirty="0" err="1"/>
              <a:t>Crisis</a:t>
            </a:r>
            <a:r>
              <a:rPr lang="de-DE" dirty="0"/>
              <a:t>? In einer verfallenden Arbeitersiedlung, umgeben von rauchenden Industrieschloten sonnt sich ein Urlauber auf einem Liegestuhl, neben ihm ein Long Drink und eine Zeitung. Um ihn herum ist alles grau und trostlos, nur er, sein Sonnenschirm, sein Liegestuhl, </a:t>
            </a:r>
            <a:r>
              <a:rPr lang="de-DE" dirty="0" err="1"/>
              <a:t>drink</a:t>
            </a:r>
            <a:r>
              <a:rPr lang="de-DE" dirty="0"/>
              <a:t> und Zeitung, sowie eine Art Teppich auf dem sein Liegestuhl steht, sind farbig. Völlig ignorant verschließt der Urlauber seine Augen vor der abgebildeten Krise, der er den Rücken zuwendet. Das Cover spielt nicht nur ironisch überspitzt auf die zeitgenössische Krisenwahrnehmung an, sondern kritisiert auch die westliche Wohlstandsgesellschaft.</a:t>
            </a:r>
          </a:p>
        </p:txBody>
      </p:sp>
      <p:sp>
        <p:nvSpPr>
          <p:cNvPr id="4" name="Foliennummernplatzhalter 3"/>
          <p:cNvSpPr>
            <a:spLocks noGrp="1"/>
          </p:cNvSpPr>
          <p:nvPr>
            <p:ph type="sldNum" sz="quarter" idx="5"/>
          </p:nvPr>
        </p:nvSpPr>
        <p:spPr/>
        <p:txBody>
          <a:bodyPr/>
          <a:lstStyle/>
          <a:p>
            <a:fld id="{74B2E977-0DFC-7D4B-8FD0-0F2669508752}" type="slidenum">
              <a:rPr lang="de-DE" smtClean="0"/>
              <a:t>2</a:t>
            </a:fld>
            <a:endParaRPr lang="de-DE"/>
          </a:p>
        </p:txBody>
      </p:sp>
    </p:spTree>
    <p:extLst>
      <p:ext uri="{BB962C8B-B14F-4D97-AF65-F5344CB8AC3E}">
        <p14:creationId xmlns:p14="http://schemas.microsoft.com/office/powerpoint/2010/main" val="3508214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4B2E977-0DFC-7D4B-8FD0-0F2669508752}" type="slidenum">
              <a:rPr lang="de-DE" smtClean="0"/>
              <a:t>15</a:t>
            </a:fld>
            <a:endParaRPr lang="de-DE"/>
          </a:p>
        </p:txBody>
      </p:sp>
    </p:spTree>
    <p:extLst>
      <p:ext uri="{BB962C8B-B14F-4D97-AF65-F5344CB8AC3E}">
        <p14:creationId xmlns:p14="http://schemas.microsoft.com/office/powerpoint/2010/main" val="1366402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britische Band Supertramp veröffentlicht 1975 das Album „</a:t>
            </a:r>
            <a:r>
              <a:rPr lang="de-DE" dirty="0" err="1"/>
              <a:t>Crisis</a:t>
            </a:r>
            <a:r>
              <a:rPr lang="de-DE" dirty="0"/>
              <a:t>? </a:t>
            </a:r>
            <a:r>
              <a:rPr lang="de-DE" dirty="0" err="1"/>
              <a:t>What</a:t>
            </a:r>
            <a:r>
              <a:rPr lang="de-DE" dirty="0"/>
              <a:t> </a:t>
            </a:r>
            <a:r>
              <a:rPr lang="de-DE" dirty="0" err="1"/>
              <a:t>Crisis</a:t>
            </a:r>
            <a:r>
              <a:rPr lang="de-DE" dirty="0"/>
              <a:t>? In einer verfallenden Arbeitersiedlung, umgeben von rauchenden Industrieschloten sonnt sich ein Urlauber auf einem Liegestuhl, neben ihm ein Long Drink und eine Zeitung. Um ihn herum ist alles grau und trostlos, nur er, sein Sonnenschirm, sein Liegestuhl, </a:t>
            </a:r>
            <a:r>
              <a:rPr lang="de-DE" dirty="0" err="1"/>
              <a:t>drink</a:t>
            </a:r>
            <a:r>
              <a:rPr lang="de-DE" dirty="0"/>
              <a:t> und Zeitung, sowie eine Art Teppich auf dem sein Liegestuhl steht, sind farbig. Völlig ignorant verschließt der Urlauber seine Augen vor der abgebildeten Krise, der er den Rücken zuwendet. Das Cover spielt nicht nur ironisch überspitzt auf die zeitgenössische Krisenwahrnehmung an, sondern kritisiert auch die westliche Wohlstandsgesellschaft.</a:t>
            </a:r>
          </a:p>
        </p:txBody>
      </p:sp>
      <p:sp>
        <p:nvSpPr>
          <p:cNvPr id="4" name="Foliennummernplatzhalter 3"/>
          <p:cNvSpPr>
            <a:spLocks noGrp="1"/>
          </p:cNvSpPr>
          <p:nvPr>
            <p:ph type="sldNum" sz="quarter" idx="5"/>
          </p:nvPr>
        </p:nvSpPr>
        <p:spPr/>
        <p:txBody>
          <a:bodyPr/>
          <a:lstStyle/>
          <a:p>
            <a:fld id="{74B2E977-0DFC-7D4B-8FD0-0F2669508752}" type="slidenum">
              <a:rPr lang="de-DE" smtClean="0"/>
              <a:t>18</a:t>
            </a:fld>
            <a:endParaRPr lang="de-DE"/>
          </a:p>
        </p:txBody>
      </p:sp>
    </p:spTree>
    <p:extLst>
      <p:ext uri="{BB962C8B-B14F-4D97-AF65-F5344CB8AC3E}">
        <p14:creationId xmlns:p14="http://schemas.microsoft.com/office/powerpoint/2010/main" val="3933131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gibt einen gut verständlichen Überblick über das Aussehen und die Folgen des Strukturwandels in Westeuropa mit Schwerpunkt auf Österreich und Deutschland und positioniert sich dabei eindeutig als Kritiker (wichtig für die Operatoren analysieren, charakterisieren und bewerten)</a:t>
            </a:r>
          </a:p>
          <a:p>
            <a:endParaRPr lang="de-DE" dirty="0"/>
          </a:p>
          <a:p>
            <a:r>
              <a:rPr lang="de-DE" dirty="0"/>
              <a:t>https://</a:t>
            </a:r>
            <a:r>
              <a:rPr lang="de-DE" dirty="0" err="1"/>
              <a:t>de.wikipedia.org</a:t>
            </a:r>
            <a:r>
              <a:rPr lang="de-DE" dirty="0"/>
              <a:t>/</a:t>
            </a:r>
            <a:r>
              <a:rPr lang="de-DE" dirty="0" err="1"/>
              <a:t>wiki</a:t>
            </a:r>
            <a:r>
              <a:rPr lang="de-DE" dirty="0"/>
              <a:t>/</a:t>
            </a:r>
            <a:r>
              <a:rPr lang="de-DE" dirty="0" err="1"/>
              <a:t>Robert_Misik</a:t>
            </a:r>
            <a:r>
              <a:rPr lang="de-DE" dirty="0"/>
              <a:t>#/</a:t>
            </a:r>
            <a:r>
              <a:rPr lang="de-DE" dirty="0" err="1"/>
              <a:t>media</a:t>
            </a:r>
            <a:r>
              <a:rPr lang="de-DE" dirty="0"/>
              <a:t>/Datei:Robert_</a:t>
            </a:r>
            <a:r>
              <a:rPr lang="de-DE" dirty="0" err="1"/>
              <a:t>Misik</a:t>
            </a:r>
            <a:r>
              <a:rPr lang="de-DE" dirty="0"/>
              <a:t>,_</a:t>
            </a:r>
            <a:r>
              <a:rPr lang="de-DE" dirty="0" err="1"/>
              <a:t>Michael_Kellner</a:t>
            </a:r>
            <a:r>
              <a:rPr lang="de-DE" dirty="0"/>
              <a:t>_(</a:t>
            </a:r>
            <a:r>
              <a:rPr lang="de-DE" dirty="0" err="1"/>
              <a:t>cropped</a:t>
            </a:r>
            <a:r>
              <a:rPr lang="de-DE" dirty="0"/>
              <a:t>).</a:t>
            </a:r>
            <a:r>
              <a:rPr lang="de-DE" dirty="0" err="1"/>
              <a:t>jpg</a:t>
            </a:r>
            <a:endParaRPr lang="de-DE" dirty="0"/>
          </a:p>
          <a:p>
            <a:endParaRPr lang="de-DE" dirty="0"/>
          </a:p>
          <a:p>
            <a:r>
              <a:rPr lang="de-DE" dirty="0"/>
              <a:t>Zu Robert </a:t>
            </a:r>
            <a:r>
              <a:rPr lang="de-DE" dirty="0" err="1"/>
              <a:t>Misik</a:t>
            </a:r>
            <a:endParaRPr lang="de-DE" sz="1200" b="0" i="0" u="none" strike="noStrike" kern="1200" dirty="0">
              <a:solidFill>
                <a:schemeClr val="tx1"/>
              </a:solidFill>
              <a:effectLst/>
              <a:latin typeface="+mn-lt"/>
              <a:ea typeface="+mn-ea"/>
              <a:cs typeface="+mn-cs"/>
            </a:endParaRPr>
          </a:p>
          <a:p>
            <a:r>
              <a:rPr lang="de-DE" dirty="0"/>
              <a:t>https://</a:t>
            </a:r>
            <a:r>
              <a:rPr lang="de-DE" dirty="0" err="1"/>
              <a:t>de.wikipedia.org</a:t>
            </a:r>
            <a:r>
              <a:rPr lang="de-DE" dirty="0"/>
              <a:t>/</a:t>
            </a:r>
            <a:r>
              <a:rPr lang="de-DE" dirty="0" err="1"/>
              <a:t>wiki</a:t>
            </a:r>
            <a:r>
              <a:rPr lang="de-DE" dirty="0"/>
              <a:t>/</a:t>
            </a:r>
            <a:r>
              <a:rPr lang="de-DE" dirty="0" err="1"/>
              <a:t>Robert_Misik</a:t>
            </a:r>
            <a:endParaRPr lang="de-DE" dirty="0"/>
          </a:p>
        </p:txBody>
      </p:sp>
      <p:sp>
        <p:nvSpPr>
          <p:cNvPr id="4" name="Foliennummernplatzhalter 3"/>
          <p:cNvSpPr>
            <a:spLocks noGrp="1"/>
          </p:cNvSpPr>
          <p:nvPr>
            <p:ph type="sldNum" sz="quarter" idx="5"/>
          </p:nvPr>
        </p:nvSpPr>
        <p:spPr/>
        <p:txBody>
          <a:bodyPr/>
          <a:lstStyle/>
          <a:p>
            <a:fld id="{74B2E977-0DFC-7D4B-8FD0-0F2669508752}" type="slidenum">
              <a:rPr lang="de-DE" smtClean="0"/>
              <a:t>22</a:t>
            </a:fld>
            <a:endParaRPr lang="de-DE"/>
          </a:p>
        </p:txBody>
      </p:sp>
    </p:spTree>
    <p:extLst>
      <p:ext uri="{BB962C8B-B14F-4D97-AF65-F5344CB8AC3E}">
        <p14:creationId xmlns:p14="http://schemas.microsoft.com/office/powerpoint/2010/main" val="559591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a:t>
            </a:r>
            <a:r>
              <a:rPr lang="de-DE" dirty="0" err="1"/>
              <a:t>www.biederlack.de</a:t>
            </a:r>
            <a:r>
              <a:rPr lang="de-DE" dirty="0"/>
              <a:t>/de/unternehmen/</a:t>
            </a:r>
          </a:p>
        </p:txBody>
      </p:sp>
      <p:sp>
        <p:nvSpPr>
          <p:cNvPr id="4" name="Foliennummernplatzhalter 3"/>
          <p:cNvSpPr>
            <a:spLocks noGrp="1"/>
          </p:cNvSpPr>
          <p:nvPr>
            <p:ph type="sldNum" sz="quarter" idx="5"/>
          </p:nvPr>
        </p:nvSpPr>
        <p:spPr/>
        <p:txBody>
          <a:bodyPr/>
          <a:lstStyle/>
          <a:p>
            <a:fld id="{74B2E977-0DFC-7D4B-8FD0-0F2669508752}" type="slidenum">
              <a:rPr lang="de-DE" smtClean="0"/>
              <a:t>23</a:t>
            </a:fld>
            <a:endParaRPr lang="de-DE"/>
          </a:p>
        </p:txBody>
      </p:sp>
    </p:spTree>
    <p:extLst>
      <p:ext uri="{BB962C8B-B14F-4D97-AF65-F5344CB8AC3E}">
        <p14:creationId xmlns:p14="http://schemas.microsoft.com/office/powerpoint/2010/main" val="3050813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Film auf </a:t>
            </a:r>
            <a:r>
              <a:rPr lang="de-DE" dirty="0" err="1"/>
              <a:t>tagesschau.de</a:t>
            </a:r>
            <a:r>
              <a:rPr lang="de-DE" dirty="0"/>
              <a:t>, https://</a:t>
            </a:r>
            <a:r>
              <a:rPr lang="de-DE" dirty="0" err="1"/>
              <a:t>www.tagesschau.de</a:t>
            </a:r>
            <a:r>
              <a:rPr lang="de-DE" dirty="0"/>
              <a:t>/</a:t>
            </a:r>
            <a:r>
              <a:rPr lang="de-DE" dirty="0" err="1"/>
              <a:t>jahresrueckblick</a:t>
            </a:r>
            <a:r>
              <a:rPr lang="de-DE" dirty="0"/>
              <a:t>/meldung220142.html</a:t>
            </a:r>
          </a:p>
          <a:p>
            <a:endParaRPr lang="de-DE" dirty="0"/>
          </a:p>
        </p:txBody>
      </p:sp>
      <p:sp>
        <p:nvSpPr>
          <p:cNvPr id="4" name="Foliennummernplatzhalter 3"/>
          <p:cNvSpPr>
            <a:spLocks noGrp="1"/>
          </p:cNvSpPr>
          <p:nvPr>
            <p:ph type="sldNum" sz="quarter" idx="5"/>
          </p:nvPr>
        </p:nvSpPr>
        <p:spPr/>
        <p:txBody>
          <a:bodyPr/>
          <a:lstStyle/>
          <a:p>
            <a:fld id="{74B2E977-0DFC-7D4B-8FD0-0F2669508752}" type="slidenum">
              <a:rPr lang="de-DE" smtClean="0"/>
              <a:t>3</a:t>
            </a:fld>
            <a:endParaRPr lang="de-DE"/>
          </a:p>
        </p:txBody>
      </p:sp>
    </p:spTree>
    <p:extLst>
      <p:ext uri="{BB962C8B-B14F-4D97-AF65-F5344CB8AC3E}">
        <p14:creationId xmlns:p14="http://schemas.microsoft.com/office/powerpoint/2010/main" val="2081770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4B2E977-0DFC-7D4B-8FD0-0F2669508752}" type="slidenum">
              <a:rPr lang="de-DE" smtClean="0"/>
              <a:t>4</a:t>
            </a:fld>
            <a:endParaRPr lang="de-DE"/>
          </a:p>
        </p:txBody>
      </p:sp>
    </p:spTree>
    <p:extLst>
      <p:ext uri="{BB962C8B-B14F-4D97-AF65-F5344CB8AC3E}">
        <p14:creationId xmlns:p14="http://schemas.microsoft.com/office/powerpoint/2010/main" val="2102810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Spiegel berichtet auf fast 20 Seiten über den wirtschaftlichen Niedergang Englands. Die in der Grafik erkennbaren Probleme wie niedrige Stundelöhne, niedrige Produktivität, hohe Verbraucherpreise und ein im Vergleich geringes Bruttosozialprodukt werden mangelnder </a:t>
            </a:r>
            <a:r>
              <a:rPr lang="de-DE" dirty="0" err="1"/>
              <a:t>Einsatzbereitsschaft</a:t>
            </a:r>
            <a:r>
              <a:rPr lang="de-DE" dirty="0"/>
              <a:t>, hohen Steuersätzen, übermächtigen Gewerkschaften und der von ihnen ausgelösten Streiks, einer veralteten industriellen Infrastruktur,  einer schlechten Außenhandelsbilanz, Verstaatlichungswellen von Labour-Regierungen, hohen Ausgaben für den Sozialstaat und der Klassengesellschaft angelastet.</a:t>
            </a:r>
          </a:p>
          <a:p>
            <a:endParaRPr lang="de-DE" dirty="0"/>
          </a:p>
          <a:p>
            <a:r>
              <a:rPr lang="de-DE" dirty="0"/>
              <a:t>Frank Bösch (1979) zur British </a:t>
            </a:r>
            <a:r>
              <a:rPr lang="de-DE" dirty="0" err="1"/>
              <a:t>disease</a:t>
            </a:r>
            <a:r>
              <a:rPr lang="de-DE" dirty="0"/>
              <a:t>“ (S. 77ff): früher als andere westeuropäische Länder von der Wirtschaftskrise der 70er betroffen, hohe Inflation, Wachstum, Export, Bruttosozialprodukt brechen stärker ein, geringe Produktivität, Bergarbeiterstreik Winter 73/74 führt zu Drei-Tage-Woche in der Industrie und eingeschränkter Beheizung und Stromversorgung, während der 2. Ölkrise massive Einschränkungen durch Streiks, weil die Regierung die Inflation durch Sparmaßnahmen senken will, wegen der engen Verbundenheit der Labour-Partei mit den Gewerkschaften machen viele Bürger sie für die Krise verantwortlich</a:t>
            </a:r>
          </a:p>
          <a:p>
            <a:endParaRPr lang="de-DE" dirty="0"/>
          </a:p>
          <a:p>
            <a:r>
              <a:rPr lang="de-DE" dirty="0"/>
              <a:t>siehe auch Raphael, Jenseits von Kohle und Stahl S. 37: besonders eindrückliche Verschiebung vom sekundären zum tertiären Sektor</a:t>
            </a:r>
          </a:p>
          <a:p>
            <a:r>
              <a:rPr lang="de-DE" dirty="0"/>
              <a:t>S. 45: der Anteil des produktiven Gewerbes an Wertschöpfung und Beschäftigung schrumpft ab Mitte der 1970er, v. a. traditionelle Industrien (Textil, Bergbau, Stahl, Schiffsbau) und Automobil - und  </a:t>
            </a:r>
            <a:r>
              <a:rPr lang="de-DE" dirty="0" err="1"/>
              <a:t>Konsugüterindustrie</a:t>
            </a:r>
            <a:r>
              <a:rPr lang="de-DE" dirty="0"/>
              <a:t> – „Umfassende </a:t>
            </a:r>
            <a:r>
              <a:rPr lang="de-DE" dirty="0" err="1"/>
              <a:t>Deindustrialisierung</a:t>
            </a:r>
            <a:r>
              <a:rPr lang="de-DE" dirty="0"/>
              <a:t>“</a:t>
            </a:r>
          </a:p>
          <a:p>
            <a:endParaRPr lang="de-DE" dirty="0"/>
          </a:p>
          <a:p>
            <a:r>
              <a:rPr lang="de-DE" dirty="0"/>
              <a:t>siehe auch Herbert, S. 896 ff.</a:t>
            </a:r>
          </a:p>
        </p:txBody>
      </p:sp>
      <p:sp>
        <p:nvSpPr>
          <p:cNvPr id="4" name="Foliennummernplatzhalter 3"/>
          <p:cNvSpPr>
            <a:spLocks noGrp="1"/>
          </p:cNvSpPr>
          <p:nvPr>
            <p:ph type="sldNum" sz="quarter" idx="5"/>
          </p:nvPr>
        </p:nvSpPr>
        <p:spPr/>
        <p:txBody>
          <a:bodyPr/>
          <a:lstStyle/>
          <a:p>
            <a:fld id="{74B2E977-0DFC-7D4B-8FD0-0F2669508752}" type="slidenum">
              <a:rPr lang="de-DE" smtClean="0"/>
              <a:t>5</a:t>
            </a:fld>
            <a:endParaRPr lang="de-DE"/>
          </a:p>
        </p:txBody>
      </p:sp>
    </p:spTree>
    <p:extLst>
      <p:ext uri="{BB962C8B-B14F-4D97-AF65-F5344CB8AC3E}">
        <p14:creationId xmlns:p14="http://schemas.microsoft.com/office/powerpoint/2010/main" val="2286895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wenig erfolgreich in den ersten Jahren, ihre Abwahl schien sicher: hohe Inflation, Anhebung der </a:t>
            </a:r>
            <a:r>
              <a:rPr lang="de-DE" dirty="0" err="1"/>
              <a:t>Mwst.</a:t>
            </a:r>
            <a:r>
              <a:rPr lang="de-DE" dirty="0"/>
              <a:t>, Arbeitslosigkeit bei 11%, Insolvenzen, Streiks, Proteste</a:t>
            </a:r>
          </a:p>
          <a:p>
            <a:r>
              <a:rPr lang="de-DE" dirty="0"/>
              <a:t>öffnet GB für ausländische Finanzmärkte, die heimische Industrie wird nicht gerettet</a:t>
            </a:r>
          </a:p>
          <a:p>
            <a:endParaRPr lang="de-DE" dirty="0"/>
          </a:p>
          <a:p>
            <a:r>
              <a:rPr lang="de-DE" dirty="0" err="1"/>
              <a:t>Falkland</a:t>
            </a:r>
            <a:r>
              <a:rPr lang="de-DE" dirty="0"/>
              <a:t> – Krieg löst patriotische Begeisterung aus – rettet die Wiederwahl, eigentliche Reformen erst ab 1983, Wiederwahlen 1983/1987 durch Entmachtung der Gewerkschaften (Bösch), sinkende Inflation dank sinkender Ölpreise und hoher Zinsen</a:t>
            </a:r>
          </a:p>
          <a:p>
            <a:r>
              <a:rPr lang="de-DE" dirty="0"/>
              <a:t>rührt BBC und NHS nicht an, blockiert regionale Selbstverwaltung</a:t>
            </a:r>
          </a:p>
          <a:p>
            <a:endParaRPr lang="de-DE" dirty="0"/>
          </a:p>
          <a:p>
            <a:r>
              <a:rPr lang="de-DE" dirty="0"/>
              <a:t>Bösch: Thatcher und die Tory-Partei (Konservative) stellen die Situation mit Hilfe der konservativen Presse so da, als ob nur eine monetaristisch ausgerichtete neoliberale Wende die Probleme lösen könne, Auslöser der Krise sei der Sozialismus, nicht der Kapitalismus, daher müssten die Gewerkschaften bekämpft werden</a:t>
            </a:r>
          </a:p>
          <a:p>
            <a:r>
              <a:rPr lang="de-DE" dirty="0"/>
              <a:t>ähnliche Vorstellungen zeitgleich in den USA</a:t>
            </a:r>
          </a:p>
        </p:txBody>
      </p:sp>
      <p:sp>
        <p:nvSpPr>
          <p:cNvPr id="4" name="Foliennummernplatzhalter 3"/>
          <p:cNvSpPr>
            <a:spLocks noGrp="1"/>
          </p:cNvSpPr>
          <p:nvPr>
            <p:ph type="sldNum" sz="quarter" idx="5"/>
          </p:nvPr>
        </p:nvSpPr>
        <p:spPr/>
        <p:txBody>
          <a:bodyPr/>
          <a:lstStyle/>
          <a:p>
            <a:fld id="{74B2E977-0DFC-7D4B-8FD0-0F2669508752}" type="slidenum">
              <a:rPr lang="de-DE" smtClean="0"/>
              <a:t>6</a:t>
            </a:fld>
            <a:endParaRPr lang="de-DE"/>
          </a:p>
        </p:txBody>
      </p:sp>
    </p:spTree>
    <p:extLst>
      <p:ext uri="{BB962C8B-B14F-4D97-AF65-F5344CB8AC3E}">
        <p14:creationId xmlns:p14="http://schemas.microsoft.com/office/powerpoint/2010/main" val="1833727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t>
            </a:r>
            <a:r>
              <a:rPr lang="de-DE" dirty="0" err="1"/>
              <a:t>Miners</a:t>
            </a:r>
            <a:r>
              <a:rPr lang="de-DE" dirty="0"/>
              <a:t>‘ </a:t>
            </a:r>
            <a:r>
              <a:rPr lang="de-DE" dirty="0" err="1"/>
              <a:t>strike</a:t>
            </a:r>
            <a:r>
              <a:rPr lang="de-DE" dirty="0"/>
              <a:t>“ – Niederlage der Gewerkschaft wirkt bis heute nach, bricht Macht der Gewerkschaften (Thatcher „</a:t>
            </a:r>
            <a:r>
              <a:rPr lang="de-DE" dirty="0" err="1"/>
              <a:t>the</a:t>
            </a:r>
            <a:r>
              <a:rPr lang="de-DE" dirty="0"/>
              <a:t> </a:t>
            </a:r>
            <a:r>
              <a:rPr lang="de-DE" dirty="0" err="1"/>
              <a:t>enemy</a:t>
            </a:r>
            <a:r>
              <a:rPr lang="de-DE" dirty="0"/>
              <a:t> </a:t>
            </a:r>
            <a:r>
              <a:rPr lang="de-DE" dirty="0" err="1"/>
              <a:t>within</a:t>
            </a:r>
            <a:r>
              <a:rPr lang="de-DE" dirty="0"/>
              <a:t>“), von der Regierung als eine „Entscheidungsschlacht“ um die Umsetzung der neoliberalen Wirtschaftspolitik empfunden (Raphael, 177)</a:t>
            </a:r>
          </a:p>
          <a:p>
            <a:endParaRPr lang="de-DE" dirty="0"/>
          </a:p>
          <a:p>
            <a:r>
              <a:rPr lang="de-DE" dirty="0"/>
              <a:t>klassische Industrieregionen zu diesem Zeitpunkt trotz günstigerer Wirtschaftsdaten besonders stark von der hohen Arbeitslosigkeit betroffen, verschiedene </a:t>
            </a:r>
            <a:r>
              <a:rPr lang="de-DE" dirty="0" err="1"/>
              <a:t>employment</a:t>
            </a:r>
            <a:r>
              <a:rPr lang="de-DE" dirty="0"/>
              <a:t> </a:t>
            </a:r>
            <a:r>
              <a:rPr lang="de-DE" dirty="0" err="1"/>
              <a:t>acts</a:t>
            </a:r>
            <a:r>
              <a:rPr lang="de-DE" dirty="0"/>
              <a:t> und der Trade Union Act von 1984 bedrohten die Gewerkschaften wie auch sinkende Mitgliederzahlen, Einschränkungen des Streikrechts</a:t>
            </a:r>
          </a:p>
          <a:p>
            <a:endParaRPr lang="de-DE" dirty="0"/>
          </a:p>
          <a:p>
            <a:r>
              <a:rPr lang="de-DE" dirty="0"/>
              <a:t>Kohlebergbau in besonderer Situation – viele Krisen, sinkende Beschäftigungszahlen, hohe Gewerkschaftsbindung, vergleichsweise gut bezahlt, besonderes Milieu</a:t>
            </a:r>
          </a:p>
          <a:p>
            <a:endParaRPr lang="de-DE" dirty="0"/>
          </a:p>
          <a:p>
            <a:r>
              <a:rPr lang="de-DE" dirty="0"/>
              <a:t>Auslöser ist Ankündigung des National </a:t>
            </a:r>
            <a:r>
              <a:rPr lang="de-DE" dirty="0" err="1"/>
              <a:t>Coal</a:t>
            </a:r>
            <a:r>
              <a:rPr lang="de-DE" dirty="0"/>
              <a:t> Boards im März 1984 viele unrentable Zechen schließen zu wollen, dessen Chef ist ein Vertrauter Thatchers und Sanierer von </a:t>
            </a:r>
            <a:r>
              <a:rPr lang="de-DE" dirty="0" err="1"/>
              <a:t>british</a:t>
            </a:r>
            <a:r>
              <a:rPr lang="de-DE" dirty="0"/>
              <a:t> Steel, wird teilweise als Angriff auf den Bergbau an sich gesehen, Bergbau </a:t>
            </a:r>
            <a:r>
              <a:rPr lang="de-DE" dirty="0" err="1"/>
              <a:t>regionen</a:t>
            </a:r>
            <a:r>
              <a:rPr lang="de-DE" dirty="0"/>
              <a:t> jedoch unterschiedlich betroffen, daher keine einheitliche Front der Bergleute</a:t>
            </a:r>
          </a:p>
          <a:p>
            <a:r>
              <a:rPr lang="de-DE" dirty="0"/>
              <a:t>Ohne landesweite Abstimmung ruft NUM (National Union </a:t>
            </a:r>
            <a:r>
              <a:rPr lang="de-DE" dirty="0" err="1"/>
              <a:t>of</a:t>
            </a:r>
            <a:r>
              <a:rPr lang="de-DE" dirty="0"/>
              <a:t> </a:t>
            </a:r>
            <a:r>
              <a:rPr lang="de-DE" dirty="0" err="1"/>
              <a:t>Miners</a:t>
            </a:r>
            <a:r>
              <a:rPr lang="de-DE" dirty="0"/>
              <a:t>) unter Arthur Scargill aus, obwohl sich einige Regionen dagegen aussprechen, daher keine Unterstützung durch den Dachorganisation TUC – Thatcher prangert </a:t>
            </a:r>
            <a:r>
              <a:rPr lang="de-DE" dirty="0" err="1"/>
              <a:t>Demokratiedefiizit</a:t>
            </a:r>
            <a:r>
              <a:rPr lang="de-DE" dirty="0"/>
              <a:t> an und gibt nicht nach</a:t>
            </a:r>
          </a:p>
          <a:p>
            <a:endParaRPr lang="de-DE" dirty="0"/>
          </a:p>
          <a:p>
            <a:r>
              <a:rPr lang="de-DE" dirty="0"/>
              <a:t>heftige Zusammenstöße, Tote, Verletzte, Polizei schützt Streikbrecher – von Medien ausgeschlachtet, Not der Bergleute, die ohne staatliche Unterstützung auskommen mussten, wurde ignoriert, Scargill als „Adolf Scargill“ und „Yorkshire Ripper“ dargestellt</a:t>
            </a:r>
          </a:p>
          <a:p>
            <a:endParaRPr lang="de-DE" dirty="0"/>
          </a:p>
          <a:p>
            <a:r>
              <a:rPr lang="de-DE" dirty="0"/>
              <a:t>nationale und internationale Sympathie und Unterstützung der Bergleute, die frustriert aufgeben</a:t>
            </a:r>
          </a:p>
          <a:p>
            <a:endParaRPr lang="de-DE" dirty="0"/>
          </a:p>
          <a:p>
            <a:r>
              <a:rPr lang="de-DE" dirty="0"/>
              <a:t>Personen, Vorgehen, Rolle Thatchers und Scargills, Auswirkungen bis heute hoch kontrovers diskutiert</a:t>
            </a:r>
          </a:p>
          <a:p>
            <a:endParaRPr lang="de-DE" dirty="0"/>
          </a:p>
          <a:p>
            <a:r>
              <a:rPr lang="de-DE" dirty="0"/>
              <a:t>Werner Plumpe (Das kalte Herz. Kapitalismus: die Geschichte einer andauernden Revolution, 2019, S. 518/519) sieht die </a:t>
            </a:r>
            <a:r>
              <a:rPr lang="de-DE" dirty="0" err="1"/>
              <a:t>Deindustrialisierung</a:t>
            </a:r>
            <a:r>
              <a:rPr lang="de-DE" dirty="0"/>
              <a:t> als Ergebnis des tiefgreifenden Wandels der Zeit, von Thatcher beschleunigt um eine Modernisierung der britischen Wirtschaft zu erreichen – die betroffenen Regionen wählten in der Unterhauswahl vom 12. Dezember  2019 verstärkt konservativ, der sogenannte „</a:t>
            </a:r>
            <a:r>
              <a:rPr lang="de-DE" dirty="0" err="1"/>
              <a:t>red</a:t>
            </a:r>
            <a:r>
              <a:rPr lang="de-DE" dirty="0"/>
              <a:t> wall“ im Norden (lange Herzland Labours) bricht zusammen --- der </a:t>
            </a:r>
            <a:r>
              <a:rPr lang="de-DE" dirty="0" err="1"/>
              <a:t>Brexit</a:t>
            </a:r>
            <a:r>
              <a:rPr lang="de-DE" dirty="0"/>
              <a:t> als Zeichen eines neuen Patriotismus? (unter Verkennung der wirtschaftlichen Folgen?)</a:t>
            </a:r>
          </a:p>
        </p:txBody>
      </p:sp>
      <p:sp>
        <p:nvSpPr>
          <p:cNvPr id="4" name="Foliennummernplatzhalter 3"/>
          <p:cNvSpPr>
            <a:spLocks noGrp="1"/>
          </p:cNvSpPr>
          <p:nvPr>
            <p:ph type="sldNum" sz="quarter" idx="5"/>
          </p:nvPr>
        </p:nvSpPr>
        <p:spPr/>
        <p:txBody>
          <a:bodyPr/>
          <a:lstStyle/>
          <a:p>
            <a:fld id="{74B2E977-0DFC-7D4B-8FD0-0F2669508752}" type="slidenum">
              <a:rPr lang="de-DE" smtClean="0"/>
              <a:t>7</a:t>
            </a:fld>
            <a:endParaRPr lang="de-DE"/>
          </a:p>
        </p:txBody>
      </p:sp>
    </p:spTree>
    <p:extLst>
      <p:ext uri="{BB962C8B-B14F-4D97-AF65-F5344CB8AC3E}">
        <p14:creationId xmlns:p14="http://schemas.microsoft.com/office/powerpoint/2010/main" val="523720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Strukturwandel bis heute– vor allem trifft es die Motoren und Symbolorte der Moderne…</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Die englische Stadt Halifax (West Yorkshire), einst Vorreiter in der Textil- und Kohleindustrie, leidet wie viele andere Städte der Region unter Armut und Verfall der Hauspreise.</a:t>
            </a:r>
          </a:p>
        </p:txBody>
      </p:sp>
      <p:sp>
        <p:nvSpPr>
          <p:cNvPr id="4" name="Foliennummernplatzhalter 3"/>
          <p:cNvSpPr>
            <a:spLocks noGrp="1"/>
          </p:cNvSpPr>
          <p:nvPr>
            <p:ph type="sldNum" sz="quarter" idx="5"/>
          </p:nvPr>
        </p:nvSpPr>
        <p:spPr/>
        <p:txBody>
          <a:bodyPr/>
          <a:lstStyle/>
          <a:p>
            <a:fld id="{74B2E977-0DFC-7D4B-8FD0-0F2669508752}" type="slidenum">
              <a:rPr lang="de-DE" smtClean="0"/>
              <a:t>8</a:t>
            </a:fld>
            <a:endParaRPr lang="de-DE"/>
          </a:p>
        </p:txBody>
      </p:sp>
    </p:spTree>
    <p:extLst>
      <p:ext uri="{BB962C8B-B14F-4D97-AF65-F5344CB8AC3E}">
        <p14:creationId xmlns:p14="http://schemas.microsoft.com/office/powerpoint/2010/main" val="4200827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Brassed</a:t>
            </a:r>
            <a:r>
              <a:rPr lang="de-DE" dirty="0"/>
              <a:t> Off: zeigt Lage der Bergbaustädte Mitte der 90er</a:t>
            </a:r>
          </a:p>
          <a:p>
            <a:r>
              <a:rPr lang="de-DE" dirty="0"/>
              <a:t>Anfang der 90er trainiert Gloria, eine junge Managerin, statt die Wirtschaftlichkeit einer Kohlenzeche untersuchen, lieber die lokale Bergarbeiter – Blaskappelle für einen Wettbewerb in London, sie verheimlicht ihren Auftrag, beginnt eine Liebesbeziehung mit dem Bandmitglied Danny; der Bandleader bricht zusammen wegen seiner Staublunge, die Band gewinnt trotzdem, Danny verweigert die Annahme des Preises und kritisiert die Wirtschaftspolitik der Regierung</a:t>
            </a:r>
          </a:p>
          <a:p>
            <a:r>
              <a:rPr lang="de-DE" dirty="0"/>
              <a:t>-- weltweit erfolgreich</a:t>
            </a:r>
          </a:p>
          <a:p>
            <a:endParaRPr lang="de-DE" dirty="0"/>
          </a:p>
          <a:p>
            <a:r>
              <a:rPr lang="de-DE" dirty="0"/>
              <a:t>The </a:t>
            </a:r>
            <a:r>
              <a:rPr lang="de-DE" dirty="0" err="1"/>
              <a:t>Full</a:t>
            </a:r>
            <a:r>
              <a:rPr lang="de-DE" dirty="0"/>
              <a:t> Monty: europäischer Filmpreis 1997</a:t>
            </a:r>
          </a:p>
          <a:p>
            <a:r>
              <a:rPr lang="de-DE" dirty="0"/>
              <a:t> kontrastiert zu Beginn die blühende Stahlindustrie zu Beginn der 70er und ihren desolaten Zustand Mitte der 90er, arbeitslose Stahlarbeiter stellen eine Chippendale-Show auf die Beine um Geld zu verdienen</a:t>
            </a:r>
          </a:p>
          <a:p>
            <a:endParaRPr lang="de-DE" dirty="0"/>
          </a:p>
          <a:p>
            <a:r>
              <a:rPr lang="de-DE" dirty="0" err="1"/>
              <a:t>Billiy</a:t>
            </a:r>
            <a:r>
              <a:rPr lang="de-DE" dirty="0"/>
              <a:t> Elliot: weltweit erfolgreich, viele Preise</a:t>
            </a:r>
          </a:p>
          <a:p>
            <a:r>
              <a:rPr lang="de-DE" dirty="0"/>
              <a:t>spielt während des Bergarbeiterstreiks 1984 in Durham in Nordengland, Straßenkämpfe zwischen Bergarbeitern, Polizei und Streikbrechern, Sohn einer Bergarbeiterfamilie will lieber ins Ballett als zum Boxen und muss den Vater davon überzeugen</a:t>
            </a:r>
          </a:p>
          <a:p>
            <a:endParaRPr lang="de-DE" dirty="0"/>
          </a:p>
          <a:p>
            <a:r>
              <a:rPr lang="de-DE" dirty="0"/>
              <a:t>Pride: (nach einer wahren Begebenheit) viele Preise</a:t>
            </a:r>
          </a:p>
          <a:p>
            <a:r>
              <a:rPr lang="de-DE" dirty="0"/>
              <a:t>behandelt die ungewöhnliche Allianz einer Schwulen- und Lesbengruppe in London („</a:t>
            </a:r>
            <a:r>
              <a:rPr lang="de-DE" dirty="0" err="1"/>
              <a:t>Lesbians</a:t>
            </a:r>
            <a:r>
              <a:rPr lang="de-DE" dirty="0"/>
              <a:t> </a:t>
            </a:r>
            <a:r>
              <a:rPr lang="de-DE" dirty="0" err="1"/>
              <a:t>and</a:t>
            </a:r>
            <a:r>
              <a:rPr lang="de-DE" dirty="0"/>
              <a:t> Gays </a:t>
            </a:r>
            <a:r>
              <a:rPr lang="de-DE" dirty="0" err="1"/>
              <a:t>support</a:t>
            </a:r>
            <a:r>
              <a:rPr lang="de-DE" dirty="0"/>
              <a:t> </a:t>
            </a:r>
            <a:r>
              <a:rPr lang="de-DE" dirty="0" err="1"/>
              <a:t>the</a:t>
            </a:r>
            <a:r>
              <a:rPr lang="de-DE" dirty="0"/>
              <a:t> </a:t>
            </a:r>
            <a:r>
              <a:rPr lang="de-DE" dirty="0" err="1"/>
              <a:t>miners</a:t>
            </a:r>
            <a:r>
              <a:rPr lang="de-DE" dirty="0"/>
              <a:t>“) mit streikenden walisischen Bergleuten, die Gruppe sammelt mit unterschiedlichsten Aktionen Geld, zum Dank nehmen die Bergleute 1985 an der Spitze des Zuges am Gay Pride 1985 in London teil</a:t>
            </a:r>
          </a:p>
          <a:p>
            <a:endParaRPr lang="de-DE" dirty="0"/>
          </a:p>
          <a:p>
            <a:r>
              <a:rPr lang="de-DE" dirty="0"/>
              <a:t>in allen oben beschriebenen Filmen treten berühmte britische Schauspieler auf</a:t>
            </a:r>
          </a:p>
        </p:txBody>
      </p:sp>
      <p:sp>
        <p:nvSpPr>
          <p:cNvPr id="4" name="Foliennummernplatzhalter 3"/>
          <p:cNvSpPr>
            <a:spLocks noGrp="1"/>
          </p:cNvSpPr>
          <p:nvPr>
            <p:ph type="sldNum" sz="quarter" idx="5"/>
          </p:nvPr>
        </p:nvSpPr>
        <p:spPr/>
        <p:txBody>
          <a:bodyPr/>
          <a:lstStyle/>
          <a:p>
            <a:fld id="{74B2E977-0DFC-7D4B-8FD0-0F2669508752}" type="slidenum">
              <a:rPr lang="de-DE" smtClean="0"/>
              <a:t>9</a:t>
            </a:fld>
            <a:endParaRPr lang="de-DE"/>
          </a:p>
        </p:txBody>
      </p:sp>
    </p:spTree>
    <p:extLst>
      <p:ext uri="{BB962C8B-B14F-4D97-AF65-F5344CB8AC3E}">
        <p14:creationId xmlns:p14="http://schemas.microsoft.com/office/powerpoint/2010/main" val="4051751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Schwarz-Weiß-Fotografien von Industrielandschaften, dokumentieren vom Abriss bedrohte Industriebauten</a:t>
            </a:r>
          </a:p>
        </p:txBody>
      </p:sp>
      <p:sp>
        <p:nvSpPr>
          <p:cNvPr id="4" name="Foliennummernplatzhalter 3"/>
          <p:cNvSpPr>
            <a:spLocks noGrp="1"/>
          </p:cNvSpPr>
          <p:nvPr>
            <p:ph type="sldNum" sz="quarter" idx="5"/>
          </p:nvPr>
        </p:nvSpPr>
        <p:spPr/>
        <p:txBody>
          <a:bodyPr/>
          <a:lstStyle/>
          <a:p>
            <a:fld id="{74B2E977-0DFC-7D4B-8FD0-0F2669508752}" type="slidenum">
              <a:rPr lang="de-DE" smtClean="0"/>
              <a:t>10</a:t>
            </a:fld>
            <a:endParaRPr lang="de-DE"/>
          </a:p>
        </p:txBody>
      </p:sp>
    </p:spTree>
    <p:extLst>
      <p:ext uri="{BB962C8B-B14F-4D97-AF65-F5344CB8AC3E}">
        <p14:creationId xmlns:p14="http://schemas.microsoft.com/office/powerpoint/2010/main" val="167230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DB5CE9-549B-1B42-820E-C222F4194B1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423781CD-4C64-5A4A-BA82-3723D6548D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FC8BD306-9711-954B-9DE8-565023550A67}"/>
              </a:ext>
            </a:extLst>
          </p:cNvPr>
          <p:cNvSpPr>
            <a:spLocks noGrp="1"/>
          </p:cNvSpPr>
          <p:nvPr>
            <p:ph type="dt" sz="half" idx="10"/>
          </p:nvPr>
        </p:nvSpPr>
        <p:spPr/>
        <p:txBody>
          <a:bodyPr/>
          <a:lstStyle/>
          <a:p>
            <a:fld id="{EE09076F-826A-DF41-87DF-19CDFD108916}" type="datetimeFigureOut">
              <a:rPr lang="de-DE" smtClean="0"/>
              <a:t>20.07.20</a:t>
            </a:fld>
            <a:endParaRPr lang="de-DE"/>
          </a:p>
        </p:txBody>
      </p:sp>
      <p:sp>
        <p:nvSpPr>
          <p:cNvPr id="5" name="Fußzeilenplatzhalter 4">
            <a:extLst>
              <a:ext uri="{FF2B5EF4-FFF2-40B4-BE49-F238E27FC236}">
                <a16:creationId xmlns:a16="http://schemas.microsoft.com/office/drawing/2014/main" id="{863B6C34-8AD0-2044-ADC0-8D7B89EB4F9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78A0138-4A36-A042-A9E4-F19B84BFCE16}"/>
              </a:ext>
            </a:extLst>
          </p:cNvPr>
          <p:cNvSpPr>
            <a:spLocks noGrp="1"/>
          </p:cNvSpPr>
          <p:nvPr>
            <p:ph type="sldNum" sz="quarter" idx="12"/>
          </p:nvPr>
        </p:nvSpPr>
        <p:spPr/>
        <p:txBody>
          <a:bodyPr/>
          <a:lstStyle/>
          <a:p>
            <a:fld id="{285762AB-0AF1-B847-99A0-8805D676F8BA}" type="slidenum">
              <a:rPr lang="de-DE" smtClean="0"/>
              <a:t>‹Nr.›</a:t>
            </a:fld>
            <a:endParaRPr lang="de-DE"/>
          </a:p>
        </p:txBody>
      </p:sp>
    </p:spTree>
    <p:extLst>
      <p:ext uri="{BB962C8B-B14F-4D97-AF65-F5344CB8AC3E}">
        <p14:creationId xmlns:p14="http://schemas.microsoft.com/office/powerpoint/2010/main" val="2814425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1074A4-8F1B-6444-9CAF-F6BF0939C2D6}"/>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078FF037-1AD6-CE4B-9FB2-BA6CCE365FB3}"/>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6A28DE1-9FBF-7048-9CDE-AD50B1C323D4}"/>
              </a:ext>
            </a:extLst>
          </p:cNvPr>
          <p:cNvSpPr>
            <a:spLocks noGrp="1"/>
          </p:cNvSpPr>
          <p:nvPr>
            <p:ph type="dt" sz="half" idx="10"/>
          </p:nvPr>
        </p:nvSpPr>
        <p:spPr/>
        <p:txBody>
          <a:bodyPr/>
          <a:lstStyle/>
          <a:p>
            <a:fld id="{EE09076F-826A-DF41-87DF-19CDFD108916}" type="datetimeFigureOut">
              <a:rPr lang="de-DE" smtClean="0"/>
              <a:t>20.07.20</a:t>
            </a:fld>
            <a:endParaRPr lang="de-DE"/>
          </a:p>
        </p:txBody>
      </p:sp>
      <p:sp>
        <p:nvSpPr>
          <p:cNvPr id="5" name="Fußzeilenplatzhalter 4">
            <a:extLst>
              <a:ext uri="{FF2B5EF4-FFF2-40B4-BE49-F238E27FC236}">
                <a16:creationId xmlns:a16="http://schemas.microsoft.com/office/drawing/2014/main" id="{D1CDF235-1A63-B847-A7B4-4EB52A8A2DB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997B9C5-78D1-3041-8DFE-B14A52E6CF94}"/>
              </a:ext>
            </a:extLst>
          </p:cNvPr>
          <p:cNvSpPr>
            <a:spLocks noGrp="1"/>
          </p:cNvSpPr>
          <p:nvPr>
            <p:ph type="sldNum" sz="quarter" idx="12"/>
          </p:nvPr>
        </p:nvSpPr>
        <p:spPr/>
        <p:txBody>
          <a:bodyPr/>
          <a:lstStyle/>
          <a:p>
            <a:fld id="{285762AB-0AF1-B847-99A0-8805D676F8BA}" type="slidenum">
              <a:rPr lang="de-DE" smtClean="0"/>
              <a:t>‹Nr.›</a:t>
            </a:fld>
            <a:endParaRPr lang="de-DE"/>
          </a:p>
        </p:txBody>
      </p:sp>
    </p:spTree>
    <p:extLst>
      <p:ext uri="{BB962C8B-B14F-4D97-AF65-F5344CB8AC3E}">
        <p14:creationId xmlns:p14="http://schemas.microsoft.com/office/powerpoint/2010/main" val="1630184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1B2C873E-4A23-274B-B3AE-BEFD13BF8447}"/>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4AF9A144-F345-C948-BAB9-CF9E26E945CB}"/>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14FF23B-6718-AB4E-B9D4-B1C52BA73180}"/>
              </a:ext>
            </a:extLst>
          </p:cNvPr>
          <p:cNvSpPr>
            <a:spLocks noGrp="1"/>
          </p:cNvSpPr>
          <p:nvPr>
            <p:ph type="dt" sz="half" idx="10"/>
          </p:nvPr>
        </p:nvSpPr>
        <p:spPr/>
        <p:txBody>
          <a:bodyPr/>
          <a:lstStyle/>
          <a:p>
            <a:fld id="{EE09076F-826A-DF41-87DF-19CDFD108916}" type="datetimeFigureOut">
              <a:rPr lang="de-DE" smtClean="0"/>
              <a:t>20.07.20</a:t>
            </a:fld>
            <a:endParaRPr lang="de-DE"/>
          </a:p>
        </p:txBody>
      </p:sp>
      <p:sp>
        <p:nvSpPr>
          <p:cNvPr id="5" name="Fußzeilenplatzhalter 4">
            <a:extLst>
              <a:ext uri="{FF2B5EF4-FFF2-40B4-BE49-F238E27FC236}">
                <a16:creationId xmlns:a16="http://schemas.microsoft.com/office/drawing/2014/main" id="{2A5FF900-613D-6342-80E4-28D01E06DB7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A50F7E2-B0E0-CE47-A6D6-7917A4DFE8AE}"/>
              </a:ext>
            </a:extLst>
          </p:cNvPr>
          <p:cNvSpPr>
            <a:spLocks noGrp="1"/>
          </p:cNvSpPr>
          <p:nvPr>
            <p:ph type="sldNum" sz="quarter" idx="12"/>
          </p:nvPr>
        </p:nvSpPr>
        <p:spPr/>
        <p:txBody>
          <a:bodyPr/>
          <a:lstStyle/>
          <a:p>
            <a:fld id="{285762AB-0AF1-B847-99A0-8805D676F8BA}" type="slidenum">
              <a:rPr lang="de-DE" smtClean="0"/>
              <a:t>‹Nr.›</a:t>
            </a:fld>
            <a:endParaRPr lang="de-DE"/>
          </a:p>
        </p:txBody>
      </p:sp>
    </p:spTree>
    <p:extLst>
      <p:ext uri="{BB962C8B-B14F-4D97-AF65-F5344CB8AC3E}">
        <p14:creationId xmlns:p14="http://schemas.microsoft.com/office/powerpoint/2010/main" val="1389948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51F61A-593B-5143-B789-0C441A26D2C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FDCB404-59BF-0046-A14B-99BD85E020A7}"/>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77569FA-A8EB-384C-BC7A-FC23619F663B}"/>
              </a:ext>
            </a:extLst>
          </p:cNvPr>
          <p:cNvSpPr>
            <a:spLocks noGrp="1"/>
          </p:cNvSpPr>
          <p:nvPr>
            <p:ph type="dt" sz="half" idx="10"/>
          </p:nvPr>
        </p:nvSpPr>
        <p:spPr/>
        <p:txBody>
          <a:bodyPr/>
          <a:lstStyle/>
          <a:p>
            <a:fld id="{EE09076F-826A-DF41-87DF-19CDFD108916}" type="datetimeFigureOut">
              <a:rPr lang="de-DE" smtClean="0"/>
              <a:t>20.07.20</a:t>
            </a:fld>
            <a:endParaRPr lang="de-DE"/>
          </a:p>
        </p:txBody>
      </p:sp>
      <p:sp>
        <p:nvSpPr>
          <p:cNvPr id="5" name="Fußzeilenplatzhalter 4">
            <a:extLst>
              <a:ext uri="{FF2B5EF4-FFF2-40B4-BE49-F238E27FC236}">
                <a16:creationId xmlns:a16="http://schemas.microsoft.com/office/drawing/2014/main" id="{C8A9F864-EBAA-5F4E-A64B-78598DF905E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F193685-AF84-F34A-AB97-B44A97A3E9BE}"/>
              </a:ext>
            </a:extLst>
          </p:cNvPr>
          <p:cNvSpPr>
            <a:spLocks noGrp="1"/>
          </p:cNvSpPr>
          <p:nvPr>
            <p:ph type="sldNum" sz="quarter" idx="12"/>
          </p:nvPr>
        </p:nvSpPr>
        <p:spPr/>
        <p:txBody>
          <a:bodyPr/>
          <a:lstStyle/>
          <a:p>
            <a:fld id="{285762AB-0AF1-B847-99A0-8805D676F8BA}" type="slidenum">
              <a:rPr lang="de-DE" smtClean="0"/>
              <a:t>‹Nr.›</a:t>
            </a:fld>
            <a:endParaRPr lang="de-DE"/>
          </a:p>
        </p:txBody>
      </p:sp>
    </p:spTree>
    <p:extLst>
      <p:ext uri="{BB962C8B-B14F-4D97-AF65-F5344CB8AC3E}">
        <p14:creationId xmlns:p14="http://schemas.microsoft.com/office/powerpoint/2010/main" val="3812177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3488BF-9777-2346-8C89-D24E9E3DDD53}"/>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4807A0CE-1D6A-084C-B677-8DAB6C6EAF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0166976E-BC98-6D43-9F55-44664D69C522}"/>
              </a:ext>
            </a:extLst>
          </p:cNvPr>
          <p:cNvSpPr>
            <a:spLocks noGrp="1"/>
          </p:cNvSpPr>
          <p:nvPr>
            <p:ph type="dt" sz="half" idx="10"/>
          </p:nvPr>
        </p:nvSpPr>
        <p:spPr/>
        <p:txBody>
          <a:bodyPr/>
          <a:lstStyle/>
          <a:p>
            <a:fld id="{EE09076F-826A-DF41-87DF-19CDFD108916}" type="datetimeFigureOut">
              <a:rPr lang="de-DE" smtClean="0"/>
              <a:t>20.07.20</a:t>
            </a:fld>
            <a:endParaRPr lang="de-DE"/>
          </a:p>
        </p:txBody>
      </p:sp>
      <p:sp>
        <p:nvSpPr>
          <p:cNvPr id="5" name="Fußzeilenplatzhalter 4">
            <a:extLst>
              <a:ext uri="{FF2B5EF4-FFF2-40B4-BE49-F238E27FC236}">
                <a16:creationId xmlns:a16="http://schemas.microsoft.com/office/drawing/2014/main" id="{D5EF9F7D-A706-014D-A700-E29A340DB61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0C987A7-5F51-FD4B-BA53-0521CEF7D04B}"/>
              </a:ext>
            </a:extLst>
          </p:cNvPr>
          <p:cNvSpPr>
            <a:spLocks noGrp="1"/>
          </p:cNvSpPr>
          <p:nvPr>
            <p:ph type="sldNum" sz="quarter" idx="12"/>
          </p:nvPr>
        </p:nvSpPr>
        <p:spPr/>
        <p:txBody>
          <a:bodyPr/>
          <a:lstStyle/>
          <a:p>
            <a:fld id="{285762AB-0AF1-B847-99A0-8805D676F8BA}" type="slidenum">
              <a:rPr lang="de-DE" smtClean="0"/>
              <a:t>‹Nr.›</a:t>
            </a:fld>
            <a:endParaRPr lang="de-DE"/>
          </a:p>
        </p:txBody>
      </p:sp>
    </p:spTree>
    <p:extLst>
      <p:ext uri="{BB962C8B-B14F-4D97-AF65-F5344CB8AC3E}">
        <p14:creationId xmlns:p14="http://schemas.microsoft.com/office/powerpoint/2010/main" val="2387992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573F54-69AF-F044-A452-C8CA27514B4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C3C04856-25B3-934A-83F5-9883641F5D7A}"/>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99EF5AB3-770C-594E-8501-963661CE84D0}"/>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8F74AB09-42EC-2841-A5BA-E12AAC854014}"/>
              </a:ext>
            </a:extLst>
          </p:cNvPr>
          <p:cNvSpPr>
            <a:spLocks noGrp="1"/>
          </p:cNvSpPr>
          <p:nvPr>
            <p:ph type="dt" sz="half" idx="10"/>
          </p:nvPr>
        </p:nvSpPr>
        <p:spPr/>
        <p:txBody>
          <a:bodyPr/>
          <a:lstStyle/>
          <a:p>
            <a:fld id="{EE09076F-826A-DF41-87DF-19CDFD108916}" type="datetimeFigureOut">
              <a:rPr lang="de-DE" smtClean="0"/>
              <a:t>20.07.20</a:t>
            </a:fld>
            <a:endParaRPr lang="de-DE"/>
          </a:p>
        </p:txBody>
      </p:sp>
      <p:sp>
        <p:nvSpPr>
          <p:cNvPr id="6" name="Fußzeilenplatzhalter 5">
            <a:extLst>
              <a:ext uri="{FF2B5EF4-FFF2-40B4-BE49-F238E27FC236}">
                <a16:creationId xmlns:a16="http://schemas.microsoft.com/office/drawing/2014/main" id="{4535808F-2A9C-7647-9049-F550F9833D4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657AE1F-1591-3A4C-A297-5531A9D9EF6A}"/>
              </a:ext>
            </a:extLst>
          </p:cNvPr>
          <p:cNvSpPr>
            <a:spLocks noGrp="1"/>
          </p:cNvSpPr>
          <p:nvPr>
            <p:ph type="sldNum" sz="quarter" idx="12"/>
          </p:nvPr>
        </p:nvSpPr>
        <p:spPr/>
        <p:txBody>
          <a:bodyPr/>
          <a:lstStyle/>
          <a:p>
            <a:fld id="{285762AB-0AF1-B847-99A0-8805D676F8BA}" type="slidenum">
              <a:rPr lang="de-DE" smtClean="0"/>
              <a:t>‹Nr.›</a:t>
            </a:fld>
            <a:endParaRPr lang="de-DE"/>
          </a:p>
        </p:txBody>
      </p:sp>
    </p:spTree>
    <p:extLst>
      <p:ext uri="{BB962C8B-B14F-4D97-AF65-F5344CB8AC3E}">
        <p14:creationId xmlns:p14="http://schemas.microsoft.com/office/powerpoint/2010/main" val="1612477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462066-1F33-FF4E-BF93-78E799FB5B47}"/>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9723D947-1DAB-D448-8398-EAE451658B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16FFD8AE-1405-7444-9B0B-4421AF091705}"/>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775D8B66-9F34-0245-99AF-12E316ED20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F373DF5A-1962-984B-95D5-5C1AA4BAB008}"/>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8572BCD6-50E1-304A-90E2-C607AE2FF371}"/>
              </a:ext>
            </a:extLst>
          </p:cNvPr>
          <p:cNvSpPr>
            <a:spLocks noGrp="1"/>
          </p:cNvSpPr>
          <p:nvPr>
            <p:ph type="dt" sz="half" idx="10"/>
          </p:nvPr>
        </p:nvSpPr>
        <p:spPr/>
        <p:txBody>
          <a:bodyPr/>
          <a:lstStyle/>
          <a:p>
            <a:fld id="{EE09076F-826A-DF41-87DF-19CDFD108916}" type="datetimeFigureOut">
              <a:rPr lang="de-DE" smtClean="0"/>
              <a:t>20.07.20</a:t>
            </a:fld>
            <a:endParaRPr lang="de-DE"/>
          </a:p>
        </p:txBody>
      </p:sp>
      <p:sp>
        <p:nvSpPr>
          <p:cNvPr id="8" name="Fußzeilenplatzhalter 7">
            <a:extLst>
              <a:ext uri="{FF2B5EF4-FFF2-40B4-BE49-F238E27FC236}">
                <a16:creationId xmlns:a16="http://schemas.microsoft.com/office/drawing/2014/main" id="{C9082665-0F75-E945-BA5E-AE245A7F85FB}"/>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13EB5E62-4C8C-794B-BC93-C88ED869B251}"/>
              </a:ext>
            </a:extLst>
          </p:cNvPr>
          <p:cNvSpPr>
            <a:spLocks noGrp="1"/>
          </p:cNvSpPr>
          <p:nvPr>
            <p:ph type="sldNum" sz="quarter" idx="12"/>
          </p:nvPr>
        </p:nvSpPr>
        <p:spPr/>
        <p:txBody>
          <a:bodyPr/>
          <a:lstStyle/>
          <a:p>
            <a:fld id="{285762AB-0AF1-B847-99A0-8805D676F8BA}" type="slidenum">
              <a:rPr lang="de-DE" smtClean="0"/>
              <a:t>‹Nr.›</a:t>
            </a:fld>
            <a:endParaRPr lang="de-DE"/>
          </a:p>
        </p:txBody>
      </p:sp>
    </p:spTree>
    <p:extLst>
      <p:ext uri="{BB962C8B-B14F-4D97-AF65-F5344CB8AC3E}">
        <p14:creationId xmlns:p14="http://schemas.microsoft.com/office/powerpoint/2010/main" val="1681084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C50BFA-5A64-6D44-9202-B54275D82CFB}"/>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00CB7FB3-97A4-FC4B-9A80-A0916A23DBDC}"/>
              </a:ext>
            </a:extLst>
          </p:cNvPr>
          <p:cNvSpPr>
            <a:spLocks noGrp="1"/>
          </p:cNvSpPr>
          <p:nvPr>
            <p:ph type="dt" sz="half" idx="10"/>
          </p:nvPr>
        </p:nvSpPr>
        <p:spPr/>
        <p:txBody>
          <a:bodyPr/>
          <a:lstStyle/>
          <a:p>
            <a:fld id="{EE09076F-826A-DF41-87DF-19CDFD108916}" type="datetimeFigureOut">
              <a:rPr lang="de-DE" smtClean="0"/>
              <a:t>20.07.20</a:t>
            </a:fld>
            <a:endParaRPr lang="de-DE"/>
          </a:p>
        </p:txBody>
      </p:sp>
      <p:sp>
        <p:nvSpPr>
          <p:cNvPr id="4" name="Fußzeilenplatzhalter 3">
            <a:extLst>
              <a:ext uri="{FF2B5EF4-FFF2-40B4-BE49-F238E27FC236}">
                <a16:creationId xmlns:a16="http://schemas.microsoft.com/office/drawing/2014/main" id="{79D14282-4935-EA4C-915B-49F157E5B601}"/>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7DC82260-3372-B845-B39D-15DFF06AC66A}"/>
              </a:ext>
            </a:extLst>
          </p:cNvPr>
          <p:cNvSpPr>
            <a:spLocks noGrp="1"/>
          </p:cNvSpPr>
          <p:nvPr>
            <p:ph type="sldNum" sz="quarter" idx="12"/>
          </p:nvPr>
        </p:nvSpPr>
        <p:spPr/>
        <p:txBody>
          <a:bodyPr/>
          <a:lstStyle/>
          <a:p>
            <a:fld id="{285762AB-0AF1-B847-99A0-8805D676F8BA}" type="slidenum">
              <a:rPr lang="de-DE" smtClean="0"/>
              <a:t>‹Nr.›</a:t>
            </a:fld>
            <a:endParaRPr lang="de-DE"/>
          </a:p>
        </p:txBody>
      </p:sp>
    </p:spTree>
    <p:extLst>
      <p:ext uri="{BB962C8B-B14F-4D97-AF65-F5344CB8AC3E}">
        <p14:creationId xmlns:p14="http://schemas.microsoft.com/office/powerpoint/2010/main" val="1247069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EC63FE7-E26A-1544-BCDF-AAAAE34D19FF}"/>
              </a:ext>
            </a:extLst>
          </p:cNvPr>
          <p:cNvSpPr>
            <a:spLocks noGrp="1"/>
          </p:cNvSpPr>
          <p:nvPr>
            <p:ph type="dt" sz="half" idx="10"/>
          </p:nvPr>
        </p:nvSpPr>
        <p:spPr/>
        <p:txBody>
          <a:bodyPr/>
          <a:lstStyle/>
          <a:p>
            <a:fld id="{EE09076F-826A-DF41-87DF-19CDFD108916}" type="datetimeFigureOut">
              <a:rPr lang="de-DE" smtClean="0"/>
              <a:t>20.07.20</a:t>
            </a:fld>
            <a:endParaRPr lang="de-DE"/>
          </a:p>
        </p:txBody>
      </p:sp>
      <p:sp>
        <p:nvSpPr>
          <p:cNvPr id="3" name="Fußzeilenplatzhalter 2">
            <a:extLst>
              <a:ext uri="{FF2B5EF4-FFF2-40B4-BE49-F238E27FC236}">
                <a16:creationId xmlns:a16="http://schemas.microsoft.com/office/drawing/2014/main" id="{D69225E8-B853-6848-9D86-1E49A18134BC}"/>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A09954E6-2A47-0A42-B539-8944E9AE81EE}"/>
              </a:ext>
            </a:extLst>
          </p:cNvPr>
          <p:cNvSpPr>
            <a:spLocks noGrp="1"/>
          </p:cNvSpPr>
          <p:nvPr>
            <p:ph type="sldNum" sz="quarter" idx="12"/>
          </p:nvPr>
        </p:nvSpPr>
        <p:spPr/>
        <p:txBody>
          <a:bodyPr/>
          <a:lstStyle/>
          <a:p>
            <a:fld id="{285762AB-0AF1-B847-99A0-8805D676F8BA}" type="slidenum">
              <a:rPr lang="de-DE" smtClean="0"/>
              <a:t>‹Nr.›</a:t>
            </a:fld>
            <a:endParaRPr lang="de-DE"/>
          </a:p>
        </p:txBody>
      </p:sp>
    </p:spTree>
    <p:extLst>
      <p:ext uri="{BB962C8B-B14F-4D97-AF65-F5344CB8AC3E}">
        <p14:creationId xmlns:p14="http://schemas.microsoft.com/office/powerpoint/2010/main" val="839642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C426FD-D4D1-7546-B82E-786CA03348F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22F53E8D-48AA-9845-8EE1-7E64E70723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3744D794-ABCA-FB4D-BDFA-7163A8F37F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9989D60-20D6-8C42-ACAD-F0098F3D6FC1}"/>
              </a:ext>
            </a:extLst>
          </p:cNvPr>
          <p:cNvSpPr>
            <a:spLocks noGrp="1"/>
          </p:cNvSpPr>
          <p:nvPr>
            <p:ph type="dt" sz="half" idx="10"/>
          </p:nvPr>
        </p:nvSpPr>
        <p:spPr/>
        <p:txBody>
          <a:bodyPr/>
          <a:lstStyle/>
          <a:p>
            <a:fld id="{EE09076F-826A-DF41-87DF-19CDFD108916}" type="datetimeFigureOut">
              <a:rPr lang="de-DE" smtClean="0"/>
              <a:t>20.07.20</a:t>
            </a:fld>
            <a:endParaRPr lang="de-DE"/>
          </a:p>
        </p:txBody>
      </p:sp>
      <p:sp>
        <p:nvSpPr>
          <p:cNvPr id="6" name="Fußzeilenplatzhalter 5">
            <a:extLst>
              <a:ext uri="{FF2B5EF4-FFF2-40B4-BE49-F238E27FC236}">
                <a16:creationId xmlns:a16="http://schemas.microsoft.com/office/drawing/2014/main" id="{BCCAC7F2-BEFE-A341-87C9-7EA28F752B8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1CB1473-CD1D-AA40-BB5F-48C631E3AE2A}"/>
              </a:ext>
            </a:extLst>
          </p:cNvPr>
          <p:cNvSpPr>
            <a:spLocks noGrp="1"/>
          </p:cNvSpPr>
          <p:nvPr>
            <p:ph type="sldNum" sz="quarter" idx="12"/>
          </p:nvPr>
        </p:nvSpPr>
        <p:spPr/>
        <p:txBody>
          <a:bodyPr/>
          <a:lstStyle/>
          <a:p>
            <a:fld id="{285762AB-0AF1-B847-99A0-8805D676F8BA}" type="slidenum">
              <a:rPr lang="de-DE" smtClean="0"/>
              <a:t>‹Nr.›</a:t>
            </a:fld>
            <a:endParaRPr lang="de-DE"/>
          </a:p>
        </p:txBody>
      </p:sp>
    </p:spTree>
    <p:extLst>
      <p:ext uri="{BB962C8B-B14F-4D97-AF65-F5344CB8AC3E}">
        <p14:creationId xmlns:p14="http://schemas.microsoft.com/office/powerpoint/2010/main" val="340926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E40648-6962-B54F-A8A4-B39204DB4F5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EB1AAC41-F8A3-7847-967C-5CF6803380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1504A6E7-CB6D-254D-B4D4-07DD635FB0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18E7C60-AEE7-5346-958C-A4A789F74DC0}"/>
              </a:ext>
            </a:extLst>
          </p:cNvPr>
          <p:cNvSpPr>
            <a:spLocks noGrp="1"/>
          </p:cNvSpPr>
          <p:nvPr>
            <p:ph type="dt" sz="half" idx="10"/>
          </p:nvPr>
        </p:nvSpPr>
        <p:spPr/>
        <p:txBody>
          <a:bodyPr/>
          <a:lstStyle/>
          <a:p>
            <a:fld id="{EE09076F-826A-DF41-87DF-19CDFD108916}" type="datetimeFigureOut">
              <a:rPr lang="de-DE" smtClean="0"/>
              <a:t>20.07.20</a:t>
            </a:fld>
            <a:endParaRPr lang="de-DE"/>
          </a:p>
        </p:txBody>
      </p:sp>
      <p:sp>
        <p:nvSpPr>
          <p:cNvPr id="6" name="Fußzeilenplatzhalter 5">
            <a:extLst>
              <a:ext uri="{FF2B5EF4-FFF2-40B4-BE49-F238E27FC236}">
                <a16:creationId xmlns:a16="http://schemas.microsoft.com/office/drawing/2014/main" id="{375679A6-2600-B246-9739-278EA54528B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1A60B503-AF8C-1946-9F3C-92316F4DD226}"/>
              </a:ext>
            </a:extLst>
          </p:cNvPr>
          <p:cNvSpPr>
            <a:spLocks noGrp="1"/>
          </p:cNvSpPr>
          <p:nvPr>
            <p:ph type="sldNum" sz="quarter" idx="12"/>
          </p:nvPr>
        </p:nvSpPr>
        <p:spPr/>
        <p:txBody>
          <a:bodyPr/>
          <a:lstStyle/>
          <a:p>
            <a:fld id="{285762AB-0AF1-B847-99A0-8805D676F8BA}" type="slidenum">
              <a:rPr lang="de-DE" smtClean="0"/>
              <a:t>‹Nr.›</a:t>
            </a:fld>
            <a:endParaRPr lang="de-DE"/>
          </a:p>
        </p:txBody>
      </p:sp>
    </p:spTree>
    <p:extLst>
      <p:ext uri="{BB962C8B-B14F-4D97-AF65-F5344CB8AC3E}">
        <p14:creationId xmlns:p14="http://schemas.microsoft.com/office/powerpoint/2010/main" val="1882328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98E2686-E74A-3946-90A0-25771F620C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812402D1-CA0F-9F42-9D1D-4AE256D038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9A8AB51-54E1-4B47-86FB-664E89663D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09076F-826A-DF41-87DF-19CDFD108916}" type="datetimeFigureOut">
              <a:rPr lang="de-DE" smtClean="0"/>
              <a:t>20.07.20</a:t>
            </a:fld>
            <a:endParaRPr lang="de-DE"/>
          </a:p>
        </p:txBody>
      </p:sp>
      <p:sp>
        <p:nvSpPr>
          <p:cNvPr id="5" name="Fußzeilenplatzhalter 4">
            <a:extLst>
              <a:ext uri="{FF2B5EF4-FFF2-40B4-BE49-F238E27FC236}">
                <a16:creationId xmlns:a16="http://schemas.microsoft.com/office/drawing/2014/main" id="{4ACE1EA5-DE3D-2A46-A7C8-7430B5CCA4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1CB78F28-82AC-ED41-AF67-0DCAE853D0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5762AB-0AF1-B847-99A0-8805D676F8BA}" type="slidenum">
              <a:rPr lang="de-DE" smtClean="0"/>
              <a:t>‹Nr.›</a:t>
            </a:fld>
            <a:endParaRPr lang="de-DE"/>
          </a:p>
        </p:txBody>
      </p:sp>
    </p:spTree>
    <p:extLst>
      <p:ext uri="{BB962C8B-B14F-4D97-AF65-F5344CB8AC3E}">
        <p14:creationId xmlns:p14="http://schemas.microsoft.com/office/powerpoint/2010/main" val="810652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3A120F-7C90-9947-81B1-235D6D3909C4}"/>
              </a:ext>
            </a:extLst>
          </p:cNvPr>
          <p:cNvSpPr>
            <a:spLocks noGrp="1"/>
          </p:cNvSpPr>
          <p:nvPr>
            <p:ph type="ctrTitle"/>
          </p:nvPr>
        </p:nvSpPr>
        <p:spPr/>
        <p:txBody>
          <a:bodyPr/>
          <a:lstStyle/>
          <a:p>
            <a:r>
              <a:rPr lang="de-DE" b="1" dirty="0"/>
              <a:t>Nach dem Boom</a:t>
            </a:r>
          </a:p>
        </p:txBody>
      </p:sp>
    </p:spTree>
    <p:extLst>
      <p:ext uri="{BB962C8B-B14F-4D97-AF65-F5344CB8AC3E}">
        <p14:creationId xmlns:p14="http://schemas.microsoft.com/office/powerpoint/2010/main" val="1813970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902BE49E-6271-3F4C-9DD8-6BC96C5E5B1D}"/>
              </a:ext>
            </a:extLst>
          </p:cNvPr>
          <p:cNvSpPr txBox="1"/>
          <p:nvPr/>
        </p:nvSpPr>
        <p:spPr>
          <a:xfrm>
            <a:off x="1491765" y="1660982"/>
            <a:ext cx="9804885" cy="3170099"/>
          </a:xfrm>
          <a:prstGeom prst="rect">
            <a:avLst/>
          </a:prstGeom>
          <a:noFill/>
        </p:spPr>
        <p:txBody>
          <a:bodyPr wrap="square" rtlCol="0">
            <a:spAutoFit/>
          </a:bodyPr>
          <a:lstStyle/>
          <a:p>
            <a:r>
              <a:rPr lang="de-DE" sz="4000" dirty="0"/>
              <a:t>Verschiedene Bildmaterialien: </a:t>
            </a:r>
          </a:p>
          <a:p>
            <a:endParaRPr lang="de-DE" sz="4000" dirty="0"/>
          </a:p>
          <a:p>
            <a:r>
              <a:rPr lang="de-DE" sz="4000" dirty="0"/>
              <a:t>Strukturwandel</a:t>
            </a:r>
          </a:p>
          <a:p>
            <a:r>
              <a:rPr lang="de-DE" sz="4000" dirty="0"/>
              <a:t>(nicht nur) in Westeuropa</a:t>
            </a:r>
          </a:p>
          <a:p>
            <a:r>
              <a:rPr lang="de-DE" sz="4000" dirty="0"/>
              <a:t>(z. B. Belgien, Luxemburg, Deutschland, USA)</a:t>
            </a:r>
          </a:p>
        </p:txBody>
      </p:sp>
    </p:spTree>
    <p:extLst>
      <p:ext uri="{BB962C8B-B14F-4D97-AF65-F5344CB8AC3E}">
        <p14:creationId xmlns:p14="http://schemas.microsoft.com/office/powerpoint/2010/main" val="3057448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DECBB8D-D83D-8D4B-8E8A-4AED6F39BE3F}"/>
              </a:ext>
            </a:extLst>
          </p:cNvPr>
          <p:cNvSpPr txBox="1"/>
          <p:nvPr/>
        </p:nvSpPr>
        <p:spPr>
          <a:xfrm>
            <a:off x="722334" y="1043731"/>
            <a:ext cx="10747331" cy="4770537"/>
          </a:xfrm>
          <a:prstGeom prst="rect">
            <a:avLst/>
          </a:prstGeom>
          <a:noFill/>
        </p:spPr>
        <p:txBody>
          <a:bodyPr wrap="square" rtlCol="0">
            <a:spAutoFit/>
          </a:bodyPr>
          <a:lstStyle/>
          <a:p>
            <a:pPr algn="just"/>
            <a:r>
              <a:rPr lang="de-DE" sz="4000" b="1" dirty="0"/>
              <a:t>Hartmut </a:t>
            </a:r>
            <a:r>
              <a:rPr lang="de-DE" sz="4000" b="1" dirty="0" err="1"/>
              <a:t>Kälble</a:t>
            </a:r>
            <a:r>
              <a:rPr lang="de-DE" sz="4000" b="1" dirty="0"/>
              <a:t>:</a:t>
            </a:r>
          </a:p>
          <a:p>
            <a:pPr marL="571500" indent="-571500" algn="just">
              <a:buFont typeface="Arial" panose="020B0604020202020204" pitchFamily="34" charset="0"/>
              <a:buChar char="•"/>
            </a:pPr>
            <a:r>
              <a:rPr lang="de-DE" sz="4000" dirty="0"/>
              <a:t>Beginn einer „neuen Epoche“ in den 1970ern, eine der wichtigsten „Wendemarken“ des 20. Jahrhunderts</a:t>
            </a:r>
          </a:p>
          <a:p>
            <a:pPr marL="571500" indent="-571500" algn="just">
              <a:buFont typeface="Arial" panose="020B0604020202020204" pitchFamily="34" charset="0"/>
              <a:buChar char="•"/>
            </a:pPr>
            <a:r>
              <a:rPr lang="de-DE" sz="4000" dirty="0"/>
              <a:t>Beginn lässt sich wegen der vielen Veränderungen in Wirtschaft, Gesellschaft und Kultur nicht auf ein Jahr datieren</a:t>
            </a:r>
          </a:p>
          <a:p>
            <a:r>
              <a:rPr lang="de-DE" sz="2400" i="1" dirty="0" err="1"/>
              <a:t>Kälble</a:t>
            </a:r>
            <a:r>
              <a:rPr lang="de-DE" sz="2400" i="1" dirty="0"/>
              <a:t>, 177</a:t>
            </a:r>
          </a:p>
        </p:txBody>
      </p:sp>
    </p:spTree>
    <p:extLst>
      <p:ext uri="{BB962C8B-B14F-4D97-AF65-F5344CB8AC3E}">
        <p14:creationId xmlns:p14="http://schemas.microsoft.com/office/powerpoint/2010/main" val="2645133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AF917479-1231-9949-B3F5-2A88A14DDEE0}"/>
              </a:ext>
            </a:extLst>
          </p:cNvPr>
          <p:cNvSpPr txBox="1"/>
          <p:nvPr/>
        </p:nvSpPr>
        <p:spPr>
          <a:xfrm>
            <a:off x="447594" y="176945"/>
            <a:ext cx="10036722" cy="584775"/>
          </a:xfrm>
          <a:prstGeom prst="rect">
            <a:avLst/>
          </a:prstGeom>
          <a:noFill/>
        </p:spPr>
        <p:txBody>
          <a:bodyPr wrap="none" rtlCol="0">
            <a:spAutoFit/>
          </a:bodyPr>
          <a:lstStyle/>
          <a:p>
            <a:r>
              <a:rPr lang="de-DE" sz="3200" b="1" dirty="0"/>
              <a:t>Die 1970er und 1980er als „Vorgeschichte der Gegenwart“</a:t>
            </a:r>
          </a:p>
        </p:txBody>
      </p:sp>
      <p:graphicFrame>
        <p:nvGraphicFramePr>
          <p:cNvPr id="4" name="Diagramm 3">
            <a:extLst>
              <a:ext uri="{FF2B5EF4-FFF2-40B4-BE49-F238E27FC236}">
                <a16:creationId xmlns:a16="http://schemas.microsoft.com/office/drawing/2014/main" id="{4E4D3812-1F7B-9240-BF53-A9EFDDBEDAFD}"/>
              </a:ext>
            </a:extLst>
          </p:cNvPr>
          <p:cNvGraphicFramePr/>
          <p:nvPr>
            <p:extLst>
              <p:ext uri="{D42A27DB-BD31-4B8C-83A1-F6EECF244321}">
                <p14:modId xmlns:p14="http://schemas.microsoft.com/office/powerpoint/2010/main" val="210456322"/>
              </p:ext>
            </p:extLst>
          </p:nvPr>
        </p:nvGraphicFramePr>
        <p:xfrm>
          <a:off x="3523343" y="91560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feld 4">
            <a:extLst>
              <a:ext uri="{FF2B5EF4-FFF2-40B4-BE49-F238E27FC236}">
                <a16:creationId xmlns:a16="http://schemas.microsoft.com/office/drawing/2014/main" id="{04F2EC8A-BFB7-7B42-B88F-BB919F9EBF45}"/>
              </a:ext>
            </a:extLst>
          </p:cNvPr>
          <p:cNvSpPr txBox="1"/>
          <p:nvPr/>
        </p:nvSpPr>
        <p:spPr>
          <a:xfrm>
            <a:off x="446314" y="2133600"/>
            <a:ext cx="2873829" cy="2523768"/>
          </a:xfrm>
          <a:prstGeom prst="rect">
            <a:avLst/>
          </a:prstGeom>
          <a:noFill/>
        </p:spPr>
        <p:txBody>
          <a:bodyPr wrap="square" rtlCol="0">
            <a:spAutoFit/>
          </a:bodyPr>
          <a:lstStyle/>
          <a:p>
            <a:r>
              <a:rPr lang="de-DE" sz="3600" dirty="0"/>
              <a:t>Herausbildung des „digitalen Finanzmarkt-kapitalismus“</a:t>
            </a:r>
          </a:p>
          <a:p>
            <a:r>
              <a:rPr lang="de-DE" sz="1400" i="1" dirty="0"/>
              <a:t>Doering-Manteuffel/Raphael, 8/9</a:t>
            </a:r>
          </a:p>
        </p:txBody>
      </p:sp>
      <p:sp>
        <p:nvSpPr>
          <p:cNvPr id="3" name="Textfeld 2">
            <a:extLst>
              <a:ext uri="{FF2B5EF4-FFF2-40B4-BE49-F238E27FC236}">
                <a16:creationId xmlns:a16="http://schemas.microsoft.com/office/drawing/2014/main" id="{F10845E8-12AB-C74D-8E80-2B20DCD239CF}"/>
              </a:ext>
            </a:extLst>
          </p:cNvPr>
          <p:cNvSpPr txBox="1"/>
          <p:nvPr/>
        </p:nvSpPr>
        <p:spPr>
          <a:xfrm>
            <a:off x="4045907" y="1615857"/>
            <a:ext cx="470000" cy="769441"/>
          </a:xfrm>
          <a:prstGeom prst="rect">
            <a:avLst/>
          </a:prstGeom>
          <a:noFill/>
        </p:spPr>
        <p:txBody>
          <a:bodyPr wrap="none" rtlCol="0">
            <a:spAutoFit/>
          </a:bodyPr>
          <a:lstStyle/>
          <a:p>
            <a:r>
              <a:rPr lang="de-DE" sz="4400" dirty="0"/>
              <a:t>1</a:t>
            </a:r>
          </a:p>
        </p:txBody>
      </p:sp>
      <p:sp>
        <p:nvSpPr>
          <p:cNvPr id="6" name="Textfeld 5">
            <a:extLst>
              <a:ext uri="{FF2B5EF4-FFF2-40B4-BE49-F238E27FC236}">
                <a16:creationId xmlns:a16="http://schemas.microsoft.com/office/drawing/2014/main" id="{FE936F6C-982D-4444-917C-40EAEF9261D8}"/>
              </a:ext>
            </a:extLst>
          </p:cNvPr>
          <p:cNvSpPr txBox="1"/>
          <p:nvPr/>
        </p:nvSpPr>
        <p:spPr>
          <a:xfrm>
            <a:off x="4440540" y="3240221"/>
            <a:ext cx="470000" cy="769441"/>
          </a:xfrm>
          <a:prstGeom prst="rect">
            <a:avLst/>
          </a:prstGeom>
          <a:noFill/>
        </p:spPr>
        <p:txBody>
          <a:bodyPr wrap="none" rtlCol="0">
            <a:spAutoFit/>
          </a:bodyPr>
          <a:lstStyle/>
          <a:p>
            <a:r>
              <a:rPr lang="de-DE" sz="4400" dirty="0"/>
              <a:t>2</a:t>
            </a:r>
          </a:p>
        </p:txBody>
      </p:sp>
      <p:sp>
        <p:nvSpPr>
          <p:cNvPr id="7" name="Textfeld 6">
            <a:extLst>
              <a:ext uri="{FF2B5EF4-FFF2-40B4-BE49-F238E27FC236}">
                <a16:creationId xmlns:a16="http://schemas.microsoft.com/office/drawing/2014/main" id="{18020B34-3490-AB40-A0D0-2238ECFD670D}"/>
              </a:ext>
            </a:extLst>
          </p:cNvPr>
          <p:cNvSpPr txBox="1"/>
          <p:nvPr/>
        </p:nvSpPr>
        <p:spPr>
          <a:xfrm>
            <a:off x="4045907" y="4857422"/>
            <a:ext cx="470000" cy="769441"/>
          </a:xfrm>
          <a:prstGeom prst="rect">
            <a:avLst/>
          </a:prstGeom>
          <a:noFill/>
        </p:spPr>
        <p:txBody>
          <a:bodyPr wrap="none" rtlCol="0">
            <a:spAutoFit/>
          </a:bodyPr>
          <a:lstStyle/>
          <a:p>
            <a:r>
              <a:rPr lang="de-DE" sz="4400" dirty="0"/>
              <a:t>3</a:t>
            </a:r>
          </a:p>
        </p:txBody>
      </p:sp>
    </p:spTree>
    <p:extLst>
      <p:ext uri="{BB962C8B-B14F-4D97-AF65-F5344CB8AC3E}">
        <p14:creationId xmlns:p14="http://schemas.microsoft.com/office/powerpoint/2010/main" val="41417190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6E6B9486-AC9C-634F-8896-51D6A4B8622B}"/>
              </a:ext>
            </a:extLst>
          </p:cNvPr>
          <p:cNvSpPr txBox="1"/>
          <p:nvPr/>
        </p:nvSpPr>
        <p:spPr>
          <a:xfrm>
            <a:off x="613776" y="674400"/>
            <a:ext cx="4371583" cy="5509200"/>
          </a:xfrm>
          <a:prstGeom prst="rect">
            <a:avLst/>
          </a:prstGeom>
          <a:noFill/>
        </p:spPr>
        <p:txBody>
          <a:bodyPr wrap="square" rtlCol="0">
            <a:spAutoFit/>
          </a:bodyPr>
          <a:lstStyle/>
          <a:p>
            <a:pPr algn="just"/>
            <a:r>
              <a:rPr lang="de-DE" sz="4000" dirty="0"/>
              <a:t>„Strukturbruch, der sozialen Wandel von revolutionärer Qualität mit sich gebracht hat“</a:t>
            </a:r>
          </a:p>
          <a:p>
            <a:pPr marL="457200" indent="-457200" algn="just">
              <a:buFont typeface="Arial" panose="020B0604020202020204" pitchFamily="34" charset="0"/>
              <a:buChar char="•"/>
            </a:pPr>
            <a:r>
              <a:rPr lang="de-DE" sz="2800" dirty="0"/>
              <a:t>kein Epizentrum</a:t>
            </a:r>
          </a:p>
          <a:p>
            <a:pPr marL="457200" indent="-457200" algn="just">
              <a:buFont typeface="Arial" panose="020B0604020202020204" pitchFamily="34" charset="0"/>
              <a:buChar char="•"/>
            </a:pPr>
            <a:r>
              <a:rPr lang="de-DE" sz="2800" dirty="0"/>
              <a:t>grenzüberschreitend</a:t>
            </a:r>
          </a:p>
          <a:p>
            <a:pPr marL="457200" indent="-457200" algn="just">
              <a:buFont typeface="Arial" panose="020B0604020202020204" pitchFamily="34" charset="0"/>
              <a:buChar char="•"/>
            </a:pPr>
            <a:r>
              <a:rPr lang="de-DE" sz="2800" dirty="0"/>
              <a:t>verschiedene Geschwindigkeiten (!)</a:t>
            </a:r>
          </a:p>
          <a:p>
            <a:r>
              <a:rPr lang="de-DE" sz="2000" dirty="0"/>
              <a:t>(Anselm Doering – Manteuffel/ Lutz Raphael, 28/30-32)</a:t>
            </a:r>
          </a:p>
        </p:txBody>
      </p:sp>
      <p:sp>
        <p:nvSpPr>
          <p:cNvPr id="3" name="Textfeld 2">
            <a:extLst>
              <a:ext uri="{FF2B5EF4-FFF2-40B4-BE49-F238E27FC236}">
                <a16:creationId xmlns:a16="http://schemas.microsoft.com/office/drawing/2014/main" id="{196B2EEB-5B00-ED41-9953-01DE1701DE6D}"/>
              </a:ext>
            </a:extLst>
          </p:cNvPr>
          <p:cNvSpPr txBox="1"/>
          <p:nvPr/>
        </p:nvSpPr>
        <p:spPr>
          <a:xfrm>
            <a:off x="6305550" y="1565314"/>
            <a:ext cx="5636712" cy="2862322"/>
          </a:xfrm>
          <a:prstGeom prst="rect">
            <a:avLst/>
          </a:prstGeom>
          <a:noFill/>
        </p:spPr>
        <p:txBody>
          <a:bodyPr wrap="square" rtlCol="0">
            <a:spAutoFit/>
          </a:bodyPr>
          <a:lstStyle/>
          <a:p>
            <a:r>
              <a:rPr lang="de-DE" sz="3200" dirty="0"/>
              <a:t>Aufstieg des „digitalen Finanzmarktkapitalismus“ vorangetrieben durch interne (Wirtschaft, Gesellschaft, Kultur) und externe (z.B. Marktzwänge)</a:t>
            </a:r>
            <a:br>
              <a:rPr lang="de-DE" sz="3200" dirty="0"/>
            </a:br>
            <a:r>
              <a:rPr lang="de-DE" sz="2000" dirty="0"/>
              <a:t>(Anselm Doering – Manteuffel/ Lutz Raphael, 12/13)</a:t>
            </a:r>
          </a:p>
        </p:txBody>
      </p:sp>
    </p:spTree>
    <p:extLst>
      <p:ext uri="{BB962C8B-B14F-4D97-AF65-F5344CB8AC3E}">
        <p14:creationId xmlns:p14="http://schemas.microsoft.com/office/powerpoint/2010/main" val="729370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A19D1629-1FD6-2A43-92AD-A8D92085E81F}"/>
              </a:ext>
            </a:extLst>
          </p:cNvPr>
          <p:cNvSpPr txBox="1"/>
          <p:nvPr/>
        </p:nvSpPr>
        <p:spPr>
          <a:xfrm>
            <a:off x="354904" y="216167"/>
            <a:ext cx="5494751" cy="4924425"/>
          </a:xfrm>
          <a:prstGeom prst="rect">
            <a:avLst/>
          </a:prstGeom>
          <a:noFill/>
        </p:spPr>
        <p:txBody>
          <a:bodyPr wrap="square" rtlCol="0">
            <a:spAutoFit/>
          </a:bodyPr>
          <a:lstStyle/>
          <a:p>
            <a:r>
              <a:rPr lang="de-DE" sz="3600" b="1" dirty="0"/>
              <a:t>Die 1970er – „Wandel von revolutionärer Qualität“</a:t>
            </a:r>
          </a:p>
          <a:p>
            <a:pPr marL="285750" indent="-285750">
              <a:buFont typeface="Arial" panose="020B0604020202020204" pitchFamily="34" charset="0"/>
              <a:buChar char="•"/>
            </a:pPr>
            <a:r>
              <a:rPr lang="de-DE" sz="2800" dirty="0" err="1"/>
              <a:t>Erodierung</a:t>
            </a:r>
            <a:r>
              <a:rPr lang="de-DE" sz="2800" dirty="0"/>
              <a:t> der alten Industrieinfrastruktur</a:t>
            </a:r>
          </a:p>
          <a:p>
            <a:pPr marL="285750" indent="-285750">
              <a:buFont typeface="Arial" panose="020B0604020202020204" pitchFamily="34" charset="0"/>
              <a:buChar char="•"/>
            </a:pPr>
            <a:r>
              <a:rPr lang="de-DE" sz="2800" dirty="0"/>
              <a:t>Durchbruch einer neuen Wirtschaftsideologie (Monetarismus)</a:t>
            </a:r>
          </a:p>
          <a:p>
            <a:pPr marL="285750" indent="-285750">
              <a:buFont typeface="Arial" panose="020B0604020202020204" pitchFamily="34" charset="0"/>
              <a:buChar char="•"/>
            </a:pPr>
            <a:r>
              <a:rPr lang="de-DE" sz="2800" dirty="0"/>
              <a:t>beginnender Rückzug des Staates, Deregulierung im Namen der „Freiheit“</a:t>
            </a:r>
          </a:p>
          <a:p>
            <a:r>
              <a:rPr lang="de-DE" sz="1200" dirty="0"/>
              <a:t>(Anselm Doering – Manteuffel/ Lutz Raphael, 20/21)</a:t>
            </a:r>
          </a:p>
        </p:txBody>
      </p:sp>
      <p:sp>
        <p:nvSpPr>
          <p:cNvPr id="3" name="Textfeld 2">
            <a:extLst>
              <a:ext uri="{FF2B5EF4-FFF2-40B4-BE49-F238E27FC236}">
                <a16:creationId xmlns:a16="http://schemas.microsoft.com/office/drawing/2014/main" id="{73C047B3-6C9D-0C4E-B9E4-0D4B5C021C9F}"/>
              </a:ext>
            </a:extLst>
          </p:cNvPr>
          <p:cNvSpPr txBox="1"/>
          <p:nvPr/>
        </p:nvSpPr>
        <p:spPr>
          <a:xfrm>
            <a:off x="6542761" y="216167"/>
            <a:ext cx="5494751" cy="6186309"/>
          </a:xfrm>
          <a:prstGeom prst="rect">
            <a:avLst/>
          </a:prstGeom>
          <a:noFill/>
        </p:spPr>
        <p:txBody>
          <a:bodyPr wrap="square" rtlCol="0">
            <a:spAutoFit/>
          </a:bodyPr>
          <a:lstStyle/>
          <a:p>
            <a:pPr algn="just"/>
            <a:r>
              <a:rPr lang="de-DE" sz="2800" b="1" dirty="0"/>
              <a:t>Die drei Jahrzehnte seit 1970 als ein „zusammengehöriger Zeitraum des Übergangs nach dem Boom“</a:t>
            </a:r>
          </a:p>
          <a:p>
            <a:pPr marL="285750" indent="-285750">
              <a:buFont typeface="Arial" panose="020B0604020202020204" pitchFamily="34" charset="0"/>
              <a:buChar char="•"/>
            </a:pPr>
            <a:r>
              <a:rPr lang="de-DE" sz="2400" dirty="0"/>
              <a:t>1971/72 Zerfall des internationalen Währungssystems von </a:t>
            </a:r>
            <a:r>
              <a:rPr lang="de-DE" sz="2400" dirty="0" err="1"/>
              <a:t>Bretton</a:t>
            </a:r>
            <a:r>
              <a:rPr lang="de-DE" sz="2400" dirty="0"/>
              <a:t> Woods</a:t>
            </a:r>
          </a:p>
          <a:p>
            <a:pPr marL="285750" indent="-285750">
              <a:buFont typeface="Arial" panose="020B0604020202020204" pitchFamily="34" charset="0"/>
              <a:buChar char="•"/>
            </a:pPr>
            <a:r>
              <a:rPr lang="de-DE" sz="2400" dirty="0"/>
              <a:t>1973/74 erster Ölpreisschock</a:t>
            </a:r>
          </a:p>
          <a:p>
            <a:pPr marL="285750" indent="-285750">
              <a:buFont typeface="Arial" panose="020B0604020202020204" pitchFamily="34" charset="0"/>
              <a:buChar char="•"/>
            </a:pPr>
            <a:r>
              <a:rPr lang="de-DE" sz="2400" dirty="0"/>
              <a:t>niedriges Wachstum, Konjunkturschwankungen</a:t>
            </a:r>
          </a:p>
          <a:p>
            <a:pPr marL="285750" indent="-285750">
              <a:buFont typeface="Arial" panose="020B0604020202020204" pitchFamily="34" charset="0"/>
              <a:buChar char="•"/>
            </a:pPr>
            <a:r>
              <a:rPr lang="de-DE" sz="2400" dirty="0"/>
              <a:t>grundlegender Wandel der industriellen Produktion (Auswirkungen auf ökonomische und soziale Leitvorstellungen, Wohlfahrtssysteme, beruflicher Alltag/ Lebenswelt)</a:t>
            </a:r>
          </a:p>
          <a:p>
            <a:pPr marL="285750" indent="-285750">
              <a:buFont typeface="Arial" panose="020B0604020202020204" pitchFamily="34" charset="0"/>
              <a:buChar char="•"/>
            </a:pPr>
            <a:r>
              <a:rPr lang="de-DE" sz="2400" dirty="0"/>
              <a:t>im Vergleich zu Osteuropa im Westen keine klaren Zäsuren</a:t>
            </a:r>
          </a:p>
          <a:p>
            <a:r>
              <a:rPr lang="de-DE" sz="1200" dirty="0"/>
              <a:t>(Anselm Doering – Manteuffel/ Lutz Raphael, 26)</a:t>
            </a:r>
          </a:p>
        </p:txBody>
      </p:sp>
    </p:spTree>
    <p:extLst>
      <p:ext uri="{BB962C8B-B14F-4D97-AF65-F5344CB8AC3E}">
        <p14:creationId xmlns:p14="http://schemas.microsoft.com/office/powerpoint/2010/main" val="2876991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a:extLst>
              <a:ext uri="{FF2B5EF4-FFF2-40B4-BE49-F238E27FC236}">
                <a16:creationId xmlns:a16="http://schemas.microsoft.com/office/drawing/2014/main" id="{DC08E9A0-DE57-124C-A602-6B689F6F3B3A}"/>
              </a:ext>
            </a:extLst>
          </p:cNvPr>
          <p:cNvGraphicFramePr>
            <a:graphicFrameLocks noGrp="1"/>
          </p:cNvGraphicFramePr>
          <p:nvPr>
            <p:extLst>
              <p:ext uri="{D42A27DB-BD31-4B8C-83A1-F6EECF244321}">
                <p14:modId xmlns:p14="http://schemas.microsoft.com/office/powerpoint/2010/main" val="407048781"/>
              </p:ext>
            </p:extLst>
          </p:nvPr>
        </p:nvGraphicFramePr>
        <p:xfrm>
          <a:off x="576943" y="240695"/>
          <a:ext cx="11517086" cy="6217920"/>
        </p:xfrm>
        <a:graphic>
          <a:graphicData uri="http://schemas.openxmlformats.org/drawingml/2006/table">
            <a:tbl>
              <a:tblPr firstRow="1" bandRow="1">
                <a:tableStyleId>{5C22544A-7EE6-4342-B048-85BDC9FD1C3A}</a:tableStyleId>
              </a:tblPr>
              <a:tblGrid>
                <a:gridCol w="5678563">
                  <a:extLst>
                    <a:ext uri="{9D8B030D-6E8A-4147-A177-3AD203B41FA5}">
                      <a16:colId xmlns:a16="http://schemas.microsoft.com/office/drawing/2014/main" val="3745158940"/>
                    </a:ext>
                  </a:extLst>
                </a:gridCol>
                <a:gridCol w="5838523">
                  <a:extLst>
                    <a:ext uri="{9D8B030D-6E8A-4147-A177-3AD203B41FA5}">
                      <a16:colId xmlns:a16="http://schemas.microsoft.com/office/drawing/2014/main" val="1548654610"/>
                    </a:ext>
                  </a:extLst>
                </a:gridCol>
              </a:tblGrid>
              <a:tr h="370840">
                <a:tc>
                  <a:txBody>
                    <a:bodyPr/>
                    <a:lstStyle/>
                    <a:p>
                      <a:r>
                        <a:rPr lang="de-DE" b="1" dirty="0"/>
                        <a:t>POLITIK</a:t>
                      </a:r>
                    </a:p>
                    <a:p>
                      <a:pPr marL="285750" indent="-285750">
                        <a:buFont typeface="Arial" panose="020B0604020202020204" pitchFamily="34" charset="0"/>
                        <a:buChar char="•"/>
                      </a:pPr>
                      <a:r>
                        <a:rPr lang="de-DE" dirty="0"/>
                        <a:t>Demokratisierung in Südeuropa (Spanien, Portugal, Griechenland)</a:t>
                      </a:r>
                    </a:p>
                    <a:p>
                      <a:pPr marL="285750" indent="-285750">
                        <a:buFont typeface="Arial" panose="020B0604020202020204" pitchFamily="34" charset="0"/>
                        <a:buChar char="•"/>
                      </a:pPr>
                      <a:r>
                        <a:rPr lang="de-DE" dirty="0"/>
                        <a:t>Wandel westeuropäischer Demokratien (neue soziale Bewegungen, Z. B. Frauen, Umwelt, Frieden, LGBTIQ)</a:t>
                      </a:r>
                    </a:p>
                    <a:p>
                      <a:pPr marL="285750" indent="-285750">
                        <a:buFont typeface="Arial" panose="020B0604020202020204" pitchFamily="34" charset="0"/>
                        <a:buChar char="•"/>
                      </a:pPr>
                      <a:r>
                        <a:rPr lang="de-DE" dirty="0"/>
                        <a:t>Abschwächung der Bindung an politische Milieus (Vielfalt der Parteiensysteme und politischen </a:t>
                      </a:r>
                      <a:r>
                        <a:rPr lang="de-DE" dirty="0" err="1"/>
                        <a:t>Öffentlichkeiten</a:t>
                      </a:r>
                      <a:r>
                        <a:rPr lang="de-DE" dirty="0"/>
                        <a:t>) je nach Land unterschiedlich</a:t>
                      </a:r>
                    </a:p>
                    <a:p>
                      <a:pPr marL="285750" indent="-285750">
                        <a:buFont typeface="Arial" panose="020B0604020202020204" pitchFamily="34" charset="0"/>
                        <a:buChar char="•"/>
                      </a:pPr>
                      <a:r>
                        <a:rPr lang="de-DE" dirty="0"/>
                        <a:t>Einstellung zur Gewalt</a:t>
                      </a:r>
                    </a:p>
                    <a:p>
                      <a:pPr marL="285750" indent="-285750">
                        <a:buFont typeface="Arial" panose="020B0604020202020204" pitchFamily="34" charset="0"/>
                        <a:buChar char="•"/>
                      </a:pPr>
                      <a:r>
                        <a:rPr lang="de-DE" dirty="0"/>
                        <a:t>der Staat in der Vertrauenskrise (Kritik an Eliten, Angst vor Staatsversagen)</a:t>
                      </a:r>
                    </a:p>
                    <a:p>
                      <a:pPr marL="285750" indent="-285750">
                        <a:buFont typeface="Arial" panose="020B0604020202020204" pitchFamily="34" charset="0"/>
                        <a:buChar char="•"/>
                      </a:pPr>
                      <a:r>
                        <a:rPr lang="de-DE" dirty="0"/>
                        <a:t>Entspannungspolitik und neuer Rüstungswettlauf</a:t>
                      </a:r>
                    </a:p>
                    <a:p>
                      <a:pPr marL="285750" indent="-285750">
                        <a:buFont typeface="Arial" panose="020B0604020202020204" pitchFamily="34" charset="0"/>
                        <a:buChar char="•"/>
                      </a:pPr>
                      <a:r>
                        <a:rPr lang="de-DE" dirty="0"/>
                        <a:t>Stagnation der europäischen Integration </a:t>
                      </a:r>
                    </a:p>
                  </a:txBody>
                  <a:tcPr/>
                </a:tc>
                <a:tc>
                  <a:txBody>
                    <a:bodyPr/>
                    <a:lstStyle/>
                    <a:p>
                      <a:pPr marL="0" lvl="0" indent="0">
                        <a:buFont typeface="+mj-lt"/>
                        <a:buNone/>
                      </a:pPr>
                      <a:r>
                        <a:rPr lang="de-DE" sz="1800" b="1" dirty="0"/>
                        <a:t>WIRTSCHAFT</a:t>
                      </a:r>
                    </a:p>
                    <a:p>
                      <a:pPr marL="342900" lvl="0" indent="-342900">
                        <a:buFont typeface="Arial" panose="020B0604020202020204" pitchFamily="34" charset="0"/>
                        <a:buChar char="•"/>
                      </a:pPr>
                      <a:r>
                        <a:rPr lang="de-DE" sz="1800" dirty="0"/>
                        <a:t>Ölpreisschock</a:t>
                      </a:r>
                    </a:p>
                    <a:p>
                      <a:pPr marL="342900" lvl="0" indent="-342900">
                        <a:buFont typeface="Arial" panose="020B0604020202020204" pitchFamily="34" charset="0"/>
                        <a:buChar char="•"/>
                      </a:pPr>
                      <a:r>
                        <a:rPr lang="de-DE" sz="1800" dirty="0"/>
                        <a:t>das Ende von </a:t>
                      </a:r>
                      <a:r>
                        <a:rPr lang="de-DE" sz="1800" dirty="0" err="1"/>
                        <a:t>Bretton</a:t>
                      </a:r>
                      <a:r>
                        <a:rPr lang="de-DE" sz="1800" dirty="0"/>
                        <a:t> Woods</a:t>
                      </a:r>
                    </a:p>
                    <a:p>
                      <a:pPr marL="342900" lvl="0" indent="-342900">
                        <a:buFont typeface="Arial" panose="020B0604020202020204" pitchFamily="34" charset="0"/>
                        <a:buChar char="•"/>
                        <a:tabLst/>
                      </a:pPr>
                      <a:r>
                        <a:rPr lang="de-DE" sz="1800" dirty="0"/>
                        <a:t>Wachstumsverlangsamung</a:t>
                      </a:r>
                    </a:p>
                    <a:p>
                      <a:pPr marL="342900" lvl="0" indent="-342900">
                        <a:buFont typeface="Arial" panose="020B0604020202020204" pitchFamily="34" charset="0"/>
                        <a:buChar char="•"/>
                      </a:pPr>
                      <a:r>
                        <a:rPr lang="de-DE" sz="1800" dirty="0"/>
                        <a:t>Inflation</a:t>
                      </a:r>
                    </a:p>
                    <a:p>
                      <a:pPr marL="342900" lvl="0" indent="-342900">
                        <a:buFont typeface="Arial" panose="020B0604020202020204" pitchFamily="34" charset="0"/>
                        <a:buChar char="•"/>
                      </a:pPr>
                      <a:r>
                        <a:rPr lang="de-DE" sz="1800" dirty="0"/>
                        <a:t>Massenarbeitslosigkeit/ Sockelarbeitslosigkeit</a:t>
                      </a:r>
                    </a:p>
                    <a:p>
                      <a:pPr marL="342900" lvl="0" indent="-342900">
                        <a:buFont typeface="Arial" panose="020B0604020202020204" pitchFamily="34" charset="0"/>
                        <a:buChar char="•"/>
                      </a:pPr>
                      <a:r>
                        <a:rPr lang="de-DE" sz="1800" dirty="0"/>
                        <a:t>beginnende Deregulierung im  bisher öffentlichen Sektor (Privatisierung staatlicher Unternehmen, öffentlicher Dienstleitungen, Medien, Qualitätskontrolle, Ausgestaltung Wohlfahrtsstaat)</a:t>
                      </a:r>
                    </a:p>
                    <a:p>
                      <a:pPr marL="342900" lvl="0" indent="-342900">
                        <a:buFont typeface="Arial" panose="020B0604020202020204" pitchFamily="34" charset="0"/>
                        <a:buChar char="•"/>
                      </a:pPr>
                      <a:r>
                        <a:rPr lang="de-DE" sz="1800" dirty="0"/>
                        <a:t>Monetarismus statt Keynesianismus</a:t>
                      </a:r>
                    </a:p>
                    <a:p>
                      <a:pPr marL="342900" lvl="0" indent="-342900">
                        <a:buFont typeface="Arial" panose="020B0604020202020204" pitchFamily="34" charset="0"/>
                        <a:buChar char="•"/>
                      </a:pPr>
                      <a:r>
                        <a:rPr lang="de-DE" sz="1800" dirty="0"/>
                        <a:t>Globalisierung 3.0</a:t>
                      </a:r>
                    </a:p>
                    <a:p>
                      <a:endParaRPr lang="de-DE" dirty="0"/>
                    </a:p>
                  </a:txBody>
                  <a:tcPr/>
                </a:tc>
                <a:extLst>
                  <a:ext uri="{0D108BD9-81ED-4DB2-BD59-A6C34878D82A}">
                    <a16:rowId xmlns:a16="http://schemas.microsoft.com/office/drawing/2014/main" val="404058895"/>
                  </a:ext>
                </a:extLst>
              </a:tr>
              <a:tr h="370840">
                <a:tc>
                  <a:txBody>
                    <a:bodyPr/>
                    <a:lstStyle/>
                    <a:p>
                      <a:r>
                        <a:rPr lang="de-DE" b="1" dirty="0"/>
                        <a:t>GESELLSCHAFT</a:t>
                      </a:r>
                    </a:p>
                    <a:p>
                      <a:pPr marL="285750" indent="-285750">
                        <a:buFont typeface="Arial" panose="020B0604020202020204" pitchFamily="34" charset="0"/>
                        <a:buChar char="•"/>
                      </a:pPr>
                      <a:r>
                        <a:rPr lang="de-DE" dirty="0"/>
                        <a:t>Zukunftsskepsis</a:t>
                      </a:r>
                    </a:p>
                    <a:p>
                      <a:pPr marL="285750" indent="-285750">
                        <a:buFont typeface="Arial" panose="020B0604020202020204" pitchFamily="34" charset="0"/>
                        <a:buChar char="•"/>
                      </a:pPr>
                      <a:r>
                        <a:rPr lang="de-DE" dirty="0"/>
                        <a:t>langsamer steigender Lebensstandard und Zunahme sozialer Ungleichheit</a:t>
                      </a:r>
                    </a:p>
                    <a:p>
                      <a:pPr marL="285750" indent="-285750">
                        <a:buFont typeface="Arial" panose="020B0604020202020204" pitchFamily="34" charset="0"/>
                        <a:buChar char="•"/>
                      </a:pPr>
                      <a:r>
                        <a:rPr lang="de-DE" dirty="0"/>
                        <a:t>neue Heterogenität/ Individualisierung (Lebensmodelle, Arbeit, Konsum, Immigration, Stadtentwicklung)</a:t>
                      </a:r>
                    </a:p>
                    <a:p>
                      <a:pPr marL="285750" indent="-285750">
                        <a:buFont typeface="Arial" panose="020B0604020202020204" pitchFamily="34" charset="0"/>
                        <a:buChar char="•"/>
                      </a:pPr>
                      <a:r>
                        <a:rPr lang="de-DE" dirty="0"/>
                        <a:t>transnationale Verflechtung (Immigration, Bildung, Kommunikation)</a:t>
                      </a:r>
                    </a:p>
                    <a:p>
                      <a:endParaRPr lang="de-DE" dirty="0"/>
                    </a:p>
                  </a:txBody>
                  <a:tcPr/>
                </a:tc>
                <a:tc>
                  <a:txBody>
                    <a:bodyPr/>
                    <a:lstStyle/>
                    <a:p>
                      <a:r>
                        <a:rPr lang="de-DE" b="1" dirty="0"/>
                        <a:t>KULTUR</a:t>
                      </a:r>
                    </a:p>
                    <a:p>
                      <a:r>
                        <a:rPr lang="de-DE" dirty="0"/>
                        <a:t>(laut </a:t>
                      </a:r>
                      <a:r>
                        <a:rPr lang="de-DE" dirty="0" err="1"/>
                        <a:t>Kälble</a:t>
                      </a:r>
                      <a:r>
                        <a:rPr lang="de-DE" dirty="0"/>
                        <a:t> weniger spektakulär?!)</a:t>
                      </a:r>
                    </a:p>
                    <a:p>
                      <a:pPr marL="285750" indent="-285750">
                        <a:buFont typeface="Arial" panose="020B0604020202020204" pitchFamily="34" charset="0"/>
                        <a:buChar char="•"/>
                      </a:pPr>
                      <a:r>
                        <a:rPr lang="de-DE" dirty="0"/>
                        <a:t>Rückkehr des europäischen Skeptizismus (Club </a:t>
                      </a:r>
                      <a:r>
                        <a:rPr lang="de-DE" dirty="0" err="1"/>
                        <a:t>of</a:t>
                      </a:r>
                      <a:r>
                        <a:rPr lang="de-DE" dirty="0"/>
                        <a:t> </a:t>
                      </a:r>
                      <a:r>
                        <a:rPr lang="de-DE" dirty="0" err="1"/>
                        <a:t>Rome</a:t>
                      </a:r>
                      <a:r>
                        <a:rPr lang="de-DE" dirty="0"/>
                        <a:t> 1972, „Postmoderne“)</a:t>
                      </a:r>
                    </a:p>
                    <a:p>
                      <a:pPr marL="285750" indent="-285750">
                        <a:buFont typeface="Arial" panose="020B0604020202020204" pitchFamily="34" charset="0"/>
                        <a:buChar char="•"/>
                      </a:pPr>
                      <a:r>
                        <a:rPr lang="de-DE" dirty="0"/>
                        <a:t>Privatisierung der Medien, Vielfalt von Medienangeboten, internationale Medienkonzerne</a:t>
                      </a:r>
                    </a:p>
                    <a:p>
                      <a:pPr marL="285750" indent="-285750">
                        <a:buFont typeface="Arial" panose="020B0604020202020204" pitchFamily="34" charset="0"/>
                        <a:buChar char="•"/>
                      </a:pPr>
                      <a:r>
                        <a:rPr lang="de-DE" dirty="0"/>
                        <a:t>neue Anstöße zur kulturellen Europäisierung (ARTE, Kulturfestivals, Kulturpolitik, Europadebatte)</a:t>
                      </a:r>
                    </a:p>
                  </a:txBody>
                  <a:tcPr/>
                </a:tc>
                <a:extLst>
                  <a:ext uri="{0D108BD9-81ED-4DB2-BD59-A6C34878D82A}">
                    <a16:rowId xmlns:a16="http://schemas.microsoft.com/office/drawing/2014/main" val="1054179500"/>
                  </a:ext>
                </a:extLst>
              </a:tr>
            </a:tbl>
          </a:graphicData>
        </a:graphic>
      </p:graphicFrame>
      <p:sp>
        <p:nvSpPr>
          <p:cNvPr id="3" name="Textfeld 2">
            <a:extLst>
              <a:ext uri="{FF2B5EF4-FFF2-40B4-BE49-F238E27FC236}">
                <a16:creationId xmlns:a16="http://schemas.microsoft.com/office/drawing/2014/main" id="{2D2DEE43-F6C9-734F-B1C2-2D2240A2C1B2}"/>
              </a:ext>
            </a:extLst>
          </p:cNvPr>
          <p:cNvSpPr txBox="1"/>
          <p:nvPr/>
        </p:nvSpPr>
        <p:spPr>
          <a:xfrm>
            <a:off x="576943" y="6488668"/>
            <a:ext cx="3998146" cy="369332"/>
          </a:xfrm>
          <a:prstGeom prst="rect">
            <a:avLst/>
          </a:prstGeom>
          <a:noFill/>
        </p:spPr>
        <p:txBody>
          <a:bodyPr wrap="none" rtlCol="0">
            <a:spAutoFit/>
          </a:bodyPr>
          <a:lstStyle/>
          <a:p>
            <a:r>
              <a:rPr lang="de-DE" b="1" dirty="0"/>
              <a:t>„Eine neue Epoche</a:t>
            </a:r>
            <a:r>
              <a:rPr lang="de-DE" dirty="0"/>
              <a:t>“ (</a:t>
            </a:r>
            <a:r>
              <a:rPr lang="de-DE" dirty="0" err="1"/>
              <a:t>Kaelble</a:t>
            </a:r>
            <a:r>
              <a:rPr lang="de-DE" dirty="0"/>
              <a:t>, 177 – 213)</a:t>
            </a:r>
          </a:p>
        </p:txBody>
      </p:sp>
    </p:spTree>
    <p:extLst>
      <p:ext uri="{BB962C8B-B14F-4D97-AF65-F5344CB8AC3E}">
        <p14:creationId xmlns:p14="http://schemas.microsoft.com/office/powerpoint/2010/main" val="133121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DC3F32F-8C11-1E45-8354-8F428A56B09E}"/>
              </a:ext>
            </a:extLst>
          </p:cNvPr>
          <p:cNvPicPr>
            <a:picLocks noChangeAspect="1"/>
          </p:cNvPicPr>
          <p:nvPr/>
        </p:nvPicPr>
        <p:blipFill>
          <a:blip r:embed="rId2"/>
          <a:stretch>
            <a:fillRect/>
          </a:stretch>
        </p:blipFill>
        <p:spPr>
          <a:xfrm>
            <a:off x="393700" y="581590"/>
            <a:ext cx="5702300" cy="2413000"/>
          </a:xfrm>
          <a:prstGeom prst="rect">
            <a:avLst/>
          </a:prstGeom>
        </p:spPr>
      </p:pic>
      <p:pic>
        <p:nvPicPr>
          <p:cNvPr id="5" name="Grafik 4">
            <a:extLst>
              <a:ext uri="{FF2B5EF4-FFF2-40B4-BE49-F238E27FC236}">
                <a16:creationId xmlns:a16="http://schemas.microsoft.com/office/drawing/2014/main" id="{2FB5DD0E-CCEE-3549-915C-74FCE45ED1D3}"/>
              </a:ext>
            </a:extLst>
          </p:cNvPr>
          <p:cNvPicPr>
            <a:picLocks noChangeAspect="1"/>
          </p:cNvPicPr>
          <p:nvPr/>
        </p:nvPicPr>
        <p:blipFill>
          <a:blip r:embed="rId3"/>
          <a:stretch>
            <a:fillRect/>
          </a:stretch>
        </p:blipFill>
        <p:spPr>
          <a:xfrm>
            <a:off x="317500" y="2994590"/>
            <a:ext cx="5778500" cy="2997200"/>
          </a:xfrm>
          <a:prstGeom prst="rect">
            <a:avLst/>
          </a:prstGeom>
        </p:spPr>
      </p:pic>
      <p:pic>
        <p:nvPicPr>
          <p:cNvPr id="7" name="Grafik 6">
            <a:extLst>
              <a:ext uri="{FF2B5EF4-FFF2-40B4-BE49-F238E27FC236}">
                <a16:creationId xmlns:a16="http://schemas.microsoft.com/office/drawing/2014/main" id="{56AB3D10-F7FC-764A-9355-582E5526CC20}"/>
              </a:ext>
            </a:extLst>
          </p:cNvPr>
          <p:cNvPicPr>
            <a:picLocks noChangeAspect="1"/>
          </p:cNvPicPr>
          <p:nvPr/>
        </p:nvPicPr>
        <p:blipFill>
          <a:blip r:embed="rId4"/>
          <a:stretch>
            <a:fillRect/>
          </a:stretch>
        </p:blipFill>
        <p:spPr>
          <a:xfrm>
            <a:off x="6477000" y="581590"/>
            <a:ext cx="5715000" cy="2324100"/>
          </a:xfrm>
          <a:prstGeom prst="rect">
            <a:avLst/>
          </a:prstGeom>
        </p:spPr>
      </p:pic>
      <p:pic>
        <p:nvPicPr>
          <p:cNvPr id="9" name="Grafik 8">
            <a:extLst>
              <a:ext uri="{FF2B5EF4-FFF2-40B4-BE49-F238E27FC236}">
                <a16:creationId xmlns:a16="http://schemas.microsoft.com/office/drawing/2014/main" id="{9490E98F-A96C-DD42-8DD4-9A43EF640EA8}"/>
              </a:ext>
            </a:extLst>
          </p:cNvPr>
          <p:cNvPicPr>
            <a:picLocks noChangeAspect="1"/>
          </p:cNvPicPr>
          <p:nvPr/>
        </p:nvPicPr>
        <p:blipFill>
          <a:blip r:embed="rId5"/>
          <a:stretch>
            <a:fillRect/>
          </a:stretch>
        </p:blipFill>
        <p:spPr>
          <a:xfrm>
            <a:off x="6451600" y="2994590"/>
            <a:ext cx="5740400" cy="2997200"/>
          </a:xfrm>
          <a:prstGeom prst="rect">
            <a:avLst/>
          </a:prstGeom>
        </p:spPr>
      </p:pic>
      <p:sp>
        <p:nvSpPr>
          <p:cNvPr id="2" name="Rechteck 1">
            <a:extLst>
              <a:ext uri="{FF2B5EF4-FFF2-40B4-BE49-F238E27FC236}">
                <a16:creationId xmlns:a16="http://schemas.microsoft.com/office/drawing/2014/main" id="{87EA1BCC-471F-494D-92B6-4761D519BEB0}"/>
              </a:ext>
            </a:extLst>
          </p:cNvPr>
          <p:cNvSpPr/>
          <p:nvPr/>
        </p:nvSpPr>
        <p:spPr>
          <a:xfrm>
            <a:off x="644894" y="3506771"/>
            <a:ext cx="1692954" cy="235670"/>
          </a:xfrm>
          <a:prstGeom prst="rect">
            <a:avLst/>
          </a:prstGeom>
          <a:solidFill>
            <a:srgbClr val="FF000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73782EF9-9DFE-7545-B599-0C41C1B502E4}"/>
              </a:ext>
            </a:extLst>
          </p:cNvPr>
          <p:cNvSpPr/>
          <p:nvPr/>
        </p:nvSpPr>
        <p:spPr>
          <a:xfrm>
            <a:off x="3311090" y="3732816"/>
            <a:ext cx="1145407" cy="235670"/>
          </a:xfrm>
          <a:prstGeom prst="rect">
            <a:avLst/>
          </a:prstGeom>
          <a:solidFill>
            <a:srgbClr val="FF000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23EE01EA-9FC3-1A4E-AC37-1BD1C53B5B09}"/>
              </a:ext>
            </a:extLst>
          </p:cNvPr>
          <p:cNvSpPr/>
          <p:nvPr/>
        </p:nvSpPr>
        <p:spPr>
          <a:xfrm>
            <a:off x="644893" y="5289755"/>
            <a:ext cx="952901" cy="235670"/>
          </a:xfrm>
          <a:prstGeom prst="rect">
            <a:avLst/>
          </a:prstGeom>
          <a:solidFill>
            <a:srgbClr val="FF000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a:extLst>
              <a:ext uri="{FF2B5EF4-FFF2-40B4-BE49-F238E27FC236}">
                <a16:creationId xmlns:a16="http://schemas.microsoft.com/office/drawing/2014/main" id="{DC0D97AB-ECCF-5743-8862-5724AF7A3FB8}"/>
              </a:ext>
            </a:extLst>
          </p:cNvPr>
          <p:cNvSpPr/>
          <p:nvPr/>
        </p:nvSpPr>
        <p:spPr>
          <a:xfrm>
            <a:off x="3811604" y="3506770"/>
            <a:ext cx="1611982" cy="226045"/>
          </a:xfrm>
          <a:prstGeom prst="rect">
            <a:avLst/>
          </a:prstGeom>
          <a:solidFill>
            <a:schemeClr val="accent4">
              <a:lumMod val="60000"/>
              <a:lumOff val="40000"/>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8FEE3C2B-20C9-C642-9804-52E2BF5600AF}"/>
              </a:ext>
            </a:extLst>
          </p:cNvPr>
          <p:cNvSpPr/>
          <p:nvPr/>
        </p:nvSpPr>
        <p:spPr>
          <a:xfrm>
            <a:off x="2015401" y="3744011"/>
            <a:ext cx="1295689" cy="235670"/>
          </a:xfrm>
          <a:prstGeom prst="rect">
            <a:avLst/>
          </a:prstGeom>
          <a:solidFill>
            <a:schemeClr val="accent4">
              <a:lumMod val="60000"/>
              <a:lumOff val="40000"/>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85E278A6-D512-D442-BE9A-0A5AAFF2D7A2}"/>
              </a:ext>
            </a:extLst>
          </p:cNvPr>
          <p:cNvSpPr/>
          <p:nvPr/>
        </p:nvSpPr>
        <p:spPr>
          <a:xfrm>
            <a:off x="1593905" y="5289755"/>
            <a:ext cx="1794187" cy="235670"/>
          </a:xfrm>
          <a:prstGeom prst="rect">
            <a:avLst/>
          </a:prstGeom>
          <a:solidFill>
            <a:schemeClr val="accent4">
              <a:lumMod val="60000"/>
              <a:lumOff val="40000"/>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2F7E92C4-2717-1444-9472-5F50F5B8A36A}"/>
              </a:ext>
            </a:extLst>
          </p:cNvPr>
          <p:cNvSpPr/>
          <p:nvPr/>
        </p:nvSpPr>
        <p:spPr>
          <a:xfrm>
            <a:off x="4456497" y="3735956"/>
            <a:ext cx="1222408" cy="235670"/>
          </a:xfrm>
          <a:prstGeom prst="rect">
            <a:avLst/>
          </a:prstGeom>
          <a:solidFill>
            <a:schemeClr val="accent4">
              <a:lumMod val="60000"/>
              <a:lumOff val="40000"/>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84248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0D2311D-83F1-2F49-8621-8207DFED8163}"/>
              </a:ext>
            </a:extLst>
          </p:cNvPr>
          <p:cNvSpPr txBox="1"/>
          <p:nvPr/>
        </p:nvSpPr>
        <p:spPr>
          <a:xfrm>
            <a:off x="2615335" y="2582945"/>
            <a:ext cx="7118680" cy="707886"/>
          </a:xfrm>
          <a:prstGeom prst="rect">
            <a:avLst/>
          </a:prstGeom>
          <a:noFill/>
        </p:spPr>
        <p:txBody>
          <a:bodyPr wrap="none" rtlCol="0">
            <a:spAutoFit/>
          </a:bodyPr>
          <a:lstStyle/>
          <a:p>
            <a:r>
              <a:rPr lang="de-DE" sz="4000" b="1" dirty="0"/>
              <a:t>Vorschlag für eine Doppelstunde</a:t>
            </a:r>
          </a:p>
        </p:txBody>
      </p:sp>
    </p:spTree>
    <p:extLst>
      <p:ext uri="{BB962C8B-B14F-4D97-AF65-F5344CB8AC3E}">
        <p14:creationId xmlns:p14="http://schemas.microsoft.com/office/powerpoint/2010/main" val="184927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61495EF8-F586-4D40-9AFC-2C09E934E1B3}"/>
              </a:ext>
            </a:extLst>
          </p:cNvPr>
          <p:cNvSpPr txBox="1"/>
          <p:nvPr/>
        </p:nvSpPr>
        <p:spPr>
          <a:xfrm>
            <a:off x="443516" y="1165847"/>
            <a:ext cx="1842812" cy="707886"/>
          </a:xfrm>
          <a:prstGeom prst="rect">
            <a:avLst/>
          </a:prstGeom>
          <a:noFill/>
        </p:spPr>
        <p:txBody>
          <a:bodyPr wrap="none" rtlCol="0">
            <a:spAutoFit/>
          </a:bodyPr>
          <a:lstStyle/>
          <a:p>
            <a:r>
              <a:rPr lang="de-DE" sz="4000" b="1" dirty="0"/>
              <a:t>Einstieg</a:t>
            </a:r>
          </a:p>
        </p:txBody>
      </p:sp>
      <p:sp>
        <p:nvSpPr>
          <p:cNvPr id="7" name="Textfeld 6">
            <a:extLst>
              <a:ext uri="{FF2B5EF4-FFF2-40B4-BE49-F238E27FC236}">
                <a16:creationId xmlns:a16="http://schemas.microsoft.com/office/drawing/2014/main" id="{3AD96E02-7805-CA4D-B546-9F47A45A8691}"/>
              </a:ext>
            </a:extLst>
          </p:cNvPr>
          <p:cNvSpPr txBox="1"/>
          <p:nvPr/>
        </p:nvSpPr>
        <p:spPr>
          <a:xfrm>
            <a:off x="1143001" y="2305050"/>
            <a:ext cx="10401300" cy="2062103"/>
          </a:xfrm>
          <a:prstGeom prst="rect">
            <a:avLst/>
          </a:prstGeom>
          <a:noFill/>
        </p:spPr>
        <p:txBody>
          <a:bodyPr wrap="square" rtlCol="0">
            <a:spAutoFit/>
          </a:bodyPr>
          <a:lstStyle/>
          <a:p>
            <a:r>
              <a:rPr lang="de-DE" sz="3600" b="1" dirty="0"/>
              <a:t>Albumcover der in den 1970er und 1980ern sehr populären britischen Band Supertramp, 1975</a:t>
            </a:r>
            <a:r>
              <a:rPr lang="de-DE" sz="3600" dirty="0"/>
              <a:t> </a:t>
            </a:r>
          </a:p>
          <a:p>
            <a:r>
              <a:rPr lang="de-DE" sz="2000" dirty="0"/>
              <a:t>https://</a:t>
            </a:r>
            <a:r>
              <a:rPr lang="de-DE" sz="2000" dirty="0" err="1"/>
              <a:t>en.wikipedia.org</a:t>
            </a:r>
            <a:r>
              <a:rPr lang="de-DE" sz="2000" dirty="0"/>
              <a:t>/</a:t>
            </a:r>
            <a:r>
              <a:rPr lang="de-DE" sz="2000" dirty="0" err="1"/>
              <a:t>wiki</a:t>
            </a:r>
            <a:r>
              <a:rPr lang="de-DE" sz="2000" dirty="0"/>
              <a:t>/Crisis%3F_What_Crisis%3F#/</a:t>
            </a:r>
            <a:r>
              <a:rPr lang="de-DE" sz="2000" dirty="0" err="1"/>
              <a:t>media</a:t>
            </a:r>
            <a:r>
              <a:rPr lang="de-DE" sz="2000" dirty="0"/>
              <a:t>/</a:t>
            </a:r>
            <a:r>
              <a:rPr lang="de-DE" sz="2000" dirty="0" err="1"/>
              <a:t>File:Supertramp</a:t>
            </a:r>
            <a:r>
              <a:rPr lang="de-DE" sz="2000" dirty="0"/>
              <a:t>_-_</a:t>
            </a:r>
            <a:r>
              <a:rPr lang="de-DE" sz="2000" dirty="0" err="1"/>
              <a:t>Crisis.jpg</a:t>
            </a:r>
            <a:endParaRPr lang="de-DE" sz="2000" dirty="0"/>
          </a:p>
          <a:p>
            <a:endParaRPr lang="de-DE" sz="3600" dirty="0"/>
          </a:p>
        </p:txBody>
      </p:sp>
    </p:spTree>
    <p:extLst>
      <p:ext uri="{BB962C8B-B14F-4D97-AF65-F5344CB8AC3E}">
        <p14:creationId xmlns:p14="http://schemas.microsoft.com/office/powerpoint/2010/main" val="2105829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abelle 2">
            <a:extLst>
              <a:ext uri="{FF2B5EF4-FFF2-40B4-BE49-F238E27FC236}">
                <a16:creationId xmlns:a16="http://schemas.microsoft.com/office/drawing/2014/main" id="{8A357D16-74DF-A845-B79B-33F8F880A939}"/>
              </a:ext>
            </a:extLst>
          </p:cNvPr>
          <p:cNvGraphicFramePr>
            <a:graphicFrameLocks noGrp="1"/>
          </p:cNvGraphicFramePr>
          <p:nvPr>
            <p:extLst>
              <p:ext uri="{D42A27DB-BD31-4B8C-83A1-F6EECF244321}">
                <p14:modId xmlns:p14="http://schemas.microsoft.com/office/powerpoint/2010/main" val="2097430944"/>
              </p:ext>
            </p:extLst>
          </p:nvPr>
        </p:nvGraphicFramePr>
        <p:xfrm>
          <a:off x="643466" y="947448"/>
          <a:ext cx="10905068" cy="5472150"/>
        </p:xfrm>
        <a:graphic>
          <a:graphicData uri="http://schemas.openxmlformats.org/drawingml/2006/table">
            <a:tbl>
              <a:tblPr firstRow="1" firstCol="1" bandRow="1"/>
              <a:tblGrid>
                <a:gridCol w="2736075">
                  <a:extLst>
                    <a:ext uri="{9D8B030D-6E8A-4147-A177-3AD203B41FA5}">
                      <a16:colId xmlns:a16="http://schemas.microsoft.com/office/drawing/2014/main" val="3535746135"/>
                    </a:ext>
                  </a:extLst>
                </a:gridCol>
                <a:gridCol w="2685635">
                  <a:extLst>
                    <a:ext uri="{9D8B030D-6E8A-4147-A177-3AD203B41FA5}">
                      <a16:colId xmlns:a16="http://schemas.microsoft.com/office/drawing/2014/main" val="3564028756"/>
                    </a:ext>
                  </a:extLst>
                </a:gridCol>
                <a:gridCol w="2741679">
                  <a:extLst>
                    <a:ext uri="{9D8B030D-6E8A-4147-A177-3AD203B41FA5}">
                      <a16:colId xmlns:a16="http://schemas.microsoft.com/office/drawing/2014/main" val="1686203313"/>
                    </a:ext>
                  </a:extLst>
                </a:gridCol>
                <a:gridCol w="2741679">
                  <a:extLst>
                    <a:ext uri="{9D8B030D-6E8A-4147-A177-3AD203B41FA5}">
                      <a16:colId xmlns:a16="http://schemas.microsoft.com/office/drawing/2014/main" val="1471171049"/>
                    </a:ext>
                  </a:extLst>
                </a:gridCol>
              </a:tblGrid>
              <a:tr h="950957">
                <a:tc>
                  <a:txBody>
                    <a:bodyPr/>
                    <a:lstStyle/>
                    <a:p>
                      <a:pPr algn="l" fontAlgn="t">
                        <a:spcBef>
                          <a:spcPts val="0"/>
                        </a:spcBef>
                        <a:spcAft>
                          <a:spcPts val="0"/>
                        </a:spcAft>
                      </a:pPr>
                      <a:r>
                        <a:rPr lang="de-DE" sz="1200" b="0" i="0" u="none" strike="noStrike">
                          <a:effectLst/>
                          <a:latin typeface="Arial" panose="020B0604020202020204" pitchFamily="34" charset="0"/>
                          <a:ea typeface="Calibri" panose="020F0502020204030204" pitchFamily="34" charset="0"/>
                          <a:cs typeface="Times New Roman" panose="02020603050405020304" pitchFamily="18" charset="0"/>
                        </a:rPr>
                        <a:t>Die OPEC (die Organisation Erdöl exportierender Länder) erhöht 1973 den Preis pro Barrel von 3 auf 12 Dollar, 1979 von 16 auf 24 Dollar.</a:t>
                      </a:r>
                      <a:endParaRPr lang="de-DE" sz="2100" b="0" i="0" u="none" strike="noStrike">
                        <a:effectLst/>
                        <a:latin typeface="Arial" panose="020B0604020202020204" pitchFamily="34" charset="0"/>
                      </a:endParaRPr>
                    </a:p>
                  </a:txBody>
                  <a:tcPr marL="80704" marR="80704" marT="1120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de-DE" sz="1200" b="0" i="0" u="none" strike="noStrike" dirty="0">
                          <a:effectLst/>
                          <a:latin typeface="Arial" panose="020B0604020202020204" pitchFamily="34" charset="0"/>
                          <a:ea typeface="Calibri" panose="020F0502020204030204" pitchFamily="34" charset="0"/>
                          <a:cs typeface="Times New Roman" panose="02020603050405020304" pitchFamily="18" charset="0"/>
                        </a:rPr>
                        <a:t>Großbritannien beginnt in den 1980ern mit der Privatisierung von staatlichen Unternehmen, z.B. in der Stahl- und Automobilindustrie, der Bergwerke und der Kommunikation.</a:t>
                      </a:r>
                      <a:endParaRPr lang="de-DE" sz="2100" b="0" i="0" u="none" strike="noStrike" dirty="0">
                        <a:effectLst/>
                        <a:latin typeface="Arial" panose="020B0604020202020204" pitchFamily="34" charset="0"/>
                      </a:endParaRPr>
                    </a:p>
                  </a:txBody>
                  <a:tcPr marL="80704" marR="80704" marT="1120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de-DE" sz="1200" b="0" i="0" u="none" strike="noStrike">
                          <a:effectLst/>
                          <a:latin typeface="Arial" panose="020B0604020202020204" pitchFamily="34" charset="0"/>
                          <a:ea typeface="Calibri" panose="020F0502020204030204" pitchFamily="34" charset="0"/>
                          <a:cs typeface="Times New Roman" panose="02020603050405020304" pitchFamily="18" charset="0"/>
                        </a:rPr>
                        <a:t>Im Lauf der 1980er werden in einigen westeuropäischen Ländern öffentliche Dienstleistungen (z.B. Verkehr, Kommunikation, Medien, Elektrizität, Wasser, Gas) privatisiert.</a:t>
                      </a:r>
                      <a:endParaRPr lang="de-DE" sz="2100" b="0" i="0" u="none" strike="noStrike">
                        <a:effectLst/>
                        <a:latin typeface="Arial" panose="020B0604020202020204" pitchFamily="34" charset="0"/>
                      </a:endParaRPr>
                    </a:p>
                  </a:txBody>
                  <a:tcPr marL="80704" marR="80704" marT="1120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de-DE" sz="1200" b="0" i="0" u="none" strike="noStrike">
                          <a:effectLst/>
                          <a:latin typeface="Arial" panose="020B0604020202020204" pitchFamily="34" charset="0"/>
                          <a:ea typeface="Calibri" panose="020F0502020204030204" pitchFamily="34" charset="0"/>
                          <a:cs typeface="Times New Roman" panose="02020603050405020304" pitchFamily="18" charset="0"/>
                        </a:rPr>
                        <a:t>Statt der Industriebeschäftigung dominiert zunehmend die Dienstleistungsgesellschaft.</a:t>
                      </a:r>
                      <a:endParaRPr lang="de-DE" sz="2100" b="0" i="0" u="none" strike="noStrike">
                        <a:effectLst/>
                        <a:latin typeface="Arial" panose="020B0604020202020204" pitchFamily="34" charset="0"/>
                      </a:endParaRPr>
                    </a:p>
                    <a:p>
                      <a:pPr algn="l" fontAlgn="t">
                        <a:spcBef>
                          <a:spcPts val="0"/>
                        </a:spcBef>
                        <a:spcAft>
                          <a:spcPts val="0"/>
                        </a:spcAft>
                      </a:pPr>
                      <a:r>
                        <a:rPr lang="de-DE" sz="1200" b="0" i="0" u="none" strike="noStrike">
                          <a:effectLst/>
                          <a:latin typeface="Arial" panose="020B0604020202020204" pitchFamily="34" charset="0"/>
                          <a:ea typeface="Calibri" panose="020F0502020204030204" pitchFamily="34" charset="0"/>
                          <a:cs typeface="Times New Roman" panose="02020603050405020304" pitchFamily="18" charset="0"/>
                        </a:rPr>
                        <a:t> </a:t>
                      </a:r>
                      <a:endParaRPr lang="de-DE" sz="2100" b="0" i="0" u="none" strike="noStrike">
                        <a:effectLst/>
                        <a:latin typeface="Arial" panose="020B0604020202020204" pitchFamily="34" charset="0"/>
                      </a:endParaRPr>
                    </a:p>
                  </a:txBody>
                  <a:tcPr marL="80704" marR="80704" marT="1120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9118574"/>
                  </a:ext>
                </a:extLst>
              </a:tr>
              <a:tr h="950957">
                <a:tc>
                  <a:txBody>
                    <a:bodyPr/>
                    <a:lstStyle/>
                    <a:p>
                      <a:pPr algn="l" fontAlgn="t">
                        <a:spcBef>
                          <a:spcPts val="0"/>
                        </a:spcBef>
                        <a:spcAft>
                          <a:spcPts val="0"/>
                        </a:spcAft>
                      </a:pPr>
                      <a:r>
                        <a:rPr lang="de-DE" sz="1200" b="0" i="0" u="none" strike="noStrike">
                          <a:effectLst/>
                          <a:latin typeface="Arial" panose="020B0604020202020204" pitchFamily="34" charset="0"/>
                          <a:ea typeface="Calibri" panose="020F0502020204030204" pitchFamily="34" charset="0"/>
                          <a:cs typeface="Times New Roman" panose="02020603050405020304" pitchFamily="18" charset="0"/>
                        </a:rPr>
                        <a:t>Die verstärkte Globalisierung verschärft die weltweite Konkurrenz.</a:t>
                      </a:r>
                      <a:endParaRPr lang="de-DE" sz="2100" b="0" i="0" u="none" strike="noStrike">
                        <a:effectLst/>
                        <a:latin typeface="Arial" panose="020B0604020202020204" pitchFamily="34" charset="0"/>
                      </a:endParaRPr>
                    </a:p>
                  </a:txBody>
                  <a:tcPr marL="80704" marR="80704" marT="1120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de-DE" sz="1200" b="0" i="0" u="none" strike="noStrike">
                          <a:effectLst/>
                          <a:latin typeface="Arial" panose="020B0604020202020204" pitchFamily="34" charset="0"/>
                          <a:ea typeface="Calibri" panose="020F0502020204030204" pitchFamily="34" charset="0"/>
                          <a:cs typeface="Times New Roman" panose="02020603050405020304" pitchFamily="18" charset="0"/>
                        </a:rPr>
                        <a:t>Die Formen von Arbeit, Familien, Konsum und Werte verändern sich ab den 1970ern rasch, sie werden vielfältiger.</a:t>
                      </a:r>
                      <a:endParaRPr lang="de-DE" sz="2100" b="0" i="0" u="none" strike="noStrike">
                        <a:effectLst/>
                        <a:latin typeface="Arial" panose="020B0604020202020204" pitchFamily="34" charset="0"/>
                      </a:endParaRPr>
                    </a:p>
                  </a:txBody>
                  <a:tcPr marL="80704" marR="80704" marT="1120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de-DE" sz="1200" b="0" i="0" u="none" strike="noStrike">
                          <a:effectLst/>
                          <a:latin typeface="Arial" panose="020B0604020202020204" pitchFamily="34" charset="0"/>
                          <a:ea typeface="Calibri" panose="020F0502020204030204" pitchFamily="34" charset="0"/>
                          <a:cs typeface="Times New Roman" panose="02020603050405020304" pitchFamily="18" charset="0"/>
                        </a:rPr>
                        <a:t>Ab den 1970ern steigt der Lebensstandard in manchen Ländern nur noch langsam, wenn überhaupt.</a:t>
                      </a:r>
                      <a:endParaRPr lang="de-DE" sz="2100" b="0" i="0" u="none" strike="noStrike">
                        <a:effectLst/>
                        <a:latin typeface="Arial" panose="020B0604020202020204" pitchFamily="34" charset="0"/>
                      </a:endParaRPr>
                    </a:p>
                  </a:txBody>
                  <a:tcPr marL="80704" marR="80704" marT="1120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de-DE" sz="1200" b="0" i="0" u="none" strike="noStrike">
                          <a:effectLst/>
                          <a:latin typeface="Arial" panose="020B0604020202020204" pitchFamily="34" charset="0"/>
                          <a:ea typeface="Calibri" panose="020F0502020204030204" pitchFamily="34" charset="0"/>
                          <a:cs typeface="Times New Roman" panose="02020603050405020304" pitchFamily="18" charset="0"/>
                        </a:rPr>
                        <a:t>Ende der 1970er wird die die wirtschaftspolitische Vorstellung von einer antizyklischen Wirtschaftspolitik (Keynesianismus) zunehmend kritisiert.</a:t>
                      </a:r>
                      <a:endParaRPr lang="de-DE" sz="2100" b="0" i="0" u="none" strike="noStrike">
                        <a:effectLst/>
                        <a:latin typeface="Arial" panose="020B0604020202020204" pitchFamily="34" charset="0"/>
                      </a:endParaRPr>
                    </a:p>
                  </a:txBody>
                  <a:tcPr marL="80704" marR="80704" marT="1120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9150956"/>
                  </a:ext>
                </a:extLst>
              </a:tr>
              <a:tr h="1130298">
                <a:tc>
                  <a:txBody>
                    <a:bodyPr/>
                    <a:lstStyle/>
                    <a:p>
                      <a:pPr algn="l" fontAlgn="t">
                        <a:spcBef>
                          <a:spcPts val="0"/>
                        </a:spcBef>
                        <a:spcAft>
                          <a:spcPts val="0"/>
                        </a:spcAft>
                      </a:pPr>
                      <a:r>
                        <a:rPr lang="de-DE" sz="1200" b="0" i="0" u="none" strike="noStrike">
                          <a:effectLst/>
                          <a:latin typeface="Arial" panose="020B0604020202020204" pitchFamily="34" charset="0"/>
                          <a:ea typeface="Calibri" panose="020F0502020204030204" pitchFamily="34" charset="0"/>
                          <a:cs typeface="Times New Roman" panose="02020603050405020304" pitchFamily="18" charset="0"/>
                        </a:rPr>
                        <a:t>Die internationale Verflechtung von Arbeit, Kapital und Waren nimmt ab den 1980ern zu, daher steigt auch die Zahl internationaler Konzerne.</a:t>
                      </a:r>
                      <a:endParaRPr lang="de-DE" sz="2100" b="0" i="0" u="none" strike="noStrike">
                        <a:effectLst/>
                        <a:latin typeface="Arial" panose="020B0604020202020204" pitchFamily="34" charset="0"/>
                      </a:endParaRPr>
                    </a:p>
                  </a:txBody>
                  <a:tcPr marL="80704" marR="80704" marT="1120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de-DE" sz="1200" b="0" i="0" u="none" strike="noStrike">
                          <a:effectLst/>
                          <a:latin typeface="Arial" panose="020B0604020202020204" pitchFamily="34" charset="0"/>
                          <a:ea typeface="Calibri" panose="020F0502020204030204" pitchFamily="34" charset="0"/>
                          <a:cs typeface="Times New Roman" panose="02020603050405020304" pitchFamily="18" charset="0"/>
                        </a:rPr>
                        <a:t>Das Währungssystem von Bretton Woods (feste Wechselkurse auf der Basis des Dollars als Leitwährung) wird 1973 aufgegeben.</a:t>
                      </a:r>
                      <a:endParaRPr lang="de-DE" sz="2100" b="0" i="0" u="none" strike="noStrike">
                        <a:effectLst/>
                        <a:latin typeface="Arial" panose="020B0604020202020204" pitchFamily="34" charset="0"/>
                      </a:endParaRPr>
                    </a:p>
                  </a:txBody>
                  <a:tcPr marL="80704" marR="80704" marT="1120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de-DE" sz="1200" b="0" i="0" u="none" strike="noStrike">
                          <a:effectLst/>
                          <a:latin typeface="Arial" panose="020B0604020202020204" pitchFamily="34" charset="0"/>
                          <a:ea typeface="Calibri" panose="020F0502020204030204" pitchFamily="34" charset="0"/>
                          <a:cs typeface="Times New Roman" panose="02020603050405020304" pitchFamily="18" charset="0"/>
                        </a:rPr>
                        <a:t>Die Inflation nimmt seit Beginn der 1970er in vielen Staaten zu, z.B. in Europa um das Zweieinhalbfache (in Großbritannien vervierfachten sich die Preise fast).</a:t>
                      </a:r>
                      <a:endParaRPr lang="de-DE" sz="2100" b="0" i="0" u="none" strike="noStrike">
                        <a:effectLst/>
                        <a:latin typeface="Arial" panose="020B0604020202020204" pitchFamily="34" charset="0"/>
                      </a:endParaRPr>
                    </a:p>
                  </a:txBody>
                  <a:tcPr marL="80704" marR="80704" marT="1120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de-DE" sz="1200" b="0" i="0" u="none" strike="noStrike">
                          <a:effectLst/>
                          <a:latin typeface="Arial" panose="020B0604020202020204" pitchFamily="34" charset="0"/>
                          <a:ea typeface="Calibri" panose="020F0502020204030204" pitchFamily="34" charset="0"/>
                          <a:cs typeface="Times New Roman" panose="02020603050405020304" pitchFamily="18" charset="0"/>
                        </a:rPr>
                        <a:t>In vielen westlichen Ländern stehen die Menschen der Zukunft und den Regierungen skeptisch gegenüber. Das führt in den 1970ern oft zu neuen Protestbewegungen und zur Neugründung von Parteien.</a:t>
                      </a:r>
                      <a:endParaRPr lang="de-DE" sz="2100" b="0" i="0" u="none" strike="noStrike">
                        <a:effectLst/>
                        <a:latin typeface="Arial" panose="020B0604020202020204" pitchFamily="34" charset="0"/>
                      </a:endParaRPr>
                    </a:p>
                  </a:txBody>
                  <a:tcPr marL="80704" marR="80704" marT="1120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0110297"/>
                  </a:ext>
                </a:extLst>
              </a:tr>
              <a:tr h="1488981">
                <a:tc>
                  <a:txBody>
                    <a:bodyPr/>
                    <a:lstStyle/>
                    <a:p>
                      <a:pPr algn="l" fontAlgn="t">
                        <a:spcBef>
                          <a:spcPts val="0"/>
                        </a:spcBef>
                        <a:spcAft>
                          <a:spcPts val="0"/>
                        </a:spcAft>
                      </a:pPr>
                      <a:r>
                        <a:rPr lang="de-DE" sz="1200" b="0" i="0" u="none" strike="noStrike">
                          <a:effectLst/>
                          <a:latin typeface="Arial" panose="020B0604020202020204" pitchFamily="34" charset="0"/>
                          <a:ea typeface="Calibri" panose="020F0502020204030204" pitchFamily="34" charset="0"/>
                          <a:cs typeface="Times New Roman" panose="02020603050405020304" pitchFamily="18" charset="0"/>
                        </a:rPr>
                        <a:t>Das Wirtschaftswachstum in Westeuropa verlangsamt sich in den 1970ern, die Wachstumsraten sinken von ungefähr 4% auf 2%.</a:t>
                      </a:r>
                      <a:endParaRPr lang="de-DE" sz="2100" b="0" i="0" u="none" strike="noStrike">
                        <a:effectLst/>
                        <a:latin typeface="Arial" panose="020B0604020202020204" pitchFamily="34" charset="0"/>
                      </a:endParaRPr>
                    </a:p>
                  </a:txBody>
                  <a:tcPr marL="80704" marR="80704" marT="1120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de-DE" sz="1200" b="0" i="0" u="none" strike="noStrike">
                          <a:effectLst/>
                          <a:latin typeface="Arial" panose="020B0604020202020204" pitchFamily="34" charset="0"/>
                          <a:ea typeface="Calibri" panose="020F0502020204030204" pitchFamily="34" charset="0"/>
                          <a:cs typeface="Times New Roman" panose="02020603050405020304" pitchFamily="18" charset="0"/>
                        </a:rPr>
                        <a:t>Ab den 1980ern nimmt die gesellschaftliche Ungleichheit zu.</a:t>
                      </a:r>
                      <a:endParaRPr lang="de-DE" sz="2100" b="0" i="0" u="none" strike="noStrike">
                        <a:effectLst/>
                        <a:latin typeface="Arial" panose="020B0604020202020204" pitchFamily="34" charset="0"/>
                      </a:endParaRPr>
                    </a:p>
                    <a:p>
                      <a:pPr algn="l" fontAlgn="t">
                        <a:spcBef>
                          <a:spcPts val="0"/>
                        </a:spcBef>
                        <a:spcAft>
                          <a:spcPts val="0"/>
                        </a:spcAft>
                      </a:pPr>
                      <a:r>
                        <a:rPr lang="de-DE" sz="1200" b="0" i="0" u="none" strike="noStrike">
                          <a:effectLst/>
                          <a:latin typeface="Arial" panose="020B0604020202020204" pitchFamily="34" charset="0"/>
                          <a:ea typeface="Calibri" panose="020F0502020204030204" pitchFamily="34" charset="0"/>
                          <a:cs typeface="Times New Roman" panose="02020603050405020304" pitchFamily="18" charset="0"/>
                        </a:rPr>
                        <a:t> </a:t>
                      </a:r>
                      <a:endParaRPr lang="de-DE" sz="2100" b="0" i="0" u="none" strike="noStrike">
                        <a:effectLst/>
                        <a:latin typeface="Arial" panose="020B0604020202020204" pitchFamily="34" charset="0"/>
                      </a:endParaRPr>
                    </a:p>
                  </a:txBody>
                  <a:tcPr marL="80704" marR="80704" marT="1120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de-DE" sz="1200" b="0" i="0" u="none" strike="noStrike">
                          <a:effectLst/>
                          <a:latin typeface="Arial" panose="020B0604020202020204" pitchFamily="34" charset="0"/>
                          <a:ea typeface="Calibri" panose="020F0502020204030204" pitchFamily="34" charset="0"/>
                          <a:cs typeface="Times New Roman" panose="02020603050405020304" pitchFamily="18" charset="0"/>
                        </a:rPr>
                        <a:t>Viele westliche Staaten konzentrieren sich in den 1980ern vor allem auf den Abbau der Staatsschulden, der Bekämpfung der Inflation und den Rückbau des Sozialstaates.</a:t>
                      </a:r>
                      <a:endParaRPr lang="de-DE" sz="2100" b="0" i="0" u="none" strike="noStrike">
                        <a:effectLst/>
                        <a:latin typeface="Arial" panose="020B0604020202020204" pitchFamily="34" charset="0"/>
                      </a:endParaRPr>
                    </a:p>
                    <a:p>
                      <a:pPr algn="l" fontAlgn="t">
                        <a:spcBef>
                          <a:spcPts val="0"/>
                        </a:spcBef>
                        <a:spcAft>
                          <a:spcPts val="0"/>
                        </a:spcAft>
                      </a:pPr>
                      <a:r>
                        <a:rPr lang="de-DE" sz="1200" b="0" i="0" u="none" strike="noStrike">
                          <a:effectLst/>
                          <a:latin typeface="Arial" panose="020B0604020202020204" pitchFamily="34" charset="0"/>
                          <a:ea typeface="Calibri" panose="020F0502020204030204" pitchFamily="34" charset="0"/>
                          <a:cs typeface="Times New Roman" panose="02020603050405020304" pitchFamily="18" charset="0"/>
                        </a:rPr>
                        <a:t> </a:t>
                      </a:r>
                      <a:endParaRPr lang="de-DE" sz="2100" b="0" i="0" u="none" strike="noStrike">
                        <a:effectLst/>
                        <a:latin typeface="Arial" panose="020B0604020202020204" pitchFamily="34" charset="0"/>
                      </a:endParaRPr>
                    </a:p>
                  </a:txBody>
                  <a:tcPr marL="80704" marR="80704" marT="1120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de-DE" sz="1200" b="0" i="0" u="none" strike="noStrike">
                          <a:effectLst/>
                          <a:latin typeface="Arial" panose="020B0604020202020204" pitchFamily="34" charset="0"/>
                          <a:ea typeface="Calibri" panose="020F0502020204030204" pitchFamily="34" charset="0"/>
                          <a:cs typeface="Times New Roman" panose="02020603050405020304" pitchFamily="18" charset="0"/>
                        </a:rPr>
                        <a:t>Die wirtschaftspolitische Vorstellung der Ablehnung des Wohlfahrtsstaates und der staatlichen Steuerung der Konjunktur findet Ende der 1970er zunehmend Anhänger, wie auch die Idee, dass ein freier Markt ohne staatliche Kontrolle für die Wirtschaft am besten ist.</a:t>
                      </a:r>
                      <a:endParaRPr lang="de-DE" sz="2100" b="0" i="0" u="none" strike="noStrike">
                        <a:effectLst/>
                        <a:latin typeface="Arial" panose="020B0604020202020204" pitchFamily="34" charset="0"/>
                      </a:endParaRPr>
                    </a:p>
                  </a:txBody>
                  <a:tcPr marL="80704" marR="80704" marT="1120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9233104"/>
                  </a:ext>
                </a:extLst>
              </a:tr>
              <a:tr h="950957">
                <a:tc>
                  <a:txBody>
                    <a:bodyPr/>
                    <a:lstStyle/>
                    <a:p>
                      <a:pPr algn="l" fontAlgn="t">
                        <a:spcBef>
                          <a:spcPts val="0"/>
                        </a:spcBef>
                        <a:spcAft>
                          <a:spcPts val="0"/>
                        </a:spcAft>
                      </a:pPr>
                      <a:r>
                        <a:rPr lang="de-DE" sz="1200" b="0" i="0" u="none" strike="noStrike">
                          <a:effectLst/>
                          <a:latin typeface="Arial" panose="020B0604020202020204" pitchFamily="34" charset="0"/>
                          <a:ea typeface="Calibri" panose="020F0502020204030204" pitchFamily="34" charset="0"/>
                          <a:cs typeface="Times New Roman" panose="02020603050405020304" pitchFamily="18" charset="0"/>
                        </a:rPr>
                        <a:t>Die Zahl der Langzeitarbeitslosen nimmt ab den 1980ern zu.</a:t>
                      </a:r>
                      <a:endParaRPr lang="de-DE" sz="2100" b="0" i="0" u="none" strike="noStrike">
                        <a:effectLst/>
                        <a:latin typeface="Arial" panose="020B0604020202020204" pitchFamily="34" charset="0"/>
                      </a:endParaRPr>
                    </a:p>
                    <a:p>
                      <a:pPr algn="l" fontAlgn="t">
                        <a:spcBef>
                          <a:spcPts val="0"/>
                        </a:spcBef>
                        <a:spcAft>
                          <a:spcPts val="0"/>
                        </a:spcAft>
                      </a:pPr>
                      <a:r>
                        <a:rPr lang="de-DE" sz="1200" b="0" i="0" u="none" strike="noStrike">
                          <a:effectLst/>
                          <a:latin typeface="Arial" panose="020B0604020202020204" pitchFamily="34" charset="0"/>
                          <a:ea typeface="Calibri" panose="020F0502020204030204" pitchFamily="34" charset="0"/>
                          <a:cs typeface="Times New Roman" panose="02020603050405020304" pitchFamily="18" charset="0"/>
                        </a:rPr>
                        <a:t> </a:t>
                      </a:r>
                      <a:endParaRPr lang="de-DE" sz="2100" b="0" i="0" u="none" strike="noStrike">
                        <a:effectLst/>
                        <a:latin typeface="Arial" panose="020B0604020202020204" pitchFamily="34" charset="0"/>
                      </a:endParaRPr>
                    </a:p>
                  </a:txBody>
                  <a:tcPr marL="80704" marR="80704" marT="1120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de-DE" sz="1200" b="0" i="0" u="none" strike="noStrike">
                          <a:effectLst/>
                          <a:latin typeface="Arial" panose="020B0604020202020204" pitchFamily="34" charset="0"/>
                          <a:ea typeface="Calibri" panose="020F0502020204030204" pitchFamily="34" charset="0"/>
                          <a:cs typeface="Times New Roman" panose="02020603050405020304" pitchFamily="18" charset="0"/>
                        </a:rPr>
                        <a:t>Viele Unternehmen lagern ab den 1980ern Produktionsstandorte und Arbeitsplätze in kostengünstigere Länder aus.</a:t>
                      </a:r>
                      <a:endParaRPr lang="de-DE" sz="2100" b="0" i="0" u="none" strike="noStrike">
                        <a:effectLst/>
                        <a:latin typeface="Arial" panose="020B0604020202020204" pitchFamily="34" charset="0"/>
                      </a:endParaRPr>
                    </a:p>
                    <a:p>
                      <a:pPr algn="l" fontAlgn="t">
                        <a:spcBef>
                          <a:spcPts val="0"/>
                        </a:spcBef>
                        <a:spcAft>
                          <a:spcPts val="0"/>
                        </a:spcAft>
                      </a:pPr>
                      <a:r>
                        <a:rPr lang="de-DE" sz="1200" b="0" i="0" u="none" strike="noStrike">
                          <a:effectLst/>
                          <a:latin typeface="Arial" panose="020B0604020202020204" pitchFamily="34" charset="0"/>
                          <a:ea typeface="Calibri" panose="020F0502020204030204" pitchFamily="34" charset="0"/>
                          <a:cs typeface="Times New Roman" panose="02020603050405020304" pitchFamily="18" charset="0"/>
                        </a:rPr>
                        <a:t> </a:t>
                      </a:r>
                      <a:endParaRPr lang="de-DE" sz="2100" b="0" i="0" u="none" strike="noStrike">
                        <a:effectLst/>
                        <a:latin typeface="Arial" panose="020B0604020202020204" pitchFamily="34" charset="0"/>
                      </a:endParaRPr>
                    </a:p>
                  </a:txBody>
                  <a:tcPr marL="80704" marR="80704" marT="1120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de-DE" sz="1200" b="0" i="0" u="none" strike="noStrike">
                          <a:effectLst/>
                          <a:latin typeface="Arial" panose="020B0604020202020204" pitchFamily="34" charset="0"/>
                          <a:ea typeface="Calibri" panose="020F0502020204030204" pitchFamily="34" charset="0"/>
                          <a:cs typeface="Times New Roman" panose="02020603050405020304" pitchFamily="18" charset="0"/>
                        </a:rPr>
                        <a:t>Die zunehmende Massenarbeitslosig-keit geht auch in wirtschaftlichen Aufschwungphasen nicht zurück. Um 1980 liegt der westeuropäische Durchschnitt bei 6%.</a:t>
                      </a:r>
                      <a:endParaRPr lang="de-DE" sz="2100" b="0" i="0" u="none" strike="noStrike">
                        <a:effectLst/>
                        <a:latin typeface="Arial" panose="020B0604020202020204" pitchFamily="34" charset="0"/>
                      </a:endParaRPr>
                    </a:p>
                  </a:txBody>
                  <a:tcPr marL="80704" marR="80704" marT="1120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spcBef>
                          <a:spcPts val="0"/>
                        </a:spcBef>
                        <a:spcAft>
                          <a:spcPts val="0"/>
                        </a:spcAft>
                      </a:pPr>
                      <a:r>
                        <a:rPr lang="de-DE" sz="1200" b="0" i="0" u="none" strike="noStrike" dirty="0">
                          <a:effectLst/>
                          <a:latin typeface="Arial" panose="020B0604020202020204" pitchFamily="34" charset="0"/>
                          <a:ea typeface="Calibri" panose="020F0502020204030204" pitchFamily="34" charset="0"/>
                          <a:cs typeface="Times New Roman" panose="02020603050405020304" pitchFamily="18" charset="0"/>
                        </a:rPr>
                        <a:t>Die Vielfalt von Konsumprodukten nimmt ab den 1980ern zu.</a:t>
                      </a:r>
                      <a:endParaRPr lang="de-DE" sz="2100" b="0" i="0" u="none" strike="noStrike" dirty="0">
                        <a:effectLst/>
                        <a:latin typeface="Arial" panose="020B0604020202020204" pitchFamily="34" charset="0"/>
                      </a:endParaRPr>
                    </a:p>
                    <a:p>
                      <a:pPr algn="l" fontAlgn="t">
                        <a:spcBef>
                          <a:spcPts val="0"/>
                        </a:spcBef>
                        <a:spcAft>
                          <a:spcPts val="0"/>
                        </a:spcAft>
                      </a:pPr>
                      <a:r>
                        <a:rPr lang="de-DE" sz="1200" b="0" i="0" u="none" strike="noStrike" dirty="0">
                          <a:effectLst/>
                          <a:latin typeface="Arial" panose="020B0604020202020204" pitchFamily="34" charset="0"/>
                          <a:ea typeface="Calibri" panose="020F0502020204030204" pitchFamily="34" charset="0"/>
                          <a:cs typeface="Times New Roman" panose="02020603050405020304" pitchFamily="18" charset="0"/>
                        </a:rPr>
                        <a:t> </a:t>
                      </a:r>
                      <a:endParaRPr lang="de-DE" sz="2100" b="0" i="0" u="none" strike="noStrike" dirty="0">
                        <a:effectLst/>
                        <a:latin typeface="Arial" panose="020B0604020202020204" pitchFamily="34" charset="0"/>
                      </a:endParaRPr>
                    </a:p>
                  </a:txBody>
                  <a:tcPr marL="80704" marR="80704" marT="1120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7998585"/>
                  </a:ext>
                </a:extLst>
              </a:tr>
            </a:tbl>
          </a:graphicData>
        </a:graphic>
      </p:graphicFrame>
      <p:sp>
        <p:nvSpPr>
          <p:cNvPr id="4" name="Textfeld 3">
            <a:extLst>
              <a:ext uri="{FF2B5EF4-FFF2-40B4-BE49-F238E27FC236}">
                <a16:creationId xmlns:a16="http://schemas.microsoft.com/office/drawing/2014/main" id="{468EC3C7-50CA-7C4D-9FA5-16FB583B4842}"/>
              </a:ext>
            </a:extLst>
          </p:cNvPr>
          <p:cNvSpPr txBox="1"/>
          <p:nvPr/>
        </p:nvSpPr>
        <p:spPr>
          <a:xfrm>
            <a:off x="643466" y="146014"/>
            <a:ext cx="8935395" cy="584775"/>
          </a:xfrm>
          <a:prstGeom prst="rect">
            <a:avLst/>
          </a:prstGeom>
          <a:noFill/>
        </p:spPr>
        <p:txBody>
          <a:bodyPr wrap="none" rtlCol="0">
            <a:spAutoFit/>
          </a:bodyPr>
          <a:lstStyle/>
          <a:p>
            <a:r>
              <a:rPr lang="de-DE" sz="3200" b="1" dirty="0"/>
              <a:t>Erarbeitung des historischen Hintergrunds: Mystery</a:t>
            </a:r>
          </a:p>
        </p:txBody>
      </p:sp>
    </p:spTree>
    <p:extLst>
      <p:ext uri="{BB962C8B-B14F-4D97-AF65-F5344CB8AC3E}">
        <p14:creationId xmlns:p14="http://schemas.microsoft.com/office/powerpoint/2010/main" val="2184946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41327CBF-DFE7-7D4E-BF7C-17016C789F44}"/>
              </a:ext>
            </a:extLst>
          </p:cNvPr>
          <p:cNvSpPr txBox="1"/>
          <p:nvPr/>
        </p:nvSpPr>
        <p:spPr>
          <a:xfrm>
            <a:off x="1143001" y="2305050"/>
            <a:ext cx="10401300" cy="2062103"/>
          </a:xfrm>
          <a:prstGeom prst="rect">
            <a:avLst/>
          </a:prstGeom>
          <a:noFill/>
        </p:spPr>
        <p:txBody>
          <a:bodyPr wrap="square" rtlCol="0">
            <a:spAutoFit/>
          </a:bodyPr>
          <a:lstStyle/>
          <a:p>
            <a:r>
              <a:rPr lang="de-DE" sz="3600" b="1" dirty="0"/>
              <a:t>Albumcover der in den 1970er und 1980ern sehr populären britischen Band Supertramp, 1975</a:t>
            </a:r>
            <a:r>
              <a:rPr lang="de-DE" sz="3600" dirty="0"/>
              <a:t> </a:t>
            </a:r>
          </a:p>
          <a:p>
            <a:r>
              <a:rPr lang="de-DE" sz="2000" dirty="0"/>
              <a:t>https://</a:t>
            </a:r>
            <a:r>
              <a:rPr lang="de-DE" sz="2000" dirty="0" err="1"/>
              <a:t>en.wikipedia.org</a:t>
            </a:r>
            <a:r>
              <a:rPr lang="de-DE" sz="2000" dirty="0"/>
              <a:t>/</a:t>
            </a:r>
            <a:r>
              <a:rPr lang="de-DE" sz="2000" dirty="0" err="1"/>
              <a:t>wiki</a:t>
            </a:r>
            <a:r>
              <a:rPr lang="de-DE" sz="2000" dirty="0"/>
              <a:t>/Crisis%3F_What_Crisis%3F#/</a:t>
            </a:r>
            <a:r>
              <a:rPr lang="de-DE" sz="2000" dirty="0" err="1"/>
              <a:t>media</a:t>
            </a:r>
            <a:r>
              <a:rPr lang="de-DE" sz="2000" dirty="0"/>
              <a:t>/</a:t>
            </a:r>
            <a:r>
              <a:rPr lang="de-DE" sz="2000" dirty="0" err="1"/>
              <a:t>File:Supertramp</a:t>
            </a:r>
            <a:r>
              <a:rPr lang="de-DE" sz="2000" dirty="0"/>
              <a:t>_-_</a:t>
            </a:r>
            <a:r>
              <a:rPr lang="de-DE" sz="2000" dirty="0" err="1"/>
              <a:t>Crisis.jpg</a:t>
            </a:r>
            <a:endParaRPr lang="de-DE" sz="2000" dirty="0"/>
          </a:p>
          <a:p>
            <a:endParaRPr lang="de-DE" sz="3600" dirty="0"/>
          </a:p>
        </p:txBody>
      </p:sp>
    </p:spTree>
    <p:extLst>
      <p:ext uri="{BB962C8B-B14F-4D97-AF65-F5344CB8AC3E}">
        <p14:creationId xmlns:p14="http://schemas.microsoft.com/office/powerpoint/2010/main" val="2868979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Schild, drinnen, Text, Anzeige enthält.&#10;&#10;Automatisch generierte Beschreibung">
            <a:extLst>
              <a:ext uri="{FF2B5EF4-FFF2-40B4-BE49-F238E27FC236}">
                <a16:creationId xmlns:a16="http://schemas.microsoft.com/office/drawing/2014/main" id="{8F1942E6-C59D-1349-8872-F4652D81D4C4}"/>
              </a:ext>
            </a:extLst>
          </p:cNvPr>
          <p:cNvPicPr>
            <a:picLocks noChangeAspect="1"/>
          </p:cNvPicPr>
          <p:nvPr/>
        </p:nvPicPr>
        <p:blipFill rotWithShape="1">
          <a:blip r:embed="rId2"/>
          <a:srcRect r="30060"/>
          <a:stretch/>
        </p:blipFill>
        <p:spPr>
          <a:xfrm>
            <a:off x="203227" y="1362107"/>
            <a:ext cx="3395443" cy="3085260"/>
          </a:xfrm>
          <a:prstGeom prst="rect">
            <a:avLst/>
          </a:prstGeom>
        </p:spPr>
      </p:pic>
      <p:pic>
        <p:nvPicPr>
          <p:cNvPr id="5" name="Grafik 4" descr="Ein Bild, das Schild, drinnen, Anzeige, Tisch enthält.&#10;&#10;Automatisch generierte Beschreibung">
            <a:extLst>
              <a:ext uri="{FF2B5EF4-FFF2-40B4-BE49-F238E27FC236}">
                <a16:creationId xmlns:a16="http://schemas.microsoft.com/office/drawing/2014/main" id="{BD319F6F-1EB6-4544-A01A-47271FD37972}"/>
              </a:ext>
            </a:extLst>
          </p:cNvPr>
          <p:cNvPicPr>
            <a:picLocks noChangeAspect="1"/>
          </p:cNvPicPr>
          <p:nvPr/>
        </p:nvPicPr>
        <p:blipFill>
          <a:blip r:embed="rId3"/>
          <a:stretch>
            <a:fillRect/>
          </a:stretch>
        </p:blipFill>
        <p:spPr>
          <a:xfrm>
            <a:off x="3598670" y="190401"/>
            <a:ext cx="4309672" cy="6477198"/>
          </a:xfrm>
          <a:prstGeom prst="rect">
            <a:avLst/>
          </a:prstGeom>
        </p:spPr>
      </p:pic>
      <p:pic>
        <p:nvPicPr>
          <p:cNvPr id="7" name="Grafik 6" descr="Ein Bild, das Schild, Anzeige, drinnen, Papier enthält.&#10;&#10;Automatisch generierte Beschreibung">
            <a:extLst>
              <a:ext uri="{FF2B5EF4-FFF2-40B4-BE49-F238E27FC236}">
                <a16:creationId xmlns:a16="http://schemas.microsoft.com/office/drawing/2014/main" id="{9F8A0FE8-7E2F-4340-9149-987EA7645241}"/>
              </a:ext>
            </a:extLst>
          </p:cNvPr>
          <p:cNvPicPr>
            <a:picLocks noChangeAspect="1"/>
          </p:cNvPicPr>
          <p:nvPr/>
        </p:nvPicPr>
        <p:blipFill rotWithShape="1">
          <a:blip r:embed="rId4"/>
          <a:srcRect l="29945"/>
          <a:stretch/>
        </p:blipFill>
        <p:spPr>
          <a:xfrm>
            <a:off x="7908342" y="1465802"/>
            <a:ext cx="4080431" cy="4802348"/>
          </a:xfrm>
          <a:prstGeom prst="rect">
            <a:avLst/>
          </a:prstGeom>
          <a:solidFill>
            <a:srgbClr val="FF0000"/>
          </a:solidFill>
        </p:spPr>
      </p:pic>
      <p:cxnSp>
        <p:nvCxnSpPr>
          <p:cNvPr id="10" name="Gerade Verbindung mit Pfeil 9">
            <a:extLst>
              <a:ext uri="{FF2B5EF4-FFF2-40B4-BE49-F238E27FC236}">
                <a16:creationId xmlns:a16="http://schemas.microsoft.com/office/drawing/2014/main" id="{E7C6F488-1643-FB4D-80B8-C1E41B0F2B0B}"/>
              </a:ext>
            </a:extLst>
          </p:cNvPr>
          <p:cNvCxnSpPr/>
          <p:nvPr/>
        </p:nvCxnSpPr>
        <p:spPr>
          <a:xfrm>
            <a:off x="1027522" y="3808429"/>
            <a:ext cx="26395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1E80FE4B-73A7-694E-9934-8CEA53EDD1D0}"/>
              </a:ext>
            </a:extLst>
          </p:cNvPr>
          <p:cNvCxnSpPr/>
          <p:nvPr/>
        </p:nvCxnSpPr>
        <p:spPr>
          <a:xfrm>
            <a:off x="2177592" y="3808429"/>
            <a:ext cx="32993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462D25EB-49D8-F549-A1D0-CF38961444EB}"/>
              </a:ext>
            </a:extLst>
          </p:cNvPr>
          <p:cNvCxnSpPr/>
          <p:nvPr/>
        </p:nvCxnSpPr>
        <p:spPr>
          <a:xfrm>
            <a:off x="3431357" y="3714161"/>
            <a:ext cx="16731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F3DF9568-6BE2-3242-B4F4-8CA8D869C789}"/>
              </a:ext>
            </a:extLst>
          </p:cNvPr>
          <p:cNvCxnSpPr/>
          <p:nvPr/>
        </p:nvCxnSpPr>
        <p:spPr>
          <a:xfrm flipV="1">
            <a:off x="4242062" y="3073138"/>
            <a:ext cx="0" cy="1036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628C41C2-5BDC-124A-98ED-E8A8AC7414AF}"/>
              </a:ext>
            </a:extLst>
          </p:cNvPr>
          <p:cNvCxnSpPr/>
          <p:nvPr/>
        </p:nvCxnSpPr>
        <p:spPr>
          <a:xfrm flipV="1">
            <a:off x="4251489" y="1828800"/>
            <a:ext cx="0" cy="1225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B0585AF9-0DF6-C549-962D-B4FA731E3E44}"/>
              </a:ext>
            </a:extLst>
          </p:cNvPr>
          <p:cNvCxnSpPr/>
          <p:nvPr/>
        </p:nvCxnSpPr>
        <p:spPr>
          <a:xfrm>
            <a:off x="4543720" y="3601039"/>
            <a:ext cx="30165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3FEC669F-6640-0343-BBA2-CF121101DDF7}"/>
              </a:ext>
            </a:extLst>
          </p:cNvPr>
          <p:cNvCxnSpPr/>
          <p:nvPr/>
        </p:nvCxnSpPr>
        <p:spPr>
          <a:xfrm>
            <a:off x="5753506" y="3289955"/>
            <a:ext cx="12882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49628F00-6A9B-1440-89D1-8F5964D49843}"/>
              </a:ext>
            </a:extLst>
          </p:cNvPr>
          <p:cNvCxnSpPr/>
          <p:nvPr/>
        </p:nvCxnSpPr>
        <p:spPr>
          <a:xfrm flipV="1">
            <a:off x="6391373" y="2187019"/>
            <a:ext cx="0" cy="3864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2DFBC8F2-F1EB-9C45-B953-E6A66BF08807}"/>
              </a:ext>
            </a:extLst>
          </p:cNvPr>
          <p:cNvCxnSpPr/>
          <p:nvPr/>
        </p:nvCxnSpPr>
        <p:spPr>
          <a:xfrm flipV="1">
            <a:off x="6372520" y="1102936"/>
            <a:ext cx="0" cy="1131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94B5221D-352C-4449-8534-E28418055963}"/>
              </a:ext>
            </a:extLst>
          </p:cNvPr>
          <p:cNvCxnSpPr/>
          <p:nvPr/>
        </p:nvCxnSpPr>
        <p:spPr>
          <a:xfrm>
            <a:off x="5354425" y="3895257"/>
            <a:ext cx="0" cy="20540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a:extLst>
              <a:ext uri="{FF2B5EF4-FFF2-40B4-BE49-F238E27FC236}">
                <a16:creationId xmlns:a16="http://schemas.microsoft.com/office/drawing/2014/main" id="{8F077941-0492-6C4C-B67E-84BEABB915A6}"/>
              </a:ext>
            </a:extLst>
          </p:cNvPr>
          <p:cNvCxnSpPr/>
          <p:nvPr/>
        </p:nvCxnSpPr>
        <p:spPr>
          <a:xfrm>
            <a:off x="5882326" y="4600280"/>
            <a:ext cx="57503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Gerade Verbindung mit Pfeil 31">
            <a:extLst>
              <a:ext uri="{FF2B5EF4-FFF2-40B4-BE49-F238E27FC236}">
                <a16:creationId xmlns:a16="http://schemas.microsoft.com/office/drawing/2014/main" id="{6EED7F92-4D90-B74D-ABF9-686870375B3D}"/>
              </a:ext>
            </a:extLst>
          </p:cNvPr>
          <p:cNvCxnSpPr/>
          <p:nvPr/>
        </p:nvCxnSpPr>
        <p:spPr>
          <a:xfrm>
            <a:off x="6928701" y="5137608"/>
            <a:ext cx="0" cy="3487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Gerade Verbindung mit Pfeil 33">
            <a:extLst>
              <a:ext uri="{FF2B5EF4-FFF2-40B4-BE49-F238E27FC236}">
                <a16:creationId xmlns:a16="http://schemas.microsoft.com/office/drawing/2014/main" id="{7E69DA30-1A66-B14B-8DBC-ED59784BD35C}"/>
              </a:ext>
            </a:extLst>
          </p:cNvPr>
          <p:cNvCxnSpPr/>
          <p:nvPr/>
        </p:nvCxnSpPr>
        <p:spPr>
          <a:xfrm>
            <a:off x="6777872" y="3073138"/>
            <a:ext cx="9426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Gerade Verbindung mit Pfeil 35">
            <a:extLst>
              <a:ext uri="{FF2B5EF4-FFF2-40B4-BE49-F238E27FC236}">
                <a16:creationId xmlns:a16="http://schemas.microsoft.com/office/drawing/2014/main" id="{DFFB98D0-6638-DC4A-B051-E1546AF8D466}"/>
              </a:ext>
            </a:extLst>
          </p:cNvPr>
          <p:cNvCxnSpPr/>
          <p:nvPr/>
        </p:nvCxnSpPr>
        <p:spPr>
          <a:xfrm>
            <a:off x="7126664" y="3429000"/>
            <a:ext cx="0" cy="6716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FB80976F-9668-4548-907D-D08496819AEC}"/>
              </a:ext>
            </a:extLst>
          </p:cNvPr>
          <p:cNvCxnSpPr/>
          <p:nvPr/>
        </p:nvCxnSpPr>
        <p:spPr>
          <a:xfrm flipV="1">
            <a:off x="7381188" y="772998"/>
            <a:ext cx="0" cy="160727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0D177CA2-5BE9-6941-BF92-D3DE41BC0EFC}"/>
              </a:ext>
            </a:extLst>
          </p:cNvPr>
          <p:cNvCxnSpPr/>
          <p:nvPr/>
        </p:nvCxnSpPr>
        <p:spPr>
          <a:xfrm flipH="1">
            <a:off x="7013542" y="763571"/>
            <a:ext cx="36764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587024A5-2C2C-9749-B602-10DB09FFDFC7}"/>
              </a:ext>
            </a:extLst>
          </p:cNvPr>
          <p:cNvCxnSpPr/>
          <p:nvPr/>
        </p:nvCxnSpPr>
        <p:spPr>
          <a:xfrm>
            <a:off x="7503736" y="4524866"/>
            <a:ext cx="32993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Gerade Verbindung mit Pfeil 47">
            <a:extLst>
              <a:ext uri="{FF2B5EF4-FFF2-40B4-BE49-F238E27FC236}">
                <a16:creationId xmlns:a16="http://schemas.microsoft.com/office/drawing/2014/main" id="{D4B35192-7C1C-6146-AC66-85890D6CCA00}"/>
              </a:ext>
            </a:extLst>
          </p:cNvPr>
          <p:cNvCxnSpPr/>
          <p:nvPr/>
        </p:nvCxnSpPr>
        <p:spPr>
          <a:xfrm>
            <a:off x="8729221" y="4600280"/>
            <a:ext cx="18853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F955159F-4F8E-CA4D-99F4-0948B8887F2D}"/>
              </a:ext>
            </a:extLst>
          </p:cNvPr>
          <p:cNvCxnSpPr/>
          <p:nvPr/>
        </p:nvCxnSpPr>
        <p:spPr>
          <a:xfrm>
            <a:off x="7833674" y="2904737"/>
            <a:ext cx="28280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Gerade Verbindung mit Pfeil 51">
            <a:extLst>
              <a:ext uri="{FF2B5EF4-FFF2-40B4-BE49-F238E27FC236}">
                <a16:creationId xmlns:a16="http://schemas.microsoft.com/office/drawing/2014/main" id="{79079524-4B84-F640-AD36-54DCCB5059A2}"/>
              </a:ext>
            </a:extLst>
          </p:cNvPr>
          <p:cNvCxnSpPr/>
          <p:nvPr/>
        </p:nvCxnSpPr>
        <p:spPr>
          <a:xfrm>
            <a:off x="8663233" y="2573518"/>
            <a:ext cx="32993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Gerade Verbindung mit Pfeil 53">
            <a:extLst>
              <a:ext uri="{FF2B5EF4-FFF2-40B4-BE49-F238E27FC236}">
                <a16:creationId xmlns:a16="http://schemas.microsoft.com/office/drawing/2014/main" id="{3C1938DB-62B3-3342-99EA-7FE1B02EB0CC}"/>
              </a:ext>
            </a:extLst>
          </p:cNvPr>
          <p:cNvCxnSpPr/>
          <p:nvPr/>
        </p:nvCxnSpPr>
        <p:spPr>
          <a:xfrm>
            <a:off x="9794449" y="2573518"/>
            <a:ext cx="15410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Gerade Verbindung mit Pfeil 55">
            <a:extLst>
              <a:ext uri="{FF2B5EF4-FFF2-40B4-BE49-F238E27FC236}">
                <a16:creationId xmlns:a16="http://schemas.microsoft.com/office/drawing/2014/main" id="{A4906E88-F2A8-7740-AF20-1E1621FA8563}"/>
              </a:ext>
            </a:extLst>
          </p:cNvPr>
          <p:cNvCxnSpPr/>
          <p:nvPr/>
        </p:nvCxnSpPr>
        <p:spPr>
          <a:xfrm>
            <a:off x="10897386" y="2988297"/>
            <a:ext cx="25452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Gerade Verbindung 57">
            <a:extLst>
              <a:ext uri="{FF2B5EF4-FFF2-40B4-BE49-F238E27FC236}">
                <a16:creationId xmlns:a16="http://schemas.microsoft.com/office/drawing/2014/main" id="{4E8392F5-B295-1D49-ADA2-E63557739C24}"/>
              </a:ext>
            </a:extLst>
          </p:cNvPr>
          <p:cNvCxnSpPr/>
          <p:nvPr/>
        </p:nvCxnSpPr>
        <p:spPr>
          <a:xfrm>
            <a:off x="7503736" y="5872899"/>
            <a:ext cx="201733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Gerade Verbindung mit Pfeil 59">
            <a:extLst>
              <a:ext uri="{FF2B5EF4-FFF2-40B4-BE49-F238E27FC236}">
                <a16:creationId xmlns:a16="http://schemas.microsoft.com/office/drawing/2014/main" id="{FF861A17-1CB7-D947-A2B4-34F0AF22EC16}"/>
              </a:ext>
            </a:extLst>
          </p:cNvPr>
          <p:cNvCxnSpPr/>
          <p:nvPr/>
        </p:nvCxnSpPr>
        <p:spPr>
          <a:xfrm flipV="1">
            <a:off x="9530499" y="5213023"/>
            <a:ext cx="0" cy="6598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Gerade Verbindung mit Pfeil 61">
            <a:extLst>
              <a:ext uri="{FF2B5EF4-FFF2-40B4-BE49-F238E27FC236}">
                <a16:creationId xmlns:a16="http://schemas.microsoft.com/office/drawing/2014/main" id="{F04450FB-9470-8848-A9DA-4C17CA6137B6}"/>
              </a:ext>
            </a:extLst>
          </p:cNvPr>
          <p:cNvCxnSpPr/>
          <p:nvPr/>
        </p:nvCxnSpPr>
        <p:spPr>
          <a:xfrm>
            <a:off x="4949072" y="1576633"/>
            <a:ext cx="93325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3" name="Textfeld 62">
            <a:extLst>
              <a:ext uri="{FF2B5EF4-FFF2-40B4-BE49-F238E27FC236}">
                <a16:creationId xmlns:a16="http://schemas.microsoft.com/office/drawing/2014/main" id="{C3C6309E-208B-5D4E-B8EC-FE800FD9A7F2}"/>
              </a:ext>
            </a:extLst>
          </p:cNvPr>
          <p:cNvSpPr txBox="1"/>
          <p:nvPr/>
        </p:nvSpPr>
        <p:spPr>
          <a:xfrm>
            <a:off x="386499" y="4864231"/>
            <a:ext cx="1931683" cy="707886"/>
          </a:xfrm>
          <a:prstGeom prst="rect">
            <a:avLst/>
          </a:prstGeom>
          <a:noFill/>
        </p:spPr>
        <p:txBody>
          <a:bodyPr wrap="none" rtlCol="0">
            <a:spAutoFit/>
          </a:bodyPr>
          <a:lstStyle/>
          <a:p>
            <a:r>
              <a:rPr lang="de-DE" sz="4000" b="1" dirty="0"/>
              <a:t>Mystery</a:t>
            </a:r>
          </a:p>
        </p:txBody>
      </p:sp>
    </p:spTree>
    <p:extLst>
      <p:ext uri="{BB962C8B-B14F-4D97-AF65-F5344CB8AC3E}">
        <p14:creationId xmlns:p14="http://schemas.microsoft.com/office/powerpoint/2010/main" val="398241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isch, Schild, groß enthält.&#10;&#10;Automatisch generierte Beschreibung">
            <a:extLst>
              <a:ext uri="{FF2B5EF4-FFF2-40B4-BE49-F238E27FC236}">
                <a16:creationId xmlns:a16="http://schemas.microsoft.com/office/drawing/2014/main" id="{02E5578D-760D-7842-879D-0A93C8E9C85C}"/>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634948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0AF9A0F-F8C9-5948-A25E-BA700802FDC8}"/>
              </a:ext>
            </a:extLst>
          </p:cNvPr>
          <p:cNvSpPr txBox="1"/>
          <p:nvPr/>
        </p:nvSpPr>
        <p:spPr>
          <a:xfrm>
            <a:off x="427347" y="284701"/>
            <a:ext cx="8655896" cy="1200329"/>
          </a:xfrm>
          <a:prstGeom prst="rect">
            <a:avLst/>
          </a:prstGeom>
          <a:noFill/>
        </p:spPr>
        <p:txBody>
          <a:bodyPr wrap="none" rtlCol="0">
            <a:spAutoFit/>
          </a:bodyPr>
          <a:lstStyle/>
          <a:p>
            <a:r>
              <a:rPr lang="de-DE" sz="3600" b="1" dirty="0"/>
              <a:t>Die Folgen des Strukturwandels am Beispiel </a:t>
            </a:r>
          </a:p>
          <a:p>
            <a:r>
              <a:rPr lang="de-DE" sz="3600" b="1" dirty="0"/>
              <a:t>verschiedener Industriebranchen</a:t>
            </a:r>
            <a:endParaRPr lang="de-DE" sz="3600" dirty="0"/>
          </a:p>
        </p:txBody>
      </p:sp>
      <p:pic>
        <p:nvPicPr>
          <p:cNvPr id="3" name="Grafik 2">
            <a:extLst>
              <a:ext uri="{FF2B5EF4-FFF2-40B4-BE49-F238E27FC236}">
                <a16:creationId xmlns:a16="http://schemas.microsoft.com/office/drawing/2014/main" id="{4A6C5973-0A18-A94B-BBD7-A7F0A8B56D97}"/>
              </a:ext>
            </a:extLst>
          </p:cNvPr>
          <p:cNvPicPr>
            <a:picLocks noChangeAspect="1"/>
          </p:cNvPicPr>
          <p:nvPr/>
        </p:nvPicPr>
        <p:blipFill>
          <a:blip r:embed="rId3"/>
          <a:stretch>
            <a:fillRect/>
          </a:stretch>
        </p:blipFill>
        <p:spPr>
          <a:xfrm>
            <a:off x="427348" y="1668764"/>
            <a:ext cx="2322198" cy="3090972"/>
          </a:xfrm>
          <a:prstGeom prst="rect">
            <a:avLst/>
          </a:prstGeom>
        </p:spPr>
      </p:pic>
      <p:sp>
        <p:nvSpPr>
          <p:cNvPr id="6" name="Textfeld 5">
            <a:extLst>
              <a:ext uri="{FF2B5EF4-FFF2-40B4-BE49-F238E27FC236}">
                <a16:creationId xmlns:a16="http://schemas.microsoft.com/office/drawing/2014/main" id="{EC57F3D2-6024-1A4C-9ACD-C0E5219FA76A}"/>
              </a:ext>
            </a:extLst>
          </p:cNvPr>
          <p:cNvSpPr txBox="1"/>
          <p:nvPr/>
        </p:nvSpPr>
        <p:spPr>
          <a:xfrm>
            <a:off x="4108515" y="1597729"/>
            <a:ext cx="7511985" cy="3662541"/>
          </a:xfrm>
          <a:prstGeom prst="rect">
            <a:avLst/>
          </a:prstGeom>
          <a:noFill/>
        </p:spPr>
        <p:txBody>
          <a:bodyPr wrap="square" rtlCol="0">
            <a:spAutoFit/>
          </a:bodyPr>
          <a:lstStyle/>
          <a:p>
            <a:r>
              <a:rPr lang="de-DE" sz="3200" b="1" dirty="0"/>
              <a:t>Der österreichische Journalist und Schriftsteller Robert </a:t>
            </a:r>
            <a:r>
              <a:rPr lang="de-DE" sz="3200" b="1" dirty="0" err="1"/>
              <a:t>Misik</a:t>
            </a:r>
            <a:r>
              <a:rPr lang="de-DE" sz="3200" b="1" dirty="0"/>
              <a:t> kommentiert den Ablauf und die Folgen des Strukturwandels in Westeuropa im Jahr 2019</a:t>
            </a:r>
            <a:r>
              <a:rPr lang="de-DE" sz="3200" dirty="0"/>
              <a:t> </a:t>
            </a:r>
          </a:p>
          <a:p>
            <a:endParaRPr lang="de-DE" dirty="0"/>
          </a:p>
          <a:p>
            <a:r>
              <a:rPr lang="de-DE" i="1" dirty="0"/>
              <a:t>(Robert </a:t>
            </a:r>
            <a:r>
              <a:rPr lang="de-DE" i="1" dirty="0" err="1"/>
              <a:t>Misik</a:t>
            </a:r>
            <a:r>
              <a:rPr lang="de-DE" i="1" dirty="0"/>
              <a:t>. „Strukturwandel: Abschied vom </a:t>
            </a:r>
            <a:r>
              <a:rPr lang="de-DE" i="1" dirty="0" err="1"/>
              <a:t>Hackler</a:t>
            </a:r>
            <a:r>
              <a:rPr lang="de-DE" i="1" dirty="0"/>
              <a:t>“, Zeit/Österreich Nr. 45/2019, https://</a:t>
            </a:r>
            <a:r>
              <a:rPr lang="de-DE" i="1" dirty="0" err="1"/>
              <a:t>www.zeit.de</a:t>
            </a:r>
            <a:r>
              <a:rPr lang="de-DE" i="1" dirty="0"/>
              <a:t>/2019/45/strukturwandel-industrie-</a:t>
            </a:r>
            <a:r>
              <a:rPr lang="de-DE" i="1" dirty="0" err="1"/>
              <a:t>oesterreich</a:t>
            </a:r>
            <a:r>
              <a:rPr lang="de-DE" i="1" dirty="0"/>
              <a:t>-krise-sozialdemokratie/</a:t>
            </a:r>
            <a:r>
              <a:rPr lang="de-DE" i="1" dirty="0" err="1"/>
              <a:t>komplettansicht</a:t>
            </a:r>
            <a:r>
              <a:rPr lang="de-DE" i="1" dirty="0"/>
              <a:t>, 2.11.2019)</a:t>
            </a:r>
            <a:r>
              <a:rPr lang="de-DE" dirty="0"/>
              <a:t> </a:t>
            </a:r>
          </a:p>
        </p:txBody>
      </p:sp>
      <p:sp>
        <p:nvSpPr>
          <p:cNvPr id="4" name="Textfeld 3">
            <a:extLst>
              <a:ext uri="{FF2B5EF4-FFF2-40B4-BE49-F238E27FC236}">
                <a16:creationId xmlns:a16="http://schemas.microsoft.com/office/drawing/2014/main" id="{9FF16EAD-8860-EE45-8BE5-5B0311668D54}"/>
              </a:ext>
            </a:extLst>
          </p:cNvPr>
          <p:cNvSpPr txBox="1"/>
          <p:nvPr/>
        </p:nvSpPr>
        <p:spPr>
          <a:xfrm>
            <a:off x="427347" y="4872435"/>
            <a:ext cx="3414467" cy="1384995"/>
          </a:xfrm>
          <a:prstGeom prst="rect">
            <a:avLst/>
          </a:prstGeom>
          <a:noFill/>
        </p:spPr>
        <p:txBody>
          <a:bodyPr wrap="square" rtlCol="0">
            <a:spAutoFit/>
          </a:bodyPr>
          <a:lstStyle/>
          <a:p>
            <a:r>
              <a:rPr lang="en-US" sz="1400" i="1" dirty="0"/>
              <a:t>[CC2 https://</a:t>
            </a:r>
            <a:r>
              <a:rPr lang="en-US" sz="1400" i="1" dirty="0" err="1"/>
              <a:t>creativecommons.org</a:t>
            </a:r>
            <a:r>
              <a:rPr lang="en-US" sz="1400" i="1" dirty="0"/>
              <a:t>/licenses/by/2.0/] via Wikimedia Commons: https://</a:t>
            </a:r>
            <a:r>
              <a:rPr lang="en-US" sz="1400" i="1" dirty="0" err="1"/>
              <a:t>commons.wikimedia.org</a:t>
            </a:r>
            <a:r>
              <a:rPr lang="en-US" sz="1400" i="1" dirty="0"/>
              <a:t>/wiki/File:Robert_</a:t>
            </a:r>
            <a:r>
              <a:rPr lang="en-US" sz="1400" i="1" dirty="0" err="1"/>
              <a:t>Misik</a:t>
            </a:r>
            <a:r>
              <a:rPr lang="en-US" sz="1400" i="1" dirty="0"/>
              <a:t>,_</a:t>
            </a:r>
            <a:r>
              <a:rPr lang="en-US" sz="1400" i="1" dirty="0" err="1"/>
              <a:t>Michael_Kellner</a:t>
            </a:r>
            <a:r>
              <a:rPr lang="en-US" sz="1400" i="1" dirty="0"/>
              <a:t>_(cropped).jpg, [</a:t>
            </a:r>
            <a:r>
              <a:rPr lang="en-US" sz="1400" i="1" dirty="0" err="1"/>
              <a:t>abgerufen</a:t>
            </a:r>
            <a:r>
              <a:rPr lang="en-US" sz="1400" i="1" dirty="0"/>
              <a:t>: 4.5.2020]</a:t>
            </a:r>
            <a:r>
              <a:rPr lang="de-DE" sz="1400" dirty="0"/>
              <a:t> </a:t>
            </a:r>
          </a:p>
        </p:txBody>
      </p:sp>
    </p:spTree>
    <p:extLst>
      <p:ext uri="{BB962C8B-B14F-4D97-AF65-F5344CB8AC3E}">
        <p14:creationId xmlns:p14="http://schemas.microsoft.com/office/powerpoint/2010/main" val="2170237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EF945A6-934E-5E4D-B8DF-AB2FC20EEBB7}"/>
              </a:ext>
            </a:extLst>
          </p:cNvPr>
          <p:cNvSpPr txBox="1"/>
          <p:nvPr/>
        </p:nvSpPr>
        <p:spPr>
          <a:xfrm>
            <a:off x="612742" y="842132"/>
            <a:ext cx="8820941" cy="584775"/>
          </a:xfrm>
          <a:prstGeom prst="rect">
            <a:avLst/>
          </a:prstGeom>
          <a:noFill/>
        </p:spPr>
        <p:txBody>
          <a:bodyPr wrap="none" rtlCol="0">
            <a:spAutoFit/>
          </a:bodyPr>
          <a:lstStyle/>
          <a:p>
            <a:r>
              <a:rPr lang="de-DE" sz="3200" b="1" dirty="0"/>
              <a:t>Perspektiven auf den Strukturwandel im Vergleich:</a:t>
            </a:r>
          </a:p>
        </p:txBody>
      </p:sp>
      <p:graphicFrame>
        <p:nvGraphicFramePr>
          <p:cNvPr id="3" name="Tabelle 2">
            <a:extLst>
              <a:ext uri="{FF2B5EF4-FFF2-40B4-BE49-F238E27FC236}">
                <a16:creationId xmlns:a16="http://schemas.microsoft.com/office/drawing/2014/main" id="{C670C91B-D56D-F940-AB47-080064289BDD}"/>
              </a:ext>
            </a:extLst>
          </p:cNvPr>
          <p:cNvGraphicFramePr>
            <a:graphicFrameLocks noGrp="1"/>
          </p:cNvGraphicFramePr>
          <p:nvPr>
            <p:extLst>
              <p:ext uri="{D42A27DB-BD31-4B8C-83A1-F6EECF244321}">
                <p14:modId xmlns:p14="http://schemas.microsoft.com/office/powerpoint/2010/main" val="1437291927"/>
              </p:ext>
            </p:extLst>
          </p:nvPr>
        </p:nvGraphicFramePr>
        <p:xfrm>
          <a:off x="612742" y="2243162"/>
          <a:ext cx="8127999" cy="179832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424411968"/>
                    </a:ext>
                  </a:extLst>
                </a:gridCol>
                <a:gridCol w="2709333">
                  <a:extLst>
                    <a:ext uri="{9D8B030D-6E8A-4147-A177-3AD203B41FA5}">
                      <a16:colId xmlns:a16="http://schemas.microsoft.com/office/drawing/2014/main" val="1308929912"/>
                    </a:ext>
                  </a:extLst>
                </a:gridCol>
                <a:gridCol w="2709333">
                  <a:extLst>
                    <a:ext uri="{9D8B030D-6E8A-4147-A177-3AD203B41FA5}">
                      <a16:colId xmlns:a16="http://schemas.microsoft.com/office/drawing/2014/main" val="3415335494"/>
                    </a:ext>
                  </a:extLst>
                </a:gridCol>
              </a:tblGrid>
              <a:tr h="370840">
                <a:tc>
                  <a:txBody>
                    <a:bodyPr/>
                    <a:lstStyle/>
                    <a:p>
                      <a:r>
                        <a:rPr lang="de-DE" sz="2800" dirty="0"/>
                        <a:t>Journalist (Robert </a:t>
                      </a:r>
                      <a:r>
                        <a:rPr lang="de-DE" sz="2800" dirty="0" err="1"/>
                        <a:t>Misik</a:t>
                      </a:r>
                      <a:r>
                        <a:rPr lang="de-DE" sz="2800" dirty="0"/>
                        <a:t>) </a:t>
                      </a:r>
                    </a:p>
                  </a:txBody>
                  <a:tcPr/>
                </a:tc>
                <a:tc>
                  <a:txBody>
                    <a:bodyPr/>
                    <a:lstStyle/>
                    <a:p>
                      <a:r>
                        <a:rPr lang="de-DE" sz="2800" dirty="0"/>
                        <a:t>Angestellter einer deutschen Textilfirma (2005)</a:t>
                      </a:r>
                    </a:p>
                  </a:txBody>
                  <a:tcPr/>
                </a:tc>
                <a:tc>
                  <a:txBody>
                    <a:bodyPr/>
                    <a:lstStyle/>
                    <a:p>
                      <a:r>
                        <a:rPr lang="de-DE" sz="2800" dirty="0"/>
                        <a:t>Geschäftsführer einer deutschen Textilfirma (2005)</a:t>
                      </a:r>
                    </a:p>
                  </a:txBody>
                  <a:tcPr/>
                </a:tc>
                <a:extLst>
                  <a:ext uri="{0D108BD9-81ED-4DB2-BD59-A6C34878D82A}">
                    <a16:rowId xmlns:a16="http://schemas.microsoft.com/office/drawing/2014/main" val="1869890916"/>
                  </a:ext>
                </a:extLst>
              </a:tr>
            </a:tbl>
          </a:graphicData>
        </a:graphic>
      </p:graphicFrame>
      <p:sp>
        <p:nvSpPr>
          <p:cNvPr id="6" name="Textfeld 5">
            <a:extLst>
              <a:ext uri="{FF2B5EF4-FFF2-40B4-BE49-F238E27FC236}">
                <a16:creationId xmlns:a16="http://schemas.microsoft.com/office/drawing/2014/main" id="{6AAB4C13-FE37-364E-8AE2-E3C3B2F8F6C2}"/>
              </a:ext>
            </a:extLst>
          </p:cNvPr>
          <p:cNvSpPr txBox="1"/>
          <p:nvPr/>
        </p:nvSpPr>
        <p:spPr>
          <a:xfrm>
            <a:off x="3574002" y="4338223"/>
            <a:ext cx="8617998" cy="2308324"/>
          </a:xfrm>
          <a:prstGeom prst="rect">
            <a:avLst/>
          </a:prstGeom>
          <a:noFill/>
        </p:spPr>
        <p:txBody>
          <a:bodyPr wrap="square" rtlCol="0">
            <a:spAutoFit/>
          </a:bodyPr>
          <a:lstStyle/>
          <a:p>
            <a:r>
              <a:rPr lang="de-DE" sz="2400" dirty="0"/>
              <a:t>Materialien aus Praxis Geschichte, „Arbeit im Industriezeitalter“ (5/2005)</a:t>
            </a:r>
          </a:p>
          <a:p>
            <a:endParaRPr lang="de-DE" sz="2400" dirty="0"/>
          </a:p>
          <a:p>
            <a:r>
              <a:rPr lang="de-DE" sz="2400" dirty="0"/>
              <a:t>Schülerinnen erforschen am Beispiel der Firma Biederlack &amp; Co den Wandel in der Textilbranche für den Geschichtswettbewerb des Bundespräsidenten.</a:t>
            </a:r>
          </a:p>
        </p:txBody>
      </p:sp>
    </p:spTree>
    <p:extLst>
      <p:ext uri="{BB962C8B-B14F-4D97-AF65-F5344CB8AC3E}">
        <p14:creationId xmlns:p14="http://schemas.microsoft.com/office/powerpoint/2010/main" val="42843186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DECBB8D-D83D-8D4B-8E8A-4AED6F39BE3F}"/>
              </a:ext>
            </a:extLst>
          </p:cNvPr>
          <p:cNvSpPr txBox="1"/>
          <p:nvPr/>
        </p:nvSpPr>
        <p:spPr>
          <a:xfrm>
            <a:off x="722334" y="1043731"/>
            <a:ext cx="10747331" cy="4770537"/>
          </a:xfrm>
          <a:prstGeom prst="rect">
            <a:avLst/>
          </a:prstGeom>
          <a:noFill/>
        </p:spPr>
        <p:txBody>
          <a:bodyPr wrap="square" rtlCol="0">
            <a:spAutoFit/>
          </a:bodyPr>
          <a:lstStyle/>
          <a:p>
            <a:pPr algn="just"/>
            <a:r>
              <a:rPr lang="de-DE" sz="4000" b="1" dirty="0"/>
              <a:t>Hartmut </a:t>
            </a:r>
            <a:r>
              <a:rPr lang="de-DE" sz="4000" b="1" dirty="0" err="1"/>
              <a:t>Kälble</a:t>
            </a:r>
            <a:r>
              <a:rPr lang="de-DE" sz="4000" b="1" dirty="0"/>
              <a:t>:</a:t>
            </a:r>
          </a:p>
          <a:p>
            <a:pPr marL="571500" indent="-571500" algn="just">
              <a:buFont typeface="Arial" panose="020B0604020202020204" pitchFamily="34" charset="0"/>
              <a:buChar char="•"/>
            </a:pPr>
            <a:r>
              <a:rPr lang="de-DE" sz="4000" dirty="0"/>
              <a:t>Beginn einer „neuen Epoche“ in den 1970ern, eine der wichtigsten „Wendemarken“ des 20. Jahrhunderts</a:t>
            </a:r>
          </a:p>
          <a:p>
            <a:pPr marL="571500" indent="-571500" algn="just">
              <a:buFont typeface="Arial" panose="020B0604020202020204" pitchFamily="34" charset="0"/>
              <a:buChar char="•"/>
            </a:pPr>
            <a:r>
              <a:rPr lang="de-DE" sz="4000" dirty="0"/>
              <a:t>Beginn lässt sich wegen der vielen Veränderungen in Wirtschaft, Gesellschaft und Kultur nicht auf ein Jahr datieren</a:t>
            </a:r>
          </a:p>
          <a:p>
            <a:r>
              <a:rPr lang="de-DE" sz="2400" i="1" dirty="0" err="1"/>
              <a:t>Kälble</a:t>
            </a:r>
            <a:r>
              <a:rPr lang="de-DE" sz="2400" i="1" dirty="0"/>
              <a:t>, 177</a:t>
            </a:r>
          </a:p>
        </p:txBody>
      </p:sp>
    </p:spTree>
    <p:extLst>
      <p:ext uri="{BB962C8B-B14F-4D97-AF65-F5344CB8AC3E}">
        <p14:creationId xmlns:p14="http://schemas.microsoft.com/office/powerpoint/2010/main" val="2657921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802F7E0B-6C58-9B45-8926-226CC52453E2}"/>
              </a:ext>
            </a:extLst>
          </p:cNvPr>
          <p:cNvSpPr txBox="1"/>
          <p:nvPr/>
        </p:nvSpPr>
        <p:spPr>
          <a:xfrm>
            <a:off x="2282952" y="3574134"/>
            <a:ext cx="7356348" cy="400110"/>
          </a:xfrm>
          <a:prstGeom prst="rect">
            <a:avLst/>
          </a:prstGeom>
          <a:noFill/>
        </p:spPr>
        <p:txBody>
          <a:bodyPr wrap="square" rtlCol="0">
            <a:spAutoFit/>
          </a:bodyPr>
          <a:lstStyle/>
          <a:p>
            <a:r>
              <a:rPr lang="de-DE" sz="2000" dirty="0"/>
              <a:t>https://</a:t>
            </a:r>
            <a:r>
              <a:rPr lang="de-DE" sz="2000" dirty="0" err="1"/>
              <a:t>www.tagesschau.de</a:t>
            </a:r>
            <a:r>
              <a:rPr lang="de-DE" sz="2000" dirty="0"/>
              <a:t>/</a:t>
            </a:r>
            <a:r>
              <a:rPr lang="de-DE" sz="2000" dirty="0" err="1"/>
              <a:t>jahresrueckblick</a:t>
            </a:r>
            <a:r>
              <a:rPr lang="de-DE" sz="2000" dirty="0"/>
              <a:t>/meldung220142.html</a:t>
            </a:r>
          </a:p>
        </p:txBody>
      </p:sp>
      <p:sp>
        <p:nvSpPr>
          <p:cNvPr id="4" name="Textfeld 3">
            <a:extLst>
              <a:ext uri="{FF2B5EF4-FFF2-40B4-BE49-F238E27FC236}">
                <a16:creationId xmlns:a16="http://schemas.microsoft.com/office/drawing/2014/main" id="{D081E9F1-B76F-2F4C-9329-519BA64FA1BE}"/>
              </a:ext>
            </a:extLst>
          </p:cNvPr>
          <p:cNvSpPr txBox="1"/>
          <p:nvPr/>
        </p:nvSpPr>
        <p:spPr>
          <a:xfrm>
            <a:off x="2282952" y="1514152"/>
            <a:ext cx="9299448" cy="1569660"/>
          </a:xfrm>
          <a:prstGeom prst="rect">
            <a:avLst/>
          </a:prstGeom>
          <a:noFill/>
        </p:spPr>
        <p:txBody>
          <a:bodyPr wrap="square" rtlCol="0">
            <a:spAutoFit/>
          </a:bodyPr>
          <a:lstStyle/>
          <a:p>
            <a:r>
              <a:rPr lang="de-DE" sz="3200" b="1" dirty="0"/>
              <a:t>Jahresrückblick 1976</a:t>
            </a:r>
          </a:p>
          <a:p>
            <a:endParaRPr lang="de-DE" sz="3200" dirty="0"/>
          </a:p>
          <a:p>
            <a:r>
              <a:rPr lang="de-DE" sz="3200" dirty="0"/>
              <a:t>Wirtschaftskrise in Großbritannien</a:t>
            </a:r>
          </a:p>
        </p:txBody>
      </p:sp>
    </p:spTree>
    <p:extLst>
      <p:ext uri="{BB962C8B-B14F-4D97-AF65-F5344CB8AC3E}">
        <p14:creationId xmlns:p14="http://schemas.microsoft.com/office/powerpoint/2010/main" val="207403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0681FD9F-2046-CD43-B9DE-8E084D9F0593}"/>
              </a:ext>
            </a:extLst>
          </p:cNvPr>
          <p:cNvSpPr txBox="1"/>
          <p:nvPr/>
        </p:nvSpPr>
        <p:spPr>
          <a:xfrm>
            <a:off x="731715" y="147401"/>
            <a:ext cx="6326309" cy="6155531"/>
          </a:xfrm>
          <a:prstGeom prst="rect">
            <a:avLst/>
          </a:prstGeom>
          <a:noFill/>
        </p:spPr>
        <p:txBody>
          <a:bodyPr wrap="square" rtlCol="0">
            <a:spAutoFit/>
          </a:bodyPr>
          <a:lstStyle/>
          <a:p>
            <a:r>
              <a:rPr lang="de-DE" sz="2800" b="1" dirty="0"/>
              <a:t>Großbritannien Mitte und Ende der 1970er:</a:t>
            </a:r>
          </a:p>
          <a:p>
            <a:pPr marL="285750" indent="-285750">
              <a:buFont typeface="Arial" panose="020B0604020202020204" pitchFamily="34" charset="0"/>
              <a:buChar char="•"/>
            </a:pPr>
            <a:r>
              <a:rPr lang="de-DE" sz="2600" dirty="0"/>
              <a:t>Rapider Kursverfall des britischen Pfunds</a:t>
            </a:r>
          </a:p>
          <a:p>
            <a:pPr marL="285750" indent="-285750">
              <a:buFont typeface="Arial" panose="020B0604020202020204" pitchFamily="34" charset="0"/>
              <a:buChar char="•"/>
            </a:pPr>
            <a:r>
              <a:rPr lang="de-DE" sz="2600" dirty="0"/>
              <a:t>Sinkendes Wachstum</a:t>
            </a:r>
          </a:p>
          <a:p>
            <a:pPr marL="285750" indent="-285750">
              <a:buFont typeface="Arial" panose="020B0604020202020204" pitchFamily="34" charset="0"/>
              <a:buChar char="•"/>
            </a:pPr>
            <a:r>
              <a:rPr lang="de-DE" sz="2600" dirty="0"/>
              <a:t>Hohe Inflation (bis zu 25%)</a:t>
            </a:r>
          </a:p>
          <a:p>
            <a:pPr marL="285750" indent="-285750">
              <a:buFont typeface="Arial" panose="020B0604020202020204" pitchFamily="34" charset="0"/>
              <a:buChar char="•"/>
            </a:pPr>
            <a:r>
              <a:rPr lang="de-DE" sz="2600" dirty="0"/>
              <a:t>1977 Kreditaufnahme zur Verhinderung der Staatspleite (harte Sparauflagen des IWF)</a:t>
            </a:r>
          </a:p>
          <a:p>
            <a:pPr marL="285750" indent="-285750">
              <a:buFont typeface="Arial" panose="020B0604020202020204" pitchFamily="34" charset="0"/>
              <a:buChar char="•"/>
            </a:pPr>
            <a:r>
              <a:rPr lang="de-DE" sz="2600" dirty="0"/>
              <a:t>Arbeitslosigkeit, sinkender Lebensstandard</a:t>
            </a:r>
          </a:p>
          <a:p>
            <a:pPr marL="285750" indent="-285750">
              <a:buFont typeface="Arial" panose="020B0604020202020204" pitchFamily="34" charset="0"/>
              <a:buChar char="•"/>
            </a:pPr>
            <a:r>
              <a:rPr lang="de-DE" sz="2600" dirty="0"/>
              <a:t>Verstärkte Streiks ab 1978 z. B. in Krankenhäusern, Energieversorgung, Müllabfuhr, </a:t>
            </a:r>
            <a:r>
              <a:rPr lang="de-DE" sz="2600"/>
              <a:t>LKW-Fahrer legen </a:t>
            </a:r>
            <a:r>
              <a:rPr lang="de-DE" sz="2600" dirty="0"/>
              <a:t>das Land lahm</a:t>
            </a:r>
          </a:p>
          <a:p>
            <a:pPr marL="285750" indent="-285750">
              <a:buFont typeface="Arial" panose="020B0604020202020204" pitchFamily="34" charset="0"/>
              <a:buChar char="•"/>
            </a:pPr>
            <a:r>
              <a:rPr lang="de-DE" sz="2600" dirty="0"/>
              <a:t>Krise in Nordirland</a:t>
            </a:r>
          </a:p>
          <a:p>
            <a:pPr marL="285750" indent="-285750">
              <a:buFont typeface="Arial" panose="020B0604020202020204" pitchFamily="34" charset="0"/>
              <a:buChar char="•"/>
            </a:pPr>
            <a:r>
              <a:rPr lang="de-DE" sz="2600" dirty="0"/>
              <a:t>Wales und Schottland fordern Autonomie</a:t>
            </a:r>
          </a:p>
          <a:p>
            <a:pPr marL="285750" indent="-285750">
              <a:buFont typeface="Arial" panose="020B0604020202020204" pitchFamily="34" charset="0"/>
              <a:buChar char="•"/>
            </a:pPr>
            <a:r>
              <a:rPr lang="de-DE" sz="2600" dirty="0"/>
              <a:t>Fischereikrieg zwischen GB und Island</a:t>
            </a:r>
          </a:p>
        </p:txBody>
      </p:sp>
      <p:sp>
        <p:nvSpPr>
          <p:cNvPr id="5" name="Textfeld 4">
            <a:extLst>
              <a:ext uri="{FF2B5EF4-FFF2-40B4-BE49-F238E27FC236}">
                <a16:creationId xmlns:a16="http://schemas.microsoft.com/office/drawing/2014/main" id="{94D8F962-67BC-B648-9F50-C7DEBCCE416B}"/>
              </a:ext>
            </a:extLst>
          </p:cNvPr>
          <p:cNvSpPr txBox="1"/>
          <p:nvPr/>
        </p:nvSpPr>
        <p:spPr>
          <a:xfrm>
            <a:off x="7440274" y="940539"/>
            <a:ext cx="4336199" cy="954107"/>
          </a:xfrm>
          <a:prstGeom prst="rect">
            <a:avLst/>
          </a:prstGeom>
          <a:noFill/>
        </p:spPr>
        <p:txBody>
          <a:bodyPr wrap="square" rtlCol="0">
            <a:spAutoFit/>
          </a:bodyPr>
          <a:lstStyle/>
          <a:p>
            <a:r>
              <a:rPr lang="de-DE" sz="2800" dirty="0"/>
              <a:t>„Winter der Unzufriedenheit“, 1979</a:t>
            </a:r>
          </a:p>
        </p:txBody>
      </p:sp>
      <p:sp>
        <p:nvSpPr>
          <p:cNvPr id="6" name="Textfeld 5">
            <a:extLst>
              <a:ext uri="{FF2B5EF4-FFF2-40B4-BE49-F238E27FC236}">
                <a16:creationId xmlns:a16="http://schemas.microsoft.com/office/drawing/2014/main" id="{835069C5-9DA3-E540-BC1B-3E1308733A85}"/>
              </a:ext>
            </a:extLst>
          </p:cNvPr>
          <p:cNvSpPr txBox="1"/>
          <p:nvPr/>
        </p:nvSpPr>
        <p:spPr>
          <a:xfrm>
            <a:off x="7440274" y="1981201"/>
            <a:ext cx="4336199" cy="677108"/>
          </a:xfrm>
          <a:prstGeom prst="rect">
            <a:avLst/>
          </a:prstGeom>
          <a:noFill/>
        </p:spPr>
        <p:txBody>
          <a:bodyPr wrap="square" rtlCol="0">
            <a:spAutoFit/>
          </a:bodyPr>
          <a:lstStyle/>
          <a:p>
            <a:r>
              <a:rPr lang="de-DE" dirty="0"/>
              <a:t>Müllberge in London</a:t>
            </a:r>
          </a:p>
          <a:p>
            <a:r>
              <a:rPr lang="de-DE" sz="1000" dirty="0"/>
              <a:t>https://</a:t>
            </a:r>
            <a:r>
              <a:rPr lang="de-DE" sz="1000" dirty="0" err="1"/>
              <a:t>www.historyextra.com</a:t>
            </a:r>
            <a:r>
              <a:rPr lang="de-DE" sz="1000" dirty="0"/>
              <a:t>/</a:t>
            </a:r>
            <a:r>
              <a:rPr lang="de-DE" sz="1000" dirty="0" err="1"/>
              <a:t>period</a:t>
            </a:r>
            <a:r>
              <a:rPr lang="de-DE" sz="1000" dirty="0"/>
              <a:t>/modern/</a:t>
            </a:r>
            <a:r>
              <a:rPr lang="de-DE" sz="1000" dirty="0" err="1"/>
              <a:t>the</a:t>
            </a:r>
            <a:r>
              <a:rPr lang="de-DE" sz="1000" dirty="0"/>
              <a:t>-winter-</a:t>
            </a:r>
            <a:r>
              <a:rPr lang="de-DE" sz="1000" dirty="0" err="1"/>
              <a:t>of</a:t>
            </a:r>
            <a:r>
              <a:rPr lang="de-DE" sz="1000" dirty="0"/>
              <a:t>-</a:t>
            </a:r>
            <a:r>
              <a:rPr lang="de-DE" sz="1000" dirty="0" err="1"/>
              <a:t>discontent-what-can-we-learn-from-history</a:t>
            </a:r>
            <a:r>
              <a:rPr lang="de-DE" sz="1000" dirty="0"/>
              <a:t>/</a:t>
            </a:r>
          </a:p>
        </p:txBody>
      </p:sp>
    </p:spTree>
    <p:extLst>
      <p:ext uri="{BB962C8B-B14F-4D97-AF65-F5344CB8AC3E}">
        <p14:creationId xmlns:p14="http://schemas.microsoft.com/office/powerpoint/2010/main" val="1281702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DA4B37D9-A7E4-9F4C-877A-22A5A9E6C5A0}"/>
              </a:ext>
            </a:extLst>
          </p:cNvPr>
          <p:cNvSpPr txBox="1"/>
          <p:nvPr/>
        </p:nvSpPr>
        <p:spPr>
          <a:xfrm>
            <a:off x="647816" y="2017424"/>
            <a:ext cx="6522235" cy="523220"/>
          </a:xfrm>
          <a:prstGeom prst="rect">
            <a:avLst/>
          </a:prstGeom>
          <a:noFill/>
        </p:spPr>
        <p:txBody>
          <a:bodyPr wrap="none" rtlCol="0">
            <a:spAutoFit/>
          </a:bodyPr>
          <a:lstStyle/>
          <a:p>
            <a:r>
              <a:rPr lang="de-DE" sz="2800" dirty="0"/>
              <a:t>„Das kranke England“ (Der SPIEGEL 6/1979)</a:t>
            </a:r>
          </a:p>
        </p:txBody>
      </p:sp>
      <p:sp>
        <p:nvSpPr>
          <p:cNvPr id="5" name="Textfeld 4">
            <a:extLst>
              <a:ext uri="{FF2B5EF4-FFF2-40B4-BE49-F238E27FC236}">
                <a16:creationId xmlns:a16="http://schemas.microsoft.com/office/drawing/2014/main" id="{25B563AE-FBD2-7E42-93B6-3CD6F98E9D8B}"/>
              </a:ext>
            </a:extLst>
          </p:cNvPr>
          <p:cNvSpPr txBox="1"/>
          <p:nvPr/>
        </p:nvSpPr>
        <p:spPr>
          <a:xfrm>
            <a:off x="647816" y="2888606"/>
            <a:ext cx="8934333" cy="400110"/>
          </a:xfrm>
          <a:prstGeom prst="rect">
            <a:avLst/>
          </a:prstGeom>
          <a:noFill/>
        </p:spPr>
        <p:txBody>
          <a:bodyPr wrap="square" rtlCol="0">
            <a:spAutoFit/>
          </a:bodyPr>
          <a:lstStyle/>
          <a:p>
            <a:r>
              <a:rPr lang="de-DE" sz="2000" dirty="0"/>
              <a:t>https://</a:t>
            </a:r>
            <a:r>
              <a:rPr lang="de-DE" sz="2000" dirty="0" err="1"/>
              <a:t>www.spiegel.de</a:t>
            </a:r>
            <a:r>
              <a:rPr lang="de-DE" sz="2000" dirty="0"/>
              <a:t>/</a:t>
            </a:r>
            <a:r>
              <a:rPr lang="de-DE" sz="2000" dirty="0" err="1"/>
              <a:t>spiegel</a:t>
            </a:r>
            <a:r>
              <a:rPr lang="de-DE" sz="2000" dirty="0"/>
              <a:t>/</a:t>
            </a:r>
            <a:r>
              <a:rPr lang="de-DE" sz="2000" dirty="0" err="1"/>
              <a:t>print</a:t>
            </a:r>
            <a:r>
              <a:rPr lang="de-DE" sz="2000" dirty="0"/>
              <a:t>/d-40351829.html</a:t>
            </a:r>
          </a:p>
        </p:txBody>
      </p:sp>
    </p:spTree>
    <p:extLst>
      <p:ext uri="{BB962C8B-B14F-4D97-AF65-F5344CB8AC3E}">
        <p14:creationId xmlns:p14="http://schemas.microsoft.com/office/powerpoint/2010/main" val="486627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4C170CAB-64C9-F644-BBBE-AA9E2C543B8E}"/>
              </a:ext>
            </a:extLst>
          </p:cNvPr>
          <p:cNvSpPr txBox="1"/>
          <p:nvPr/>
        </p:nvSpPr>
        <p:spPr>
          <a:xfrm>
            <a:off x="226974" y="135731"/>
            <a:ext cx="6816261" cy="6063198"/>
          </a:xfrm>
          <a:prstGeom prst="rect">
            <a:avLst/>
          </a:prstGeom>
          <a:noFill/>
        </p:spPr>
        <p:txBody>
          <a:bodyPr wrap="square" rtlCol="0">
            <a:spAutoFit/>
          </a:bodyPr>
          <a:lstStyle/>
          <a:p>
            <a:r>
              <a:rPr lang="de-DE" sz="4000" b="1" dirty="0"/>
              <a:t>„Neoliberale Wende“/  „Thatcherismus“</a:t>
            </a:r>
            <a:endParaRPr lang="de-DE" sz="4000" dirty="0"/>
          </a:p>
          <a:p>
            <a:pPr marL="285750" indent="-285750">
              <a:buFont typeface="Arial" panose="020B0604020202020204" pitchFamily="34" charset="0"/>
              <a:buChar char="•"/>
            </a:pPr>
            <a:r>
              <a:rPr lang="de-DE" sz="2800" dirty="0"/>
              <a:t>Bekämpfung der Inflation</a:t>
            </a:r>
          </a:p>
          <a:p>
            <a:pPr marL="285750" indent="-285750">
              <a:buFont typeface="Arial" panose="020B0604020202020204" pitchFamily="34" charset="0"/>
              <a:buChar char="•"/>
            </a:pPr>
            <a:r>
              <a:rPr lang="de-DE" sz="2800" dirty="0"/>
              <a:t>Abbau der Staatsverschuldung</a:t>
            </a:r>
          </a:p>
          <a:p>
            <a:pPr marL="285750" indent="-285750">
              <a:buFont typeface="Arial" panose="020B0604020202020204" pitchFamily="34" charset="0"/>
              <a:buChar char="•"/>
            </a:pPr>
            <a:r>
              <a:rPr lang="de-DE" sz="2800" dirty="0"/>
              <a:t>Abbau des Sozialstaats</a:t>
            </a:r>
          </a:p>
          <a:p>
            <a:pPr marL="285750" indent="-285750">
              <a:buFont typeface="Arial" panose="020B0604020202020204" pitchFamily="34" charset="0"/>
              <a:buChar char="•"/>
            </a:pPr>
            <a:r>
              <a:rPr lang="de-DE" sz="2800" dirty="0"/>
              <a:t>Steuersenkungen</a:t>
            </a:r>
          </a:p>
          <a:p>
            <a:pPr marL="285750" indent="-285750">
              <a:buFont typeface="Arial" panose="020B0604020202020204" pitchFamily="34" charset="0"/>
              <a:buChar char="•"/>
            </a:pPr>
            <a:r>
              <a:rPr lang="de-DE" sz="2800" dirty="0"/>
              <a:t>Deregulierung im Finanzwesen</a:t>
            </a:r>
          </a:p>
          <a:p>
            <a:pPr marL="285750" indent="-285750">
              <a:buFont typeface="Arial" panose="020B0604020202020204" pitchFamily="34" charset="0"/>
              <a:buChar char="•"/>
            </a:pPr>
            <a:r>
              <a:rPr lang="de-DE" sz="2800" dirty="0"/>
              <a:t>Privatisierung von Staatsbetrieben (z. B. British Telecom, British Airways, British </a:t>
            </a:r>
            <a:r>
              <a:rPr lang="de-DE" sz="2800" dirty="0" err="1"/>
              <a:t>Rail</a:t>
            </a:r>
            <a:r>
              <a:rPr lang="de-DE" sz="2800" dirty="0"/>
              <a:t>, Royal Mail)</a:t>
            </a:r>
          </a:p>
          <a:p>
            <a:pPr marL="285750" indent="-285750">
              <a:buFont typeface="Arial" panose="020B0604020202020204" pitchFamily="34" charset="0"/>
              <a:buChar char="•"/>
            </a:pPr>
            <a:r>
              <a:rPr lang="de-DE" sz="2800" dirty="0"/>
              <a:t>Verkauf staatlicher Sozialwohnungen</a:t>
            </a:r>
          </a:p>
          <a:p>
            <a:pPr marL="285750" indent="-285750">
              <a:buFont typeface="Arial" panose="020B0604020202020204" pitchFamily="34" charset="0"/>
              <a:buChar char="•"/>
            </a:pPr>
            <a:r>
              <a:rPr lang="de-DE" sz="2800" dirty="0"/>
              <a:t>Kampf gegen die mächtigen Gewerkschaften</a:t>
            </a:r>
          </a:p>
        </p:txBody>
      </p:sp>
      <p:sp>
        <p:nvSpPr>
          <p:cNvPr id="5" name="Textfeld 4">
            <a:extLst>
              <a:ext uri="{FF2B5EF4-FFF2-40B4-BE49-F238E27FC236}">
                <a16:creationId xmlns:a16="http://schemas.microsoft.com/office/drawing/2014/main" id="{EF8CD2E2-AFBE-FD42-9F5C-A221870A1A59}"/>
              </a:ext>
            </a:extLst>
          </p:cNvPr>
          <p:cNvSpPr txBox="1"/>
          <p:nvPr/>
        </p:nvSpPr>
        <p:spPr>
          <a:xfrm>
            <a:off x="8161962" y="1767006"/>
            <a:ext cx="3568599" cy="2215991"/>
          </a:xfrm>
          <a:prstGeom prst="rect">
            <a:avLst/>
          </a:prstGeom>
          <a:noFill/>
        </p:spPr>
        <p:txBody>
          <a:bodyPr wrap="square" rtlCol="0">
            <a:spAutoFit/>
          </a:bodyPr>
          <a:lstStyle/>
          <a:p>
            <a:r>
              <a:rPr lang="de-DE" sz="2400" b="1" dirty="0"/>
              <a:t>3. Mai 1979 Wahlsieg der Konservativen unter Margaret Thatcher</a:t>
            </a:r>
          </a:p>
          <a:p>
            <a:r>
              <a:rPr lang="de-DE" sz="1200" dirty="0"/>
              <a:t>https://</a:t>
            </a:r>
            <a:r>
              <a:rPr lang="de-DE" sz="1200" dirty="0" err="1"/>
              <a:t>www.dailymail.co.uk</a:t>
            </a:r>
            <a:r>
              <a:rPr lang="de-DE" sz="1200" dirty="0"/>
              <a:t>/</a:t>
            </a:r>
            <a:r>
              <a:rPr lang="de-DE" sz="1200" dirty="0" err="1"/>
              <a:t>news</a:t>
            </a:r>
            <a:r>
              <a:rPr lang="de-DE" sz="1200" dirty="0"/>
              <a:t>/article-3558180/Has-Nicola-Sturgeon-stolen-one-Margaret-Thatcher-s-campaign-slogans-new-billboard-looks-similar-one-used-Iron-Lady-hated-SNP.html</a:t>
            </a:r>
          </a:p>
          <a:p>
            <a:endParaRPr lang="de-DE" dirty="0"/>
          </a:p>
        </p:txBody>
      </p:sp>
    </p:spTree>
    <p:extLst>
      <p:ext uri="{BB962C8B-B14F-4D97-AF65-F5344CB8AC3E}">
        <p14:creationId xmlns:p14="http://schemas.microsoft.com/office/powerpoint/2010/main" val="1227672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4BB431C-B541-A747-A934-4B840CCC4069}"/>
              </a:ext>
            </a:extLst>
          </p:cNvPr>
          <p:cNvSpPr>
            <a:spLocks noChangeArrowheads="1"/>
          </p:cNvSpPr>
          <p:nvPr/>
        </p:nvSpPr>
        <p:spPr bwMode="auto">
          <a:xfrm>
            <a:off x="583324" y="-372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6" name="Textfeld 5">
            <a:extLst>
              <a:ext uri="{FF2B5EF4-FFF2-40B4-BE49-F238E27FC236}">
                <a16:creationId xmlns:a16="http://schemas.microsoft.com/office/drawing/2014/main" id="{9B711257-1C2A-3544-8E8F-CB44B52D1068}"/>
              </a:ext>
            </a:extLst>
          </p:cNvPr>
          <p:cNvSpPr txBox="1"/>
          <p:nvPr/>
        </p:nvSpPr>
        <p:spPr>
          <a:xfrm>
            <a:off x="1317704" y="225789"/>
            <a:ext cx="4778296" cy="584775"/>
          </a:xfrm>
          <a:prstGeom prst="rect">
            <a:avLst/>
          </a:prstGeom>
          <a:noFill/>
        </p:spPr>
        <p:txBody>
          <a:bodyPr wrap="none" rtlCol="0">
            <a:spAutoFit/>
          </a:bodyPr>
          <a:lstStyle/>
          <a:p>
            <a:r>
              <a:rPr lang="de-DE" sz="3200" b="1" dirty="0"/>
              <a:t>Bergarbeiterstreik 1984/85</a:t>
            </a:r>
          </a:p>
        </p:txBody>
      </p:sp>
      <p:sp>
        <p:nvSpPr>
          <p:cNvPr id="7" name="Textfeld 6">
            <a:extLst>
              <a:ext uri="{FF2B5EF4-FFF2-40B4-BE49-F238E27FC236}">
                <a16:creationId xmlns:a16="http://schemas.microsoft.com/office/drawing/2014/main" id="{0B06E7DE-215B-DE4C-87C4-868B88D1026A}"/>
              </a:ext>
            </a:extLst>
          </p:cNvPr>
          <p:cNvSpPr txBox="1"/>
          <p:nvPr/>
        </p:nvSpPr>
        <p:spPr>
          <a:xfrm>
            <a:off x="1524000" y="5619928"/>
            <a:ext cx="10858500" cy="646331"/>
          </a:xfrm>
          <a:prstGeom prst="rect">
            <a:avLst/>
          </a:prstGeom>
          <a:noFill/>
        </p:spPr>
        <p:txBody>
          <a:bodyPr wrap="square" rtlCol="0">
            <a:spAutoFit/>
          </a:bodyPr>
          <a:lstStyle/>
          <a:p>
            <a:r>
              <a:rPr lang="en-US" i="1" dirty="0"/>
              <a:t>[CC2 https://</a:t>
            </a:r>
            <a:r>
              <a:rPr lang="en-US" i="1" dirty="0" err="1"/>
              <a:t>creativecommons.org</a:t>
            </a:r>
            <a:r>
              <a:rPr lang="en-US" i="1" dirty="0"/>
              <a:t>/licenses/by/2.0/] via Wikimedia Commons: https://</a:t>
            </a:r>
            <a:r>
              <a:rPr lang="en-US" i="1" dirty="0" err="1"/>
              <a:t>commons.wikimedia.org</a:t>
            </a:r>
            <a:r>
              <a:rPr lang="en-US" i="1" dirty="0"/>
              <a:t>/wiki/File:Miners_strike_rally_London_1984.jpg, [</a:t>
            </a:r>
            <a:r>
              <a:rPr lang="en-US" i="1" dirty="0" err="1"/>
              <a:t>abgerufen</a:t>
            </a:r>
            <a:r>
              <a:rPr lang="en-US" i="1" dirty="0"/>
              <a:t>: 4.5.2020]</a:t>
            </a:r>
            <a:r>
              <a:rPr lang="de-DE" dirty="0"/>
              <a:t> </a:t>
            </a:r>
          </a:p>
        </p:txBody>
      </p:sp>
      <p:pic>
        <p:nvPicPr>
          <p:cNvPr id="8" name="Grafik 7">
            <a:extLst>
              <a:ext uri="{FF2B5EF4-FFF2-40B4-BE49-F238E27FC236}">
                <a16:creationId xmlns:a16="http://schemas.microsoft.com/office/drawing/2014/main" id="{C6BF3ED7-A34A-9C49-9D53-4280DC2A6A11}"/>
              </a:ext>
            </a:extLst>
          </p:cNvPr>
          <p:cNvPicPr>
            <a:picLocks noChangeAspect="1"/>
          </p:cNvPicPr>
          <p:nvPr/>
        </p:nvPicPr>
        <p:blipFill>
          <a:blip r:embed="rId3"/>
          <a:stretch>
            <a:fillRect/>
          </a:stretch>
        </p:blipFill>
        <p:spPr>
          <a:xfrm>
            <a:off x="1524000" y="1067942"/>
            <a:ext cx="5954396" cy="4294608"/>
          </a:xfrm>
          <a:prstGeom prst="rect">
            <a:avLst/>
          </a:prstGeom>
        </p:spPr>
      </p:pic>
    </p:spTree>
    <p:extLst>
      <p:ext uri="{BB962C8B-B14F-4D97-AF65-F5344CB8AC3E}">
        <p14:creationId xmlns:p14="http://schemas.microsoft.com/office/powerpoint/2010/main" val="510871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53144B0-A45C-5F40-B4AF-5D2D10E38A25}"/>
              </a:ext>
            </a:extLst>
          </p:cNvPr>
          <p:cNvSpPr>
            <a:spLocks noChangeArrowheads="1"/>
          </p:cNvSpPr>
          <p:nvPr/>
        </p:nvSpPr>
        <p:spPr bwMode="auto">
          <a:xfrm>
            <a:off x="6096000" y="275896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3" name="Rectangle 2">
            <a:extLst>
              <a:ext uri="{FF2B5EF4-FFF2-40B4-BE49-F238E27FC236}">
                <a16:creationId xmlns:a16="http://schemas.microsoft.com/office/drawing/2014/main" id="{2B435EC9-96E1-7943-8283-A03D18A6D8BB}"/>
              </a:ext>
            </a:extLst>
          </p:cNvPr>
          <p:cNvSpPr>
            <a:spLocks noChangeArrowheads="1"/>
          </p:cNvSpPr>
          <p:nvPr/>
        </p:nvSpPr>
        <p:spPr bwMode="auto">
          <a:xfrm>
            <a:off x="6307589" y="275896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7" name="Textfeld 6">
            <a:extLst>
              <a:ext uri="{FF2B5EF4-FFF2-40B4-BE49-F238E27FC236}">
                <a16:creationId xmlns:a16="http://schemas.microsoft.com/office/drawing/2014/main" id="{3C840E62-3521-2B4E-9835-0AF1AFC10BA6}"/>
              </a:ext>
            </a:extLst>
          </p:cNvPr>
          <p:cNvSpPr txBox="1"/>
          <p:nvPr/>
        </p:nvSpPr>
        <p:spPr>
          <a:xfrm>
            <a:off x="500438" y="304922"/>
            <a:ext cx="11005762" cy="1077218"/>
          </a:xfrm>
          <a:prstGeom prst="rect">
            <a:avLst/>
          </a:prstGeom>
          <a:noFill/>
        </p:spPr>
        <p:txBody>
          <a:bodyPr wrap="square" rtlCol="0">
            <a:spAutoFit/>
          </a:bodyPr>
          <a:lstStyle/>
          <a:p>
            <a:r>
              <a:rPr lang="de-DE" sz="3200" dirty="0"/>
              <a:t>Folgen der </a:t>
            </a:r>
            <a:r>
              <a:rPr lang="de-DE" sz="3200" dirty="0" err="1"/>
              <a:t>Deindustrialisierung</a:t>
            </a:r>
            <a:r>
              <a:rPr lang="de-DE" sz="3200" dirty="0"/>
              <a:t> am Beispiel von Halifax, West Yorkshire</a:t>
            </a:r>
          </a:p>
        </p:txBody>
      </p:sp>
      <p:pic>
        <p:nvPicPr>
          <p:cNvPr id="8" name="Grafik 7">
            <a:extLst>
              <a:ext uri="{FF2B5EF4-FFF2-40B4-BE49-F238E27FC236}">
                <a16:creationId xmlns:a16="http://schemas.microsoft.com/office/drawing/2014/main" id="{80A7CE8B-CC5D-D14B-9546-E60D04A51A8C}"/>
              </a:ext>
            </a:extLst>
          </p:cNvPr>
          <p:cNvPicPr>
            <a:picLocks noChangeAspect="1"/>
          </p:cNvPicPr>
          <p:nvPr/>
        </p:nvPicPr>
        <p:blipFill>
          <a:blip r:embed="rId3"/>
          <a:stretch>
            <a:fillRect/>
          </a:stretch>
        </p:blipFill>
        <p:spPr>
          <a:xfrm>
            <a:off x="500438" y="2133600"/>
            <a:ext cx="4448737" cy="3162299"/>
          </a:xfrm>
          <a:prstGeom prst="rect">
            <a:avLst/>
          </a:prstGeom>
        </p:spPr>
      </p:pic>
      <p:sp>
        <p:nvSpPr>
          <p:cNvPr id="9" name="Textfeld 8">
            <a:extLst>
              <a:ext uri="{FF2B5EF4-FFF2-40B4-BE49-F238E27FC236}">
                <a16:creationId xmlns:a16="http://schemas.microsoft.com/office/drawing/2014/main" id="{7A875B91-3C7C-0143-B6F1-BE2CB855FE57}"/>
              </a:ext>
            </a:extLst>
          </p:cNvPr>
          <p:cNvSpPr txBox="1"/>
          <p:nvPr/>
        </p:nvSpPr>
        <p:spPr>
          <a:xfrm>
            <a:off x="500438" y="1686927"/>
            <a:ext cx="1397947" cy="369332"/>
          </a:xfrm>
          <a:prstGeom prst="rect">
            <a:avLst/>
          </a:prstGeom>
          <a:noFill/>
        </p:spPr>
        <p:txBody>
          <a:bodyPr wrap="none" rtlCol="0">
            <a:spAutoFit/>
          </a:bodyPr>
          <a:lstStyle/>
          <a:p>
            <a:r>
              <a:rPr lang="de-DE" dirty="0"/>
              <a:t>Halifax, 1834</a:t>
            </a:r>
          </a:p>
        </p:txBody>
      </p:sp>
      <p:sp>
        <p:nvSpPr>
          <p:cNvPr id="10" name="Textfeld 9">
            <a:extLst>
              <a:ext uri="{FF2B5EF4-FFF2-40B4-BE49-F238E27FC236}">
                <a16:creationId xmlns:a16="http://schemas.microsoft.com/office/drawing/2014/main" id="{CCA782CA-B934-0C41-99AE-E2A0DEC34099}"/>
              </a:ext>
            </a:extLst>
          </p:cNvPr>
          <p:cNvSpPr txBox="1"/>
          <p:nvPr/>
        </p:nvSpPr>
        <p:spPr>
          <a:xfrm>
            <a:off x="500438" y="5475781"/>
            <a:ext cx="3371849" cy="1200329"/>
          </a:xfrm>
          <a:prstGeom prst="rect">
            <a:avLst/>
          </a:prstGeom>
          <a:noFill/>
        </p:spPr>
        <p:txBody>
          <a:bodyPr wrap="square" rtlCol="0">
            <a:spAutoFit/>
          </a:bodyPr>
          <a:lstStyle/>
          <a:p>
            <a:r>
              <a:rPr lang="en-US" sz="1200" i="1" dirty="0"/>
              <a:t>[CC0 https://</a:t>
            </a:r>
            <a:r>
              <a:rPr lang="en-US" sz="1200" i="1" dirty="0" err="1"/>
              <a:t>creativecommons.org</a:t>
            </a:r>
            <a:r>
              <a:rPr lang="en-US" sz="1200" i="1" dirty="0"/>
              <a:t>/</a:t>
            </a:r>
            <a:endParaRPr lang="de-DE" sz="1200" dirty="0"/>
          </a:p>
          <a:p>
            <a:r>
              <a:rPr lang="en-US" sz="1200" i="1" dirty="0" err="1"/>
              <a:t>publicdomain</a:t>
            </a:r>
            <a:r>
              <a:rPr lang="en-US" sz="1200" i="1" dirty="0"/>
              <a:t>/mark/1.0/</a:t>
            </a:r>
            <a:r>
              <a:rPr lang="en-US" sz="1200" i="1" dirty="0" err="1"/>
              <a:t>deed.en</a:t>
            </a:r>
            <a:r>
              <a:rPr lang="en-US" sz="1200" i="1" dirty="0"/>
              <a:t>] via Wikimedia Commons: https://</a:t>
            </a:r>
            <a:r>
              <a:rPr lang="en-US" sz="1200" i="1" dirty="0" err="1"/>
              <a:t>commons.wikimedia.org</a:t>
            </a:r>
            <a:r>
              <a:rPr lang="en-US" sz="1200" i="1" dirty="0"/>
              <a:t>/wiki/File:Town_of_Halifax,Yorkshire,FromPennyMagazineMarch15,1834.PNG, [</a:t>
            </a:r>
            <a:r>
              <a:rPr lang="en-US" sz="1200" i="1" dirty="0" err="1"/>
              <a:t>abgerufen</a:t>
            </a:r>
            <a:r>
              <a:rPr lang="en-US" sz="1200" i="1" dirty="0"/>
              <a:t>: 4.5.2020]</a:t>
            </a:r>
            <a:r>
              <a:rPr lang="de-DE" sz="1200" dirty="0"/>
              <a:t> </a:t>
            </a:r>
          </a:p>
        </p:txBody>
      </p:sp>
      <p:pic>
        <p:nvPicPr>
          <p:cNvPr id="11" name="Grafik 10">
            <a:extLst>
              <a:ext uri="{FF2B5EF4-FFF2-40B4-BE49-F238E27FC236}">
                <a16:creationId xmlns:a16="http://schemas.microsoft.com/office/drawing/2014/main" id="{96F381AE-47E9-4A4A-AC7E-50169531A72C}"/>
              </a:ext>
            </a:extLst>
          </p:cNvPr>
          <p:cNvPicPr>
            <a:picLocks noChangeAspect="1"/>
          </p:cNvPicPr>
          <p:nvPr/>
        </p:nvPicPr>
        <p:blipFill>
          <a:blip r:embed="rId4"/>
          <a:stretch>
            <a:fillRect/>
          </a:stretch>
        </p:blipFill>
        <p:spPr>
          <a:xfrm>
            <a:off x="6502075" y="2133600"/>
            <a:ext cx="4448738" cy="3206799"/>
          </a:xfrm>
          <a:prstGeom prst="rect">
            <a:avLst/>
          </a:prstGeom>
        </p:spPr>
      </p:pic>
      <p:sp>
        <p:nvSpPr>
          <p:cNvPr id="12" name="Textfeld 11">
            <a:extLst>
              <a:ext uri="{FF2B5EF4-FFF2-40B4-BE49-F238E27FC236}">
                <a16:creationId xmlns:a16="http://schemas.microsoft.com/office/drawing/2014/main" id="{0F7D39DD-EFE8-364A-9376-50D2F7209686}"/>
              </a:ext>
            </a:extLst>
          </p:cNvPr>
          <p:cNvSpPr txBox="1"/>
          <p:nvPr/>
        </p:nvSpPr>
        <p:spPr>
          <a:xfrm>
            <a:off x="6502075" y="1686927"/>
            <a:ext cx="1397947" cy="369332"/>
          </a:xfrm>
          <a:prstGeom prst="rect">
            <a:avLst/>
          </a:prstGeom>
          <a:noFill/>
        </p:spPr>
        <p:txBody>
          <a:bodyPr wrap="none" rtlCol="0">
            <a:spAutoFit/>
          </a:bodyPr>
          <a:lstStyle/>
          <a:p>
            <a:r>
              <a:rPr lang="de-DE" dirty="0"/>
              <a:t>Halifax, 2009</a:t>
            </a:r>
          </a:p>
        </p:txBody>
      </p:sp>
      <p:sp>
        <p:nvSpPr>
          <p:cNvPr id="13" name="Textfeld 12">
            <a:extLst>
              <a:ext uri="{FF2B5EF4-FFF2-40B4-BE49-F238E27FC236}">
                <a16:creationId xmlns:a16="http://schemas.microsoft.com/office/drawing/2014/main" id="{39F43EDC-AD3B-4E4B-8E6E-3A9B42401BAF}"/>
              </a:ext>
            </a:extLst>
          </p:cNvPr>
          <p:cNvSpPr txBox="1"/>
          <p:nvPr/>
        </p:nvSpPr>
        <p:spPr>
          <a:xfrm>
            <a:off x="6515100" y="5543550"/>
            <a:ext cx="4435713" cy="830997"/>
          </a:xfrm>
          <a:prstGeom prst="rect">
            <a:avLst/>
          </a:prstGeom>
          <a:noFill/>
        </p:spPr>
        <p:txBody>
          <a:bodyPr wrap="square" rtlCol="0">
            <a:spAutoFit/>
          </a:bodyPr>
          <a:lstStyle/>
          <a:p>
            <a:r>
              <a:rPr lang="en-US" sz="1200" i="1" dirty="0"/>
              <a:t>[CC2 https://</a:t>
            </a:r>
            <a:r>
              <a:rPr lang="en-US" sz="1200" i="1" dirty="0" err="1"/>
              <a:t>creativecommons.org</a:t>
            </a:r>
            <a:r>
              <a:rPr lang="en-US" sz="1200" i="1" dirty="0"/>
              <a:t>/licenses/by/2.0/] via Wikimedia Commons: https://</a:t>
            </a:r>
            <a:r>
              <a:rPr lang="en-US" sz="1200" i="1" dirty="0" err="1"/>
              <a:t>commons.wikimedia.org</a:t>
            </a:r>
            <a:r>
              <a:rPr lang="en-US" sz="1200" i="1" dirty="0"/>
              <a:t>/wiki/</a:t>
            </a:r>
            <a:r>
              <a:rPr lang="en-US" sz="1200" i="1" dirty="0" err="1"/>
              <a:t>File:Halifax</a:t>
            </a:r>
            <a:r>
              <a:rPr lang="en-US" sz="1200" i="1" dirty="0"/>
              <a:t>-_Church,_</a:t>
            </a:r>
            <a:r>
              <a:rPr lang="en-US" sz="1200" i="1" dirty="0" err="1"/>
              <a:t>Town_Hall</a:t>
            </a:r>
            <a:r>
              <a:rPr lang="en-US" sz="1200" i="1" dirty="0"/>
              <a:t>_..._(2324456809).jpg, [</a:t>
            </a:r>
            <a:r>
              <a:rPr lang="en-US" sz="1200" i="1" dirty="0" err="1"/>
              <a:t>abgerufen</a:t>
            </a:r>
            <a:r>
              <a:rPr lang="en-US" sz="1200" i="1" dirty="0"/>
              <a:t>: 4.5.2020]</a:t>
            </a:r>
            <a:r>
              <a:rPr lang="de-DE" sz="1200" dirty="0"/>
              <a:t> </a:t>
            </a:r>
          </a:p>
          <a:p>
            <a:endParaRPr lang="de-DE" sz="1200" dirty="0"/>
          </a:p>
        </p:txBody>
      </p:sp>
    </p:spTree>
    <p:extLst>
      <p:ext uri="{BB962C8B-B14F-4D97-AF65-F5344CB8AC3E}">
        <p14:creationId xmlns:p14="http://schemas.microsoft.com/office/powerpoint/2010/main" val="2516607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FB6C97E-4612-D144-868F-2C296763AEE7}"/>
              </a:ext>
            </a:extLst>
          </p:cNvPr>
          <p:cNvSpPr txBox="1"/>
          <p:nvPr/>
        </p:nvSpPr>
        <p:spPr>
          <a:xfrm>
            <a:off x="465751" y="1460516"/>
            <a:ext cx="11855663" cy="1077218"/>
          </a:xfrm>
          <a:prstGeom prst="rect">
            <a:avLst/>
          </a:prstGeom>
          <a:noFill/>
        </p:spPr>
        <p:txBody>
          <a:bodyPr wrap="square" rtlCol="0">
            <a:spAutoFit/>
          </a:bodyPr>
          <a:lstStyle/>
          <a:p>
            <a:r>
              <a:rPr lang="de-DE" sz="3200" dirty="0"/>
              <a:t>Das Ende des Bergbaus und seine politischen, wirtschaftlichen und gesellschaftlichen Folgen in der britischen Populärkultur</a:t>
            </a:r>
          </a:p>
        </p:txBody>
      </p:sp>
      <p:sp>
        <p:nvSpPr>
          <p:cNvPr id="3" name="Textfeld 2">
            <a:extLst>
              <a:ext uri="{FF2B5EF4-FFF2-40B4-BE49-F238E27FC236}">
                <a16:creationId xmlns:a16="http://schemas.microsoft.com/office/drawing/2014/main" id="{23398808-EE4F-DA4B-9187-9B4F5FBDDB77}"/>
              </a:ext>
            </a:extLst>
          </p:cNvPr>
          <p:cNvSpPr txBox="1"/>
          <p:nvPr/>
        </p:nvSpPr>
        <p:spPr>
          <a:xfrm>
            <a:off x="3408150" y="3216066"/>
            <a:ext cx="2985433" cy="461665"/>
          </a:xfrm>
          <a:prstGeom prst="rect">
            <a:avLst/>
          </a:prstGeom>
          <a:noFill/>
        </p:spPr>
        <p:txBody>
          <a:bodyPr wrap="none" rtlCol="0">
            <a:spAutoFit/>
          </a:bodyPr>
          <a:lstStyle/>
          <a:p>
            <a:r>
              <a:rPr lang="de-DE" sz="2400" b="1" dirty="0"/>
              <a:t>The </a:t>
            </a:r>
            <a:r>
              <a:rPr lang="de-DE" sz="2400" b="1" dirty="0" err="1"/>
              <a:t>Full</a:t>
            </a:r>
            <a:r>
              <a:rPr lang="de-DE" sz="2400" b="1" dirty="0"/>
              <a:t> Monty (1997)</a:t>
            </a:r>
          </a:p>
        </p:txBody>
      </p:sp>
      <p:sp>
        <p:nvSpPr>
          <p:cNvPr id="6" name="Textfeld 5">
            <a:extLst>
              <a:ext uri="{FF2B5EF4-FFF2-40B4-BE49-F238E27FC236}">
                <a16:creationId xmlns:a16="http://schemas.microsoft.com/office/drawing/2014/main" id="{FA938205-B65F-9748-819D-AD461336DF44}"/>
              </a:ext>
            </a:extLst>
          </p:cNvPr>
          <p:cNvSpPr txBox="1"/>
          <p:nvPr/>
        </p:nvSpPr>
        <p:spPr>
          <a:xfrm>
            <a:off x="535965" y="3217236"/>
            <a:ext cx="2492670" cy="461665"/>
          </a:xfrm>
          <a:prstGeom prst="rect">
            <a:avLst/>
          </a:prstGeom>
          <a:noFill/>
        </p:spPr>
        <p:txBody>
          <a:bodyPr wrap="none" rtlCol="0">
            <a:spAutoFit/>
          </a:bodyPr>
          <a:lstStyle/>
          <a:p>
            <a:r>
              <a:rPr lang="de-DE" sz="2400" b="1" dirty="0" err="1"/>
              <a:t>Brassed</a:t>
            </a:r>
            <a:r>
              <a:rPr lang="de-DE" sz="2400" b="1" dirty="0"/>
              <a:t> off (1996)</a:t>
            </a:r>
          </a:p>
        </p:txBody>
      </p:sp>
      <p:sp>
        <p:nvSpPr>
          <p:cNvPr id="8" name="Textfeld 7">
            <a:extLst>
              <a:ext uri="{FF2B5EF4-FFF2-40B4-BE49-F238E27FC236}">
                <a16:creationId xmlns:a16="http://schemas.microsoft.com/office/drawing/2014/main" id="{40D208B0-E688-CB4B-B67E-0B485B5EE9E9}"/>
              </a:ext>
            </a:extLst>
          </p:cNvPr>
          <p:cNvSpPr txBox="1"/>
          <p:nvPr/>
        </p:nvSpPr>
        <p:spPr>
          <a:xfrm>
            <a:off x="6749527" y="3197959"/>
            <a:ext cx="2331087" cy="461665"/>
          </a:xfrm>
          <a:prstGeom prst="rect">
            <a:avLst/>
          </a:prstGeom>
          <a:noFill/>
        </p:spPr>
        <p:txBody>
          <a:bodyPr wrap="none" rtlCol="0">
            <a:spAutoFit/>
          </a:bodyPr>
          <a:lstStyle/>
          <a:p>
            <a:r>
              <a:rPr lang="de-DE" sz="2400" b="1" dirty="0"/>
              <a:t>Billy Elliot (2000)</a:t>
            </a:r>
          </a:p>
        </p:txBody>
      </p:sp>
      <p:sp>
        <p:nvSpPr>
          <p:cNvPr id="10" name="Textfeld 9">
            <a:extLst>
              <a:ext uri="{FF2B5EF4-FFF2-40B4-BE49-F238E27FC236}">
                <a16:creationId xmlns:a16="http://schemas.microsoft.com/office/drawing/2014/main" id="{CD9E0EF4-E728-6541-977F-7BCE9637F522}"/>
              </a:ext>
            </a:extLst>
          </p:cNvPr>
          <p:cNvSpPr txBox="1"/>
          <p:nvPr/>
        </p:nvSpPr>
        <p:spPr>
          <a:xfrm>
            <a:off x="9965650" y="3185573"/>
            <a:ext cx="1736373" cy="461665"/>
          </a:xfrm>
          <a:prstGeom prst="rect">
            <a:avLst/>
          </a:prstGeom>
          <a:noFill/>
        </p:spPr>
        <p:txBody>
          <a:bodyPr wrap="none" rtlCol="0">
            <a:spAutoFit/>
          </a:bodyPr>
          <a:lstStyle/>
          <a:p>
            <a:r>
              <a:rPr lang="de-DE" sz="2400" b="1" dirty="0"/>
              <a:t>Pride (2014)</a:t>
            </a:r>
          </a:p>
        </p:txBody>
      </p:sp>
    </p:spTree>
    <p:extLst>
      <p:ext uri="{BB962C8B-B14F-4D97-AF65-F5344CB8AC3E}">
        <p14:creationId xmlns:p14="http://schemas.microsoft.com/office/powerpoint/2010/main" val="350116525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3015</Words>
  <Application>Microsoft Macintosh PowerPoint</Application>
  <PresentationFormat>Breitbild</PresentationFormat>
  <Paragraphs>232</Paragraphs>
  <Slides>24</Slides>
  <Notes>13</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24</vt:i4>
      </vt:variant>
    </vt:vector>
  </HeadingPairs>
  <TitlesOfParts>
    <vt:vector size="28" baseType="lpstr">
      <vt:lpstr>Arial</vt:lpstr>
      <vt:lpstr>Calibri</vt:lpstr>
      <vt:lpstr>Calibri Light</vt:lpstr>
      <vt:lpstr>Office</vt:lpstr>
      <vt:lpstr>Nach dem Boom</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Nach dem Boom</dc:title>
  <dc:creator>Kerstin Holzgraebe</dc:creator>
  <cp:lastModifiedBy>Kerstin Holzgraebe</cp:lastModifiedBy>
  <cp:revision>22</cp:revision>
  <dcterms:created xsi:type="dcterms:W3CDTF">2020-01-06T16:37:54Z</dcterms:created>
  <dcterms:modified xsi:type="dcterms:W3CDTF">2020-07-20T13:31:35Z</dcterms:modified>
</cp:coreProperties>
</file>