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403" r:id="rId2"/>
    <p:sldId id="404" r:id="rId3"/>
    <p:sldId id="405" r:id="rId4"/>
    <p:sldId id="425" r:id="rId5"/>
    <p:sldId id="426" r:id="rId6"/>
    <p:sldId id="395" r:id="rId7"/>
    <p:sldId id="294" r:id="rId8"/>
    <p:sldId id="297" r:id="rId9"/>
    <p:sldId id="299" r:id="rId10"/>
    <p:sldId id="298" r:id="rId11"/>
    <p:sldId id="290" r:id="rId12"/>
    <p:sldId id="291" r:id="rId13"/>
    <p:sldId id="307" r:id="rId14"/>
    <p:sldId id="317" r:id="rId15"/>
    <p:sldId id="319" r:id="rId16"/>
    <p:sldId id="396" r:id="rId17"/>
    <p:sldId id="325" r:id="rId18"/>
    <p:sldId id="327" r:id="rId19"/>
    <p:sldId id="329" r:id="rId20"/>
    <p:sldId id="406" r:id="rId21"/>
    <p:sldId id="397" r:id="rId22"/>
    <p:sldId id="407" r:id="rId23"/>
    <p:sldId id="408" r:id="rId24"/>
    <p:sldId id="343" r:id="rId25"/>
    <p:sldId id="409" r:id="rId26"/>
    <p:sldId id="346" r:id="rId27"/>
    <p:sldId id="348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376" r:id="rId41"/>
    <p:sldId id="422" r:id="rId42"/>
    <p:sldId id="423" r:id="rId43"/>
    <p:sldId id="424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/>
    <p:restoredTop sz="77638"/>
  </p:normalViewPr>
  <p:slideViewPr>
    <p:cSldViewPr snapToGrid="0" snapToObjects="1">
      <p:cViewPr>
        <p:scale>
          <a:sx n="149" d="100"/>
          <a:sy n="149" d="100"/>
        </p:scale>
        <p:origin x="144" y="-680"/>
      </p:cViewPr>
      <p:guideLst/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45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de-DE" sz="12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Anzahl souveräner Staaten</a:t>
            </a:r>
          </a:p>
          <a:p>
            <a:pPr>
              <a:defRPr/>
            </a:pPr>
            <a:r>
              <a:rPr lang="de-DE" sz="12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 internationalen Organisationen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Tabelle1!$A$1:$A$5</c:f>
              <c:strCache>
                <c:ptCount val="5"/>
                <c:pt idx="0">
                  <c:v>1919 (VB*)</c:v>
                </c:pt>
                <c:pt idx="1">
                  <c:v>1945 (UN)</c:v>
                </c:pt>
                <c:pt idx="2">
                  <c:v>1957 (UN)</c:v>
                </c:pt>
                <c:pt idx="3">
                  <c:v>1975 (UN)</c:v>
                </c:pt>
                <c:pt idx="4">
                  <c:v>heute (UN)</c:v>
                </c:pt>
              </c:strCache>
            </c:strRef>
          </c:cat>
          <c:val>
            <c:numRef>
              <c:f>Tabelle1!$B$1:$B$5</c:f>
              <c:numCache>
                <c:formatCode>General</c:formatCode>
                <c:ptCount val="5"/>
                <c:pt idx="0">
                  <c:v>32</c:v>
                </c:pt>
                <c:pt idx="1">
                  <c:v>51</c:v>
                </c:pt>
                <c:pt idx="2">
                  <c:v>82</c:v>
                </c:pt>
                <c:pt idx="3">
                  <c:v>144</c:v>
                </c:pt>
                <c:pt idx="4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9-9045-AAFB-F96D3B8E2F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61743016"/>
        <c:axId val="2061792520"/>
      </c:barChart>
      <c:catAx>
        <c:axId val="206174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de-DE"/>
          </a:p>
        </c:txPr>
        <c:crossAx val="2061792520"/>
        <c:crosses val="autoZero"/>
        <c:auto val="1"/>
        <c:lblAlgn val="ctr"/>
        <c:lblOffset val="100"/>
        <c:noMultiLvlLbl val="0"/>
      </c:catAx>
      <c:valAx>
        <c:axId val="2061792520"/>
        <c:scaling>
          <c:orientation val="minMax"/>
          <c:max val="200"/>
        </c:scaling>
        <c:delete val="1"/>
        <c:axPos val="l"/>
        <c:numFmt formatCode="General" sourceLinked="1"/>
        <c:majorTickMark val="none"/>
        <c:minorTickMark val="none"/>
        <c:tickLblPos val="nextTo"/>
        <c:crossAx val="206174301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25400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de-DE" sz="12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Anzahl souveräner Staaten</a:t>
            </a:r>
          </a:p>
          <a:p>
            <a:pPr>
              <a:defRPr/>
            </a:pPr>
            <a:r>
              <a:rPr lang="de-DE" sz="12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 internationalen Organisationen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Tabelle1!$A$1:$A$5</c:f>
              <c:strCache>
                <c:ptCount val="5"/>
                <c:pt idx="0">
                  <c:v>1919 (VB*)</c:v>
                </c:pt>
                <c:pt idx="1">
                  <c:v>1945 (UN)</c:v>
                </c:pt>
                <c:pt idx="2">
                  <c:v>1957 (UN)</c:v>
                </c:pt>
                <c:pt idx="3">
                  <c:v>1975 (UN)</c:v>
                </c:pt>
                <c:pt idx="4">
                  <c:v>heute (UN)</c:v>
                </c:pt>
              </c:strCache>
            </c:strRef>
          </c:cat>
          <c:val>
            <c:numRef>
              <c:f>Tabelle1!$B$1:$B$5</c:f>
              <c:numCache>
                <c:formatCode>General</c:formatCode>
                <c:ptCount val="5"/>
                <c:pt idx="0">
                  <c:v>32</c:v>
                </c:pt>
                <c:pt idx="1">
                  <c:v>51</c:v>
                </c:pt>
                <c:pt idx="2">
                  <c:v>82</c:v>
                </c:pt>
                <c:pt idx="3">
                  <c:v>144</c:v>
                </c:pt>
                <c:pt idx="4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1-6440-91DC-7E329BAD73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61743016"/>
        <c:axId val="2061792520"/>
      </c:barChart>
      <c:catAx>
        <c:axId val="206174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de-DE"/>
          </a:p>
        </c:txPr>
        <c:crossAx val="2061792520"/>
        <c:crosses val="autoZero"/>
        <c:auto val="1"/>
        <c:lblAlgn val="ctr"/>
        <c:lblOffset val="100"/>
        <c:noMultiLvlLbl val="0"/>
      </c:catAx>
      <c:valAx>
        <c:axId val="2061792520"/>
        <c:scaling>
          <c:orientation val="minMax"/>
          <c:max val="200"/>
        </c:scaling>
        <c:delete val="1"/>
        <c:axPos val="l"/>
        <c:numFmt formatCode="General" sourceLinked="1"/>
        <c:majorTickMark val="none"/>
        <c:minorTickMark val="none"/>
        <c:tickLblPos val="nextTo"/>
        <c:crossAx val="206174301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25400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47AAC-7D1C-5445-8974-31BE0CE7E06A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B7C3-B18B-8A44-8776-D469AD14A1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38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200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Dekolonisation im BP stellt langfristig betrachtet die dritte und letzte Welle in einer Reihe von Emanzipationen dar</a:t>
            </a:r>
          </a:p>
          <a:p>
            <a:pPr marL="0" indent="0">
              <a:buFontTx/>
              <a:buNone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1. Welle: Befreiungsrevolutionen in der „Neuen Welt“ zwischen den 1770er und 1820er Jahren:</a:t>
            </a:r>
          </a:p>
          <a:p>
            <a:pPr marL="0" indent="0">
              <a:buFontTx/>
              <a:buNone/>
            </a:pPr>
            <a:r>
              <a:rPr lang="de-DE" dirty="0"/>
              <a:t>2. Welle: allmähliche, überwiegend gewaltfreie Ausweitung politischer Spielräume innerhalb des British Empires, die zu Beginn des 20. Jahrhunderts in den </a:t>
            </a:r>
            <a:r>
              <a:rPr lang="de-DE" dirty="0" err="1"/>
              <a:t>Dominion</a:t>
            </a:r>
            <a:r>
              <a:rPr lang="de-DE" dirty="0"/>
              <a:t>-Status mündete</a:t>
            </a:r>
          </a:p>
          <a:p>
            <a:pPr marL="0" indent="0">
              <a:buFontTx/>
              <a:buNone/>
            </a:pPr>
            <a:r>
              <a:rPr lang="de-DE" dirty="0"/>
              <a:t>3. Welle – Binnengliederung: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Beginn in Süd-/Südostasien (Zusammenhang mit den Umständen des Kriegsendes, konkret: Zusammenbruch Japans)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Nordafrika / Naher Osten: schwer chronologisch festlegbar, teilweise schon früh staatliche Unabhängigkeit, aber auch intensive Endphase (Suezkrise 1956; Ende Französisch-Algeriens 1962)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Zwei Dekolonisationswellen im südlichen Afrika:</a:t>
            </a:r>
          </a:p>
          <a:p>
            <a:pPr marL="1085850" lvl="2" indent="-171450">
              <a:buFontTx/>
              <a:buChar char="-"/>
            </a:pPr>
            <a:r>
              <a:rPr lang="de-DE" dirty="0"/>
              <a:t>zwischen 1957 (Ghana) und 1965 (Gambia): Ende der britischen, französischen, italienischen und belgischen Kolonialherrschaft</a:t>
            </a:r>
          </a:p>
          <a:p>
            <a:pPr marL="1085850" lvl="2" indent="-171450">
              <a:buFontTx/>
              <a:buChar char="-"/>
            </a:pPr>
            <a:r>
              <a:rPr lang="de-DE" dirty="0"/>
              <a:t>Zusammenbruch der portugiesischen Kolonien 1974/75; Welle, die sich bis zum Ende der südafrikanischen Apartheid 1994 erstreckt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728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Bildungspläne im Vergleich: gibt nur einen Unterschied zwischen 2- und 5-stündigem Kurs: ein bzw. zwei Beispiele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Chance für eine „offene“, interessengesteuerte Gestaltung, gerade im 5-Stünder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690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Daraus resultierend Anlage der vorgeschlagenen Sequenzplanung: „Standbein / Spielbein“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21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Sachlogischer Ausgangspunkt: Kolonialismus </a:t>
            </a:r>
            <a:r>
              <a:rPr lang="de-DE" dirty="0">
                <a:sym typeface="Wingdings" pitchFamily="2" charset="2"/>
              </a:rPr>
              <a:t></a:t>
            </a:r>
            <a:r>
              <a:rPr lang="de-DE" dirty="0"/>
              <a:t> „klammert“ er die Einstiegssequenz in mehrfacher Hinsicht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716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Erster Standard aus mehreren Gründen problematisch:</a:t>
            </a:r>
          </a:p>
          <a:p>
            <a:pPr marL="228600" indent="-228600">
              <a:buAutoNum type="arabicPeriod"/>
            </a:pPr>
            <a:r>
              <a:rPr lang="de-DE" dirty="0"/>
              <a:t>Die antikolonialen Bewegungen </a:t>
            </a:r>
            <a:r>
              <a:rPr lang="de-DE" i="1" dirty="0"/>
              <a:t>entstehen</a:t>
            </a:r>
            <a:r>
              <a:rPr lang="de-DE" dirty="0"/>
              <a:t> nicht erst nach dem 1. Weltkrieg – sie gibt es, seit es Kolonialismus gibt; sie erfahren allerdings im Zuge des 1. Weltkriegs einen entsprechenden Auftrieb</a:t>
            </a:r>
          </a:p>
          <a:p>
            <a:pPr marL="228600" indent="-228600">
              <a:buAutoNum type="arabicPeriod"/>
            </a:pPr>
            <a:r>
              <a:rPr lang="de-DE" dirty="0"/>
              <a:t>Tatsächlich zerfallen im Zuge des 1. Weltkriegs Imperien (Habsburger Reich, Osmanisches Reich, auch Deutschland als Kolonialimperium), und auch die anderen europäischen Imperien sind durch den 1. Weltkrieg geschwächt – dennoch gehen die Hauptkolonialmächte F und GB nicht als „zerfallende Imperien“ aus demselben hervor, und die koloniale Welt hat auch in der Zwischenkriegszeit ihre größte Ausdehnung</a:t>
            </a:r>
          </a:p>
          <a:p>
            <a:pPr marL="228600" indent="-228600">
              <a:buAutoNum type="arabicPeriod"/>
            </a:pPr>
            <a:r>
              <a:rPr lang="de-DE" dirty="0"/>
              <a:t>Ein letzter Punkt: Der BP fokussiert in den vorgegebenen Begriffen quasi ausschließlich die internationalen Rahmenbedingungen, und bedient damit lediglich ein Erklärungsmodell der Dekolonisation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de-DE" dirty="0">
                <a:sym typeface="Wingdings" pitchFamily="2" charset="2"/>
              </a:rPr>
              <a:t> Vorschlag, um mit diesem nicht unproblematischen Standard umzugehen: Welches sind die Voraussetzungen und Triebkräfte, die die Dekolonisation in Gang setzen?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de-DE" dirty="0">
                <a:sym typeface="Wingdings" pitchFamily="2" charset="2"/>
              </a:rPr>
              <a:t> Verallgemeinert: Erklärungsmodelle für Dekolonisation?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095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Prinzipiell Unterscheidung äußere und innere Faktoren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Überführt in Erklärungsmodelle, und zwar abhängig davon, wem die ausschlaggebende Handlungsinitiative zugesprochen wird: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Akzent auf Befreiungsbewegungen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Mit Akzent auf den Kolonialmächten lassen sich unterscheiden: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Das Modell der Machtübertragung: zielstrebiger, geplant; dank kolonialer Erziehung: Reife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Neokolonialismus: freiwilliger Verzicht auf direkte Kolonialherrschaft zugunsten informeller Herrschaft durch multinationale Konzerne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Entlastungsmodell: ebenfalls planvoll und freiwillig, zur eigenen „Modernisierung“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Mit Akzent auf den internationalen Rahmenbedingungen: das Weltpolitik-Modell: Dekolonisation als zwangsläufige Konsequenz der Konstellation nach 1945, konkret der bipolaren Weltordnung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Zu ergänzen ist bei diesem Modell – neben der Rolle der SU und der USA mit ihren jeweils antikolonialen Ideologien – die Rolle der UNO</a:t>
            </a:r>
          </a:p>
          <a:p>
            <a:pPr marL="171450" lvl="0" indent="-171450">
              <a:buFont typeface="Wingdings" pitchFamily="2" charset="2"/>
              <a:buChar char="è"/>
            </a:pPr>
            <a:r>
              <a:rPr lang="de-DE" dirty="0">
                <a:sym typeface="Wingdings" pitchFamily="2" charset="2"/>
              </a:rPr>
              <a:t> Faktoren / Modelle nicht isoliert zu betrachten, sondern nur im Zusammenspiel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831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è"/>
            </a:pPr>
            <a:r>
              <a:rPr lang="de-DE" dirty="0">
                <a:sym typeface="Wingdings" pitchFamily="2" charset="2"/>
              </a:rPr>
              <a:t> nochmals vereinfacht bzw. grafisch gut greifbar: „Kräftedreieck“ nach W. Reinhard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de-DE" dirty="0">
                <a:sym typeface="Wingdings" pitchFamily="2" charset="2"/>
              </a:rPr>
              <a:t>Zentral ist das Zusammenspiel der Faktoren, d.h. auch „Wachsen“ in dem Kräftedreieck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169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e-DE" dirty="0">
                <a:sym typeface="Wingdings" pitchFamily="2" charset="2"/>
              </a:rPr>
              <a:t>Überführung der Erklärungsmodelle in eine Chronologie, kurz: Geschichte der Dekolonisation kann man mit dem Ersten Weltkrieg beginnen lassen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de-DE" dirty="0">
                <a:sym typeface="Wingdings" pitchFamily="2" charset="2"/>
              </a:rPr>
              <a:t> 1. WK   rücksichtsloser Rückgriff auf die Kolonien  Stärkung des antikolonialen Protests; außerdem: Erschütterung des Bildes vom zivilisierten, auch unbesiegbaren Weißen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de-DE" dirty="0">
                <a:sym typeface="Wingdings" pitchFamily="2" charset="2"/>
              </a:rPr>
              <a:t> Auf der Ebene der internationalen Politik: Attraktivität des von US-Präsident Wilson formulierten „Selbstbestimmungsrechts der Völker“; greifbare Folgen hatte die amerikanische Kolonialskepsis dann im </a:t>
            </a:r>
            <a:r>
              <a:rPr lang="de-DE" dirty="0" err="1">
                <a:sym typeface="Wingdings" pitchFamily="2" charset="2"/>
              </a:rPr>
              <a:t>Mandatsystem</a:t>
            </a:r>
            <a:r>
              <a:rPr lang="de-DE" dirty="0">
                <a:sym typeface="Wingdings" pitchFamily="2" charset="2"/>
              </a:rPr>
              <a:t> des Völkerbunds, konkret bedeutete dies: Idee einer zeitlich befristeten Treuhänderschaft mit dem expliziten Ziel der Hinführung zur Unabhängigkeit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de-DE" dirty="0">
                <a:sym typeface="Wingdings" pitchFamily="2" charset="2"/>
              </a:rPr>
              <a:t>Ebenfalls ungeheuer einflussreich auf der Ebene der internationalen Politik: Russische Revolution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lang="de-DE" dirty="0">
                <a:sym typeface="Wingdings" pitchFamily="2" charset="2"/>
              </a:rPr>
              <a:t>Zusammenwirken von lokalem und internationalem Druck zwingt Kolonialmächte zu Reformversprechen; der Reformeifer erlosch zwar nach Kriegsende schnell, doch die Erwartungen blieben!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ym typeface="Wingdings" pitchFamily="2" charset="2"/>
              </a:rPr>
              <a:t>Zweiter Weltkrieg als entscheidender Katalysator: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ym typeface="Wingdings" pitchFamily="2" charset="2"/>
              </a:rPr>
              <a:t>Erneut rücksichtsloser Rückgriff auf Kolonien; dazu: Prestigeverlust, etwa im Fall Frankreichs durch die Kriegsniederlage bzw. allgemein: Kriegsgeschehen im Widerspruch zur vorgeblichen Zivilisierungsmission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ym typeface="Wingdings" pitchFamily="2" charset="2"/>
              </a:rPr>
              <a:t>Verstärkend wirkt erneut die „internationale Dimension“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ym typeface="Wingdings" pitchFamily="2" charset="2"/>
              </a:rPr>
              <a:t>Verstärkend wirkt auch erneut der antikoloniale Widerstand in den Metropolen selbst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ym typeface="Wingdings" pitchFamily="2" charset="2"/>
              </a:rPr>
              <a:t>… sowie – natürlich – der beginnende Kalte Krieg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de-DE" dirty="0">
              <a:sym typeface="Wingdings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06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Vorschlag auch für den zweiten Standard: weiter fassen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100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Ausgangspunkt: der von den Kolonialmächten vorgegebene und gesetzte Rahmen</a:t>
            </a:r>
          </a:p>
          <a:p>
            <a:r>
              <a:rPr lang="de-DE" dirty="0"/>
              <a:t>Kolonialmächte reagieren auf zunehmenden Druck mit zwei unterschiedlichen Reformansätzen, die die koloniale Herrschaft stärken sollten </a:t>
            </a:r>
          </a:p>
          <a:p>
            <a:r>
              <a:rPr lang="de-DE" dirty="0"/>
              <a:t>Diese können nach ihren Hauptvertretern als „britischer Weg“ und „französischer Weg“ bezeichnet werden</a:t>
            </a:r>
          </a:p>
          <a:p>
            <a:r>
              <a:rPr lang="de-DE" dirty="0"/>
              <a:t>Britischer Weg:</a:t>
            </a:r>
          </a:p>
          <a:p>
            <a:r>
              <a:rPr lang="de-DE" dirty="0"/>
              <a:t>Die Briten gingen „pragmatisch und </a:t>
            </a:r>
            <a:r>
              <a:rPr lang="de-DE" dirty="0" err="1"/>
              <a:t>kolonienweise</a:t>
            </a:r>
            <a:r>
              <a:rPr lang="de-DE" dirty="0"/>
              <a:t>“ (W. Reinhard) vor, d.h. nach meist zähen Verhandlungen wurden Verfassungsreformen durchgeführt, wurden politische Partizipation und Selbstverwaltung ausgeweitet; Ausdruck dieser Politik ist die Überführung von Kolonien in den </a:t>
            </a:r>
            <a:r>
              <a:rPr lang="de-DE" dirty="0" err="1"/>
              <a:t>Dominion</a:t>
            </a:r>
            <a:r>
              <a:rPr lang="de-DE" dirty="0"/>
              <a:t>-Status, der zunächst nur für die weißen Siedlungskolonien galt, die ab 1931 faktisch souverän waren; ab der Zwischenkriegszeit überführte Großbritannien sein Kolonialreich zunächst in das British Commonwealth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Nations</a:t>
            </a:r>
            <a:r>
              <a:rPr lang="de-DE" dirty="0"/>
              <a:t>, dann in das Commonwealth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Nations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 durch die Dekolonisierung erhielten auch nicht-weiße Gebiete den </a:t>
            </a:r>
            <a:r>
              <a:rPr lang="de-DE" dirty="0" err="1">
                <a:sym typeface="Wingdings" pitchFamily="2" charset="2"/>
              </a:rPr>
              <a:t>Dominion</a:t>
            </a:r>
            <a:r>
              <a:rPr lang="de-DE" dirty="0">
                <a:sym typeface="Wingdings" pitchFamily="2" charset="2"/>
              </a:rPr>
              <a:t>-Status und wurden Mitglied des Commonwealth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Französischer Weg:</a:t>
            </a:r>
          </a:p>
          <a:p>
            <a:r>
              <a:rPr lang="de-DE" dirty="0">
                <a:sym typeface="Wingdings" pitchFamily="2" charset="2"/>
              </a:rPr>
              <a:t>Die Franzosen strebten „verbindliche Gesamtlösungen für alle“ (W. Reinhard) an; sie hielten an der „Fiktion“ (</a:t>
            </a:r>
            <a:r>
              <a:rPr lang="de-DE" dirty="0" err="1">
                <a:sym typeface="Wingdings" pitchFamily="2" charset="2"/>
              </a:rPr>
              <a:t>Rothermund</a:t>
            </a:r>
            <a:r>
              <a:rPr lang="de-DE" dirty="0">
                <a:sym typeface="Wingdings" pitchFamily="2" charset="2"/>
              </a:rPr>
              <a:t>) fest, dass die Kolonien integrale Bestandteile des französischen Staats seien; dementsprechend wurden afrikanischen Volksvertretern auch Sitze im französischen Parlament eingeräumt (natürlich unterrepräsentiert); sämtliche Bewohner des Kolonialreichs galten nun als gleiche „Bürger“, wobei unklar blieb, welche Rechte damit verbunden waren; erst Mitte der 1950er Jahre wandte sich F von dieser Integrationspolitik ab und wandte sich stärker der Selbstverwaltung zu.</a:t>
            </a:r>
          </a:p>
          <a:p>
            <a:r>
              <a:rPr lang="de-DE" dirty="0">
                <a:sym typeface="Wingdings" pitchFamily="2" charset="2"/>
              </a:rPr>
              <a:t>Sichtbarer Ausdruck: Union </a:t>
            </a:r>
            <a:r>
              <a:rPr lang="de-DE" dirty="0" err="1">
                <a:sym typeface="Wingdings" pitchFamily="2" charset="2"/>
              </a:rPr>
              <a:t>francaise</a:t>
            </a:r>
            <a:r>
              <a:rPr lang="de-DE" dirty="0">
                <a:sym typeface="Wingdings" pitchFamily="2" charset="2"/>
              </a:rPr>
              <a:t> (1946), nach der Frankreich und seine Kolonialgebiete eine unteilbare Republik mit Bürgern gleicher Rechte und Pflichten sein sollte; Charles de Gaulle wandelte die Union 1958 in die </a:t>
            </a:r>
            <a:r>
              <a:rPr lang="de-DE" dirty="0" err="1">
                <a:sym typeface="Wingdings" pitchFamily="2" charset="2"/>
              </a:rPr>
              <a:t>Communauté</a:t>
            </a:r>
            <a:r>
              <a:rPr lang="de-DE" dirty="0">
                <a:sym typeface="Wingdings" pitchFamily="2" charset="2"/>
              </a:rPr>
              <a:t> um, eine Konföderation von Staaten mit innerer Autonomie – analog zum Commonwealth; diese wurde allerdings bald bedeutungslos, da die meisten Gebiete ihre volle Souveränität erlangten, denn 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74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Historiker zur Bedeutung der Dekolonisation </a:t>
            </a:r>
            <a:r>
              <a:rPr lang="de-DE" dirty="0">
                <a:sym typeface="Wingdings" pitchFamily="2" charset="2"/>
              </a:rPr>
              <a:t></a:t>
            </a:r>
            <a:r>
              <a:rPr lang="de-DE" dirty="0"/>
              <a:t> Superlative</a:t>
            </a:r>
          </a:p>
          <a:p>
            <a:r>
              <a:rPr lang="de-DE" dirty="0"/>
              <a:t>BP hat zugleich und zurecht zweifache Stoßrichtung: Prägung des 20. Jahrhundert und Weiterwirken bis in die Gegenwart (inwiefern / inwieweit = Kernfrage der Unterrichtseinheit)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622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Beide Reformwege führten nicht zur Stabilisierung, sondern beschleunigten unterm Strich einen kaum mehr aufhaltbaren Gesamtprozess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574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Prinzipiell zwei große „Fässer“: Unabhängigkeit konnte (weitgehend) friedlich einfach gewährt werden (quasi „Dekolonisation ‚von oben‘“) oder musste blutig erkämpft werden – beide Wege wurden nie „grundlos“ beschritten, sie lassen sich bis zu einem bestimmten Grad erklären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519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Es gilt das besprochene „Kräftedreieck“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Weitere gemeinsame Nenner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02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830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de-DE" baseline="0" dirty="0"/>
              <a:t>Operatoren: „analysieren und bewerten“ </a:t>
            </a:r>
            <a:r>
              <a:rPr lang="de-DE" baseline="0" dirty="0">
                <a:sym typeface="Wingdings" pitchFamily="2" charset="2"/>
              </a:rPr>
              <a:t> ausführlichere Besprechung eines Fallbeispiels (bisher eher auf der Oberfläche einzelne Beispiele – nun ausführlich und in der Tiefe)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96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de-DE" baseline="0" dirty="0"/>
              <a:t>Z. B.</a:t>
            </a:r>
            <a:r>
              <a:rPr lang="de-DE" baseline="0" dirty="0">
                <a:sym typeface="Wingdings" pitchFamily="2" charset="2"/>
              </a:rPr>
              <a:t> Indien</a:t>
            </a:r>
            <a:endParaRPr lang="de-DE" baseline="0" dirty="0"/>
          </a:p>
          <a:p>
            <a:pPr marL="171450" lvl="0" indent="-171450">
              <a:buFont typeface="Arial"/>
              <a:buChar char="•"/>
            </a:pPr>
            <a:r>
              <a:rPr lang="de-DE" baseline="0" dirty="0"/>
              <a:t>Warum Indien? Im Folgenden didaktische Begründungen = zugleich mögliche Schwerpunkte der Unterrichtsgestaltung</a:t>
            </a:r>
          </a:p>
          <a:p>
            <a:pPr marL="171450" lvl="0" indent="-171450">
              <a:buFont typeface="Arial"/>
              <a:buChar char="•"/>
            </a:pPr>
            <a:r>
              <a:rPr lang="de-DE" baseline="0" dirty="0">
                <a:sym typeface="Wingdings" pitchFamily="2" charset="2"/>
              </a:rPr>
              <a:t> </a:t>
            </a:r>
            <a:r>
              <a:rPr lang="de-DE" baseline="0" dirty="0"/>
              <a:t>erste Antwort: „Schlüsselereignis des 20. Jahrhunderts“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514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Perspektive I: Blick auf Subkontinent als Schauplatz des Geschehens: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Dekolonisation Indiens: Superlativ …  ca. 388 Millionen Menschen errangen die Unabhängigkeit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352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Weiterer – trauriger – Superlativ: Gründung zweier neuer, bis heute verfeindeter Staaten </a:t>
            </a:r>
            <a:r>
              <a:rPr lang="de-DE" baseline="0" dirty="0">
                <a:sym typeface="Wingdings" pitchFamily="2" charset="2"/>
              </a:rPr>
              <a:t></a:t>
            </a:r>
            <a:r>
              <a:rPr lang="de-DE" baseline="0" dirty="0"/>
              <a:t> über 15 Millionen Flüchtlinge und Vertriebene und dabei ca.1 Million Tote = größte, zeitlich komprimierte Zwangsmigration des 20. Jahrhunderts oder: größte „Flüchtlingskatastrophe der Menschheitsgeschichte“ (</a:t>
            </a:r>
            <a:r>
              <a:rPr lang="de-DE" sz="1200" dirty="0" err="1">
                <a:sym typeface="Wingdings"/>
              </a:rPr>
              <a:t>Dharampal</a:t>
            </a:r>
            <a:r>
              <a:rPr lang="de-DE" sz="1200" dirty="0">
                <a:sym typeface="Wingdings"/>
              </a:rPr>
              <a:t>-Frick/Ludwig: Indien, S. 155)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Hintergrund: Indien war ein mehrfach gespaltenes Land; besonders problematisch: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religiöse Spaltung, die von den Briten auch instrumentalisiert worden war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496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Auch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erritorial betrachtet gespaltenes Land: über 500 Fürstentümer, die quasi-absolutistisch regiert wurden.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Problem: Wie sollte mit den Fürstentümern bei/nach der Unabhängigkeit umgegangen werden?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Bsp. Kaschmir: hinduistischer Maharadscha – überwiegend muslimische Bevölkerung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 zunächst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Stillhalteabkommen. Pakistan schleust ‚Freiwillige‘ ein; Fürst erbittet indische Unterstützung und unterzeichnet ein Beitrittsabkommen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 Intervention;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Kämpfe mit Pakistan; Waffenstillstand 1949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 faktische Zweiteilung Kaschmir</a:t>
            </a:r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707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Historikerinnen- und Historiker-Urteile über die Dekolonisation Indiens: ebenfalls „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superlativ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49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Thema in der deutschen Geschichtsschreibung und auch im Geschichtsunterricht: lange Zeit keine angemessene Berücksichtigung</a:t>
            </a:r>
          </a:p>
          <a:p>
            <a:endParaRPr lang="de-DE" dirty="0"/>
          </a:p>
          <a:p>
            <a:r>
              <a:rPr lang="de-DE" dirty="0"/>
              <a:t>Was es gab …</a:t>
            </a:r>
          </a:p>
          <a:p>
            <a:pPr marL="171450" indent="-171450">
              <a:buFontTx/>
              <a:buChar char="-"/>
            </a:pPr>
            <a:r>
              <a:rPr lang="de-DE" dirty="0"/>
              <a:t>Einschlägig die zwischen 1983 und 1990 entstandene vierbändige „Geschichte der europäischen Expansion“ von Wolfgang Reinhard (in aktualisierter, überarbeiteter Form jetzt in einem Band 2016 erschienen): opulent, alles drin</a:t>
            </a:r>
          </a:p>
          <a:p>
            <a:pPr marL="171450" indent="-171450">
              <a:buFontTx/>
              <a:buChar char="-"/>
            </a:pPr>
            <a:r>
              <a:rPr lang="de-DE" dirty="0"/>
              <a:t>1990: ein von Mommsen herausgegebener schmaler Sammelband mit einschlägigen Fallbeispielen</a:t>
            </a:r>
          </a:p>
          <a:p>
            <a:pPr marL="171450" indent="-171450">
              <a:buFontTx/>
              <a:buChar char="-"/>
            </a:pPr>
            <a:r>
              <a:rPr lang="de-DE" dirty="0"/>
              <a:t>Dietmar </a:t>
            </a:r>
            <a:r>
              <a:rPr lang="de-DE" dirty="0" err="1"/>
              <a:t>Rothermund</a:t>
            </a:r>
            <a:r>
              <a:rPr lang="de-DE" dirty="0"/>
              <a:t>: Schwerpunkt v.a. auf Indien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010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Symbol" pitchFamily="2" charset="2"/>
              <a:buChar char="-"/>
            </a:pPr>
            <a:r>
              <a:rPr lang="de-DE" sz="1200" b="0" dirty="0"/>
              <a:t>Indien als wirtschaftliche und militärische Großmacht in Südasien, als wichtiger Partner bei der Lösung globaler Probleme, als größte Demokratie der Erde …</a:t>
            </a:r>
          </a:p>
          <a:p>
            <a:pPr marL="171450" indent="-171450" algn="l">
              <a:buFont typeface="Symbol" pitchFamily="2" charset="2"/>
              <a:buChar char="-"/>
            </a:pPr>
            <a:r>
              <a:rPr lang="de-DE" sz="1200" b="0" dirty="0"/>
              <a:t>Pakistan als – schwieriger – Partner des Westens: historisch bedingt: Indien versuchte nach der Unabhängigkeit eine “blockfreie Position“ einzunehmen, das muslimische Pakistan – ein an sich nur schwer überlebensfähiges Gebilde – wandte sich dem Westen zu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850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Perspektive II: Blick auf die ehemalige Kolonialmacht Großbritannien</a:t>
            </a:r>
          </a:p>
          <a:p>
            <a:pPr marL="171450" indent="-171450">
              <a:buFont typeface="Symbol" pitchFamily="2" charset="2"/>
              <a:buChar char="-"/>
            </a:pPr>
            <a:r>
              <a:rPr lang="de-DE" baseline="0" dirty="0"/>
              <a:t>Fallbeispiel = „nachholende“ Besprechung des British Empire, das ja in Klasse 10 trotz </a:t>
            </a:r>
            <a:r>
              <a:rPr lang="de-DE" baseline="0" dirty="0" err="1"/>
              <a:t>Imperienzuschnitt</a:t>
            </a:r>
            <a:r>
              <a:rPr lang="de-DE" baseline="0" dirty="0"/>
              <a:t> keine Berücksichtigung fand</a:t>
            </a:r>
          </a:p>
          <a:p>
            <a:pPr marL="171450" indent="-171450">
              <a:buFont typeface="Symbol" pitchFamily="2" charset="2"/>
              <a:buChar char="-"/>
            </a:pPr>
            <a:r>
              <a:rPr lang="de-DE" baseline="0" dirty="0"/>
              <a:t>Laut Jansen und Osterhammel: British Empire das einzige wahrhafte Weltreich (ebd.; Karte: Imperial </a:t>
            </a:r>
            <a:r>
              <a:rPr lang="de-DE" baseline="0" dirty="0" err="1"/>
              <a:t>Federation</a:t>
            </a:r>
            <a:r>
              <a:rPr lang="de-DE" baseline="0" dirty="0"/>
              <a:t> </a:t>
            </a:r>
            <a:r>
              <a:rPr lang="de-DE" baseline="0" dirty="0" err="1"/>
              <a:t>Map</a:t>
            </a:r>
            <a:r>
              <a:rPr lang="de-DE" baseline="0" dirty="0"/>
              <a:t> von 1886)</a:t>
            </a:r>
          </a:p>
          <a:p>
            <a:pPr marL="171450" indent="-171450">
              <a:buFont typeface="Symbol" pitchFamily="2" charset="2"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 das britische Empire: Indien von herausragender Bedeutung: Es lag im Zentrum seines kolonialen Imperiums und begründete überhaupt erst seinen Status als den eines Global Players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7907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835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In mittelfristiger und allgemeiner</a:t>
            </a:r>
            <a:r>
              <a:rPr lang="de-DE" baseline="0" dirty="0"/>
              <a:t> Perspektive: Durch das Ende des Empire begab sich GB auf den Weg nach Europa 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431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Perspektive III: Auswirkungen auf andere Kolonien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 Indien wurde 1947 unabhängig, stellt also ein frühes Beispiel dar … mit Vorbildcharakter für andere Regionen?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4216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Perspektive III: Auswirkungen auf andere Kolonien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 Indien wurde 1947 unabhängig, stellt also ein frühes Beispiel dar … mit Vorbildcharakter für andere Regionen?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9624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Perspektive III: Auswirkungen auf andere Kolonien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 Indien wurde 1947 unabhängig, stellt also ein frühes Beispiel dar … mit Vorbildcharakter für andere Regionen?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9711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Perspektive III: Auswirkungen auf andere Kolonien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 Indien wurde 1947 unabhängig, stellt also ein frühes Beispiel dar … mit Vorbildcharakter für andere Regionen?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4218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Unterrichtspraktisch gewendet: </a:t>
            </a:r>
            <a:r>
              <a:rPr lang="de-DE" baseline="0" dirty="0"/>
              <a:t>Ziel, dass die </a:t>
            </a:r>
            <a:r>
              <a:rPr lang="de-DE" baseline="0" dirty="0" err="1"/>
              <a:t>SuS</a:t>
            </a:r>
            <a:r>
              <a:rPr lang="de-DE" baseline="0" dirty="0"/>
              <a:t> sich diese Aspekte erarbeiten und am Ende nutzen, um differenziert Bedeutung und Folgen der Dekolonisation Indiens beurteilen zu können und damit auch Stellung zur Frage nach dem „Schlüsselereignis-Charakter“ beziehen zu können 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5710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Aufbau der gesamten Unterrichtseinheit als „Dreischritt“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78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letzter Zeit zunehmende Veröffentlichungsdichte (vgl. Neuauflage von Reinhard) …</a:t>
            </a:r>
          </a:p>
          <a:p>
            <a:pPr marL="171450" indent="-171450">
              <a:buFontTx/>
              <a:buChar char="-"/>
            </a:pPr>
            <a:r>
              <a:rPr lang="de-DE" dirty="0"/>
              <a:t>Reinhard Wendt (Reinhard-Schüler)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durchleuchtet Gegenstand konsequent „interaktiv“ (Nord-Süd / Süd / Süd-Nord)</a:t>
            </a:r>
          </a:p>
          <a:p>
            <a:pPr marL="171450" indent="-171450">
              <a:buFontTx/>
              <a:buChar char="-"/>
            </a:pPr>
            <a:r>
              <a:rPr lang="de-DE" dirty="0"/>
              <a:t>einschlägig, knapp, konzise: Jansen / Osterhammel</a:t>
            </a:r>
          </a:p>
          <a:p>
            <a:pPr marL="171450" indent="-171450">
              <a:buFontTx/>
              <a:buChar char="-"/>
            </a:pPr>
            <a:r>
              <a:rPr lang="de-DE" dirty="0"/>
              <a:t>mit Schwerpunkt auf Europa (und damit besonders die Verflechtungsgeschichte im Blick): </a:t>
            </a:r>
            <a:r>
              <a:rPr lang="de-DE" dirty="0" err="1"/>
              <a:t>IpB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720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de-DE" dirty="0"/>
              <a:t>Letzter Standard </a:t>
            </a:r>
            <a:r>
              <a:rPr lang="de-DE" dirty="0">
                <a:sym typeface="Wingdings" pitchFamily="2" charset="2"/>
              </a:rPr>
              <a:t> verlangt </a:t>
            </a:r>
            <a:r>
              <a:rPr lang="de-DE" dirty="0"/>
              <a:t>explizit Aktualisierung</a:t>
            </a:r>
          </a:p>
          <a:p>
            <a:pPr marL="171450" lvl="0" indent="-171450">
              <a:buFont typeface="Arial"/>
              <a:buChar char="•"/>
            </a:pPr>
            <a:r>
              <a:rPr lang="de-DE" dirty="0"/>
              <a:t>Dekolonisation = Souveränitätsmaschine (s.o.)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0001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de-DE" dirty="0"/>
              <a:t>Aber … z. B.: „Geflügel-Fall“ in Ghana</a:t>
            </a:r>
          </a:p>
          <a:p>
            <a:pPr marL="171450" lvl="0" indent="-171450">
              <a:buFont typeface="Arial"/>
              <a:buChar char="•"/>
            </a:pP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nur „nachkoloniale“ Weltordnung (als weitgehend wertneutraler Begriff) … oder doch „neokoloniale“ Weltordnung*?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561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5792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21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Auch in der Unterrichtspraxis ist das Thema durchaus angekommen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Themenhefte v.a. um die 2000er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interessant und mit guten unterrichtspraktischen Beispielen bzw. Einführungen: 2015 erschienener Sammelband eines von der EU geförderten Projekts (CODEC = Kolonialismus und Dekolonisation)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Unterm Strich: bedeutsames Thema, das mittlerweile in der deutschen Geschichtsschreibung und -didaktik angekommen ist … und nun auch im Bildungsplan BW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20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55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Gemäß Definition von Jansen und Osterhammel (findet man so aber auch in anderen Darstellungen) hat „Dekolonisation“ zwei Seiten </a:t>
            </a:r>
          </a:p>
          <a:p>
            <a:pPr marL="0" indent="0">
              <a:buFontTx/>
              <a:buNone/>
            </a:pPr>
            <a:endParaRPr lang="de-DE" dirty="0"/>
          </a:p>
          <a:p>
            <a:pPr marL="228600" indent="-228600">
              <a:buFontTx/>
              <a:buAutoNum type="arabicPeriod"/>
            </a:pPr>
            <a:r>
              <a:rPr lang="de-DE" dirty="0"/>
              <a:t>eine strukturelle Seite:</a:t>
            </a:r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Welt 1898 </a:t>
            </a:r>
            <a:r>
              <a:rPr lang="de-DE" dirty="0">
                <a:sym typeface="Wingdings" pitchFamily="2" charset="2"/>
              </a:rPr>
              <a:t></a:t>
            </a:r>
            <a:r>
              <a:rPr lang="de-DE" dirty="0"/>
              <a:t> entscheidend, auf wie wenige Staaten sich die Herrschaft beschränkt</a:t>
            </a:r>
          </a:p>
          <a:p>
            <a:pPr marL="171450" indent="-171450">
              <a:buFontTx/>
              <a:buChar char="-"/>
            </a:pPr>
            <a:r>
              <a:rPr lang="de-DE" dirty="0"/>
              <a:t>dann im Zeitraum von rund drei Jahrzehnten (= nicht plötzlich, gemessen an den Jahrhunderten der Expansion aber doch sehr schnell) Auflösung dieser Kolonialreiche – mit John </a:t>
            </a:r>
            <a:r>
              <a:rPr lang="de-DE" dirty="0" err="1"/>
              <a:t>Darwing</a:t>
            </a:r>
            <a:r>
              <a:rPr lang="de-DE" dirty="0"/>
              <a:t>: „Abwracken der eurozentrischen Weltordnung“</a:t>
            </a:r>
          </a:p>
          <a:p>
            <a:pPr marL="171450" indent="-171450">
              <a:buFontTx/>
              <a:buChar char="-"/>
            </a:pPr>
            <a:r>
              <a:rPr lang="de-DE" dirty="0"/>
              <a:t>Auflösung bringt etwas Neues hervor: neue, souveräne Staaten (Dekolonisation als „Souveränitätsmaschine“) – beeindruckende Zahlen</a:t>
            </a:r>
          </a:p>
          <a:p>
            <a:pPr marL="171450" indent="-171450">
              <a:buFontTx/>
              <a:buChar char="-"/>
            </a:pPr>
            <a:r>
              <a:rPr lang="de-DE" dirty="0"/>
              <a:t>Dekolonisation bedeutet also unterm Strich einen radikalen Umbau der internationalen Ordnung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35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2. eine normative Seite (…)</a:t>
            </a:r>
          </a:p>
          <a:p>
            <a:pPr marL="0" indent="0">
              <a:buFontTx/>
              <a:buNone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Ausdruck dieser Ächtung bzw. allgemein diese Normenwandels: Resolution 1514 (diese verdeutlicht einerseits schon wichtige Ursache – Wandel im weltweiten Meinungsklima –, andererseits wird unterrichtspraktisch eine fruchtbare Untersuchungsperspektive deutlich: Werden die Staaten wirklich unabhängig und selbstbestimmt?)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2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Hilfreiche Unterscheidung zur Analyse („Empfehlung für einen differenzierenden Sprachgebrauch“, vgl. Jansen / Osterhammel, S. 127, Anm. 3): Dekolonisation / Dekolonisierung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C6658-9E06-6747-B0CB-210CBEB923D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48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64A-E53A-E749-9C07-AC8358EAC655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1E55-9856-2843-80A6-9CBB0E6EB5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85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64A-E53A-E749-9C07-AC8358EAC655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1E55-9856-2843-80A6-9CBB0E6EB5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01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64A-E53A-E749-9C07-AC8358EAC655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1E55-9856-2843-80A6-9CBB0E6EB5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82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64A-E53A-E749-9C07-AC8358EAC655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1E55-9856-2843-80A6-9CBB0E6EB5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70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64A-E53A-E749-9C07-AC8358EAC655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1E55-9856-2843-80A6-9CBB0E6EB5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44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64A-E53A-E749-9C07-AC8358EAC655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1E55-9856-2843-80A6-9CBB0E6EB5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05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64A-E53A-E749-9C07-AC8358EAC655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1E55-9856-2843-80A6-9CBB0E6EB5C3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4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64A-E53A-E749-9C07-AC8358EAC655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1E55-9856-2843-80A6-9CBB0E6EB5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36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64A-E53A-E749-9C07-AC8358EAC655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1E55-9856-2843-80A6-9CBB0E6EB5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15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64A-E53A-E749-9C07-AC8358EAC655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1E55-9856-2843-80A6-9CBB0E6EB5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78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6C1964A-E53A-E749-9C07-AC8358EAC655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1E55-9856-2843-80A6-9CBB0E6EB5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35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6C1964A-E53A-E749-9C07-AC8358EAC655}" type="datetimeFigureOut">
              <a:rPr lang="de-DE" smtClean="0"/>
              <a:t>15.06.20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E5D1E55-9856-2843-80A6-9CBB0E6EB5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15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985CD9-FC9D-BD43-9E9A-206B8050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5" y="5949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A415C7-0996-564D-92A7-F39A34C4D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538" y="5525780"/>
            <a:ext cx="10253236" cy="1044000"/>
          </a:xfrm>
          <a:solidFill>
            <a:schemeClr val="tx1"/>
          </a:solidFill>
          <a:ln w="38100"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Aktuelle Herausforderungen postkolonialer Räume </a:t>
            </a:r>
          </a:p>
          <a:p>
            <a:pPr>
              <a:spcBef>
                <a:spcPts val="0"/>
              </a:spcBef>
            </a:pPr>
            <a:r>
              <a:rPr lang="de-DE" sz="2800" b="1" dirty="0">
                <a:solidFill>
                  <a:schemeClr val="bg1"/>
                </a:solidFill>
              </a:rPr>
              <a:t>in historischer Perspektive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668527D-9D05-D243-96CB-2DE256BC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564" y="31367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06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192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Periodisierungen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DF7C1F4-0F97-CF49-8ABB-2AB7B627985E}"/>
              </a:ext>
            </a:extLst>
          </p:cNvPr>
          <p:cNvSpPr txBox="1"/>
          <p:nvPr/>
        </p:nvSpPr>
        <p:spPr>
          <a:xfrm>
            <a:off x="468351" y="1248937"/>
            <a:ext cx="606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Dekolonisation …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6D0AE1-B169-AC41-AC93-B02E5B26F274}"/>
              </a:ext>
            </a:extLst>
          </p:cNvPr>
          <p:cNvSpPr txBox="1"/>
          <p:nvPr/>
        </p:nvSpPr>
        <p:spPr>
          <a:xfrm>
            <a:off x="468351" y="1668486"/>
            <a:ext cx="5267977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langfristiger Betrachtung: dritte und letzte Welle in einer Reihe von Emanzipationen von den europäischen Kolonialreichen.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Befreiungsrevolutionen in der Neuen Welt zwischen den 1770er und 1820er Jahren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Überführung der britischen Siedlungskolonien in den </a:t>
            </a:r>
            <a:r>
              <a:rPr lang="de-DE" dirty="0" err="1"/>
              <a:t>Dominion</a:t>
            </a:r>
            <a:r>
              <a:rPr lang="de-DE" dirty="0"/>
              <a:t>-Status (Kanada, Australien, Neuseeland) zu Beginn des 20. Jahrhunderts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Dekolonisation des 20. Jahrhunderts</a:t>
            </a:r>
          </a:p>
          <a:p>
            <a:r>
              <a:rPr lang="de-DE" dirty="0"/>
              <a:t>	Schübe:</a:t>
            </a:r>
          </a:p>
          <a:p>
            <a:pPr marL="1257300" lvl="2" indent="-342900">
              <a:buFont typeface="+mj-lt"/>
              <a:buAutoNum type="alphaLcPeriod"/>
            </a:pPr>
            <a:r>
              <a:rPr lang="de-DE" dirty="0"/>
              <a:t>Süd- / Südostasien</a:t>
            </a:r>
          </a:p>
          <a:p>
            <a:pPr marL="1257300" lvl="2" indent="-342900">
              <a:buFont typeface="+mj-lt"/>
              <a:buAutoNum type="alphaLcPeriod"/>
            </a:pPr>
            <a:r>
              <a:rPr lang="de-DE" dirty="0"/>
              <a:t>Nordostafrika / Naher Osten</a:t>
            </a:r>
          </a:p>
          <a:p>
            <a:pPr marL="1257300" lvl="2" indent="-342900">
              <a:buFont typeface="+mj-lt"/>
              <a:buAutoNum type="alphaLcPeriod"/>
            </a:pPr>
            <a:r>
              <a:rPr lang="de-DE" dirty="0"/>
              <a:t>Britisch- / Französisch- / Belgisch-Afrika</a:t>
            </a:r>
          </a:p>
          <a:p>
            <a:pPr marL="1257300" lvl="2" indent="-342900">
              <a:buFont typeface="+mj-lt"/>
              <a:buAutoNum type="alphaLcPeriod"/>
            </a:pPr>
            <a:r>
              <a:rPr lang="de-DE" dirty="0"/>
              <a:t>Portugiesisch-Afrika, Südafrika / Namibia</a:t>
            </a:r>
          </a:p>
          <a:p>
            <a:endParaRPr lang="de-DE" sz="1100" dirty="0"/>
          </a:p>
          <a:p>
            <a:r>
              <a:rPr lang="de-DE" sz="1100" dirty="0"/>
              <a:t>(vgl. Jansen, J.C. / Osterhammel, J.: Dekolonisation. Das Ende der Imperien, München 2013, S. 19f., 52f.)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D8F54B-3A94-1D4E-B74B-EBFF026EEAB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63996" y="560993"/>
            <a:ext cx="76737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6D04581-93D0-6546-872E-04B354BECF2E}"/>
              </a:ext>
            </a:extLst>
          </p:cNvPr>
          <p:cNvSpPr/>
          <p:nvPr/>
        </p:nvSpPr>
        <p:spPr>
          <a:xfrm>
            <a:off x="6534615" y="1364349"/>
            <a:ext cx="486193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dirty="0"/>
              <a:t>Karte, bspw.:</a:t>
            </a:r>
          </a:p>
          <a:p>
            <a:endParaRPr lang="de-DE" dirty="0"/>
          </a:p>
          <a:p>
            <a:r>
              <a:rPr lang="de-DE" dirty="0"/>
              <a:t>https://</a:t>
            </a:r>
            <a:r>
              <a:rPr lang="de-DE" dirty="0" err="1"/>
              <a:t>m.bpb.de</a:t>
            </a:r>
            <a:r>
              <a:rPr lang="de-DE" dirty="0"/>
              <a:t>/</a:t>
            </a:r>
            <a:r>
              <a:rPr lang="de-DE" dirty="0" err="1"/>
              <a:t>izpb</a:t>
            </a:r>
            <a:r>
              <a:rPr lang="de-DE" dirty="0"/>
              <a:t>/283652/karten</a:t>
            </a:r>
          </a:p>
        </p:txBody>
      </p:sp>
    </p:spTree>
    <p:extLst>
      <p:ext uri="{BB962C8B-B14F-4D97-AF65-F5344CB8AC3E}">
        <p14:creationId xmlns:p14="http://schemas.microsoft.com/office/powerpoint/2010/main" val="6587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192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Bildungspläne im vergleich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334720-5BBB-0E49-B412-82F7CA3E9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86" y="1937848"/>
            <a:ext cx="6133472" cy="39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60"/>
          <a:stretch/>
        </p:blipFill>
        <p:spPr>
          <a:xfrm>
            <a:off x="0" y="1937846"/>
            <a:ext cx="6056176" cy="39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2ACEC25-362A-4B4E-9E55-8A5FA4FBC0FC}"/>
              </a:ext>
            </a:extLst>
          </p:cNvPr>
          <p:cNvSpPr txBox="1"/>
          <p:nvPr/>
        </p:nvSpPr>
        <p:spPr>
          <a:xfrm>
            <a:off x="1849987" y="1495955"/>
            <a:ext cx="230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zweistündig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1E953B-3830-E144-AEC1-C832DF23487C}"/>
              </a:ext>
            </a:extLst>
          </p:cNvPr>
          <p:cNvSpPr txBox="1"/>
          <p:nvPr/>
        </p:nvSpPr>
        <p:spPr>
          <a:xfrm>
            <a:off x="8013622" y="1495955"/>
            <a:ext cx="230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fünfstündig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F8A8E02-78C3-794D-9E8D-7AAA0EFB651E}"/>
              </a:ext>
            </a:extLst>
          </p:cNvPr>
          <p:cNvSpPr/>
          <p:nvPr/>
        </p:nvSpPr>
        <p:spPr>
          <a:xfrm>
            <a:off x="2228851" y="4100514"/>
            <a:ext cx="1543050" cy="171450"/>
          </a:xfrm>
          <a:prstGeom prst="rect">
            <a:avLst/>
          </a:prstGeom>
          <a:solidFill>
            <a:srgbClr val="F6A21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C085360-BFF8-644B-A7B6-7D929D50BEFC}"/>
              </a:ext>
            </a:extLst>
          </p:cNvPr>
          <p:cNvSpPr/>
          <p:nvPr/>
        </p:nvSpPr>
        <p:spPr>
          <a:xfrm>
            <a:off x="8343417" y="4100514"/>
            <a:ext cx="1584000" cy="171450"/>
          </a:xfrm>
          <a:prstGeom prst="rect">
            <a:avLst/>
          </a:prstGeom>
          <a:solidFill>
            <a:srgbClr val="F6A21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1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192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Sequenzplanung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2A6E73-AEF6-A643-BC1A-5DF38D87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368" y="1041192"/>
            <a:ext cx="8033263" cy="56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192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Einstieg in die Einheit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CC08BDBA-172F-414C-97B8-9B7595A1B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72" y="2577976"/>
            <a:ext cx="10653514" cy="3593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b="1" dirty="0"/>
              <a:t>„Kolonialismus“ als sachlogischer Ausgangspunkt der Unterrichtseinheit</a:t>
            </a:r>
          </a:p>
          <a:p>
            <a:r>
              <a:rPr lang="de-DE" sz="2400" dirty="0"/>
              <a:t>Mögliche Materialien und Zugriffe: </a:t>
            </a:r>
          </a:p>
          <a:p>
            <a:pPr lvl="2"/>
            <a:r>
              <a:rPr lang="de-DE" sz="2200" dirty="0"/>
              <a:t>Kartenreihe: von der europäischen Expansion seit 1500 zur Dekolonisation</a:t>
            </a:r>
          </a:p>
          <a:p>
            <a:pPr lvl="2"/>
            <a:r>
              <a:rPr lang="de-DE" sz="2200" dirty="0"/>
              <a:t>Die koloniale Weltordnung um 1900</a:t>
            </a:r>
          </a:p>
          <a:p>
            <a:pPr lvl="2"/>
            <a:r>
              <a:rPr lang="de-DE" sz="2200" dirty="0"/>
              <a:t>Im Vergleich: aktuelle Situation von Staaten (bspw. „Human Development“ Index als Parameter)</a:t>
            </a:r>
          </a:p>
          <a:p>
            <a:pPr lvl="2"/>
            <a:r>
              <a:rPr lang="de-DE" sz="2200" dirty="0"/>
              <a:t>Ableitung von Fragestellungen (Zusammenhang zwischen kolonialer Vergangenheit und aktueller Situation?)</a:t>
            </a:r>
          </a:p>
          <a:p>
            <a:pPr lvl="2"/>
            <a:r>
              <a:rPr lang="de-DE" sz="2200" dirty="0"/>
              <a:t>Kontroversen (bspw. aus der ZEIT: Gero von Randow: „Die Neuvermessung der Welt“, Nr. 32/2018 – Jochen Bittner u.a.: „Nicht bloß Opfer der Geschichte, Nr. 34/2018)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6215C9-7F36-F943-BCF1-1F28819AE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" t="26222" r="2016" b="63275"/>
          <a:stretch/>
        </p:blipFill>
        <p:spPr>
          <a:xfrm>
            <a:off x="24000" y="1231692"/>
            <a:ext cx="12168000" cy="99411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2EF6BF8-A0F5-3A42-9D76-53EC97DBB5BB}"/>
              </a:ext>
            </a:extLst>
          </p:cNvPr>
          <p:cNvSpPr/>
          <p:nvPr/>
        </p:nvSpPr>
        <p:spPr>
          <a:xfrm>
            <a:off x="1975633" y="1583859"/>
            <a:ext cx="1620000" cy="252000"/>
          </a:xfrm>
          <a:prstGeom prst="rect">
            <a:avLst/>
          </a:prstGeom>
          <a:solidFill>
            <a:srgbClr val="F6A21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7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uiExpand="1" build="p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192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Voraussetzungen und Triebkräfte der Dekolonisation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5D3245C-0132-4F44-8BFF-51EBCDAD8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72" y="2577976"/>
            <a:ext cx="10653514" cy="606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>
                <a:sym typeface="Wingdings" pitchFamily="2" charset="2"/>
              </a:rPr>
              <a:t> </a:t>
            </a:r>
            <a:r>
              <a:rPr lang="de-DE" sz="2400" b="1" dirty="0"/>
              <a:t>Vorschlag: </a:t>
            </a:r>
            <a:r>
              <a:rPr lang="de-DE" sz="2400" b="1" dirty="0" err="1"/>
              <a:t>weitestmögliches</a:t>
            </a:r>
            <a:r>
              <a:rPr lang="de-DE" sz="2400" b="1" dirty="0"/>
              <a:t> Verständnis des Standards</a:t>
            </a:r>
            <a:endParaRPr lang="de-DE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6215C9-7F36-F943-BCF1-1F28819AE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" t="26222" r="2016" b="63275"/>
          <a:stretch/>
        </p:blipFill>
        <p:spPr>
          <a:xfrm>
            <a:off x="24000" y="1231692"/>
            <a:ext cx="12168000" cy="9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3B536704-AABB-C74F-91C7-271E48D27959}"/>
              </a:ext>
            </a:extLst>
          </p:cNvPr>
          <p:cNvCxnSpPr>
            <a:cxnSpLocks/>
          </p:cNvCxnSpPr>
          <p:nvPr/>
        </p:nvCxnSpPr>
        <p:spPr>
          <a:xfrm flipH="1">
            <a:off x="2829981" y="4636596"/>
            <a:ext cx="7287796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FF3D060A-879F-004C-92C8-D160CFE1BA1D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7267754" y="2560890"/>
            <a:ext cx="0" cy="421346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12EE041-F610-2344-8A23-83688DCB6950}"/>
              </a:ext>
            </a:extLst>
          </p:cNvPr>
          <p:cNvCxnSpPr>
            <a:cxnSpLocks/>
          </p:cNvCxnSpPr>
          <p:nvPr/>
        </p:nvCxnSpPr>
        <p:spPr>
          <a:xfrm flipV="1">
            <a:off x="10284123" y="2638137"/>
            <a:ext cx="0" cy="421346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192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Voraussetzungen und Triebkräfte der Dekolonisation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6215C9-7F36-F943-BCF1-1F28819AE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" t="26222" r="2016" b="63275"/>
          <a:stretch/>
        </p:blipFill>
        <p:spPr>
          <a:xfrm>
            <a:off x="24000" y="1231692"/>
            <a:ext cx="12168000" cy="99411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4B44BB7-A106-9A40-9DE6-8D7264D5E176}"/>
              </a:ext>
            </a:extLst>
          </p:cNvPr>
          <p:cNvSpPr txBox="1"/>
          <p:nvPr/>
        </p:nvSpPr>
        <p:spPr>
          <a:xfrm>
            <a:off x="517581" y="2380890"/>
            <a:ext cx="4320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 den Kolonien:</a:t>
            </a:r>
          </a:p>
          <a:p>
            <a:pPr algn="ctr"/>
            <a:r>
              <a:rPr lang="de-DE" b="1" dirty="0"/>
              <a:t>Unabhängigkeitsbewegungen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E9A2DF-0F9C-3F4E-ABD1-4553CDED6CBE}"/>
              </a:ext>
            </a:extLst>
          </p:cNvPr>
          <p:cNvSpPr txBox="1"/>
          <p:nvPr/>
        </p:nvSpPr>
        <p:spPr>
          <a:xfrm>
            <a:off x="6673970" y="2380890"/>
            <a:ext cx="432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„Bündel exogener Faktoren“ seit 1945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3B85C8-F13F-B940-A545-CFA481646004}"/>
              </a:ext>
            </a:extLst>
          </p:cNvPr>
          <p:cNvSpPr txBox="1"/>
          <p:nvPr/>
        </p:nvSpPr>
        <p:spPr>
          <a:xfrm>
            <a:off x="5841520" y="2982236"/>
            <a:ext cx="285246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Änderung der öffentlichen Meinung in den Metropolen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C21D164-6E0E-834B-AF01-1F23A8EC677F}"/>
              </a:ext>
            </a:extLst>
          </p:cNvPr>
          <p:cNvSpPr txBox="1"/>
          <p:nvPr/>
        </p:nvSpPr>
        <p:spPr>
          <a:xfrm>
            <a:off x="8868475" y="2982236"/>
            <a:ext cx="285246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Kalter Krieg als ideologische Auseinandersetzung</a:t>
            </a:r>
          </a:p>
        </p:txBody>
      </p:sp>
      <p:sp>
        <p:nvSpPr>
          <p:cNvPr id="4" name="Plus 3">
            <a:extLst>
              <a:ext uri="{FF2B5EF4-FFF2-40B4-BE49-F238E27FC236}">
                <a16:creationId xmlns:a16="http://schemas.microsoft.com/office/drawing/2014/main" id="{27FA9BBC-2F64-7940-A4B8-2730DC53FAB6}"/>
              </a:ext>
            </a:extLst>
          </p:cNvPr>
          <p:cNvSpPr/>
          <p:nvPr/>
        </p:nvSpPr>
        <p:spPr>
          <a:xfrm>
            <a:off x="5596906" y="2330044"/>
            <a:ext cx="576533" cy="601346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A9A102-BF35-E14D-A1A1-775F836A4BE8}"/>
              </a:ext>
            </a:extLst>
          </p:cNvPr>
          <p:cNvSpPr txBox="1"/>
          <p:nvPr/>
        </p:nvSpPr>
        <p:spPr>
          <a:xfrm>
            <a:off x="517581" y="4313431"/>
            <a:ext cx="4320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ym typeface="Wingdings" pitchFamily="2" charset="2"/>
              </a:rPr>
              <a:t>Kolonie</a:t>
            </a:r>
          </a:p>
          <a:p>
            <a:pPr marL="285750" indent="-285750" algn="ctr">
              <a:buFont typeface="Wingdings" pitchFamily="2" charset="2"/>
              <a:buChar char="è"/>
            </a:pPr>
            <a:r>
              <a:rPr lang="de-DE" dirty="0">
                <a:sym typeface="Wingdings" pitchFamily="2" charset="2"/>
              </a:rPr>
              <a:t>Modell der Selbstbefreiung 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E714FBF-42BE-BA4F-B7D6-4EE4805324D0}"/>
              </a:ext>
            </a:extLst>
          </p:cNvPr>
          <p:cNvSpPr txBox="1"/>
          <p:nvPr/>
        </p:nvSpPr>
        <p:spPr>
          <a:xfrm>
            <a:off x="8868474" y="4313431"/>
            <a:ext cx="28524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ym typeface="Wingdings" pitchFamily="2" charset="2"/>
              </a:rPr>
              <a:t>Internationaler Rahmen </a:t>
            </a:r>
          </a:p>
          <a:p>
            <a:pPr algn="ctr"/>
            <a:r>
              <a:rPr lang="de-DE" dirty="0">
                <a:sym typeface="Wingdings" pitchFamily="2" charset="2"/>
              </a:rPr>
              <a:t> Weltpolitik-Modell</a:t>
            </a:r>
            <a:endParaRPr lang="de-DE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2A680D1-DE31-F940-BCA5-848B9F12514B}"/>
              </a:ext>
            </a:extLst>
          </p:cNvPr>
          <p:cNvSpPr txBox="1"/>
          <p:nvPr/>
        </p:nvSpPr>
        <p:spPr>
          <a:xfrm>
            <a:off x="5841520" y="4315982"/>
            <a:ext cx="285246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ym typeface="Wingdings" pitchFamily="2" charset="2"/>
              </a:rPr>
              <a:t>Metropole</a:t>
            </a:r>
          </a:p>
          <a:p>
            <a:pPr marL="285750" indent="-285750" algn="ctr">
              <a:buFont typeface="Wingdings" pitchFamily="2" charset="2"/>
              <a:buChar char="è"/>
            </a:pPr>
            <a:r>
              <a:rPr lang="de-DE" dirty="0">
                <a:sym typeface="Wingdings" pitchFamily="2" charset="2"/>
              </a:rPr>
              <a:t>Modell Machtübertragung</a:t>
            </a:r>
          </a:p>
          <a:p>
            <a:pPr marL="285750" indent="-285750" algn="ctr">
              <a:buFont typeface="Wingdings" pitchFamily="2" charset="2"/>
              <a:buChar char="è"/>
            </a:pPr>
            <a:r>
              <a:rPr lang="de-DE" dirty="0">
                <a:sym typeface="Wingdings" pitchFamily="2" charset="2"/>
              </a:rPr>
              <a:t>Neokolonialismus-Modell</a:t>
            </a:r>
          </a:p>
          <a:p>
            <a:pPr marL="285750" indent="-285750" algn="ctr">
              <a:buFont typeface="Wingdings" pitchFamily="2" charset="2"/>
              <a:buChar char="è"/>
            </a:pPr>
            <a:r>
              <a:rPr lang="de-DE" dirty="0">
                <a:sym typeface="Wingdings" pitchFamily="2" charset="2"/>
              </a:rPr>
              <a:t>Entlastungmodell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647E140-6710-4841-946B-FECB04C7DC02}"/>
              </a:ext>
            </a:extLst>
          </p:cNvPr>
          <p:cNvSpPr txBox="1"/>
          <p:nvPr/>
        </p:nvSpPr>
        <p:spPr>
          <a:xfrm>
            <a:off x="517581" y="3811668"/>
            <a:ext cx="1120336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Handlungsinitiative – Modelle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105644A-34BC-7045-81CC-A1B7EF796F62}"/>
              </a:ext>
            </a:extLst>
          </p:cNvPr>
          <p:cNvSpPr/>
          <p:nvPr/>
        </p:nvSpPr>
        <p:spPr>
          <a:xfrm>
            <a:off x="491506" y="3102972"/>
            <a:ext cx="4442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200" dirty="0">
                <a:ea typeface="Times New Roman" panose="02020603050405020304" pitchFamily="18" charset="0"/>
              </a:rPr>
              <a:t>(Mommsen, W. J. [</a:t>
            </a:r>
            <a:r>
              <a:rPr lang="de-DE" sz="1200" dirty="0" err="1">
                <a:ea typeface="Times New Roman" panose="02020603050405020304" pitchFamily="18" charset="0"/>
              </a:rPr>
              <a:t>Hg</a:t>
            </a:r>
            <a:r>
              <a:rPr lang="de-DE" sz="1200" dirty="0">
                <a:ea typeface="Times New Roman" panose="02020603050405020304" pitchFamily="18" charset="0"/>
              </a:rPr>
              <a:t>.]: Das Ende der Kolonialreiche. Dekolonisation und die Politik der Großmächte, Frankfurt 1990, S. 13)</a:t>
            </a:r>
            <a:endParaRPr lang="de-DE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943F8E1-F77E-2A46-B89E-09FAE2458A50}"/>
              </a:ext>
            </a:extLst>
          </p:cNvPr>
          <p:cNvSpPr/>
          <p:nvPr/>
        </p:nvSpPr>
        <p:spPr>
          <a:xfrm>
            <a:off x="456000" y="6280431"/>
            <a:ext cx="1108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200" dirty="0">
                <a:ea typeface="Times New Roman" panose="02020603050405020304" pitchFamily="18" charset="0"/>
              </a:rPr>
              <a:t>(Jansen, J.C. / Osterhammel, J.: Dekolonisation. Das Ende der Imperien, München 2013, S. 25f.)</a:t>
            </a:r>
            <a:endParaRPr lang="de-DE" sz="12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86F37968-FB10-9A4B-84F0-4B5D0BA60599}"/>
              </a:ext>
            </a:extLst>
          </p:cNvPr>
          <p:cNvCxnSpPr/>
          <p:nvPr/>
        </p:nvCxnSpPr>
        <p:spPr>
          <a:xfrm>
            <a:off x="2677581" y="4082599"/>
            <a:ext cx="0" cy="317097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7C322366-48B2-ED4C-96FF-452E8384AD03}"/>
              </a:ext>
            </a:extLst>
          </p:cNvPr>
          <p:cNvCxnSpPr/>
          <p:nvPr/>
        </p:nvCxnSpPr>
        <p:spPr>
          <a:xfrm>
            <a:off x="7246701" y="4131481"/>
            <a:ext cx="0" cy="317097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A092D2E0-8EB9-4140-9B64-DBCBBF4FF68D}"/>
              </a:ext>
            </a:extLst>
          </p:cNvPr>
          <p:cNvCxnSpPr/>
          <p:nvPr/>
        </p:nvCxnSpPr>
        <p:spPr>
          <a:xfrm>
            <a:off x="10260709" y="4022451"/>
            <a:ext cx="0" cy="317097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A5D47C1D-417B-1B49-979A-5ACDD9A5646E}"/>
              </a:ext>
            </a:extLst>
          </p:cNvPr>
          <p:cNvSpPr/>
          <p:nvPr/>
        </p:nvSpPr>
        <p:spPr>
          <a:xfrm>
            <a:off x="471743" y="5720365"/>
            <a:ext cx="11249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600" dirty="0">
                <a:ea typeface="Times New Roman" panose="02020603050405020304" pitchFamily="18" charset="0"/>
              </a:rPr>
              <a:t>„[…] früher bisweilen in Reinform […], heute aber meist von Fall zu Fall unterschiedlich kombiniert […].“</a:t>
            </a:r>
            <a:endParaRPr lang="de-DE" sz="16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B18376A7-C04A-4E49-88AF-06FA65A43DA6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8624976" y="3305402"/>
            <a:ext cx="243499" cy="2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9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4" grpId="0" animBg="1"/>
      <p:bldP spid="10" grpId="0" animBg="1"/>
      <p:bldP spid="11" grpId="0" animBg="1"/>
      <p:bldP spid="13" grpId="0" animBg="1"/>
      <p:bldP spid="5" grpId="0" animBg="1"/>
      <p:bldP spid="18" grpId="0"/>
      <p:bldP spid="14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192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Voraussetzungen und Triebkräfte der Dekolonisation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6215C9-7F36-F943-BCF1-1F28819AE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" t="26222" r="2016" b="63275"/>
          <a:stretch/>
        </p:blipFill>
        <p:spPr>
          <a:xfrm>
            <a:off x="24000" y="1231692"/>
            <a:ext cx="12168000" cy="994117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0105644A-34BC-7045-81CC-A1B7EF796F62}"/>
              </a:ext>
            </a:extLst>
          </p:cNvPr>
          <p:cNvSpPr/>
          <p:nvPr/>
        </p:nvSpPr>
        <p:spPr>
          <a:xfrm>
            <a:off x="3171086" y="6037590"/>
            <a:ext cx="6134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200" dirty="0">
                <a:ea typeface="Times New Roman" panose="02020603050405020304" pitchFamily="18" charset="0"/>
              </a:rPr>
              <a:t>(Reinhard, W.: Die Unterwerfung der Welt. Globalgeschichte der europäischen Expansion 1415-2015, München </a:t>
            </a:r>
            <a:r>
              <a:rPr lang="de-DE" sz="1200" baseline="30000" dirty="0">
                <a:ea typeface="Times New Roman" panose="02020603050405020304" pitchFamily="18" charset="0"/>
              </a:rPr>
              <a:t>4</a:t>
            </a:r>
            <a:r>
              <a:rPr lang="de-DE" sz="1200" dirty="0">
                <a:ea typeface="Times New Roman" panose="02020603050405020304" pitchFamily="18" charset="0"/>
              </a:rPr>
              <a:t>2018, S. 1151ff.)</a:t>
            </a:r>
            <a:endParaRPr lang="de-DE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Dreieck 15">
            <a:extLst>
              <a:ext uri="{FF2B5EF4-FFF2-40B4-BE49-F238E27FC236}">
                <a16:creationId xmlns:a16="http://schemas.microsoft.com/office/drawing/2014/main" id="{D2F2CD9E-D9F2-334F-BB89-BD5EE7638D8D}"/>
              </a:ext>
            </a:extLst>
          </p:cNvPr>
          <p:cNvSpPr/>
          <p:nvPr/>
        </p:nvSpPr>
        <p:spPr>
          <a:xfrm>
            <a:off x="5257011" y="3258964"/>
            <a:ext cx="1962927" cy="16921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Kräfte-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dreieck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D916D63-7A9B-7740-A703-62671A3C6B26}"/>
              </a:ext>
            </a:extLst>
          </p:cNvPr>
          <p:cNvSpPr txBox="1"/>
          <p:nvPr/>
        </p:nvSpPr>
        <p:spPr>
          <a:xfrm>
            <a:off x="3171086" y="4824459"/>
            <a:ext cx="194957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Handeln der Kolonialmacht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92DB3EA-A6BB-7740-BB17-520C92BF1BE1}"/>
              </a:ext>
            </a:extLst>
          </p:cNvPr>
          <p:cNvSpPr txBox="1"/>
          <p:nvPr/>
        </p:nvSpPr>
        <p:spPr>
          <a:xfrm>
            <a:off x="7356294" y="4792855"/>
            <a:ext cx="194957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Antikoloniale Bewegungen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18C0619-99BA-0140-8016-DC87F85853ED}"/>
              </a:ext>
            </a:extLst>
          </p:cNvPr>
          <p:cNvSpPr txBox="1"/>
          <p:nvPr/>
        </p:nvSpPr>
        <p:spPr>
          <a:xfrm>
            <a:off x="5021942" y="2471406"/>
            <a:ext cx="244990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Internationale Rahmenbedingungen</a:t>
            </a:r>
          </a:p>
        </p:txBody>
      </p:sp>
      <p:sp>
        <p:nvSpPr>
          <p:cNvPr id="26" name="Gestreifter Pfeil nach rechts 25">
            <a:extLst>
              <a:ext uri="{FF2B5EF4-FFF2-40B4-BE49-F238E27FC236}">
                <a16:creationId xmlns:a16="http://schemas.microsoft.com/office/drawing/2014/main" id="{C9DEB578-F0A7-2749-A28B-1A5E9E6F05C7}"/>
              </a:ext>
            </a:extLst>
          </p:cNvPr>
          <p:cNvSpPr/>
          <p:nvPr/>
        </p:nvSpPr>
        <p:spPr>
          <a:xfrm rot="18234796">
            <a:off x="3929637" y="3635575"/>
            <a:ext cx="1363472" cy="31068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estreifter Pfeil nach rechts 29">
            <a:extLst>
              <a:ext uri="{FF2B5EF4-FFF2-40B4-BE49-F238E27FC236}">
                <a16:creationId xmlns:a16="http://schemas.microsoft.com/office/drawing/2014/main" id="{29CE98BA-CB36-5642-9E48-FBC55B71871D}"/>
              </a:ext>
            </a:extLst>
          </p:cNvPr>
          <p:cNvSpPr/>
          <p:nvPr/>
        </p:nvSpPr>
        <p:spPr>
          <a:xfrm rot="7459117">
            <a:off x="3998649" y="3949712"/>
            <a:ext cx="1363472" cy="31068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estreifter Pfeil nach rechts 31">
            <a:extLst>
              <a:ext uri="{FF2B5EF4-FFF2-40B4-BE49-F238E27FC236}">
                <a16:creationId xmlns:a16="http://schemas.microsoft.com/office/drawing/2014/main" id="{E6BF48B6-FB46-C742-B487-3078F8DF8C56}"/>
              </a:ext>
            </a:extLst>
          </p:cNvPr>
          <p:cNvSpPr/>
          <p:nvPr/>
        </p:nvSpPr>
        <p:spPr>
          <a:xfrm rot="14122688">
            <a:off x="7134174" y="3638736"/>
            <a:ext cx="1363472" cy="31068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estreifter Pfeil nach rechts 32">
            <a:extLst>
              <a:ext uri="{FF2B5EF4-FFF2-40B4-BE49-F238E27FC236}">
                <a16:creationId xmlns:a16="http://schemas.microsoft.com/office/drawing/2014/main" id="{4483E737-284A-ED4D-A90E-C9F7676F62E1}"/>
              </a:ext>
            </a:extLst>
          </p:cNvPr>
          <p:cNvSpPr/>
          <p:nvPr/>
        </p:nvSpPr>
        <p:spPr>
          <a:xfrm rot="3354871">
            <a:off x="7057342" y="3949712"/>
            <a:ext cx="1363472" cy="31068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estreifter Pfeil nach rechts 33">
            <a:extLst>
              <a:ext uri="{FF2B5EF4-FFF2-40B4-BE49-F238E27FC236}">
                <a16:creationId xmlns:a16="http://schemas.microsoft.com/office/drawing/2014/main" id="{88788242-2F55-E54E-8A1E-75C3968F1D5A}"/>
              </a:ext>
            </a:extLst>
          </p:cNvPr>
          <p:cNvSpPr/>
          <p:nvPr/>
        </p:nvSpPr>
        <p:spPr>
          <a:xfrm rot="10800000">
            <a:off x="5600994" y="5225345"/>
            <a:ext cx="1363472" cy="31068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estreifter Pfeil nach rechts 34">
            <a:extLst>
              <a:ext uri="{FF2B5EF4-FFF2-40B4-BE49-F238E27FC236}">
                <a16:creationId xmlns:a16="http://schemas.microsoft.com/office/drawing/2014/main" id="{7E89E35F-D653-0B46-8BDB-4E511D516E07}"/>
              </a:ext>
            </a:extLst>
          </p:cNvPr>
          <p:cNvSpPr/>
          <p:nvPr/>
        </p:nvSpPr>
        <p:spPr>
          <a:xfrm>
            <a:off x="5864885" y="5452702"/>
            <a:ext cx="1363472" cy="31068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6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19" grpId="0" animBg="1"/>
      <p:bldP spid="27" grpId="0" animBg="1"/>
      <p:bldP spid="28" grpId="0" animBg="1"/>
      <p:bldP spid="26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192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Voraussetzungen und Triebkräfte der Dekolonisation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7FF39A9-AF15-454E-B6BD-9C7F95F2B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43" y="2365509"/>
            <a:ext cx="11355643" cy="44416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400" b="1" dirty="0"/>
              <a:t>Überführung in eine Chronologie</a:t>
            </a:r>
          </a:p>
          <a:p>
            <a:r>
              <a:rPr lang="de-DE" sz="2400" dirty="0"/>
              <a:t>Erster Weltkrieg als Ausgangspunkt der Dekolonisation, z. B.: </a:t>
            </a:r>
          </a:p>
          <a:p>
            <a:pPr lvl="2"/>
            <a:r>
              <a:rPr lang="de-DE" sz="2200" dirty="0"/>
              <a:t>rücksichtloser Rückgriff der Kolonialmächte auf ihre Kolonien sowie internationale Dimension wie Wilsons 14 Punkte oder Russische Revolution </a:t>
            </a:r>
            <a:r>
              <a:rPr lang="de-DE" sz="2200" dirty="0">
                <a:sym typeface="Wingdings" pitchFamily="2" charset="2"/>
              </a:rPr>
              <a:t> </a:t>
            </a:r>
            <a:r>
              <a:rPr lang="de-DE" sz="2200" dirty="0"/>
              <a:t>Stärkung des antikolonialen Protests</a:t>
            </a:r>
          </a:p>
          <a:p>
            <a:pPr lvl="2"/>
            <a:r>
              <a:rPr lang="de-DE" sz="2200" dirty="0"/>
              <a:t>Kriegserfahrungen auf den Schlachtfeldern </a:t>
            </a:r>
            <a:r>
              <a:rPr lang="de-DE" sz="2200" dirty="0">
                <a:sym typeface="Wingdings" pitchFamily="2" charset="2"/>
              </a:rPr>
              <a:t> </a:t>
            </a:r>
            <a:r>
              <a:rPr lang="de-DE" sz="2200" dirty="0"/>
              <a:t>Erschütterung des Bildes vom unbesiegbaren „zivilisierten“ Weißen</a:t>
            </a:r>
          </a:p>
          <a:p>
            <a:pPr lvl="2"/>
            <a:r>
              <a:rPr lang="de-DE" sz="2200" dirty="0"/>
              <a:t>Reaktion der Kolonialmächte: Reformversprechen</a:t>
            </a:r>
          </a:p>
          <a:p>
            <a:r>
              <a:rPr lang="de-DE" sz="2400" dirty="0"/>
              <a:t>Zwischenkriegszeit, z. B.: </a:t>
            </a:r>
          </a:p>
          <a:p>
            <a:pPr lvl="2"/>
            <a:r>
              <a:rPr lang="de-DE" sz="2200" dirty="0"/>
              <a:t>Erlahmen des Reformeifers</a:t>
            </a:r>
          </a:p>
          <a:p>
            <a:pPr lvl="2"/>
            <a:r>
              <a:rPr lang="de-DE" sz="2200" dirty="0"/>
              <a:t>größte Ausdehnung der kolonialen Welt</a:t>
            </a:r>
          </a:p>
          <a:p>
            <a:r>
              <a:rPr lang="de-DE" sz="2400" dirty="0"/>
              <a:t>Zweiter Weltkrieg als Zäsur und Katalysator, z. B.:</a:t>
            </a:r>
          </a:p>
          <a:p>
            <a:pPr lvl="2"/>
            <a:r>
              <a:rPr lang="de-DE" sz="2200" dirty="0"/>
              <a:t>entscheidende Schwächung der europäischen Kolonialmächte auch durch …</a:t>
            </a:r>
          </a:p>
          <a:p>
            <a:pPr lvl="2"/>
            <a:r>
              <a:rPr lang="de-DE" sz="2200" dirty="0"/>
              <a:t>Beginn des Kalten Kriegs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6215C9-7F36-F943-BCF1-1F28819AE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" t="26222" r="2016" b="63275"/>
          <a:stretch/>
        </p:blipFill>
        <p:spPr>
          <a:xfrm>
            <a:off x="24000" y="1231692"/>
            <a:ext cx="12168000" cy="9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42696F7-EF8C-1B45-9288-97D311B57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45229" r="3484" b="44815"/>
          <a:stretch/>
        </p:blipFill>
        <p:spPr>
          <a:xfrm>
            <a:off x="23999" y="1231691"/>
            <a:ext cx="12168000" cy="958690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4928471-EB08-4C48-B63F-7F0D31F3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72" y="2577976"/>
            <a:ext cx="10653514" cy="606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>
                <a:sym typeface="Wingdings" pitchFamily="2" charset="2"/>
              </a:rPr>
              <a:t> </a:t>
            </a:r>
            <a:r>
              <a:rPr lang="de-DE" sz="2400" b="1" dirty="0"/>
              <a:t>Vorschlag auch hier: weites Verständnis des Standards</a:t>
            </a:r>
            <a:endParaRPr lang="de-DE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BC23DE-1238-874D-ABE1-D413FE2B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Wege zur Unabhängigkeit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8EB2575-149C-6047-82C5-E63F5F6B9EDB}"/>
              </a:ext>
            </a:extLst>
          </p:cNvPr>
          <p:cNvSpPr txBox="1">
            <a:spLocks/>
          </p:cNvSpPr>
          <p:nvPr/>
        </p:nvSpPr>
        <p:spPr>
          <a:xfrm>
            <a:off x="580543" y="3184071"/>
            <a:ext cx="11355643" cy="362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/>
              <a:t>Mögliche Fragestellungen:</a:t>
            </a:r>
          </a:p>
          <a:p>
            <a:r>
              <a:rPr lang="de-DE" sz="2400" dirty="0"/>
              <a:t>Welche Wege zur Unabhängigkeit lassen sich unterscheiden?</a:t>
            </a:r>
          </a:p>
          <a:p>
            <a:r>
              <a:rPr lang="de-DE" sz="2400" dirty="0"/>
              <a:t>(Wie) Lassen sich die unterschiedlichen Wege erklären? Gibt es „Regeln“?</a:t>
            </a:r>
          </a:p>
          <a:p>
            <a:r>
              <a:rPr lang="de-DE" sz="2400" dirty="0"/>
              <a:t>Welche Folgen hatten die unterschiedlichen Wege? Auswirkungen bis heute?</a:t>
            </a:r>
          </a:p>
        </p:txBody>
      </p:sp>
    </p:spTree>
    <p:extLst>
      <p:ext uri="{BB962C8B-B14F-4D97-AF65-F5344CB8AC3E}">
        <p14:creationId xmlns:p14="http://schemas.microsoft.com/office/powerpoint/2010/main" val="18978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1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Wege zur Unabhängigkeit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2696F7-EF8C-1B45-9288-97D311B57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45229" r="3484" b="44815"/>
          <a:stretch/>
        </p:blipFill>
        <p:spPr>
          <a:xfrm>
            <a:off x="23999" y="1231691"/>
            <a:ext cx="12168000" cy="95869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F9D7931-BA9F-664B-8453-37175418171E}"/>
              </a:ext>
            </a:extLst>
          </p:cNvPr>
          <p:cNvSpPr txBox="1"/>
          <p:nvPr/>
        </p:nvSpPr>
        <p:spPr>
          <a:xfrm>
            <a:off x="798653" y="2615229"/>
            <a:ext cx="1015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Reformansätze nach 1945 zur Stabilisierung kolonialer Herrschaft</a:t>
            </a:r>
          </a:p>
        </p:txBody>
      </p:sp>
      <p:sp>
        <p:nvSpPr>
          <p:cNvPr id="16" name="L-Form 15">
            <a:extLst>
              <a:ext uri="{FF2B5EF4-FFF2-40B4-BE49-F238E27FC236}">
                <a16:creationId xmlns:a16="http://schemas.microsoft.com/office/drawing/2014/main" id="{CBA3884E-2895-CD41-8121-B7C615DA8342}"/>
              </a:ext>
            </a:extLst>
          </p:cNvPr>
          <p:cNvSpPr/>
          <p:nvPr/>
        </p:nvSpPr>
        <p:spPr>
          <a:xfrm>
            <a:off x="798653" y="3018419"/>
            <a:ext cx="5208608" cy="3321934"/>
          </a:xfrm>
          <a:prstGeom prst="corner">
            <a:avLst>
              <a:gd name="adj1" fmla="val 9871"/>
              <a:gd name="adj2" fmla="val 9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6E322D6-B42D-1447-A2FC-32AEC89DDB50}"/>
              </a:ext>
            </a:extLst>
          </p:cNvPr>
          <p:cNvSpPr/>
          <p:nvPr/>
        </p:nvSpPr>
        <p:spPr>
          <a:xfrm>
            <a:off x="1250066" y="3018418"/>
            <a:ext cx="4757195" cy="2882096"/>
          </a:xfrm>
          <a:prstGeom prst="rect">
            <a:avLst/>
          </a:prstGeom>
          <a:solidFill>
            <a:srgbClr val="C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ysClr val="windowText" lastClr="000000"/>
                </a:solidFill>
              </a:rPr>
              <a:t>Dezentralisierung / Devolution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in den einzelnen Kolonien, </a:t>
            </a:r>
          </a:p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nach meist zähen Verhandlungen: Verfassungs-reformen, Schaffung von Institutionen politischer Partizipation und Selbstverwaltung</a:t>
            </a:r>
          </a:p>
          <a:p>
            <a:pPr algn="ctr"/>
            <a:endParaRPr lang="de-DE" sz="1000" dirty="0">
              <a:solidFill>
                <a:sysClr val="windowText" lastClr="000000"/>
              </a:solidFill>
            </a:endParaRPr>
          </a:p>
          <a:p>
            <a:pPr algn="ctr"/>
            <a:r>
              <a:rPr lang="de-DE" b="1" dirty="0" err="1">
                <a:solidFill>
                  <a:srgbClr val="C00000"/>
                </a:solidFill>
              </a:rPr>
              <a:t>Dominion</a:t>
            </a:r>
            <a:r>
              <a:rPr lang="de-DE" b="1" dirty="0">
                <a:solidFill>
                  <a:srgbClr val="C00000"/>
                </a:solidFill>
              </a:rPr>
              <a:t> / Commonwealth </a:t>
            </a:r>
            <a:r>
              <a:rPr lang="de-DE" b="1" dirty="0" err="1">
                <a:solidFill>
                  <a:srgbClr val="C00000"/>
                </a:solidFill>
              </a:rPr>
              <a:t>of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Nations</a:t>
            </a:r>
            <a:endParaRPr lang="de-DE" b="1" dirty="0">
              <a:solidFill>
                <a:srgbClr val="C00000"/>
              </a:solidFill>
            </a:endParaRPr>
          </a:p>
          <a:p>
            <a:pPr algn="ctr"/>
            <a:endParaRPr lang="de-DE" sz="1000" i="1" dirty="0">
              <a:solidFill>
                <a:sysClr val="windowText" lastClr="000000"/>
              </a:solidFill>
            </a:endParaRPr>
          </a:p>
          <a:p>
            <a:pPr algn="ctr"/>
            <a:r>
              <a:rPr lang="de-DE" i="1" dirty="0">
                <a:solidFill>
                  <a:sysClr val="windowText" lastClr="000000"/>
                </a:solidFill>
              </a:rPr>
              <a:t>„pragmatisch und </a:t>
            </a:r>
            <a:r>
              <a:rPr lang="de-DE" i="1" dirty="0" err="1">
                <a:solidFill>
                  <a:sysClr val="windowText" lastClr="000000"/>
                </a:solidFill>
              </a:rPr>
              <a:t>kolonienweise</a:t>
            </a:r>
            <a:r>
              <a:rPr lang="de-DE" i="1" dirty="0">
                <a:solidFill>
                  <a:sysClr val="windowText" lastClr="000000"/>
                </a:solidFill>
              </a:rPr>
              <a:t>“ </a:t>
            </a:r>
          </a:p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(W. Reinhard)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5A0D1DF-2744-C146-A143-17BE186C1BD5}"/>
              </a:ext>
            </a:extLst>
          </p:cNvPr>
          <p:cNvSpPr txBox="1"/>
          <p:nvPr/>
        </p:nvSpPr>
        <p:spPr>
          <a:xfrm>
            <a:off x="2546430" y="5971021"/>
            <a:ext cx="216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„Britischer Weg“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2E69229-F6D9-6C49-972F-8D8C5C832E3C}"/>
              </a:ext>
            </a:extLst>
          </p:cNvPr>
          <p:cNvSpPr/>
          <p:nvPr/>
        </p:nvSpPr>
        <p:spPr>
          <a:xfrm>
            <a:off x="804440" y="6354502"/>
            <a:ext cx="10405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200" dirty="0">
                <a:ea typeface="Times New Roman" panose="02020603050405020304" pitchFamily="18" charset="0"/>
              </a:rPr>
              <a:t>(Vgl.: Reinhard, W.: Die Unterwerfung der Welt. Globalgeschichte der europäischen Expansion 1415-2015, München </a:t>
            </a:r>
            <a:r>
              <a:rPr lang="de-DE" sz="1200" baseline="30000" dirty="0">
                <a:ea typeface="Times New Roman" panose="02020603050405020304" pitchFamily="18" charset="0"/>
              </a:rPr>
              <a:t>4</a:t>
            </a:r>
            <a:r>
              <a:rPr lang="de-DE" sz="1200" dirty="0">
                <a:ea typeface="Times New Roman" panose="02020603050405020304" pitchFamily="18" charset="0"/>
              </a:rPr>
              <a:t>2018, S. 1180; Jansen, J.C. / Osterhammel, J.: Dekolonisation. Das Ende der Imperien, München 2013, S. 43f.; </a:t>
            </a:r>
            <a:r>
              <a:rPr lang="de-DE" sz="1200" dirty="0" err="1">
                <a:ea typeface="Times New Roman" panose="02020603050405020304" pitchFamily="18" charset="0"/>
              </a:rPr>
              <a:t>Rothermund</a:t>
            </a:r>
            <a:r>
              <a:rPr lang="de-DE" sz="1200" dirty="0">
                <a:ea typeface="Times New Roman" panose="02020603050405020304" pitchFamily="18" charset="0"/>
              </a:rPr>
              <a:t>, D.: Delhi, 15. August 1947. Das Ende kolonialer Herrschaft, München 1998, S. 123)</a:t>
            </a:r>
            <a:endParaRPr lang="de-DE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1" name="L-Form 20">
            <a:extLst>
              <a:ext uri="{FF2B5EF4-FFF2-40B4-BE49-F238E27FC236}">
                <a16:creationId xmlns:a16="http://schemas.microsoft.com/office/drawing/2014/main" id="{90B60772-0406-BC41-83FC-A08977FFFA50}"/>
              </a:ext>
            </a:extLst>
          </p:cNvPr>
          <p:cNvSpPr/>
          <p:nvPr/>
        </p:nvSpPr>
        <p:spPr>
          <a:xfrm flipH="1">
            <a:off x="6204029" y="3018420"/>
            <a:ext cx="5197034" cy="3321934"/>
          </a:xfrm>
          <a:prstGeom prst="corner">
            <a:avLst>
              <a:gd name="adj1" fmla="val 9871"/>
              <a:gd name="adj2" fmla="val 922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B04C803-B966-EC46-85B5-9068055CBA94}"/>
              </a:ext>
            </a:extLst>
          </p:cNvPr>
          <p:cNvSpPr txBox="1"/>
          <p:nvPr/>
        </p:nvSpPr>
        <p:spPr>
          <a:xfrm>
            <a:off x="7242857" y="5971021"/>
            <a:ext cx="292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„Französischer Weg“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2A22710-EF17-BC48-874C-576FBF954FFA}"/>
              </a:ext>
            </a:extLst>
          </p:cNvPr>
          <p:cNvSpPr/>
          <p:nvPr/>
        </p:nvSpPr>
        <p:spPr>
          <a:xfrm>
            <a:off x="6184029" y="3018418"/>
            <a:ext cx="4757195" cy="2882096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ysClr val="windowText" lastClr="000000"/>
                </a:solidFill>
              </a:rPr>
              <a:t>Integration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Kolonien als integrale Bestandteile des französischen Staats; afrikanische Volksvertreter im französischen Parlament; alle Bewohner des Kolonialreichs als gleiche „Bürger“</a:t>
            </a:r>
          </a:p>
          <a:p>
            <a:pPr algn="ctr"/>
            <a:endParaRPr lang="de-DE" sz="1000" b="1" dirty="0">
              <a:solidFill>
                <a:srgbClr val="002060"/>
              </a:solidFill>
            </a:endParaRPr>
          </a:p>
          <a:p>
            <a:pPr algn="ctr"/>
            <a:r>
              <a:rPr lang="de-DE" b="1" dirty="0">
                <a:solidFill>
                  <a:srgbClr val="002060"/>
                </a:solidFill>
              </a:rPr>
              <a:t>Union </a:t>
            </a:r>
            <a:r>
              <a:rPr lang="de-DE" b="1" dirty="0" err="1">
                <a:solidFill>
                  <a:srgbClr val="002060"/>
                </a:solidFill>
              </a:rPr>
              <a:t>française</a:t>
            </a:r>
            <a:r>
              <a:rPr lang="de-DE" b="1" dirty="0">
                <a:solidFill>
                  <a:srgbClr val="002060"/>
                </a:solidFill>
              </a:rPr>
              <a:t> / </a:t>
            </a:r>
            <a:r>
              <a:rPr lang="de-DE" b="1" dirty="0" err="1">
                <a:solidFill>
                  <a:srgbClr val="002060"/>
                </a:solidFill>
              </a:rPr>
              <a:t>Communauté</a:t>
            </a:r>
            <a:endParaRPr lang="de-DE" b="1" dirty="0">
              <a:solidFill>
                <a:srgbClr val="002060"/>
              </a:solidFill>
            </a:endParaRPr>
          </a:p>
          <a:p>
            <a:pPr algn="ctr"/>
            <a:endParaRPr lang="de-DE" sz="1000" i="1" dirty="0">
              <a:solidFill>
                <a:sysClr val="windowText" lastClr="000000"/>
              </a:solidFill>
            </a:endParaRPr>
          </a:p>
          <a:p>
            <a:pPr algn="ctr"/>
            <a:r>
              <a:rPr lang="de-DE" i="1" dirty="0">
                <a:solidFill>
                  <a:sysClr val="windowText" lastClr="000000"/>
                </a:solidFill>
              </a:rPr>
              <a:t>„verbindliche Gesamtlösungen für alle“ </a:t>
            </a:r>
          </a:p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(W. Reinhard)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15B9E18-C8BA-4D4F-83AA-4F3D45199A08}"/>
              </a:ext>
            </a:extLst>
          </p:cNvPr>
          <p:cNvSpPr txBox="1"/>
          <p:nvPr/>
        </p:nvSpPr>
        <p:spPr>
          <a:xfrm>
            <a:off x="798652" y="2227374"/>
            <a:ext cx="1060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Ausgangspunkt: der von den Kolonialmächten vorgegebene Rahmen</a:t>
            </a:r>
          </a:p>
        </p:txBody>
      </p:sp>
    </p:spTree>
    <p:extLst>
      <p:ext uri="{BB962C8B-B14F-4D97-AF65-F5344CB8AC3E}">
        <p14:creationId xmlns:p14="http://schemas.microsoft.com/office/powerpoint/2010/main" val="9242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8" grpId="0"/>
      <p:bldP spid="20" grpId="0"/>
      <p:bldP spid="21" grpId="0" animBg="1"/>
      <p:bldP spid="22" grpId="0"/>
      <p:bldP spid="2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985CD9-FC9D-BD43-9E9A-206B8050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5" y="5949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668527D-9D05-D243-96CB-2DE256BC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564" y="31367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4C8B633-F688-764F-935D-952E288D7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538" y="5602381"/>
            <a:ext cx="10253236" cy="595001"/>
          </a:xfrm>
          <a:noFill/>
          <a:ln w="38100">
            <a:noFill/>
          </a:ln>
        </p:spPr>
        <p:txBody>
          <a:bodyPr>
            <a:normAutofit lnSpcReduction="10000"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Dekolonisation ist …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B02915-5C3B-744B-974E-E2B2CD3368C0}"/>
              </a:ext>
            </a:extLst>
          </p:cNvPr>
          <p:cNvSpPr txBox="1"/>
          <p:nvPr/>
        </p:nvSpPr>
        <p:spPr>
          <a:xfrm>
            <a:off x="149624" y="1552478"/>
            <a:ext cx="11771328" cy="1121516"/>
          </a:xfrm>
          <a:prstGeom prst="rect">
            <a:avLst/>
          </a:prstGeom>
          <a:solidFill>
            <a:srgbClr val="FFFFFF">
              <a:alpha val="89804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i="1" dirty="0">
                <a:solidFill>
                  <a:schemeClr val="bg1"/>
                </a:solidFill>
              </a:rPr>
              <a:t>… einer „der dramatischsten Vorgänge der neueren Geschichte.“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solidFill>
                  <a:schemeClr val="bg1"/>
                </a:solidFill>
              </a:rPr>
              <a:t>(Jansen, J.C. / Osterhammel, J.: Dekolonisation. Das Ende der Imperien, München 2013, S. 7) </a:t>
            </a:r>
          </a:p>
          <a:p>
            <a:endParaRPr lang="de-DE" sz="2000" i="1" dirty="0">
              <a:solidFill>
                <a:schemeClr val="bg1"/>
              </a:solidFill>
            </a:endParaRPr>
          </a:p>
          <a:p>
            <a:endParaRPr lang="de-DE" sz="2000" i="1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10B5F5E-332C-984A-9F2D-E5D285B37E72}"/>
              </a:ext>
            </a:extLst>
          </p:cNvPr>
          <p:cNvSpPr txBox="1"/>
          <p:nvPr/>
        </p:nvSpPr>
        <p:spPr>
          <a:xfrm>
            <a:off x="149622" y="2651690"/>
            <a:ext cx="11771328" cy="1193962"/>
          </a:xfrm>
          <a:prstGeom prst="rect">
            <a:avLst/>
          </a:prstGeom>
          <a:solidFill>
            <a:srgbClr val="FFFFFF">
              <a:alpha val="89804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i="1" dirty="0">
                <a:solidFill>
                  <a:schemeClr val="bg1"/>
                </a:solidFill>
              </a:rPr>
              <a:t>… „vielleicht der wichtigste historische Prozess des 20. Jahrhunderts.“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solidFill>
                  <a:schemeClr val="bg1"/>
                </a:solidFill>
              </a:rPr>
              <a:t>(</a:t>
            </a:r>
            <a:r>
              <a:rPr lang="de-DE" sz="2000" dirty="0" err="1">
                <a:solidFill>
                  <a:schemeClr val="bg1"/>
                </a:solidFill>
              </a:rPr>
              <a:t>Rothermund</a:t>
            </a:r>
            <a:r>
              <a:rPr lang="de-DE" sz="2000" dirty="0">
                <a:solidFill>
                  <a:schemeClr val="bg1"/>
                </a:solidFill>
              </a:rPr>
              <a:t>, D.: The Routledge Companion </a:t>
            </a:r>
            <a:r>
              <a:rPr lang="de-DE" sz="2000" dirty="0" err="1">
                <a:solidFill>
                  <a:schemeClr val="bg1"/>
                </a:solidFill>
              </a:rPr>
              <a:t>to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Decolonization</a:t>
            </a:r>
            <a:r>
              <a:rPr lang="de-DE" sz="2000" dirty="0">
                <a:solidFill>
                  <a:schemeClr val="bg1"/>
                </a:solidFill>
              </a:rPr>
              <a:t>, London 2006, S. 1) </a:t>
            </a:r>
          </a:p>
          <a:p>
            <a:endParaRPr lang="de-DE" sz="2000" i="1" dirty="0">
              <a:solidFill>
                <a:schemeClr val="bg1"/>
              </a:solidFill>
            </a:endParaRPr>
          </a:p>
          <a:p>
            <a:endParaRPr lang="de-DE" sz="2000" i="1" dirty="0">
              <a:solidFill>
                <a:schemeClr val="bg1"/>
              </a:solidFill>
            </a:endParaRPr>
          </a:p>
        </p:txBody>
      </p:sp>
      <p:sp>
        <p:nvSpPr>
          <p:cNvPr id="11" name="Textfeld 9">
            <a:extLst>
              <a:ext uri="{FF2B5EF4-FFF2-40B4-BE49-F238E27FC236}">
                <a16:creationId xmlns:a16="http://schemas.microsoft.com/office/drawing/2014/main" id="{64CD04A6-2A65-9546-825F-E862DC6F8C4E}"/>
              </a:ext>
            </a:extLst>
          </p:cNvPr>
          <p:cNvSpPr txBox="1"/>
          <p:nvPr/>
        </p:nvSpPr>
        <p:spPr>
          <a:xfrm>
            <a:off x="149623" y="357302"/>
            <a:ext cx="11771329" cy="1192887"/>
          </a:xfrm>
          <a:prstGeom prst="rect">
            <a:avLst/>
          </a:prstGeom>
          <a:solidFill>
            <a:srgbClr val="FFFFFF">
              <a:alpha val="89804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i="1" dirty="0">
                <a:solidFill>
                  <a:schemeClr val="bg1"/>
                </a:solidFill>
              </a:rPr>
              <a:t>… eine der „bedeutsamsten Entwicklungen des 20. Jahrhunderts.“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solidFill>
                  <a:schemeClr val="bg1"/>
                </a:solidFill>
              </a:rPr>
              <a:t>(Eckert, A..: Spätkoloniale Herrschaft, Dekolonisation und internationale Ordnung, in: </a:t>
            </a:r>
            <a:r>
              <a:rPr lang="de-DE" sz="2000" dirty="0" err="1">
                <a:solidFill>
                  <a:schemeClr val="bg1"/>
                </a:solidFill>
              </a:rPr>
              <a:t>AfS</a:t>
            </a:r>
            <a:r>
              <a:rPr lang="de-DE" sz="2000" dirty="0">
                <a:solidFill>
                  <a:schemeClr val="bg1"/>
                </a:solidFill>
              </a:rPr>
              <a:t> 48 [2008], S. 3–20, hier: S. 3) </a:t>
            </a:r>
          </a:p>
          <a:p>
            <a:endParaRPr lang="de-DE" sz="2000" i="1" dirty="0">
              <a:solidFill>
                <a:schemeClr val="bg1"/>
              </a:solidFill>
            </a:endParaRPr>
          </a:p>
          <a:p>
            <a:endParaRPr lang="de-DE" sz="2000" i="1" dirty="0">
              <a:solidFill>
                <a:schemeClr val="bg1"/>
              </a:solidFill>
            </a:endParaRPr>
          </a:p>
        </p:txBody>
      </p:sp>
      <p:sp>
        <p:nvSpPr>
          <p:cNvPr id="12" name="Textfeld 9">
            <a:extLst>
              <a:ext uri="{FF2B5EF4-FFF2-40B4-BE49-F238E27FC236}">
                <a16:creationId xmlns:a16="http://schemas.microsoft.com/office/drawing/2014/main" id="{38367C4E-B2A8-0F43-A841-E03F79CBB86D}"/>
              </a:ext>
            </a:extLst>
          </p:cNvPr>
          <p:cNvSpPr txBox="1"/>
          <p:nvPr/>
        </p:nvSpPr>
        <p:spPr>
          <a:xfrm>
            <a:off x="149619" y="3842889"/>
            <a:ext cx="11771329" cy="1440000"/>
          </a:xfrm>
          <a:prstGeom prst="rect">
            <a:avLst/>
          </a:prstGeom>
          <a:solidFill>
            <a:srgbClr val="FFFFFF">
              <a:alpha val="89804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i="1" dirty="0">
                <a:solidFill>
                  <a:schemeClr val="bg1"/>
                </a:solidFill>
              </a:rPr>
              <a:t>… ein „dramatischer Basisprozess“, der das 20. Jahrhundert prägte und der in den postkolonialen Räumen bis heute weiterwirkt.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solidFill>
                  <a:schemeClr val="bg1"/>
                </a:solidFill>
              </a:rPr>
              <a:t>(Bildungsplan 2016, Stufenspezifische Hinweise, Klassen 11/12) </a:t>
            </a:r>
          </a:p>
          <a:p>
            <a:endParaRPr lang="de-DE" sz="2000" i="1" dirty="0">
              <a:solidFill>
                <a:schemeClr val="bg1"/>
              </a:solidFill>
            </a:endParaRPr>
          </a:p>
          <a:p>
            <a:endParaRPr lang="de-DE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Wege zur Unabhängigkeit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2696F7-EF8C-1B45-9288-97D311B57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45229" r="3484" b="44815"/>
          <a:stretch/>
        </p:blipFill>
        <p:spPr>
          <a:xfrm>
            <a:off x="23999" y="1231691"/>
            <a:ext cx="12168000" cy="95869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F9D7931-BA9F-664B-8453-37175418171E}"/>
              </a:ext>
            </a:extLst>
          </p:cNvPr>
          <p:cNvSpPr txBox="1"/>
          <p:nvPr/>
        </p:nvSpPr>
        <p:spPr>
          <a:xfrm>
            <a:off x="798653" y="2615229"/>
            <a:ext cx="1015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Reformansätze nach 1945 zur Stabilisierung kolonialer Herrschaft</a:t>
            </a:r>
          </a:p>
        </p:txBody>
      </p:sp>
      <p:sp>
        <p:nvSpPr>
          <p:cNvPr id="16" name="L-Form 15">
            <a:extLst>
              <a:ext uri="{FF2B5EF4-FFF2-40B4-BE49-F238E27FC236}">
                <a16:creationId xmlns:a16="http://schemas.microsoft.com/office/drawing/2014/main" id="{CBA3884E-2895-CD41-8121-B7C615DA8342}"/>
              </a:ext>
            </a:extLst>
          </p:cNvPr>
          <p:cNvSpPr/>
          <p:nvPr/>
        </p:nvSpPr>
        <p:spPr>
          <a:xfrm>
            <a:off x="798653" y="3018419"/>
            <a:ext cx="5208608" cy="3321934"/>
          </a:xfrm>
          <a:prstGeom prst="corner">
            <a:avLst>
              <a:gd name="adj1" fmla="val 9871"/>
              <a:gd name="adj2" fmla="val 9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6E322D6-B42D-1447-A2FC-32AEC89DDB50}"/>
              </a:ext>
            </a:extLst>
          </p:cNvPr>
          <p:cNvSpPr/>
          <p:nvPr/>
        </p:nvSpPr>
        <p:spPr>
          <a:xfrm>
            <a:off x="1250066" y="3018418"/>
            <a:ext cx="4757195" cy="2882096"/>
          </a:xfrm>
          <a:prstGeom prst="rect">
            <a:avLst/>
          </a:prstGeom>
          <a:solidFill>
            <a:srgbClr val="C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ysClr val="windowText" lastClr="000000"/>
                </a:solidFill>
              </a:rPr>
              <a:t>Dezentralisierung / Devolution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in den einzelnen Kolonien, </a:t>
            </a:r>
          </a:p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nach meist zähen Verhandlungen: Verfassungs-reformen, Schaffung von Institutionen politischer Partizipation und Selbstverwaltung</a:t>
            </a:r>
          </a:p>
          <a:p>
            <a:pPr algn="ctr"/>
            <a:endParaRPr lang="de-DE" sz="1000" dirty="0">
              <a:solidFill>
                <a:sysClr val="windowText" lastClr="000000"/>
              </a:solidFill>
            </a:endParaRPr>
          </a:p>
          <a:p>
            <a:pPr algn="ctr"/>
            <a:r>
              <a:rPr lang="de-DE" b="1" dirty="0" err="1">
                <a:solidFill>
                  <a:srgbClr val="C00000"/>
                </a:solidFill>
              </a:rPr>
              <a:t>Dominion</a:t>
            </a:r>
            <a:r>
              <a:rPr lang="de-DE" b="1" dirty="0">
                <a:solidFill>
                  <a:srgbClr val="C00000"/>
                </a:solidFill>
              </a:rPr>
              <a:t> / Commonwealth </a:t>
            </a:r>
            <a:r>
              <a:rPr lang="de-DE" b="1" dirty="0" err="1">
                <a:solidFill>
                  <a:srgbClr val="C00000"/>
                </a:solidFill>
              </a:rPr>
              <a:t>of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Nations</a:t>
            </a:r>
            <a:endParaRPr lang="de-DE" b="1" dirty="0">
              <a:solidFill>
                <a:srgbClr val="C00000"/>
              </a:solidFill>
            </a:endParaRPr>
          </a:p>
          <a:p>
            <a:pPr algn="ctr"/>
            <a:endParaRPr lang="de-DE" sz="1000" i="1" dirty="0">
              <a:solidFill>
                <a:sysClr val="windowText" lastClr="000000"/>
              </a:solidFill>
            </a:endParaRPr>
          </a:p>
          <a:p>
            <a:pPr algn="ctr"/>
            <a:r>
              <a:rPr lang="de-DE" i="1" dirty="0">
                <a:solidFill>
                  <a:sysClr val="windowText" lastClr="000000"/>
                </a:solidFill>
              </a:rPr>
              <a:t>„pragmatisch und </a:t>
            </a:r>
            <a:r>
              <a:rPr lang="de-DE" i="1" dirty="0" err="1">
                <a:solidFill>
                  <a:sysClr val="windowText" lastClr="000000"/>
                </a:solidFill>
              </a:rPr>
              <a:t>kolonienweise</a:t>
            </a:r>
            <a:r>
              <a:rPr lang="de-DE" i="1" dirty="0">
                <a:solidFill>
                  <a:sysClr val="windowText" lastClr="000000"/>
                </a:solidFill>
              </a:rPr>
              <a:t>“ </a:t>
            </a:r>
          </a:p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(W. Reinhard)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5A0D1DF-2744-C146-A143-17BE186C1BD5}"/>
              </a:ext>
            </a:extLst>
          </p:cNvPr>
          <p:cNvSpPr txBox="1"/>
          <p:nvPr/>
        </p:nvSpPr>
        <p:spPr>
          <a:xfrm>
            <a:off x="2546430" y="5971021"/>
            <a:ext cx="216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„Britischer Weg“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2E69229-F6D9-6C49-972F-8D8C5C832E3C}"/>
              </a:ext>
            </a:extLst>
          </p:cNvPr>
          <p:cNvSpPr/>
          <p:nvPr/>
        </p:nvSpPr>
        <p:spPr>
          <a:xfrm>
            <a:off x="804440" y="6354502"/>
            <a:ext cx="10405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200" dirty="0">
                <a:ea typeface="Times New Roman" panose="02020603050405020304" pitchFamily="18" charset="0"/>
              </a:rPr>
              <a:t>(Vgl.: Reinhard, W.: Die Unterwerfung der Welt. Globalgeschichte der europäischen Expansion 1415-2015, München </a:t>
            </a:r>
            <a:r>
              <a:rPr lang="de-DE" sz="1200" baseline="30000" dirty="0">
                <a:ea typeface="Times New Roman" panose="02020603050405020304" pitchFamily="18" charset="0"/>
              </a:rPr>
              <a:t>4</a:t>
            </a:r>
            <a:r>
              <a:rPr lang="de-DE" sz="1200" dirty="0">
                <a:ea typeface="Times New Roman" panose="02020603050405020304" pitchFamily="18" charset="0"/>
              </a:rPr>
              <a:t>2018, S. 1180; Jansen, J.C. / Osterhammel, J.: Dekolonisation. Das Ende der Imperien, München 2013, S. 43f.; </a:t>
            </a:r>
            <a:r>
              <a:rPr lang="de-DE" sz="1200" dirty="0" err="1">
                <a:ea typeface="Times New Roman" panose="02020603050405020304" pitchFamily="18" charset="0"/>
              </a:rPr>
              <a:t>Rothermund</a:t>
            </a:r>
            <a:r>
              <a:rPr lang="de-DE" sz="1200" dirty="0">
                <a:ea typeface="Times New Roman" panose="02020603050405020304" pitchFamily="18" charset="0"/>
              </a:rPr>
              <a:t>, D.: Delhi, 15. August 1947. Das Ende kolonialer Herrschaft, München 1998, S. 123)</a:t>
            </a:r>
            <a:endParaRPr lang="de-DE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1" name="L-Form 20">
            <a:extLst>
              <a:ext uri="{FF2B5EF4-FFF2-40B4-BE49-F238E27FC236}">
                <a16:creationId xmlns:a16="http://schemas.microsoft.com/office/drawing/2014/main" id="{90B60772-0406-BC41-83FC-A08977FFFA50}"/>
              </a:ext>
            </a:extLst>
          </p:cNvPr>
          <p:cNvSpPr/>
          <p:nvPr/>
        </p:nvSpPr>
        <p:spPr>
          <a:xfrm flipH="1">
            <a:off x="6204029" y="3018420"/>
            <a:ext cx="5197034" cy="3321934"/>
          </a:xfrm>
          <a:prstGeom prst="corner">
            <a:avLst>
              <a:gd name="adj1" fmla="val 9871"/>
              <a:gd name="adj2" fmla="val 922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B04C803-B966-EC46-85B5-9068055CBA94}"/>
              </a:ext>
            </a:extLst>
          </p:cNvPr>
          <p:cNvSpPr txBox="1"/>
          <p:nvPr/>
        </p:nvSpPr>
        <p:spPr>
          <a:xfrm>
            <a:off x="7242857" y="5971021"/>
            <a:ext cx="292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„Französischer Weg“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2A22710-EF17-BC48-874C-576FBF954FFA}"/>
              </a:ext>
            </a:extLst>
          </p:cNvPr>
          <p:cNvSpPr/>
          <p:nvPr/>
        </p:nvSpPr>
        <p:spPr>
          <a:xfrm>
            <a:off x="6184029" y="3018418"/>
            <a:ext cx="4757195" cy="2882096"/>
          </a:xfrm>
          <a:prstGeom prst="rect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ysClr val="windowText" lastClr="000000"/>
                </a:solidFill>
              </a:rPr>
              <a:t>Integration</a:t>
            </a:r>
          </a:p>
          <a:p>
            <a:pPr algn="ctr"/>
            <a:endParaRPr lang="de-DE" dirty="0">
              <a:solidFill>
                <a:sysClr val="windowText" lastClr="000000"/>
              </a:solidFill>
            </a:endParaRPr>
          </a:p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Kolonien als integrale Bestandteile des französischen Staats; afrikanische Volksvertreter im französischen Parlament; alle Bewohner des Kolonialreichs als gleiche „Bürger“</a:t>
            </a:r>
          </a:p>
          <a:p>
            <a:pPr algn="ctr"/>
            <a:endParaRPr lang="de-DE" sz="1000" b="1" dirty="0">
              <a:solidFill>
                <a:srgbClr val="002060"/>
              </a:solidFill>
            </a:endParaRPr>
          </a:p>
          <a:p>
            <a:pPr algn="ctr"/>
            <a:r>
              <a:rPr lang="de-DE" b="1" dirty="0">
                <a:solidFill>
                  <a:srgbClr val="002060"/>
                </a:solidFill>
              </a:rPr>
              <a:t>Union </a:t>
            </a:r>
            <a:r>
              <a:rPr lang="de-DE" b="1" dirty="0" err="1">
                <a:solidFill>
                  <a:srgbClr val="002060"/>
                </a:solidFill>
              </a:rPr>
              <a:t>française</a:t>
            </a:r>
            <a:r>
              <a:rPr lang="de-DE" b="1" dirty="0">
                <a:solidFill>
                  <a:srgbClr val="002060"/>
                </a:solidFill>
              </a:rPr>
              <a:t> / </a:t>
            </a:r>
            <a:r>
              <a:rPr lang="de-DE" b="1" dirty="0" err="1">
                <a:solidFill>
                  <a:srgbClr val="002060"/>
                </a:solidFill>
              </a:rPr>
              <a:t>Communauté</a:t>
            </a:r>
            <a:endParaRPr lang="de-DE" b="1" dirty="0">
              <a:solidFill>
                <a:srgbClr val="002060"/>
              </a:solidFill>
            </a:endParaRPr>
          </a:p>
          <a:p>
            <a:pPr algn="ctr"/>
            <a:endParaRPr lang="de-DE" sz="1000" i="1" dirty="0">
              <a:solidFill>
                <a:sysClr val="windowText" lastClr="000000"/>
              </a:solidFill>
            </a:endParaRPr>
          </a:p>
          <a:p>
            <a:pPr algn="ctr"/>
            <a:r>
              <a:rPr lang="de-DE" i="1" dirty="0">
                <a:solidFill>
                  <a:sysClr val="windowText" lastClr="000000"/>
                </a:solidFill>
              </a:rPr>
              <a:t>„verbindliche Gesamtlösungen für alle“ </a:t>
            </a:r>
          </a:p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(W. Reinhard)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15B9E18-C8BA-4D4F-83AA-4F3D45199A08}"/>
              </a:ext>
            </a:extLst>
          </p:cNvPr>
          <p:cNvSpPr txBox="1"/>
          <p:nvPr/>
        </p:nvSpPr>
        <p:spPr>
          <a:xfrm>
            <a:off x="798652" y="2227374"/>
            <a:ext cx="1060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Ausgangspunkt: der von den Kolonialmächten vorgegebene Rahmen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3548C4B-29E0-2644-A6AD-3013BE73C074}"/>
              </a:ext>
            </a:extLst>
          </p:cNvPr>
          <p:cNvSpPr txBox="1"/>
          <p:nvPr/>
        </p:nvSpPr>
        <p:spPr>
          <a:xfrm>
            <a:off x="1250066" y="2986085"/>
            <a:ext cx="9691158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Trotz grundlegender Unterschiede trugen beide Ansätze zur Politisierung und zur zunehmenden Verselbständigung bei! 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Britischer Weg: immer mehr konstitutionelle Zugeständnisse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Französischer Weg: immer weiter ausdifferenzierte Forderungen der ‘kolonialen Bürger‘</a:t>
            </a:r>
          </a:p>
          <a:p>
            <a:endParaRPr lang="de-DE" sz="2000" dirty="0"/>
          </a:p>
          <a:p>
            <a:endParaRPr lang="de-DE" sz="2400" dirty="0"/>
          </a:p>
          <a:p>
            <a:pPr algn="r"/>
            <a:r>
              <a:rPr lang="de-DE" sz="2000" dirty="0"/>
              <a:t>(vgl.: Jansen / Osterhammel: </a:t>
            </a:r>
            <a:r>
              <a:rPr lang="de-DE" sz="2000" dirty="0" err="1"/>
              <a:t>Dokolonisation</a:t>
            </a:r>
            <a:r>
              <a:rPr lang="de-DE" sz="2000" dirty="0"/>
              <a:t>, S. 43f.)</a:t>
            </a:r>
          </a:p>
        </p:txBody>
      </p:sp>
    </p:spTree>
    <p:extLst>
      <p:ext uri="{BB962C8B-B14F-4D97-AF65-F5344CB8AC3E}">
        <p14:creationId xmlns:p14="http://schemas.microsoft.com/office/powerpoint/2010/main" val="34683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Wege zur Unabhängigkeit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2696F7-EF8C-1B45-9288-97D311B57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45229" r="3484" b="44815"/>
          <a:stretch/>
        </p:blipFill>
        <p:spPr>
          <a:xfrm>
            <a:off x="23999" y="1231691"/>
            <a:ext cx="12168000" cy="95869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CD3E174-A817-494E-BF9F-B540B37ECC82}"/>
              </a:ext>
            </a:extLst>
          </p:cNvPr>
          <p:cNvSpPr txBox="1"/>
          <p:nvPr/>
        </p:nvSpPr>
        <p:spPr>
          <a:xfrm>
            <a:off x="611697" y="2448875"/>
            <a:ext cx="49085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/>
              <a:t>Unabhängigkeit konnte von der Kolonialmacht gewährt werden, bspw. in Ghana oder Tunesien oder … </a:t>
            </a:r>
          </a:p>
          <a:p>
            <a:pPr algn="r"/>
            <a:endParaRPr lang="de-DE" sz="2000" b="1" dirty="0"/>
          </a:p>
          <a:p>
            <a:pPr algn="r"/>
            <a:r>
              <a:rPr lang="de-DE" sz="2000" b="1" dirty="0"/>
              <a:t>Begünstigende Faktoren: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000" dirty="0"/>
              <a:t>Gebiet wurde erst spät Bestandteil des jeweiligen Imperiums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000" dirty="0"/>
              <a:t>schon davor politische Organisationsformen, Massenorganisationen, Parteien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000" dirty="0"/>
              <a:t>Kolonialmacht anderweitig gebunden, allg. günstige Rahmenbedingungen: z. B. drohende Eskalation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DFF85A7-E47A-204A-B9B3-1D1C345FE790}"/>
              </a:ext>
            </a:extLst>
          </p:cNvPr>
          <p:cNvSpPr txBox="1"/>
          <p:nvPr/>
        </p:nvSpPr>
        <p:spPr>
          <a:xfrm>
            <a:off x="6406954" y="2448875"/>
            <a:ext cx="46326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Unabhängigkeit von der Kolonialmacht musste erkämpft werden, bspw. in Algerien …</a:t>
            </a:r>
          </a:p>
          <a:p>
            <a:endParaRPr lang="de-DE" sz="2000" b="1" dirty="0"/>
          </a:p>
          <a:p>
            <a:r>
              <a:rPr lang="de-DE" sz="2000" b="1" dirty="0"/>
              <a:t>Eskalationsfördernde Faktoren:</a:t>
            </a:r>
            <a:endParaRPr lang="de-DE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Präsenz einer größeren Anzahl weißer Siedler mit Privilegien und Landbesitz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Einfluss dieser Siedler auch in der Metropole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Stellenwert einer Kolonie als integraler Bestandteil der Kolonialmacht</a:t>
            </a:r>
          </a:p>
        </p:txBody>
      </p:sp>
    </p:spTree>
    <p:extLst>
      <p:ext uri="{BB962C8B-B14F-4D97-AF65-F5344CB8AC3E}">
        <p14:creationId xmlns:p14="http://schemas.microsoft.com/office/powerpoint/2010/main" val="13283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Wege zur Unabhängigkeit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2696F7-EF8C-1B45-9288-97D311B57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45229" r="3484" b="44815"/>
          <a:stretch/>
        </p:blipFill>
        <p:spPr>
          <a:xfrm>
            <a:off x="23999" y="1231691"/>
            <a:ext cx="12168000" cy="95869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Dreieck 7">
            <a:extLst>
              <a:ext uri="{FF2B5EF4-FFF2-40B4-BE49-F238E27FC236}">
                <a16:creationId xmlns:a16="http://schemas.microsoft.com/office/drawing/2014/main" id="{D597CCB9-A21C-1B44-99F4-B47D67A942B3}"/>
              </a:ext>
            </a:extLst>
          </p:cNvPr>
          <p:cNvSpPr/>
          <p:nvPr/>
        </p:nvSpPr>
        <p:spPr>
          <a:xfrm>
            <a:off x="2718910" y="3751119"/>
            <a:ext cx="1962927" cy="169217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Kräfte-</a:t>
            </a:r>
          </a:p>
          <a:p>
            <a:pPr algn="ctr"/>
            <a:r>
              <a:rPr lang="de-DE" b="1" dirty="0">
                <a:solidFill>
                  <a:schemeClr val="tx1"/>
                </a:solidFill>
              </a:rPr>
              <a:t>dreieck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D1F37DA-7967-144F-9A21-0F99957A5154}"/>
              </a:ext>
            </a:extLst>
          </p:cNvPr>
          <p:cNvSpPr txBox="1"/>
          <p:nvPr/>
        </p:nvSpPr>
        <p:spPr>
          <a:xfrm>
            <a:off x="632985" y="5316614"/>
            <a:ext cx="194957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Handeln der Kolonialmacht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B03456E-AA79-5D43-96F9-377B0FC6AA68}"/>
              </a:ext>
            </a:extLst>
          </p:cNvPr>
          <p:cNvSpPr txBox="1"/>
          <p:nvPr/>
        </p:nvSpPr>
        <p:spPr>
          <a:xfrm>
            <a:off x="4818193" y="5285010"/>
            <a:ext cx="194957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Antikoloniale Bewegungen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641B595-BE60-C748-9FD6-A22CF76640B1}"/>
              </a:ext>
            </a:extLst>
          </p:cNvPr>
          <p:cNvSpPr txBox="1"/>
          <p:nvPr/>
        </p:nvSpPr>
        <p:spPr>
          <a:xfrm>
            <a:off x="2483841" y="2963561"/>
            <a:ext cx="244990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Internationale Rahmenbedingungen</a:t>
            </a:r>
          </a:p>
        </p:txBody>
      </p:sp>
      <p:sp>
        <p:nvSpPr>
          <p:cNvPr id="13" name="Gestreifter Pfeil nach rechts 12">
            <a:extLst>
              <a:ext uri="{FF2B5EF4-FFF2-40B4-BE49-F238E27FC236}">
                <a16:creationId xmlns:a16="http://schemas.microsoft.com/office/drawing/2014/main" id="{1D14EC8C-1B02-5341-8290-6762C1DA9AA9}"/>
              </a:ext>
            </a:extLst>
          </p:cNvPr>
          <p:cNvSpPr/>
          <p:nvPr/>
        </p:nvSpPr>
        <p:spPr>
          <a:xfrm rot="18234796">
            <a:off x="1391536" y="4127730"/>
            <a:ext cx="1363472" cy="31068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treifter Pfeil nach rechts 13">
            <a:extLst>
              <a:ext uri="{FF2B5EF4-FFF2-40B4-BE49-F238E27FC236}">
                <a16:creationId xmlns:a16="http://schemas.microsoft.com/office/drawing/2014/main" id="{ABB8297B-4AE6-AC46-AF19-55DA63B86237}"/>
              </a:ext>
            </a:extLst>
          </p:cNvPr>
          <p:cNvSpPr/>
          <p:nvPr/>
        </p:nvSpPr>
        <p:spPr>
          <a:xfrm rot="7459117">
            <a:off x="1460548" y="4441867"/>
            <a:ext cx="1363472" cy="31068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treifter Pfeil nach rechts 14">
            <a:extLst>
              <a:ext uri="{FF2B5EF4-FFF2-40B4-BE49-F238E27FC236}">
                <a16:creationId xmlns:a16="http://schemas.microsoft.com/office/drawing/2014/main" id="{2A83B8F4-7263-1946-89C5-FCDBD5955724}"/>
              </a:ext>
            </a:extLst>
          </p:cNvPr>
          <p:cNvSpPr/>
          <p:nvPr/>
        </p:nvSpPr>
        <p:spPr>
          <a:xfrm rot="14122688">
            <a:off x="4596073" y="4130891"/>
            <a:ext cx="1363472" cy="31068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streifter Pfeil nach rechts 16">
            <a:extLst>
              <a:ext uri="{FF2B5EF4-FFF2-40B4-BE49-F238E27FC236}">
                <a16:creationId xmlns:a16="http://schemas.microsoft.com/office/drawing/2014/main" id="{09EB5AFA-2335-2043-8BB9-EE715946EFAE}"/>
              </a:ext>
            </a:extLst>
          </p:cNvPr>
          <p:cNvSpPr/>
          <p:nvPr/>
        </p:nvSpPr>
        <p:spPr>
          <a:xfrm rot="3354871">
            <a:off x="4519241" y="4441867"/>
            <a:ext cx="1363472" cy="31068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estreifter Pfeil nach rechts 17">
            <a:extLst>
              <a:ext uri="{FF2B5EF4-FFF2-40B4-BE49-F238E27FC236}">
                <a16:creationId xmlns:a16="http://schemas.microsoft.com/office/drawing/2014/main" id="{5340C7BC-29CB-F24F-9C62-3FFBEAE28502}"/>
              </a:ext>
            </a:extLst>
          </p:cNvPr>
          <p:cNvSpPr/>
          <p:nvPr/>
        </p:nvSpPr>
        <p:spPr>
          <a:xfrm rot="10800000">
            <a:off x="3062893" y="5717500"/>
            <a:ext cx="1363472" cy="31068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estreifter Pfeil nach rechts 18">
            <a:extLst>
              <a:ext uri="{FF2B5EF4-FFF2-40B4-BE49-F238E27FC236}">
                <a16:creationId xmlns:a16="http://schemas.microsoft.com/office/drawing/2014/main" id="{1A11882D-0CB4-2D46-9B0B-D5C152A75401}"/>
              </a:ext>
            </a:extLst>
          </p:cNvPr>
          <p:cNvSpPr/>
          <p:nvPr/>
        </p:nvSpPr>
        <p:spPr>
          <a:xfrm>
            <a:off x="3326784" y="5944857"/>
            <a:ext cx="1363472" cy="310685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3EE7E90-655B-7445-9B51-46BFB6F7564A}"/>
              </a:ext>
            </a:extLst>
          </p:cNvPr>
          <p:cNvSpPr txBox="1"/>
          <p:nvPr/>
        </p:nvSpPr>
        <p:spPr>
          <a:xfrm>
            <a:off x="6925893" y="2418620"/>
            <a:ext cx="4842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(Weitere) Gemeinsame Nenner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Führer der Nationalbewegungen waren westlich geprägt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Idee des Nationalstaats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willkürliche Grenzziehungen der Kolonialherren werden übernommen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Betonung der Souveränität vs. Panafrikanismus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Einparteienstaaten</a:t>
            </a:r>
          </a:p>
        </p:txBody>
      </p:sp>
    </p:spTree>
    <p:extLst>
      <p:ext uri="{BB962C8B-B14F-4D97-AF65-F5344CB8AC3E}">
        <p14:creationId xmlns:p14="http://schemas.microsoft.com/office/powerpoint/2010/main" val="42118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42696F7-EF8C-1B45-9288-97D311B57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45229" r="3484" b="44815"/>
          <a:stretch/>
        </p:blipFill>
        <p:spPr>
          <a:xfrm>
            <a:off x="23999" y="1231691"/>
            <a:ext cx="12168000" cy="958690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4928471-EB08-4C48-B63F-7F0D31F3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72" y="2577976"/>
            <a:ext cx="10653514" cy="606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>
                <a:sym typeface="Wingdings" pitchFamily="2" charset="2"/>
              </a:rPr>
              <a:t> </a:t>
            </a:r>
            <a:r>
              <a:rPr lang="de-DE" sz="2400" b="1" dirty="0"/>
              <a:t>Auswirkungen bis heute?</a:t>
            </a:r>
            <a:endParaRPr lang="de-DE" sz="2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BC23DE-1238-874D-ABE1-D413FE2B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Wege zur Unabhängigkeit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8EB2575-149C-6047-82C5-E63F5F6B9EDB}"/>
              </a:ext>
            </a:extLst>
          </p:cNvPr>
          <p:cNvSpPr txBox="1">
            <a:spLocks/>
          </p:cNvSpPr>
          <p:nvPr/>
        </p:nvSpPr>
        <p:spPr>
          <a:xfrm>
            <a:off x="580543" y="3184071"/>
            <a:ext cx="11137323" cy="3436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„Es gibt keine direkte Korrelation zwischen kolonialer Lage, Dekolonisationsprozess und der heutigen Situation von Staaten.“</a:t>
            </a:r>
          </a:p>
          <a:p>
            <a:pPr marL="0" indent="0">
              <a:buNone/>
            </a:pPr>
            <a:r>
              <a:rPr lang="de-DE" sz="1200" dirty="0">
                <a:ea typeface="Times New Roman" panose="02020603050405020304" pitchFamily="18" charset="0"/>
              </a:rPr>
              <a:t>(Jansen, J.C. / Osterhammel, J.: Dekolonisation. Das Ende der Imperien, München 2013, S. 43f.)</a:t>
            </a:r>
          </a:p>
          <a:p>
            <a:r>
              <a:rPr lang="de-DE" sz="2000" dirty="0">
                <a:ea typeface="Times New Roman" panose="02020603050405020304" pitchFamily="18" charset="0"/>
              </a:rPr>
              <a:t>ehemalige Kolonien: können reich und arm sein</a:t>
            </a:r>
          </a:p>
          <a:p>
            <a:r>
              <a:rPr lang="de-DE" sz="2000" dirty="0">
                <a:ea typeface="Times New Roman" panose="02020603050405020304" pitchFamily="18" charset="0"/>
              </a:rPr>
              <a:t>niemals kolonisierte Gebiete: können reich und arm sein</a:t>
            </a:r>
          </a:p>
          <a:p>
            <a:r>
              <a:rPr lang="de-DE" sz="2000" dirty="0">
                <a:ea typeface="Times New Roman" panose="02020603050405020304" pitchFamily="18" charset="0"/>
              </a:rPr>
              <a:t>Gebiete mit repressiver Kolonialherrschaft und/oder gewaltsamem Dekolonisationsprozess: können reich und arm sein …</a:t>
            </a:r>
          </a:p>
          <a:p>
            <a:pPr marL="0" indent="0">
              <a:buNone/>
            </a:pPr>
            <a:r>
              <a:rPr lang="de-DE" sz="2000" dirty="0"/>
              <a:t>„Allerdings ist ein undramatischer Übergang in die Unabhängigkeit niemals ein Nachteil gewesen.“</a:t>
            </a:r>
          </a:p>
          <a:p>
            <a:pPr marL="0" indent="0">
              <a:buNone/>
            </a:pPr>
            <a:r>
              <a:rPr lang="de-DE" sz="1200" dirty="0">
                <a:ea typeface="Times New Roman" panose="02020603050405020304" pitchFamily="18" charset="0"/>
              </a:rPr>
              <a:t>(ebd.)</a:t>
            </a:r>
          </a:p>
          <a:p>
            <a:pPr marL="0" indent="0">
              <a:buNone/>
            </a:pPr>
            <a:endParaRPr lang="de-DE" sz="20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2EF6BF8-A0F5-3A42-9D76-53EC97DBB5BB}"/>
              </a:ext>
            </a:extLst>
          </p:cNvPr>
          <p:cNvSpPr/>
          <p:nvPr/>
        </p:nvSpPr>
        <p:spPr>
          <a:xfrm>
            <a:off x="6033842" y="1644258"/>
            <a:ext cx="3203981" cy="288000"/>
          </a:xfrm>
          <a:prstGeom prst="rect">
            <a:avLst/>
          </a:prstGeom>
          <a:solidFill>
            <a:srgbClr val="F6A21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3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32EF6BF8-A0F5-3A42-9D76-53EC97DBB5BB}"/>
              </a:ext>
            </a:extLst>
          </p:cNvPr>
          <p:cNvSpPr/>
          <p:nvPr/>
        </p:nvSpPr>
        <p:spPr>
          <a:xfrm>
            <a:off x="1948322" y="1638479"/>
            <a:ext cx="827995" cy="288000"/>
          </a:xfrm>
          <a:prstGeom prst="rect">
            <a:avLst/>
          </a:prstGeom>
          <a:solidFill>
            <a:srgbClr val="F6A21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2EF6BF8-A0F5-3A42-9D76-53EC97DBB5BB}"/>
              </a:ext>
            </a:extLst>
          </p:cNvPr>
          <p:cNvSpPr/>
          <p:nvPr/>
        </p:nvSpPr>
        <p:spPr>
          <a:xfrm>
            <a:off x="6033842" y="1644258"/>
            <a:ext cx="3203981" cy="288000"/>
          </a:xfrm>
          <a:prstGeom prst="rect">
            <a:avLst/>
          </a:prstGeom>
          <a:solidFill>
            <a:srgbClr val="F6A21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</p:spTree>
    <p:extLst>
      <p:ext uri="{BB962C8B-B14F-4D97-AF65-F5344CB8AC3E}">
        <p14:creationId xmlns:p14="http://schemas.microsoft.com/office/powerpoint/2010/main" val="3559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4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</p:spTree>
    <p:extLst>
      <p:ext uri="{BB962C8B-B14F-4D97-AF65-F5344CB8AC3E}">
        <p14:creationId xmlns:p14="http://schemas.microsoft.com/office/powerpoint/2010/main" val="37693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83659" y="4062166"/>
            <a:ext cx="3400282" cy="136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Entstehung zweier Staaten: Indien und Pakistan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„größte zeitlich komprimierte Zwangsmigration des 20. Jh.“ </a:t>
            </a:r>
            <a:r>
              <a:rPr lang="de-DE" sz="1100" dirty="0"/>
              <a:t>(</a:t>
            </a:r>
            <a:r>
              <a:rPr lang="de-DE" sz="1100" dirty="0">
                <a:ea typeface="Times New Roman" panose="02020603050405020304" pitchFamily="18" charset="0"/>
              </a:rPr>
              <a:t>Jansen, J.C. / Osterhammel, J.: Deko-</a:t>
            </a:r>
            <a:r>
              <a:rPr lang="de-DE" sz="1100" dirty="0" err="1">
                <a:ea typeface="Times New Roman" panose="02020603050405020304" pitchFamily="18" charset="0"/>
              </a:rPr>
              <a:t>lonisation</a:t>
            </a:r>
            <a:r>
              <a:rPr lang="de-DE" sz="1100" dirty="0">
                <a:ea typeface="Times New Roman" panose="02020603050405020304" pitchFamily="18" charset="0"/>
              </a:rPr>
              <a:t>. Das Ende der Imperien, München 2013, S. 9)</a:t>
            </a:r>
            <a:endParaRPr lang="de-DE" sz="1100" dirty="0"/>
          </a:p>
        </p:txBody>
      </p:sp>
      <p:sp>
        <p:nvSpPr>
          <p:cNvPr id="32" name="Textfeld 31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</p:spTree>
    <p:extLst>
      <p:ext uri="{BB962C8B-B14F-4D97-AF65-F5344CB8AC3E}">
        <p14:creationId xmlns:p14="http://schemas.microsoft.com/office/powerpoint/2010/main" val="40375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DEA833-CCC5-4448-AB7B-A27B3F45D0CF}"/>
              </a:ext>
            </a:extLst>
          </p:cNvPr>
          <p:cNvSpPr txBox="1"/>
          <p:nvPr/>
        </p:nvSpPr>
        <p:spPr>
          <a:xfrm>
            <a:off x="383658" y="5651236"/>
            <a:ext cx="340028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Kaschmir-Konflikt als brandgefährliches Dauer-Erbe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C302B07-A5D9-0941-8D23-9B8FC83C6D39}"/>
              </a:ext>
            </a:extLst>
          </p:cNvPr>
          <p:cNvSpPr txBox="1"/>
          <p:nvPr/>
        </p:nvSpPr>
        <p:spPr>
          <a:xfrm>
            <a:off x="383659" y="4062166"/>
            <a:ext cx="3400282" cy="136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Entstehung zweier Staaten: Indien und Pakistan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„größte zeitlich komprimierte Zwangsmigration des 20. Jh.“ </a:t>
            </a:r>
            <a:r>
              <a:rPr lang="de-DE" sz="1100" dirty="0"/>
              <a:t>(</a:t>
            </a:r>
            <a:r>
              <a:rPr lang="de-DE" sz="1100" dirty="0">
                <a:ea typeface="Times New Roman" panose="02020603050405020304" pitchFamily="18" charset="0"/>
              </a:rPr>
              <a:t>Jansen, J.C. / Osterhammel, J.: Deko-</a:t>
            </a:r>
            <a:r>
              <a:rPr lang="de-DE" sz="1100" dirty="0" err="1">
                <a:ea typeface="Times New Roman" panose="02020603050405020304" pitchFamily="18" charset="0"/>
              </a:rPr>
              <a:t>lonisation</a:t>
            </a:r>
            <a:r>
              <a:rPr lang="de-DE" sz="1100" dirty="0">
                <a:ea typeface="Times New Roman" panose="02020603050405020304" pitchFamily="18" charset="0"/>
              </a:rPr>
              <a:t>. Das Ende der Imperien, München 2013, S. 9)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326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DEA833-CCC5-4448-AB7B-A27B3F45D0CF}"/>
              </a:ext>
            </a:extLst>
          </p:cNvPr>
          <p:cNvSpPr txBox="1"/>
          <p:nvPr/>
        </p:nvSpPr>
        <p:spPr>
          <a:xfrm>
            <a:off x="383658" y="5651236"/>
            <a:ext cx="340028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Kaschmir-Konflikt als brandgefährliches Dauer-Erbe</a:t>
            </a:r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02F144A8-FD58-A54E-A798-CE5BFA41239F}"/>
              </a:ext>
            </a:extLst>
          </p:cNvPr>
          <p:cNvSpPr/>
          <p:nvPr/>
        </p:nvSpPr>
        <p:spPr>
          <a:xfrm>
            <a:off x="3924626" y="3565703"/>
            <a:ext cx="358365" cy="2731864"/>
          </a:xfrm>
          <a:prstGeom prst="rightBrace">
            <a:avLst>
              <a:gd name="adj1" fmla="val 8333"/>
              <a:gd name="adj2" fmla="val 222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3756714-EA3D-5B4F-BA79-893E49C7E6E0}"/>
              </a:ext>
            </a:extLst>
          </p:cNvPr>
          <p:cNvSpPr txBox="1"/>
          <p:nvPr/>
        </p:nvSpPr>
        <p:spPr>
          <a:xfrm>
            <a:off x="4625496" y="3511663"/>
            <a:ext cx="3061215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„ein Fiasko sondergleichen“ </a:t>
            </a:r>
          </a:p>
          <a:p>
            <a:pPr>
              <a:spcBef>
                <a:spcPts val="600"/>
              </a:spcBef>
            </a:pPr>
            <a:r>
              <a:rPr lang="de-DE" dirty="0"/>
              <a:t>„ein gigantisches Scheitern“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(Jansen/Osterhammel: Dekolonisation, S. 57; </a:t>
            </a:r>
            <a:r>
              <a:rPr lang="de-DE" sz="1200" dirty="0" err="1"/>
              <a:t>Dharampal</a:t>
            </a:r>
            <a:r>
              <a:rPr lang="de-DE" sz="1200" dirty="0"/>
              <a:t>-Frick / Ludwig: Indien, S. 155)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91533D8-109B-574C-BD6F-2882A48CA613}"/>
              </a:ext>
            </a:extLst>
          </p:cNvPr>
          <p:cNvSpPr txBox="1"/>
          <p:nvPr/>
        </p:nvSpPr>
        <p:spPr>
          <a:xfrm>
            <a:off x="383659" y="4062166"/>
            <a:ext cx="3400282" cy="136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Entstehung zweier Staaten: Indien und Pakistan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„größte zeitlich komprimierte Zwangsmigration des 20. Jh.“ </a:t>
            </a:r>
            <a:r>
              <a:rPr lang="de-DE" sz="1100" dirty="0"/>
              <a:t>(</a:t>
            </a:r>
            <a:r>
              <a:rPr lang="de-DE" sz="1100" dirty="0">
                <a:ea typeface="Times New Roman" panose="02020603050405020304" pitchFamily="18" charset="0"/>
              </a:rPr>
              <a:t>Jansen, J.C. / Osterhammel, J.: Deko-</a:t>
            </a:r>
            <a:r>
              <a:rPr lang="de-DE" sz="1100" dirty="0" err="1">
                <a:ea typeface="Times New Roman" panose="02020603050405020304" pitchFamily="18" charset="0"/>
              </a:rPr>
              <a:t>lonisation</a:t>
            </a:r>
            <a:r>
              <a:rPr lang="de-DE" sz="1100" dirty="0">
                <a:ea typeface="Times New Roman" panose="02020603050405020304" pitchFamily="18" charset="0"/>
              </a:rPr>
              <a:t>. Das Ende der Imperien, München 2013, S. 9)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481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985CD9-FC9D-BD43-9E9A-206B8050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5" y="5949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668527D-9D05-D243-96CB-2DE256BC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564" y="31367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4C8B633-F688-764F-935D-952E288D7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538" y="5602381"/>
            <a:ext cx="10253236" cy="595001"/>
          </a:xfrm>
          <a:noFill/>
          <a:ln w="38100">
            <a:noFill/>
          </a:ln>
        </p:spPr>
        <p:txBody>
          <a:bodyPr>
            <a:normAutofit lnSpcReduction="10000"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Aber auch …</a:t>
            </a:r>
          </a:p>
        </p:txBody>
      </p:sp>
      <p:sp>
        <p:nvSpPr>
          <p:cNvPr id="13" name="Textfeld 9">
            <a:extLst>
              <a:ext uri="{FF2B5EF4-FFF2-40B4-BE49-F238E27FC236}">
                <a16:creationId xmlns:a16="http://schemas.microsoft.com/office/drawing/2014/main" id="{9B6AE7E7-FF25-0947-83AB-6E5AD600789D}"/>
              </a:ext>
            </a:extLst>
          </p:cNvPr>
          <p:cNvSpPr txBox="1"/>
          <p:nvPr/>
        </p:nvSpPr>
        <p:spPr>
          <a:xfrm>
            <a:off x="160139" y="334998"/>
            <a:ext cx="11760813" cy="4923747"/>
          </a:xfrm>
          <a:prstGeom prst="rect">
            <a:avLst/>
          </a:prstGeom>
          <a:solidFill>
            <a:srgbClr val="FFFFFF">
              <a:alpha val="89804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i="1" dirty="0">
                <a:solidFill>
                  <a:schemeClr val="bg1"/>
                </a:solidFill>
              </a:rPr>
              <a:t>„Die deutsche Geschichtsschreibung […] hat den Prozess der Dekolonisation weitgehend verschlafen.“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solidFill>
                  <a:schemeClr val="bg1"/>
                </a:solidFill>
              </a:rPr>
              <a:t>(Eckert, A.: Spätkoloniale Herrschaft, Dekolonisation und internationale Ordnung, in: </a:t>
            </a:r>
            <a:r>
              <a:rPr lang="de-DE" sz="2000" dirty="0" err="1">
                <a:solidFill>
                  <a:schemeClr val="bg1"/>
                </a:solidFill>
              </a:rPr>
              <a:t>AfS</a:t>
            </a:r>
            <a:r>
              <a:rPr lang="de-DE" sz="2000" dirty="0">
                <a:solidFill>
                  <a:schemeClr val="bg1"/>
                </a:solidFill>
              </a:rPr>
              <a:t> 48 [2008], S. 3–20, hier: S. 3) </a:t>
            </a:r>
          </a:p>
          <a:p>
            <a:endParaRPr lang="de-DE" sz="2000" i="1" dirty="0">
              <a:solidFill>
                <a:schemeClr val="bg1"/>
              </a:solidFill>
            </a:endParaRPr>
          </a:p>
          <a:p>
            <a:endParaRPr lang="de-DE" sz="2000" i="1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D06786E-33CA-174D-A6DE-33019CC4FAF7}"/>
              </a:ext>
            </a:extLst>
          </p:cNvPr>
          <p:cNvSpPr txBox="1"/>
          <p:nvPr/>
        </p:nvSpPr>
        <p:spPr>
          <a:xfrm>
            <a:off x="1848452" y="1820687"/>
            <a:ext cx="8089204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ysClr val="windowText" lastClr="000000"/>
                </a:solidFill>
              </a:rPr>
              <a:t>WAS ES SCHON LÄNGER GAB – z. B.: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Reinhard, W.:  Die Unterwerfung der Welt. Globalgeschichte der europäischen Expansion 1415-2015, München 2016 (= Überarbeitung der vierbändigen, zwischen 1983 und 1990 entstandenen „Geschichte der europäischen Expansion“) 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Mommsen, W. (Hgg.): Das Ende der Kolonialreiche. Dekolonisation und die Politik der Großmächte, Frankfurt a. M. 1990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 err="1">
                <a:solidFill>
                  <a:sysClr val="windowText" lastClr="000000"/>
                </a:solidFill>
              </a:rPr>
              <a:t>Rothermund</a:t>
            </a:r>
            <a:r>
              <a:rPr lang="de-DE" dirty="0">
                <a:solidFill>
                  <a:sysClr val="windowText" lastClr="000000"/>
                </a:solidFill>
              </a:rPr>
              <a:t>, D.: Delhi, 15. August 1947. Das Ende kolonialer Herrschaft, München 1998 (und weitere Titel dieses Autors)</a:t>
            </a:r>
          </a:p>
        </p:txBody>
      </p:sp>
    </p:spTree>
    <p:extLst>
      <p:ext uri="{BB962C8B-B14F-4D97-AF65-F5344CB8AC3E}">
        <p14:creationId xmlns:p14="http://schemas.microsoft.com/office/powerpoint/2010/main" val="2020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DEA833-CCC5-4448-AB7B-A27B3F45D0CF}"/>
              </a:ext>
            </a:extLst>
          </p:cNvPr>
          <p:cNvSpPr txBox="1"/>
          <p:nvPr/>
        </p:nvSpPr>
        <p:spPr>
          <a:xfrm>
            <a:off x="383658" y="5651236"/>
            <a:ext cx="340028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Kaschmir-Konflikt als brandgefährliches Dauer-Erbe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507A35D-7A6C-EE43-B9D2-E193B85CA1EB}"/>
              </a:ext>
            </a:extLst>
          </p:cNvPr>
          <p:cNvSpPr txBox="1"/>
          <p:nvPr/>
        </p:nvSpPr>
        <p:spPr>
          <a:xfrm>
            <a:off x="383658" y="6390009"/>
            <a:ext cx="34002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Bedeutung Indiens/Pakistans heute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76EA85D-2EB5-7744-9A64-BB3AB5E9E0BC}"/>
              </a:ext>
            </a:extLst>
          </p:cNvPr>
          <p:cNvSpPr txBox="1"/>
          <p:nvPr/>
        </p:nvSpPr>
        <p:spPr>
          <a:xfrm>
            <a:off x="383659" y="4062166"/>
            <a:ext cx="3400282" cy="136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Entstehung zweier Staaten: Indien und Pakistan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„größte zeitlich komprimierte Zwangsmigration des 20. Jh.“ </a:t>
            </a:r>
            <a:r>
              <a:rPr lang="de-DE" sz="1100" dirty="0"/>
              <a:t>(</a:t>
            </a:r>
            <a:r>
              <a:rPr lang="de-DE" sz="1100" dirty="0">
                <a:ea typeface="Times New Roman" panose="02020603050405020304" pitchFamily="18" charset="0"/>
              </a:rPr>
              <a:t>Jansen, J.C. / Osterhammel, J.: Deko-</a:t>
            </a:r>
            <a:r>
              <a:rPr lang="de-DE" sz="1100" dirty="0" err="1">
                <a:ea typeface="Times New Roman" panose="02020603050405020304" pitchFamily="18" charset="0"/>
              </a:rPr>
              <a:t>lonisation</a:t>
            </a:r>
            <a:r>
              <a:rPr lang="de-DE" sz="1100" dirty="0">
                <a:ea typeface="Times New Roman" panose="02020603050405020304" pitchFamily="18" charset="0"/>
              </a:rPr>
              <a:t>. Das Ende der Imperien, München 2013, S. 9)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88822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DEA833-CCC5-4448-AB7B-A27B3F45D0CF}"/>
              </a:ext>
            </a:extLst>
          </p:cNvPr>
          <p:cNvSpPr txBox="1"/>
          <p:nvPr/>
        </p:nvSpPr>
        <p:spPr>
          <a:xfrm>
            <a:off x="383658" y="5651236"/>
            <a:ext cx="340028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Kaschmir-Konflikt als brandgefährliches Dauer-Erbe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507A35D-7A6C-EE43-B9D2-E193B85CA1EB}"/>
              </a:ext>
            </a:extLst>
          </p:cNvPr>
          <p:cNvSpPr txBox="1"/>
          <p:nvPr/>
        </p:nvSpPr>
        <p:spPr>
          <a:xfrm>
            <a:off x="383658" y="6390009"/>
            <a:ext cx="34002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Bedeutung Indiens/Pakistans heute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8DCFC5-03E1-0C49-B7FA-74C60BE8778A}"/>
              </a:ext>
            </a:extLst>
          </p:cNvPr>
          <p:cNvSpPr txBox="1"/>
          <p:nvPr/>
        </p:nvSpPr>
        <p:spPr>
          <a:xfrm>
            <a:off x="8318403" y="3029557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 </a:t>
            </a:r>
            <a:r>
              <a:rPr lang="de-DE" dirty="0"/>
              <a:t>- GB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8BF66A8-4BAB-764C-B51D-9EC613776BB7}"/>
              </a:ext>
            </a:extLst>
          </p:cNvPr>
          <p:cNvSpPr txBox="1"/>
          <p:nvPr/>
        </p:nvSpPr>
        <p:spPr>
          <a:xfrm>
            <a:off x="8318403" y="6378669"/>
            <a:ext cx="189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By Walter Crane - http://</a:t>
            </a:r>
            <a:r>
              <a:rPr lang="en-US" sz="600" dirty="0" err="1"/>
              <a:t>maps.bpl.org</a:t>
            </a:r>
            <a:r>
              <a:rPr lang="en-US" sz="600" dirty="0"/>
              <a:t>/id/M8682/, Public Domain, https://</a:t>
            </a:r>
            <a:r>
              <a:rPr lang="en-US" sz="600" dirty="0" err="1"/>
              <a:t>commons.wikimedia.org</a:t>
            </a:r>
            <a:r>
              <a:rPr lang="en-US" sz="600" dirty="0"/>
              <a:t>/w/</a:t>
            </a:r>
            <a:r>
              <a:rPr lang="en-US" sz="600" dirty="0" err="1"/>
              <a:t>index.php?curid</a:t>
            </a:r>
            <a:r>
              <a:rPr lang="en-US" sz="600" dirty="0"/>
              <a:t>=11917447</a:t>
            </a:r>
            <a:endParaRPr lang="de-DE" sz="6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05A377-C2A5-E745-A2E4-CFE4B0637574}"/>
              </a:ext>
            </a:extLst>
          </p:cNvPr>
          <p:cNvSpPr txBox="1"/>
          <p:nvPr/>
        </p:nvSpPr>
        <p:spPr>
          <a:xfrm>
            <a:off x="8318403" y="3565703"/>
            <a:ext cx="3400281" cy="1538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Das Empire als „das einzige wahrhafte Weltreich“!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(Jansen/Osterhammel: Dekolonisation, S. 9)</a:t>
            </a:r>
          </a:p>
          <a:p>
            <a:pPr>
              <a:spcBef>
                <a:spcPts val="600"/>
              </a:spcBef>
            </a:pPr>
            <a:r>
              <a:rPr lang="de-DE" dirty="0"/>
              <a:t>Indien galt ‚als kostbarstes Juwel in der Krone Englands‘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8924596-F2D7-C045-BE15-3CD2F4B29F28}"/>
              </a:ext>
            </a:extLst>
          </p:cNvPr>
          <p:cNvSpPr txBox="1"/>
          <p:nvPr/>
        </p:nvSpPr>
        <p:spPr>
          <a:xfrm>
            <a:off x="383659" y="4062166"/>
            <a:ext cx="3400282" cy="136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Entstehung zweier Staaten: Indien und Pakistan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„größte zeitlich komprimierte Zwangsmigration des 20. Jh.“ </a:t>
            </a:r>
            <a:r>
              <a:rPr lang="de-DE" sz="1100" dirty="0"/>
              <a:t>(</a:t>
            </a:r>
            <a:r>
              <a:rPr lang="de-DE" sz="1100" dirty="0">
                <a:ea typeface="Times New Roman" panose="02020603050405020304" pitchFamily="18" charset="0"/>
              </a:rPr>
              <a:t>Jansen, J.C. / Osterhammel, J.: Deko-</a:t>
            </a:r>
            <a:r>
              <a:rPr lang="de-DE" sz="1100" dirty="0" err="1">
                <a:ea typeface="Times New Roman" panose="02020603050405020304" pitchFamily="18" charset="0"/>
              </a:rPr>
              <a:t>lonisation</a:t>
            </a:r>
            <a:r>
              <a:rPr lang="de-DE" sz="1100" dirty="0">
                <a:ea typeface="Times New Roman" panose="02020603050405020304" pitchFamily="18" charset="0"/>
              </a:rPr>
              <a:t>. Das Ende der Imperien, München 2013, S. 9)</a:t>
            </a:r>
            <a:endParaRPr lang="de-DE" sz="1100" dirty="0"/>
          </a:p>
        </p:txBody>
      </p:sp>
      <p:pic>
        <p:nvPicPr>
          <p:cNvPr id="15" name="Grafik 2">
            <a:extLst>
              <a:ext uri="{FF2B5EF4-FFF2-40B4-BE49-F238E27FC236}">
                <a16:creationId xmlns:a16="http://schemas.microsoft.com/office/drawing/2014/main" id="{922772F0-A488-D545-AE7E-A1C455B476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86" y="2902065"/>
            <a:ext cx="5317988" cy="395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3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DEA833-CCC5-4448-AB7B-A27B3F45D0CF}"/>
              </a:ext>
            </a:extLst>
          </p:cNvPr>
          <p:cNvSpPr txBox="1"/>
          <p:nvPr/>
        </p:nvSpPr>
        <p:spPr>
          <a:xfrm>
            <a:off x="383658" y="5651236"/>
            <a:ext cx="340028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Kaschmir-Konflikt als brandgefährliches Dauer-Erbe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507A35D-7A6C-EE43-B9D2-E193B85CA1EB}"/>
              </a:ext>
            </a:extLst>
          </p:cNvPr>
          <p:cNvSpPr txBox="1"/>
          <p:nvPr/>
        </p:nvSpPr>
        <p:spPr>
          <a:xfrm>
            <a:off x="383658" y="6390009"/>
            <a:ext cx="34002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Bedeutung Indiens/Pakistans heute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8DCFC5-03E1-0C49-B7FA-74C60BE8778A}"/>
              </a:ext>
            </a:extLst>
          </p:cNvPr>
          <p:cNvSpPr txBox="1"/>
          <p:nvPr/>
        </p:nvSpPr>
        <p:spPr>
          <a:xfrm>
            <a:off x="8318403" y="3029557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 </a:t>
            </a:r>
            <a:r>
              <a:rPr lang="de-DE" dirty="0"/>
              <a:t>- GB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05A377-C2A5-E745-A2E4-CFE4B0637574}"/>
              </a:ext>
            </a:extLst>
          </p:cNvPr>
          <p:cNvSpPr txBox="1"/>
          <p:nvPr/>
        </p:nvSpPr>
        <p:spPr>
          <a:xfrm>
            <a:off x="8318403" y="3565703"/>
            <a:ext cx="3400281" cy="1538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Das Empire als „das einzige wahrhafte Weltreich“!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(Jansen/Osterhammel: Dekolonisation, S. 9)</a:t>
            </a:r>
          </a:p>
          <a:p>
            <a:pPr>
              <a:spcBef>
                <a:spcPts val="600"/>
              </a:spcBef>
            </a:pPr>
            <a:r>
              <a:rPr lang="de-DE" dirty="0"/>
              <a:t>Indien galt ‚als kostbarstes Juwel in der Krone Englands‘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F0C345A-FEE5-3C44-9B5E-D3B504C06E01}"/>
              </a:ext>
            </a:extLst>
          </p:cNvPr>
          <p:cNvSpPr txBox="1"/>
          <p:nvPr/>
        </p:nvSpPr>
        <p:spPr>
          <a:xfrm>
            <a:off x="8318403" y="5308416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Der Fall Indien(s) als Zäsur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06A9EA2-6A52-4A42-8B95-FD611EA2A846}"/>
              </a:ext>
            </a:extLst>
          </p:cNvPr>
          <p:cNvSpPr/>
          <p:nvPr/>
        </p:nvSpPr>
        <p:spPr>
          <a:xfrm>
            <a:off x="4012770" y="2970065"/>
            <a:ext cx="4012771" cy="1738938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388 Millionen Untertanen weniger, damit entfiel die Hälfte des Empire.</a:t>
            </a:r>
          </a:p>
          <a:p>
            <a:r>
              <a:rPr lang="de-DE" dirty="0"/>
              <a:t>Das Empire büßte seine strategische, geopolitische Kohärenz ein.</a:t>
            </a:r>
          </a:p>
          <a:p>
            <a:endParaRPr lang="de-DE" dirty="0"/>
          </a:p>
          <a:p>
            <a:pPr>
              <a:spcBef>
                <a:spcPts val="600"/>
              </a:spcBef>
            </a:pPr>
            <a:r>
              <a:rPr lang="de-DE" sz="1200" dirty="0"/>
              <a:t>(vgl. Jansen/Osterhammel: Dekolonisation, S. 53f.)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6CAAB6C-1F4B-A84C-AA60-4CB4FB32114D}"/>
              </a:ext>
            </a:extLst>
          </p:cNvPr>
          <p:cNvSpPr txBox="1"/>
          <p:nvPr/>
        </p:nvSpPr>
        <p:spPr>
          <a:xfrm>
            <a:off x="383659" y="4062166"/>
            <a:ext cx="3400282" cy="136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Entstehung zweier Staaten: Indien und Pakistan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„größte zeitlich komprimierte Zwangsmigration des 20. Jh.“ </a:t>
            </a:r>
            <a:r>
              <a:rPr lang="de-DE" sz="1100" dirty="0"/>
              <a:t>(</a:t>
            </a:r>
            <a:r>
              <a:rPr lang="de-DE" sz="1100" dirty="0">
                <a:ea typeface="Times New Roman" panose="02020603050405020304" pitchFamily="18" charset="0"/>
              </a:rPr>
              <a:t>Jansen, J.C. / Osterhammel, J.: Deko-</a:t>
            </a:r>
            <a:r>
              <a:rPr lang="de-DE" sz="1100" dirty="0" err="1">
                <a:ea typeface="Times New Roman" panose="02020603050405020304" pitchFamily="18" charset="0"/>
              </a:rPr>
              <a:t>lonisation</a:t>
            </a:r>
            <a:r>
              <a:rPr lang="de-DE" sz="1100" dirty="0">
                <a:ea typeface="Times New Roman" panose="02020603050405020304" pitchFamily="18" charset="0"/>
              </a:rPr>
              <a:t>. Das Ende der Imperien, München 2013, S. 9)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6546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DEA833-CCC5-4448-AB7B-A27B3F45D0CF}"/>
              </a:ext>
            </a:extLst>
          </p:cNvPr>
          <p:cNvSpPr txBox="1"/>
          <p:nvPr/>
        </p:nvSpPr>
        <p:spPr>
          <a:xfrm>
            <a:off x="383658" y="5651236"/>
            <a:ext cx="340028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Kaschmir-Konflikt als brandgefährliches Dauer-Erbe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507A35D-7A6C-EE43-B9D2-E193B85CA1EB}"/>
              </a:ext>
            </a:extLst>
          </p:cNvPr>
          <p:cNvSpPr txBox="1"/>
          <p:nvPr/>
        </p:nvSpPr>
        <p:spPr>
          <a:xfrm>
            <a:off x="383658" y="6390009"/>
            <a:ext cx="34002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Bedeutung Indiens/Pakistans heute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8DCFC5-03E1-0C49-B7FA-74C60BE8778A}"/>
              </a:ext>
            </a:extLst>
          </p:cNvPr>
          <p:cNvSpPr txBox="1"/>
          <p:nvPr/>
        </p:nvSpPr>
        <p:spPr>
          <a:xfrm>
            <a:off x="8318403" y="3029557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 </a:t>
            </a:r>
            <a:r>
              <a:rPr lang="de-DE" dirty="0"/>
              <a:t>- GB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05A377-C2A5-E745-A2E4-CFE4B0637574}"/>
              </a:ext>
            </a:extLst>
          </p:cNvPr>
          <p:cNvSpPr txBox="1"/>
          <p:nvPr/>
        </p:nvSpPr>
        <p:spPr>
          <a:xfrm>
            <a:off x="8318403" y="3565703"/>
            <a:ext cx="3400281" cy="1538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Das Empire als „das einzige wahrhafte Weltreich“!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(Jansen/Osterhammel: Dekolonisation, S. 9)</a:t>
            </a:r>
          </a:p>
          <a:p>
            <a:pPr>
              <a:spcBef>
                <a:spcPts val="600"/>
              </a:spcBef>
            </a:pPr>
            <a:r>
              <a:rPr lang="de-DE" dirty="0"/>
              <a:t>Indien galt ‚als kostbarstes Juwel in der Krone Englands‘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F0C345A-FEE5-3C44-9B5E-D3B504C06E01}"/>
              </a:ext>
            </a:extLst>
          </p:cNvPr>
          <p:cNvSpPr txBox="1"/>
          <p:nvPr/>
        </p:nvSpPr>
        <p:spPr>
          <a:xfrm>
            <a:off x="8318403" y="5308416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Der Fall Indien(s) als Zäsur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6CAAB6C-1F4B-A84C-AA60-4CB4FB32114D}"/>
              </a:ext>
            </a:extLst>
          </p:cNvPr>
          <p:cNvSpPr txBox="1"/>
          <p:nvPr/>
        </p:nvSpPr>
        <p:spPr>
          <a:xfrm>
            <a:off x="383659" y="4062166"/>
            <a:ext cx="3400282" cy="136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Entstehung zweier Staaten: Indien und Pakistan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„größte zeitlich komprimierte Zwangsmigration des 20. Jh.“ </a:t>
            </a:r>
            <a:r>
              <a:rPr lang="de-DE" sz="1100" dirty="0"/>
              <a:t>(</a:t>
            </a:r>
            <a:r>
              <a:rPr lang="de-DE" sz="1100" dirty="0">
                <a:ea typeface="Times New Roman" panose="02020603050405020304" pitchFamily="18" charset="0"/>
              </a:rPr>
              <a:t>Jansen, J.C. / Osterhammel, J.: Deko-</a:t>
            </a:r>
            <a:r>
              <a:rPr lang="de-DE" sz="1100" dirty="0" err="1">
                <a:ea typeface="Times New Roman" panose="02020603050405020304" pitchFamily="18" charset="0"/>
              </a:rPr>
              <a:t>lonisation</a:t>
            </a:r>
            <a:r>
              <a:rPr lang="de-DE" sz="1100" dirty="0">
                <a:ea typeface="Times New Roman" panose="02020603050405020304" pitchFamily="18" charset="0"/>
              </a:rPr>
              <a:t>. Das Ende der Imperien, München 2013, S. 9)</a:t>
            </a:r>
            <a:endParaRPr lang="de-DE" sz="11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EFDC96A-A756-8E4A-8474-398B8CBD146F}"/>
              </a:ext>
            </a:extLst>
          </p:cNvPr>
          <p:cNvSpPr txBox="1"/>
          <p:nvPr/>
        </p:nvSpPr>
        <p:spPr>
          <a:xfrm>
            <a:off x="8318403" y="5922481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... Hinwendung zu Europa</a:t>
            </a:r>
          </a:p>
        </p:txBody>
      </p:sp>
    </p:spTree>
    <p:extLst>
      <p:ext uri="{BB962C8B-B14F-4D97-AF65-F5344CB8AC3E}">
        <p14:creationId xmlns:p14="http://schemas.microsoft.com/office/powerpoint/2010/main" val="25546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DEA833-CCC5-4448-AB7B-A27B3F45D0CF}"/>
              </a:ext>
            </a:extLst>
          </p:cNvPr>
          <p:cNvSpPr txBox="1"/>
          <p:nvPr/>
        </p:nvSpPr>
        <p:spPr>
          <a:xfrm>
            <a:off x="383658" y="5651236"/>
            <a:ext cx="340028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Kaschmir-Konflikt als brandgefährliches Dauer-Erbe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507A35D-7A6C-EE43-B9D2-E193B85CA1EB}"/>
              </a:ext>
            </a:extLst>
          </p:cNvPr>
          <p:cNvSpPr txBox="1"/>
          <p:nvPr/>
        </p:nvSpPr>
        <p:spPr>
          <a:xfrm>
            <a:off x="383658" y="6390009"/>
            <a:ext cx="34002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Bedeutung Indiens/Pakistans heute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8DCFC5-03E1-0C49-B7FA-74C60BE8778A}"/>
              </a:ext>
            </a:extLst>
          </p:cNvPr>
          <p:cNvSpPr txBox="1"/>
          <p:nvPr/>
        </p:nvSpPr>
        <p:spPr>
          <a:xfrm>
            <a:off x="8318403" y="3029557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 </a:t>
            </a:r>
            <a:r>
              <a:rPr lang="de-DE" dirty="0"/>
              <a:t>- GB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05A377-C2A5-E745-A2E4-CFE4B0637574}"/>
              </a:ext>
            </a:extLst>
          </p:cNvPr>
          <p:cNvSpPr txBox="1"/>
          <p:nvPr/>
        </p:nvSpPr>
        <p:spPr>
          <a:xfrm>
            <a:off x="8318403" y="3565703"/>
            <a:ext cx="3400281" cy="1538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Das Empire als „das einzige wahrhafte Weltreich“!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(Jansen/Osterhammel: Dekolonisation, S. 9)</a:t>
            </a:r>
          </a:p>
          <a:p>
            <a:pPr>
              <a:spcBef>
                <a:spcPts val="600"/>
              </a:spcBef>
            </a:pPr>
            <a:r>
              <a:rPr lang="de-DE" dirty="0"/>
              <a:t>Indien galt ‚als kostbarstes Juwel in der Krone Englands‘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F0C345A-FEE5-3C44-9B5E-D3B504C06E01}"/>
              </a:ext>
            </a:extLst>
          </p:cNvPr>
          <p:cNvSpPr txBox="1"/>
          <p:nvPr/>
        </p:nvSpPr>
        <p:spPr>
          <a:xfrm>
            <a:off x="8318403" y="5308416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Der Fall Indien(s) als Zäsur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6CAAB6C-1F4B-A84C-AA60-4CB4FB32114D}"/>
              </a:ext>
            </a:extLst>
          </p:cNvPr>
          <p:cNvSpPr txBox="1"/>
          <p:nvPr/>
        </p:nvSpPr>
        <p:spPr>
          <a:xfrm>
            <a:off x="383659" y="4062166"/>
            <a:ext cx="3400282" cy="136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Entstehung zweier Staaten: Indien und Pakistan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„größte zeitlich komprimierte Zwangsmigration des 20. Jh.“ </a:t>
            </a:r>
            <a:r>
              <a:rPr lang="de-DE" sz="1100" dirty="0"/>
              <a:t>(</a:t>
            </a:r>
            <a:r>
              <a:rPr lang="de-DE" sz="1100" dirty="0">
                <a:ea typeface="Times New Roman" panose="02020603050405020304" pitchFamily="18" charset="0"/>
              </a:rPr>
              <a:t>Jansen, J.C. / Osterhammel, J.: Deko-</a:t>
            </a:r>
            <a:r>
              <a:rPr lang="de-DE" sz="1100" dirty="0" err="1">
                <a:ea typeface="Times New Roman" panose="02020603050405020304" pitchFamily="18" charset="0"/>
              </a:rPr>
              <a:t>lonisation</a:t>
            </a:r>
            <a:r>
              <a:rPr lang="de-DE" sz="1100" dirty="0">
                <a:ea typeface="Times New Roman" panose="02020603050405020304" pitchFamily="18" charset="0"/>
              </a:rPr>
              <a:t>. Das Ende der Imperien, München 2013, S. 9)</a:t>
            </a:r>
            <a:endParaRPr lang="de-DE" sz="11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EFDC96A-A756-8E4A-8474-398B8CBD146F}"/>
              </a:ext>
            </a:extLst>
          </p:cNvPr>
          <p:cNvSpPr txBox="1"/>
          <p:nvPr/>
        </p:nvSpPr>
        <p:spPr>
          <a:xfrm>
            <a:off x="8318403" y="5922481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... Hinwendung zu Europa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0C6F1E6-1EE7-6046-BDF7-D4BF9F38DFAA}"/>
              </a:ext>
            </a:extLst>
          </p:cNvPr>
          <p:cNvSpPr txBox="1"/>
          <p:nvPr/>
        </p:nvSpPr>
        <p:spPr>
          <a:xfrm>
            <a:off x="4444521" y="4751779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1II </a:t>
            </a:r>
            <a:r>
              <a:rPr lang="de-DE" dirty="0"/>
              <a:t>- Kolonien</a:t>
            </a:r>
          </a:p>
        </p:txBody>
      </p:sp>
    </p:spTree>
    <p:extLst>
      <p:ext uri="{BB962C8B-B14F-4D97-AF65-F5344CB8AC3E}">
        <p14:creationId xmlns:p14="http://schemas.microsoft.com/office/powerpoint/2010/main" val="31825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DEA833-CCC5-4448-AB7B-A27B3F45D0CF}"/>
              </a:ext>
            </a:extLst>
          </p:cNvPr>
          <p:cNvSpPr txBox="1"/>
          <p:nvPr/>
        </p:nvSpPr>
        <p:spPr>
          <a:xfrm>
            <a:off x="383658" y="5651236"/>
            <a:ext cx="340028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Kaschmir-Konflikt als brandgefährliches Dauer-Erbe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507A35D-7A6C-EE43-B9D2-E193B85CA1EB}"/>
              </a:ext>
            </a:extLst>
          </p:cNvPr>
          <p:cNvSpPr txBox="1"/>
          <p:nvPr/>
        </p:nvSpPr>
        <p:spPr>
          <a:xfrm>
            <a:off x="383658" y="6390009"/>
            <a:ext cx="34002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Bedeutung Indiens/Pakistans heute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8DCFC5-03E1-0C49-B7FA-74C60BE8778A}"/>
              </a:ext>
            </a:extLst>
          </p:cNvPr>
          <p:cNvSpPr txBox="1"/>
          <p:nvPr/>
        </p:nvSpPr>
        <p:spPr>
          <a:xfrm>
            <a:off x="8318403" y="3029557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 </a:t>
            </a:r>
            <a:r>
              <a:rPr lang="de-DE" dirty="0"/>
              <a:t>- GB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05A377-C2A5-E745-A2E4-CFE4B0637574}"/>
              </a:ext>
            </a:extLst>
          </p:cNvPr>
          <p:cNvSpPr txBox="1"/>
          <p:nvPr/>
        </p:nvSpPr>
        <p:spPr>
          <a:xfrm>
            <a:off x="8318403" y="3565703"/>
            <a:ext cx="3400281" cy="1538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Das Empire als „das einzige wahrhafte Weltreich“!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(Jansen/Osterhammel: Dekolonisation, S. 9)</a:t>
            </a:r>
          </a:p>
          <a:p>
            <a:pPr>
              <a:spcBef>
                <a:spcPts val="600"/>
              </a:spcBef>
            </a:pPr>
            <a:r>
              <a:rPr lang="de-DE" dirty="0"/>
              <a:t>Indien galt ‚als kostbarstes Juwel in der Krone Englands‘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F0C345A-FEE5-3C44-9B5E-D3B504C06E01}"/>
              </a:ext>
            </a:extLst>
          </p:cNvPr>
          <p:cNvSpPr txBox="1"/>
          <p:nvPr/>
        </p:nvSpPr>
        <p:spPr>
          <a:xfrm>
            <a:off x="8318403" y="5308416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Der Fall Indien(s) als Zäsur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6CAAB6C-1F4B-A84C-AA60-4CB4FB32114D}"/>
              </a:ext>
            </a:extLst>
          </p:cNvPr>
          <p:cNvSpPr txBox="1"/>
          <p:nvPr/>
        </p:nvSpPr>
        <p:spPr>
          <a:xfrm>
            <a:off x="383659" y="4062166"/>
            <a:ext cx="3400282" cy="136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Entstehung zweier Staaten: Indien und Pakistan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„größte zeitlich komprimierte Zwangsmigration des 20. Jh.“ </a:t>
            </a:r>
            <a:r>
              <a:rPr lang="de-DE" sz="1100" dirty="0"/>
              <a:t>(</a:t>
            </a:r>
            <a:r>
              <a:rPr lang="de-DE" sz="1100" dirty="0">
                <a:ea typeface="Times New Roman" panose="02020603050405020304" pitchFamily="18" charset="0"/>
              </a:rPr>
              <a:t>Jansen, J.C. / Osterhammel, J.: Deko-</a:t>
            </a:r>
            <a:r>
              <a:rPr lang="de-DE" sz="1100" dirty="0" err="1">
                <a:ea typeface="Times New Roman" panose="02020603050405020304" pitchFamily="18" charset="0"/>
              </a:rPr>
              <a:t>lonisation</a:t>
            </a:r>
            <a:r>
              <a:rPr lang="de-DE" sz="1100" dirty="0">
                <a:ea typeface="Times New Roman" panose="02020603050405020304" pitchFamily="18" charset="0"/>
              </a:rPr>
              <a:t>. Das Ende der Imperien, München 2013, S. 9)</a:t>
            </a:r>
            <a:endParaRPr lang="de-DE" sz="11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EFDC96A-A756-8E4A-8474-398B8CBD146F}"/>
              </a:ext>
            </a:extLst>
          </p:cNvPr>
          <p:cNvSpPr txBox="1"/>
          <p:nvPr/>
        </p:nvSpPr>
        <p:spPr>
          <a:xfrm>
            <a:off x="8318403" y="5922481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... Hinwendung zu Europa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0C6F1E6-1EE7-6046-BDF7-D4BF9F38DFAA}"/>
              </a:ext>
            </a:extLst>
          </p:cNvPr>
          <p:cNvSpPr txBox="1"/>
          <p:nvPr/>
        </p:nvSpPr>
        <p:spPr>
          <a:xfrm>
            <a:off x="4444521" y="4751779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1II </a:t>
            </a:r>
            <a:r>
              <a:rPr lang="de-DE" dirty="0"/>
              <a:t>- Kolonien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B123C53-5388-F046-B1F5-8F2B04F74FDA}"/>
              </a:ext>
            </a:extLst>
          </p:cNvPr>
          <p:cNvSpPr/>
          <p:nvPr/>
        </p:nvSpPr>
        <p:spPr>
          <a:xfrm>
            <a:off x="329616" y="2903598"/>
            <a:ext cx="3454324" cy="3924151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r>
              <a:rPr lang="de-DE" dirty="0"/>
              <a:t>Indien als </a:t>
            </a:r>
          </a:p>
          <a:p>
            <a:endParaRPr lang="de-DE" dirty="0"/>
          </a:p>
          <a:p>
            <a:r>
              <a:rPr lang="de-DE" dirty="0"/>
              <a:t>„[…] Initialzündung für andere weltweite Entwicklungen </a:t>
            </a:r>
          </a:p>
          <a:p>
            <a:endParaRPr lang="de-DE" dirty="0"/>
          </a:p>
          <a:p>
            <a:r>
              <a:rPr lang="de-DE" dirty="0"/>
              <a:t>[…]  Anfang vom Ende der großen westeuropäischen Kolonialreiche</a:t>
            </a:r>
          </a:p>
          <a:p>
            <a:endParaRPr lang="de-DE" dirty="0"/>
          </a:p>
          <a:p>
            <a:r>
              <a:rPr lang="de-DE" dirty="0"/>
              <a:t>[…] ‚Auftakt, Modell und Motor vergleichbarer Entwicklungen in anderen Weltregionen‘“</a:t>
            </a:r>
          </a:p>
          <a:p>
            <a:pPr>
              <a:spcBef>
                <a:spcPts val="600"/>
              </a:spcBef>
            </a:pPr>
            <a:endParaRPr lang="de-DE" sz="1200" dirty="0"/>
          </a:p>
          <a:p>
            <a:pPr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-Frick/Ludwig: Indien, S. 148) </a:t>
            </a:r>
          </a:p>
          <a:p>
            <a:pPr>
              <a:spcBef>
                <a:spcPts val="600"/>
              </a:spcBef>
            </a:pPr>
            <a:endParaRPr lang="de-DE" sz="1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700246B-393A-6C4A-922A-068D2B436570}"/>
              </a:ext>
            </a:extLst>
          </p:cNvPr>
          <p:cNvSpPr txBox="1"/>
          <p:nvPr/>
        </p:nvSpPr>
        <p:spPr>
          <a:xfrm>
            <a:off x="4444521" y="5308416"/>
            <a:ext cx="340028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Initialzündung;  Auftakt, Modell und Motor ...</a:t>
            </a:r>
          </a:p>
        </p:txBody>
      </p:sp>
    </p:spTree>
    <p:extLst>
      <p:ext uri="{BB962C8B-B14F-4D97-AF65-F5344CB8AC3E}">
        <p14:creationId xmlns:p14="http://schemas.microsoft.com/office/powerpoint/2010/main" val="28462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DEA833-CCC5-4448-AB7B-A27B3F45D0CF}"/>
              </a:ext>
            </a:extLst>
          </p:cNvPr>
          <p:cNvSpPr txBox="1"/>
          <p:nvPr/>
        </p:nvSpPr>
        <p:spPr>
          <a:xfrm>
            <a:off x="383658" y="5651236"/>
            <a:ext cx="340028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Kaschmir-Konflikt als brandgefährliches Dauer-Erbe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507A35D-7A6C-EE43-B9D2-E193B85CA1EB}"/>
              </a:ext>
            </a:extLst>
          </p:cNvPr>
          <p:cNvSpPr txBox="1"/>
          <p:nvPr/>
        </p:nvSpPr>
        <p:spPr>
          <a:xfrm>
            <a:off x="383658" y="6390009"/>
            <a:ext cx="34002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Bedeutung Indiens/Pakistans heute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8DCFC5-03E1-0C49-B7FA-74C60BE8778A}"/>
              </a:ext>
            </a:extLst>
          </p:cNvPr>
          <p:cNvSpPr txBox="1"/>
          <p:nvPr/>
        </p:nvSpPr>
        <p:spPr>
          <a:xfrm>
            <a:off x="8318403" y="3029557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 </a:t>
            </a:r>
            <a:r>
              <a:rPr lang="de-DE" dirty="0"/>
              <a:t>- GB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05A377-C2A5-E745-A2E4-CFE4B0637574}"/>
              </a:ext>
            </a:extLst>
          </p:cNvPr>
          <p:cNvSpPr txBox="1"/>
          <p:nvPr/>
        </p:nvSpPr>
        <p:spPr>
          <a:xfrm>
            <a:off x="8318403" y="3565703"/>
            <a:ext cx="3400281" cy="1538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Das Empire als „das einzige wahrhafte Weltreich“!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(Jansen/Osterhammel: Dekolonisation, S. 9)</a:t>
            </a:r>
          </a:p>
          <a:p>
            <a:pPr>
              <a:spcBef>
                <a:spcPts val="600"/>
              </a:spcBef>
            </a:pPr>
            <a:r>
              <a:rPr lang="de-DE" dirty="0"/>
              <a:t>Indien galt ‚als kostbarstes Juwel in der Krone Englands‘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F0C345A-FEE5-3C44-9B5E-D3B504C06E01}"/>
              </a:ext>
            </a:extLst>
          </p:cNvPr>
          <p:cNvSpPr txBox="1"/>
          <p:nvPr/>
        </p:nvSpPr>
        <p:spPr>
          <a:xfrm>
            <a:off x="8318403" y="5308416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Der Fall Indien(s) als Zäsur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6CAAB6C-1F4B-A84C-AA60-4CB4FB32114D}"/>
              </a:ext>
            </a:extLst>
          </p:cNvPr>
          <p:cNvSpPr txBox="1"/>
          <p:nvPr/>
        </p:nvSpPr>
        <p:spPr>
          <a:xfrm>
            <a:off x="383659" y="4062166"/>
            <a:ext cx="3400282" cy="136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Entstehung zweier Staaten: Indien und Pakistan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„größte zeitlich komprimierte Zwangsmigration des 20. Jh.“ </a:t>
            </a:r>
            <a:r>
              <a:rPr lang="de-DE" sz="1100" dirty="0"/>
              <a:t>(</a:t>
            </a:r>
            <a:r>
              <a:rPr lang="de-DE" sz="1100" dirty="0">
                <a:ea typeface="Times New Roman" panose="02020603050405020304" pitchFamily="18" charset="0"/>
              </a:rPr>
              <a:t>Jansen, J.C. / Osterhammel, J.: Deko-</a:t>
            </a:r>
            <a:r>
              <a:rPr lang="de-DE" sz="1100" dirty="0" err="1">
                <a:ea typeface="Times New Roman" panose="02020603050405020304" pitchFamily="18" charset="0"/>
              </a:rPr>
              <a:t>lonisation</a:t>
            </a:r>
            <a:r>
              <a:rPr lang="de-DE" sz="1100" dirty="0">
                <a:ea typeface="Times New Roman" panose="02020603050405020304" pitchFamily="18" charset="0"/>
              </a:rPr>
              <a:t>. Das Ende der Imperien, München 2013, S. 9)</a:t>
            </a:r>
            <a:endParaRPr lang="de-DE" sz="11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EFDC96A-A756-8E4A-8474-398B8CBD146F}"/>
              </a:ext>
            </a:extLst>
          </p:cNvPr>
          <p:cNvSpPr txBox="1"/>
          <p:nvPr/>
        </p:nvSpPr>
        <p:spPr>
          <a:xfrm>
            <a:off x="8318403" y="5922481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... Hinwendung zu Europa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0C6F1E6-1EE7-6046-BDF7-D4BF9F38DFAA}"/>
              </a:ext>
            </a:extLst>
          </p:cNvPr>
          <p:cNvSpPr txBox="1"/>
          <p:nvPr/>
        </p:nvSpPr>
        <p:spPr>
          <a:xfrm>
            <a:off x="4444521" y="4751779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1II </a:t>
            </a:r>
            <a:r>
              <a:rPr lang="de-DE" dirty="0"/>
              <a:t>- Kolonien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B123C53-5388-F046-B1F5-8F2B04F74FDA}"/>
              </a:ext>
            </a:extLst>
          </p:cNvPr>
          <p:cNvSpPr/>
          <p:nvPr/>
        </p:nvSpPr>
        <p:spPr>
          <a:xfrm>
            <a:off x="329616" y="2903598"/>
            <a:ext cx="3454324" cy="3924151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r>
              <a:rPr lang="de-DE" dirty="0"/>
              <a:t>Indien als </a:t>
            </a:r>
          </a:p>
          <a:p>
            <a:endParaRPr lang="de-DE" dirty="0"/>
          </a:p>
          <a:p>
            <a:r>
              <a:rPr lang="de-DE" dirty="0"/>
              <a:t>„[…] Initialzündung für andere weltweite Entwicklungen </a:t>
            </a:r>
          </a:p>
          <a:p>
            <a:endParaRPr lang="de-DE" dirty="0"/>
          </a:p>
          <a:p>
            <a:r>
              <a:rPr lang="de-DE" dirty="0"/>
              <a:t>[…]  Anfang vom Ende der großen westeuropäischen Kolonialreiche</a:t>
            </a:r>
          </a:p>
          <a:p>
            <a:endParaRPr lang="de-DE" dirty="0"/>
          </a:p>
          <a:p>
            <a:r>
              <a:rPr lang="de-DE" dirty="0"/>
              <a:t>[…] ‚Auftakt, Modell und Motor vergleichbarer Entwicklungen in anderen Weltregionen‘“</a:t>
            </a:r>
          </a:p>
          <a:p>
            <a:pPr>
              <a:spcBef>
                <a:spcPts val="600"/>
              </a:spcBef>
            </a:pPr>
            <a:endParaRPr lang="de-DE" sz="1200" dirty="0"/>
          </a:p>
          <a:p>
            <a:pPr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-Frick/Ludwig: Indien, S. 148) </a:t>
            </a:r>
          </a:p>
          <a:p>
            <a:pPr>
              <a:spcBef>
                <a:spcPts val="600"/>
              </a:spcBef>
            </a:pPr>
            <a:endParaRPr lang="de-DE" sz="1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700246B-393A-6C4A-922A-068D2B436570}"/>
              </a:ext>
            </a:extLst>
          </p:cNvPr>
          <p:cNvSpPr txBox="1"/>
          <p:nvPr/>
        </p:nvSpPr>
        <p:spPr>
          <a:xfrm>
            <a:off x="4444521" y="5308416"/>
            <a:ext cx="340028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Initialzündung;  Auftakt, Modell und Motor ...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4E263C1-3493-4C4A-BB23-5E1FD1D95660}"/>
              </a:ext>
            </a:extLst>
          </p:cNvPr>
          <p:cNvSpPr/>
          <p:nvPr/>
        </p:nvSpPr>
        <p:spPr>
          <a:xfrm>
            <a:off x="8318403" y="2904112"/>
            <a:ext cx="3742931" cy="3554819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r"/>
            <a:r>
              <a:rPr lang="de-DE" dirty="0"/>
              <a:t>Andererseits </a:t>
            </a:r>
          </a:p>
          <a:p>
            <a:pPr algn="r"/>
            <a:endParaRPr lang="de-DE" dirty="0"/>
          </a:p>
          <a:p>
            <a:pPr algn="r"/>
            <a:r>
              <a:rPr lang="de-DE" dirty="0"/>
              <a:t>„[...] [der] Prozess der Dekolonisierung verlief keineswegs so zwangsläufig wie der Fall einer Kette von Dominosteinen. In jedem Einzelfall ergaben sich [...] ganz eigene Konstellationen. “</a:t>
            </a:r>
          </a:p>
          <a:p>
            <a:pPr algn="r"/>
            <a:endParaRPr lang="de-DE" dirty="0"/>
          </a:p>
          <a:p>
            <a:pPr algn="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Rothermund</a:t>
            </a:r>
            <a:r>
              <a:rPr lang="de-DE" sz="1200" dirty="0"/>
              <a:t>, D.: Delhi, 15. August 1947. Das Ende kolonialer Herrschaft, München 1998, S. 19f.)</a:t>
            </a:r>
          </a:p>
          <a:p>
            <a:pPr algn="r">
              <a:spcBef>
                <a:spcPts val="600"/>
              </a:spcBef>
            </a:pPr>
            <a:endParaRPr lang="de-DE" sz="1200" dirty="0"/>
          </a:p>
          <a:p>
            <a:pPr algn="r">
              <a:spcBef>
                <a:spcPts val="600"/>
              </a:spcBef>
            </a:pPr>
            <a:r>
              <a:rPr lang="de-DE" sz="1200" dirty="0"/>
              <a:t>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30882F1-16C1-3844-8939-9D8453408A75}"/>
              </a:ext>
            </a:extLst>
          </p:cNvPr>
          <p:cNvSpPr txBox="1"/>
          <p:nvPr/>
        </p:nvSpPr>
        <p:spPr>
          <a:xfrm>
            <a:off x="4444521" y="6107147"/>
            <a:ext cx="340028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... v.a. für </a:t>
            </a:r>
            <a:r>
              <a:rPr lang="de-DE" dirty="0" err="1"/>
              <a:t>Unabhängigkeitsbewe-gungen</a:t>
            </a:r>
            <a:r>
              <a:rPr lang="de-DE" dirty="0"/>
              <a:t> in vielen anderen Kolonien</a:t>
            </a:r>
          </a:p>
        </p:txBody>
      </p:sp>
    </p:spTree>
    <p:extLst>
      <p:ext uri="{BB962C8B-B14F-4D97-AF65-F5344CB8AC3E}">
        <p14:creationId xmlns:p14="http://schemas.microsoft.com/office/powerpoint/2010/main" val="117374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Warum Indien?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DEA833-CCC5-4448-AB7B-A27B3F45D0CF}"/>
              </a:ext>
            </a:extLst>
          </p:cNvPr>
          <p:cNvSpPr txBox="1"/>
          <p:nvPr/>
        </p:nvSpPr>
        <p:spPr>
          <a:xfrm>
            <a:off x="383658" y="5651236"/>
            <a:ext cx="340028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Kaschmir-Konflikt als brandgefährliches Dauer-Erbe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507A35D-7A6C-EE43-B9D2-E193B85CA1EB}"/>
              </a:ext>
            </a:extLst>
          </p:cNvPr>
          <p:cNvSpPr txBox="1"/>
          <p:nvPr/>
        </p:nvSpPr>
        <p:spPr>
          <a:xfrm>
            <a:off x="383658" y="6390009"/>
            <a:ext cx="34002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Bedeutung Indiens/Pakistans heute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8DCFC5-03E1-0C49-B7FA-74C60BE8778A}"/>
              </a:ext>
            </a:extLst>
          </p:cNvPr>
          <p:cNvSpPr txBox="1"/>
          <p:nvPr/>
        </p:nvSpPr>
        <p:spPr>
          <a:xfrm>
            <a:off x="8318403" y="3029557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 </a:t>
            </a:r>
            <a:r>
              <a:rPr lang="de-DE" dirty="0"/>
              <a:t>- GB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05A377-C2A5-E745-A2E4-CFE4B0637574}"/>
              </a:ext>
            </a:extLst>
          </p:cNvPr>
          <p:cNvSpPr txBox="1"/>
          <p:nvPr/>
        </p:nvSpPr>
        <p:spPr>
          <a:xfrm>
            <a:off x="8318403" y="3565703"/>
            <a:ext cx="3400281" cy="1538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Das Empire als „das einzige wahrhafte Weltreich“!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(Jansen/Osterhammel: Dekolonisation, S. 9)</a:t>
            </a:r>
          </a:p>
          <a:p>
            <a:pPr>
              <a:spcBef>
                <a:spcPts val="600"/>
              </a:spcBef>
            </a:pPr>
            <a:r>
              <a:rPr lang="de-DE" dirty="0"/>
              <a:t>Indien galt ‚als kostbarstes Juwel in der Krone Englands‘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F0C345A-FEE5-3C44-9B5E-D3B504C06E01}"/>
              </a:ext>
            </a:extLst>
          </p:cNvPr>
          <p:cNvSpPr txBox="1"/>
          <p:nvPr/>
        </p:nvSpPr>
        <p:spPr>
          <a:xfrm>
            <a:off x="8318403" y="5308416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Der Fall Indien(s) als Zäsur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6CAAB6C-1F4B-A84C-AA60-4CB4FB32114D}"/>
              </a:ext>
            </a:extLst>
          </p:cNvPr>
          <p:cNvSpPr txBox="1"/>
          <p:nvPr/>
        </p:nvSpPr>
        <p:spPr>
          <a:xfrm>
            <a:off x="383659" y="4062166"/>
            <a:ext cx="3400282" cy="136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Entstehung zweier Staaten: Indien und Pakistan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„größte zeitlich komprimierte Zwangsmigration des 20. Jh.“ </a:t>
            </a:r>
            <a:r>
              <a:rPr lang="de-DE" sz="1100" dirty="0"/>
              <a:t>(</a:t>
            </a:r>
            <a:r>
              <a:rPr lang="de-DE" sz="1100" dirty="0">
                <a:ea typeface="Times New Roman" panose="02020603050405020304" pitchFamily="18" charset="0"/>
              </a:rPr>
              <a:t>Jansen, J.C. / Osterhammel, J.: Deko-</a:t>
            </a:r>
            <a:r>
              <a:rPr lang="de-DE" sz="1100" dirty="0" err="1">
                <a:ea typeface="Times New Roman" panose="02020603050405020304" pitchFamily="18" charset="0"/>
              </a:rPr>
              <a:t>lonisation</a:t>
            </a:r>
            <a:r>
              <a:rPr lang="de-DE" sz="1100" dirty="0">
                <a:ea typeface="Times New Roman" panose="02020603050405020304" pitchFamily="18" charset="0"/>
              </a:rPr>
              <a:t>. Das Ende der Imperien, München 2013, S. 9)</a:t>
            </a:r>
            <a:endParaRPr lang="de-DE" sz="11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EFDC96A-A756-8E4A-8474-398B8CBD146F}"/>
              </a:ext>
            </a:extLst>
          </p:cNvPr>
          <p:cNvSpPr txBox="1"/>
          <p:nvPr/>
        </p:nvSpPr>
        <p:spPr>
          <a:xfrm>
            <a:off x="8318403" y="5922481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... Hinwendung zu Europa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0C6F1E6-1EE7-6046-BDF7-D4BF9F38DFAA}"/>
              </a:ext>
            </a:extLst>
          </p:cNvPr>
          <p:cNvSpPr txBox="1"/>
          <p:nvPr/>
        </p:nvSpPr>
        <p:spPr>
          <a:xfrm>
            <a:off x="4444521" y="4751779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1II </a:t>
            </a:r>
            <a:r>
              <a:rPr lang="de-DE" dirty="0"/>
              <a:t>- Kolonien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700246B-393A-6C4A-922A-068D2B436570}"/>
              </a:ext>
            </a:extLst>
          </p:cNvPr>
          <p:cNvSpPr txBox="1"/>
          <p:nvPr/>
        </p:nvSpPr>
        <p:spPr>
          <a:xfrm>
            <a:off x="4444521" y="5308416"/>
            <a:ext cx="340028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Initialzündung;  Auftakt, Modell und Motor ...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30882F1-16C1-3844-8939-9D8453408A75}"/>
              </a:ext>
            </a:extLst>
          </p:cNvPr>
          <p:cNvSpPr txBox="1"/>
          <p:nvPr/>
        </p:nvSpPr>
        <p:spPr>
          <a:xfrm>
            <a:off x="4444521" y="6107147"/>
            <a:ext cx="340028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... v.a. für </a:t>
            </a:r>
            <a:r>
              <a:rPr lang="de-DE" dirty="0" err="1"/>
              <a:t>Unabhängigkeitsbewe-gungen</a:t>
            </a:r>
            <a:r>
              <a:rPr lang="de-DE" dirty="0"/>
              <a:t> in vielen anderen Kolonien</a:t>
            </a:r>
          </a:p>
        </p:txBody>
      </p:sp>
    </p:spTree>
    <p:extLst>
      <p:ext uri="{BB962C8B-B14F-4D97-AF65-F5344CB8AC3E}">
        <p14:creationId xmlns:p14="http://schemas.microsoft.com/office/powerpoint/2010/main" val="277035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503714" y="2211486"/>
            <a:ext cx="9535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„Die Unabhängigkeit Indiens war ein Schlüsselereignis des 20. Jahrhunderts“</a:t>
            </a:r>
          </a:p>
          <a:p>
            <a:pPr algn="ctr">
              <a:spcBef>
                <a:spcPts val="600"/>
              </a:spcBef>
            </a:pPr>
            <a:r>
              <a:rPr lang="de-DE" sz="1200" dirty="0"/>
              <a:t>(</a:t>
            </a:r>
            <a:r>
              <a:rPr lang="de-DE" sz="1200" dirty="0" err="1"/>
              <a:t>Dharampal</a:t>
            </a:r>
            <a:r>
              <a:rPr lang="de-DE" sz="1200" dirty="0"/>
              <a:t>-Frick, G. / Ludwig, M.: Die Kolonialisierung Indiens und der Weg in die Unabhängigkeit, in: Der Bürger im Staat 59 (2009), S. 148-156, S. 148)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3659" y="3565703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größter </a:t>
            </a:r>
            <a:r>
              <a:rPr lang="de-DE" i="1" dirty="0" err="1"/>
              <a:t>transfer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power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83659" y="3037615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 </a:t>
            </a:r>
            <a:r>
              <a:rPr lang="de-DE" dirty="0"/>
              <a:t>- Subkontinent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DEA833-CCC5-4448-AB7B-A27B3F45D0CF}"/>
              </a:ext>
            </a:extLst>
          </p:cNvPr>
          <p:cNvSpPr txBox="1"/>
          <p:nvPr/>
        </p:nvSpPr>
        <p:spPr>
          <a:xfrm>
            <a:off x="383658" y="5651236"/>
            <a:ext cx="340028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Kaschmir-Konflikt als brandgefährliches Dauer-Erbe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507A35D-7A6C-EE43-B9D2-E193B85CA1EB}"/>
              </a:ext>
            </a:extLst>
          </p:cNvPr>
          <p:cNvSpPr txBox="1"/>
          <p:nvPr/>
        </p:nvSpPr>
        <p:spPr>
          <a:xfrm>
            <a:off x="383658" y="6390009"/>
            <a:ext cx="34002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Bedeutung Indiens/Pakistans heute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8DCFC5-03E1-0C49-B7FA-74C60BE8778A}"/>
              </a:ext>
            </a:extLst>
          </p:cNvPr>
          <p:cNvSpPr txBox="1"/>
          <p:nvPr/>
        </p:nvSpPr>
        <p:spPr>
          <a:xfrm>
            <a:off x="8318403" y="3029557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 </a:t>
            </a:r>
            <a:r>
              <a:rPr lang="de-DE" dirty="0"/>
              <a:t>- GB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05A377-C2A5-E745-A2E4-CFE4B0637574}"/>
              </a:ext>
            </a:extLst>
          </p:cNvPr>
          <p:cNvSpPr txBox="1"/>
          <p:nvPr/>
        </p:nvSpPr>
        <p:spPr>
          <a:xfrm>
            <a:off x="8318403" y="3565703"/>
            <a:ext cx="3400281" cy="1538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Das Empire als „das einzige wahrhafte Weltreich“!</a:t>
            </a:r>
          </a:p>
          <a:p>
            <a:pPr>
              <a:spcBef>
                <a:spcPts val="600"/>
              </a:spcBef>
            </a:pPr>
            <a:r>
              <a:rPr lang="de-DE" sz="1200" dirty="0"/>
              <a:t>(Jansen/Osterhammel: Dekolonisation, S. 9)</a:t>
            </a:r>
          </a:p>
          <a:p>
            <a:pPr>
              <a:spcBef>
                <a:spcPts val="600"/>
              </a:spcBef>
            </a:pPr>
            <a:r>
              <a:rPr lang="de-DE" dirty="0"/>
              <a:t>Indien galt ‚als kostbarstes Juwel in der Krone Englands‘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F0C345A-FEE5-3C44-9B5E-D3B504C06E01}"/>
              </a:ext>
            </a:extLst>
          </p:cNvPr>
          <p:cNvSpPr txBox="1"/>
          <p:nvPr/>
        </p:nvSpPr>
        <p:spPr>
          <a:xfrm>
            <a:off x="8318403" y="5308416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Der Fall Indien(s) als Zäsur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6CAAB6C-1F4B-A84C-AA60-4CB4FB32114D}"/>
              </a:ext>
            </a:extLst>
          </p:cNvPr>
          <p:cNvSpPr txBox="1"/>
          <p:nvPr/>
        </p:nvSpPr>
        <p:spPr>
          <a:xfrm>
            <a:off x="383659" y="4062166"/>
            <a:ext cx="3400282" cy="136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Entstehung zweier Staaten: Indien und Pakistan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„größte zeitlich komprimierte Zwangsmigration des 20. Jh.“ </a:t>
            </a:r>
            <a:r>
              <a:rPr lang="de-DE" sz="1100" dirty="0"/>
              <a:t>(</a:t>
            </a:r>
            <a:r>
              <a:rPr lang="de-DE" sz="1100" dirty="0">
                <a:ea typeface="Times New Roman" panose="02020603050405020304" pitchFamily="18" charset="0"/>
              </a:rPr>
              <a:t>Jansen, J.C. / Osterhammel, J.: Deko-</a:t>
            </a:r>
            <a:r>
              <a:rPr lang="de-DE" sz="1100" dirty="0" err="1">
                <a:ea typeface="Times New Roman" panose="02020603050405020304" pitchFamily="18" charset="0"/>
              </a:rPr>
              <a:t>lonisation</a:t>
            </a:r>
            <a:r>
              <a:rPr lang="de-DE" sz="1100" dirty="0">
                <a:ea typeface="Times New Roman" panose="02020603050405020304" pitchFamily="18" charset="0"/>
              </a:rPr>
              <a:t>. Das Ende der Imperien, München 2013, S. 9)</a:t>
            </a:r>
            <a:endParaRPr lang="de-DE" sz="11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EFDC96A-A756-8E4A-8474-398B8CBD146F}"/>
              </a:ext>
            </a:extLst>
          </p:cNvPr>
          <p:cNvSpPr txBox="1"/>
          <p:nvPr/>
        </p:nvSpPr>
        <p:spPr>
          <a:xfrm>
            <a:off x="8318403" y="5922481"/>
            <a:ext cx="340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... Hinwendung zu Europa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0C6F1E6-1EE7-6046-BDF7-D4BF9F38DFAA}"/>
              </a:ext>
            </a:extLst>
          </p:cNvPr>
          <p:cNvSpPr txBox="1"/>
          <p:nvPr/>
        </p:nvSpPr>
        <p:spPr>
          <a:xfrm>
            <a:off x="4444521" y="4751779"/>
            <a:ext cx="340028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/>
              <a:t>PERSPEKTIVE 1II </a:t>
            </a:r>
            <a:r>
              <a:rPr lang="de-DE" dirty="0"/>
              <a:t>- Kolonien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700246B-393A-6C4A-922A-068D2B436570}"/>
              </a:ext>
            </a:extLst>
          </p:cNvPr>
          <p:cNvSpPr txBox="1"/>
          <p:nvPr/>
        </p:nvSpPr>
        <p:spPr>
          <a:xfrm>
            <a:off x="4444521" y="5308416"/>
            <a:ext cx="340028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Initialzündung;  Auftakt, Modell und Motor ...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30882F1-16C1-3844-8939-9D8453408A75}"/>
              </a:ext>
            </a:extLst>
          </p:cNvPr>
          <p:cNvSpPr txBox="1"/>
          <p:nvPr/>
        </p:nvSpPr>
        <p:spPr>
          <a:xfrm>
            <a:off x="4444521" y="6107147"/>
            <a:ext cx="340028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... v.a. für </a:t>
            </a:r>
            <a:r>
              <a:rPr lang="de-DE" dirty="0" err="1"/>
              <a:t>Unabhängigkeitsbewe-gungen</a:t>
            </a:r>
            <a:r>
              <a:rPr lang="de-DE" dirty="0"/>
              <a:t> in vielen anderen Kolonien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6DF9251-8C5F-C145-AEF4-8A68388C6E4D}"/>
              </a:ext>
            </a:extLst>
          </p:cNvPr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Bedeutung und Folgen</a:t>
            </a:r>
          </a:p>
        </p:txBody>
      </p:sp>
      <p:sp>
        <p:nvSpPr>
          <p:cNvPr id="26" name="Gleichschenkliges Dreieck 2">
            <a:extLst>
              <a:ext uri="{FF2B5EF4-FFF2-40B4-BE49-F238E27FC236}">
                <a16:creationId xmlns:a16="http://schemas.microsoft.com/office/drawing/2014/main" id="{81F020B8-45D4-BD4D-8F5F-E01A6D384073}"/>
              </a:ext>
            </a:extLst>
          </p:cNvPr>
          <p:cNvSpPr/>
          <p:nvPr/>
        </p:nvSpPr>
        <p:spPr>
          <a:xfrm>
            <a:off x="5931645" y="3346822"/>
            <a:ext cx="448235" cy="20953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Gleichschenkliges Dreieck 25">
            <a:extLst>
              <a:ext uri="{FF2B5EF4-FFF2-40B4-BE49-F238E27FC236}">
                <a16:creationId xmlns:a16="http://schemas.microsoft.com/office/drawing/2014/main" id="{0D2C241D-A675-7647-9E8D-78A42AFAFAE8}"/>
              </a:ext>
            </a:extLst>
          </p:cNvPr>
          <p:cNvSpPr/>
          <p:nvPr/>
        </p:nvSpPr>
        <p:spPr>
          <a:xfrm rot="10800000">
            <a:off x="5931645" y="3006169"/>
            <a:ext cx="448235" cy="20953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AE2118F-17C8-9842-8AF3-4CD292364A5F}"/>
              </a:ext>
            </a:extLst>
          </p:cNvPr>
          <p:cNvSpPr/>
          <p:nvPr/>
        </p:nvSpPr>
        <p:spPr>
          <a:xfrm>
            <a:off x="6168109" y="2261156"/>
            <a:ext cx="1835973" cy="288000"/>
          </a:xfrm>
          <a:prstGeom prst="rect">
            <a:avLst/>
          </a:prstGeom>
          <a:solidFill>
            <a:srgbClr val="F6A21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9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Fallbeispiel Indien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" name="Grafik 6">
            <a:extLst>
              <a:ext uri="{FF2B5EF4-FFF2-40B4-BE49-F238E27FC236}">
                <a16:creationId xmlns:a16="http://schemas.microsoft.com/office/drawing/2014/main" id="{F0B80A02-C9F7-8C43-80AB-F32110CD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60569" r="7996" b="32504"/>
          <a:stretch/>
        </p:blipFill>
        <p:spPr>
          <a:xfrm>
            <a:off x="0" y="1269841"/>
            <a:ext cx="12204002" cy="70338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766182" y="3714039"/>
            <a:ext cx="2879996" cy="7559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Bedeutung und Folgen</a:t>
            </a:r>
          </a:p>
        </p:txBody>
      </p:sp>
      <p:sp>
        <p:nvSpPr>
          <p:cNvPr id="4" name="Pfeil nach links/rechts/oben 3"/>
          <p:cNvSpPr/>
          <p:nvPr/>
        </p:nvSpPr>
        <p:spPr>
          <a:xfrm rot="10800000">
            <a:off x="5109884" y="2727923"/>
            <a:ext cx="2136587" cy="881529"/>
          </a:xfrm>
          <a:prstGeom prst="leftRight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/>
        </p:nvSpPr>
        <p:spPr>
          <a:xfrm>
            <a:off x="747058" y="2491851"/>
            <a:ext cx="5111999" cy="89999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Ausgangsbedingungen, Hauptakteure</a:t>
            </a:r>
          </a:p>
        </p:txBody>
      </p:sp>
      <p:sp>
        <p:nvSpPr>
          <p:cNvPr id="35" name="Oval 34"/>
          <p:cNvSpPr/>
          <p:nvPr/>
        </p:nvSpPr>
        <p:spPr>
          <a:xfrm>
            <a:off x="6469530" y="2491851"/>
            <a:ext cx="5112870" cy="89999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Unmittelbare Vorgeschichte, Tragödie der Teilung</a:t>
            </a:r>
          </a:p>
        </p:txBody>
      </p:sp>
    </p:spTree>
    <p:extLst>
      <p:ext uri="{BB962C8B-B14F-4D97-AF65-F5344CB8AC3E}">
        <p14:creationId xmlns:p14="http://schemas.microsoft.com/office/powerpoint/2010/main" val="26324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985CD9-FC9D-BD43-9E9A-206B8050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5" y="5949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668527D-9D05-D243-96CB-2DE256BC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564" y="31367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4C8B633-F688-764F-935D-952E288D7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538" y="5602381"/>
            <a:ext cx="10253236" cy="595001"/>
          </a:xfrm>
          <a:noFill/>
          <a:ln w="38100">
            <a:noFill/>
          </a:ln>
        </p:spPr>
        <p:txBody>
          <a:bodyPr>
            <a:normAutofit lnSpcReduction="10000"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Aber auch …</a:t>
            </a:r>
          </a:p>
        </p:txBody>
      </p:sp>
      <p:sp>
        <p:nvSpPr>
          <p:cNvPr id="13" name="Textfeld 9">
            <a:extLst>
              <a:ext uri="{FF2B5EF4-FFF2-40B4-BE49-F238E27FC236}">
                <a16:creationId xmlns:a16="http://schemas.microsoft.com/office/drawing/2014/main" id="{9B6AE7E7-FF25-0947-83AB-6E5AD600789D}"/>
              </a:ext>
            </a:extLst>
          </p:cNvPr>
          <p:cNvSpPr txBox="1"/>
          <p:nvPr/>
        </p:nvSpPr>
        <p:spPr>
          <a:xfrm>
            <a:off x="160139" y="334998"/>
            <a:ext cx="11760813" cy="4923747"/>
          </a:xfrm>
          <a:prstGeom prst="rect">
            <a:avLst/>
          </a:prstGeom>
          <a:solidFill>
            <a:srgbClr val="FFFFFF">
              <a:alpha val="89804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i="1" dirty="0">
                <a:solidFill>
                  <a:schemeClr val="bg1"/>
                </a:solidFill>
              </a:rPr>
              <a:t>„Die deutsche Geschichtsschreibung […] hat den Prozess der Dekolonisation weitgehend verschlafen.“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solidFill>
                  <a:schemeClr val="bg1"/>
                </a:solidFill>
              </a:rPr>
              <a:t>(Eckert, A.: Spätkoloniale Herrschaft, Dekolonisation und internationale Ordnung, in: </a:t>
            </a:r>
            <a:r>
              <a:rPr lang="de-DE" sz="2000" dirty="0" err="1">
                <a:solidFill>
                  <a:schemeClr val="bg1"/>
                </a:solidFill>
              </a:rPr>
              <a:t>AfS</a:t>
            </a:r>
            <a:r>
              <a:rPr lang="de-DE" sz="2000" dirty="0">
                <a:solidFill>
                  <a:schemeClr val="bg1"/>
                </a:solidFill>
              </a:rPr>
              <a:t> 48 [2008], S. 3–20, hier: S. 3) </a:t>
            </a:r>
          </a:p>
          <a:p>
            <a:endParaRPr lang="de-DE" sz="2000" i="1" dirty="0">
              <a:solidFill>
                <a:schemeClr val="bg1"/>
              </a:solidFill>
            </a:endParaRPr>
          </a:p>
          <a:p>
            <a:endParaRPr lang="de-DE" sz="2000" i="1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4F6D64-CA00-D943-A18A-4D0F17A3034B}"/>
              </a:ext>
            </a:extLst>
          </p:cNvPr>
          <p:cNvSpPr txBox="1"/>
          <p:nvPr/>
        </p:nvSpPr>
        <p:spPr>
          <a:xfrm>
            <a:off x="1848452" y="2176287"/>
            <a:ext cx="8089204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ysClr val="windowText" lastClr="000000"/>
                </a:solidFill>
              </a:rPr>
              <a:t>ZUNEHMENDE VERÖFFENTLICHUNGSDICHTE – z. B.: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Wendt, R.: Vom Kolonialismus zur Globalisierung. Europa und die Welt seit 1500, Paderborn 2007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Jansen, J.C. / Osterhammel, J.: Dekolonisation. Das Ende der Imperien, München 2013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Informationen zur politischen Bildung, Heft 338/ 2018: Europa zwischen Kolonialismus und Dekolonisierung</a:t>
            </a:r>
          </a:p>
        </p:txBody>
      </p:sp>
    </p:spTree>
    <p:extLst>
      <p:ext uri="{BB962C8B-B14F-4D97-AF65-F5344CB8AC3E}">
        <p14:creationId xmlns:p14="http://schemas.microsoft.com/office/powerpoint/2010/main" val="19206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Aktuelle Herausforderungen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ED63212-B441-D746-8C17-C56EC8DCD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" t="76199" r="3527" b="17051"/>
          <a:stretch/>
        </p:blipFill>
        <p:spPr>
          <a:xfrm>
            <a:off x="13021" y="1269841"/>
            <a:ext cx="12168000" cy="652927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2EF6BF8-A0F5-3A42-9D76-53EC97DBB5BB}"/>
              </a:ext>
            </a:extLst>
          </p:cNvPr>
          <p:cNvSpPr/>
          <p:nvPr/>
        </p:nvSpPr>
        <p:spPr>
          <a:xfrm>
            <a:off x="1569419" y="1634768"/>
            <a:ext cx="2160000" cy="288000"/>
          </a:xfrm>
          <a:prstGeom prst="rect">
            <a:avLst/>
          </a:prstGeom>
          <a:solidFill>
            <a:srgbClr val="F6A21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B926CC-A4B7-F54D-BAC8-F4F73EE1E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1" y="27453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248AE8B4-CCDF-4747-B3EC-9D0C2F119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650009"/>
              </p:ext>
            </p:extLst>
          </p:nvPr>
        </p:nvGraphicFramePr>
        <p:xfrm>
          <a:off x="4144386" y="3546158"/>
          <a:ext cx="4530758" cy="275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Eingebuchteter Pfeil nach rechts 23">
            <a:extLst>
              <a:ext uri="{FF2B5EF4-FFF2-40B4-BE49-F238E27FC236}">
                <a16:creationId xmlns:a16="http://schemas.microsoft.com/office/drawing/2014/main" id="{103A80D6-990F-7249-B7DD-BFFCF4F50191}"/>
              </a:ext>
            </a:extLst>
          </p:cNvPr>
          <p:cNvSpPr/>
          <p:nvPr/>
        </p:nvSpPr>
        <p:spPr>
          <a:xfrm>
            <a:off x="3872754" y="2761782"/>
            <a:ext cx="5074022" cy="483443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4F06E0-6330-1349-A9EC-44B4387E04BD}"/>
              </a:ext>
            </a:extLst>
          </p:cNvPr>
          <p:cNvSpPr txBox="1"/>
          <p:nvPr/>
        </p:nvSpPr>
        <p:spPr>
          <a:xfrm>
            <a:off x="3908710" y="2323514"/>
            <a:ext cx="503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Nachkoloniale Weltordnung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9EB8454-D73D-EE40-9D19-B7502064D096}"/>
              </a:ext>
            </a:extLst>
          </p:cNvPr>
          <p:cNvSpPr txBox="1"/>
          <p:nvPr/>
        </p:nvSpPr>
        <p:spPr>
          <a:xfrm>
            <a:off x="1735353" y="2800663"/>
            <a:ext cx="217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Kolonie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BE5E222-0D0F-8F44-9F7E-A8B57F3A9FD5}"/>
              </a:ext>
            </a:extLst>
          </p:cNvPr>
          <p:cNvSpPr txBox="1"/>
          <p:nvPr/>
        </p:nvSpPr>
        <p:spPr>
          <a:xfrm>
            <a:off x="9143693" y="2646775"/>
            <a:ext cx="2173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Souveräner Nationalstaat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2566575-8AD4-5D4E-8F4C-95A06378FD4C}"/>
              </a:ext>
            </a:extLst>
          </p:cNvPr>
          <p:cNvSpPr/>
          <p:nvPr/>
        </p:nvSpPr>
        <p:spPr>
          <a:xfrm>
            <a:off x="4153046" y="6299808"/>
            <a:ext cx="4527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(Zahlen nach:  Jansen, J.C. / Osterhammel, J.: Dekolonisation. Das Ende der Imperien, München 2013, S. 13)</a:t>
            </a:r>
          </a:p>
        </p:txBody>
      </p:sp>
    </p:spTree>
    <p:extLst>
      <p:ext uri="{BB962C8B-B14F-4D97-AF65-F5344CB8AC3E}">
        <p14:creationId xmlns:p14="http://schemas.microsoft.com/office/powerpoint/2010/main" val="1032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Graphic spid="21" grpId="0">
        <p:bldAsOne/>
      </p:bldGraphic>
      <p:bldP spid="24" grpId="0" animBg="1"/>
      <p:bldP spid="7" grpId="0"/>
      <p:bldP spid="14" grpId="0"/>
      <p:bldP spid="15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Aktuelle Herausforderungen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ED63212-B441-D746-8C17-C56EC8DCD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" t="76199" r="3527" b="17051"/>
          <a:stretch/>
        </p:blipFill>
        <p:spPr>
          <a:xfrm>
            <a:off x="13021" y="1269841"/>
            <a:ext cx="12168000" cy="652927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2EF6BF8-A0F5-3A42-9D76-53EC97DBB5BB}"/>
              </a:ext>
            </a:extLst>
          </p:cNvPr>
          <p:cNvSpPr/>
          <p:nvPr/>
        </p:nvSpPr>
        <p:spPr>
          <a:xfrm>
            <a:off x="1569419" y="1634768"/>
            <a:ext cx="2160000" cy="288000"/>
          </a:xfrm>
          <a:prstGeom prst="rect">
            <a:avLst/>
          </a:prstGeom>
          <a:solidFill>
            <a:srgbClr val="F6A21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B926CC-A4B7-F54D-BAC8-F4F73EE1E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1" y="27453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4" name="Eingebuchteter Pfeil nach rechts 23">
            <a:extLst>
              <a:ext uri="{FF2B5EF4-FFF2-40B4-BE49-F238E27FC236}">
                <a16:creationId xmlns:a16="http://schemas.microsoft.com/office/drawing/2014/main" id="{103A80D6-990F-7249-B7DD-BFFCF4F50191}"/>
              </a:ext>
            </a:extLst>
          </p:cNvPr>
          <p:cNvSpPr/>
          <p:nvPr/>
        </p:nvSpPr>
        <p:spPr>
          <a:xfrm>
            <a:off x="3872754" y="2761782"/>
            <a:ext cx="5074022" cy="483443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4F06E0-6330-1349-A9EC-44B4387E04BD}"/>
              </a:ext>
            </a:extLst>
          </p:cNvPr>
          <p:cNvSpPr txBox="1"/>
          <p:nvPr/>
        </p:nvSpPr>
        <p:spPr>
          <a:xfrm>
            <a:off x="3908710" y="2323514"/>
            <a:ext cx="503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Nachkoloniale Weltordnung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9EB8454-D73D-EE40-9D19-B7502064D096}"/>
              </a:ext>
            </a:extLst>
          </p:cNvPr>
          <p:cNvSpPr txBox="1"/>
          <p:nvPr/>
        </p:nvSpPr>
        <p:spPr>
          <a:xfrm>
            <a:off x="1735353" y="2800663"/>
            <a:ext cx="217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Kolonie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BE5E222-0D0F-8F44-9F7E-A8B57F3A9FD5}"/>
              </a:ext>
            </a:extLst>
          </p:cNvPr>
          <p:cNvSpPr txBox="1"/>
          <p:nvPr/>
        </p:nvSpPr>
        <p:spPr>
          <a:xfrm>
            <a:off x="9143693" y="2646775"/>
            <a:ext cx="2173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Souveräner Nationalstaat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8F39C45-04D3-2645-807F-30B557541C12}"/>
              </a:ext>
            </a:extLst>
          </p:cNvPr>
          <p:cNvSpPr txBox="1"/>
          <p:nvPr/>
        </p:nvSpPr>
        <p:spPr>
          <a:xfrm>
            <a:off x="1053316" y="3695114"/>
            <a:ext cx="10111409" cy="2985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/>
              <a:t>Zum Beispiel in Ghana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Rückgang der einheimischen Geflügelproduktion zwischen 1992 und 2001 von 95% auf 11%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Grund: hochsubventionierte Dumpingexporte, v.a. aus der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Parlament beschließt 2003 Erhöhung der Einfuhrzölle von 20 auf 40%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Rücknahme des Gesetzes nach Konsultationen mit dem IWF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/>
              <a:t>IWF: „Ratschläge“ (Schutzzoll schade der Armutsbekämpfung)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/>
              <a:t>Parlamentsmitglieder: „Druck“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000" dirty="0"/>
              <a:t>Bauern: „Diktat“</a:t>
            </a:r>
          </a:p>
          <a:p>
            <a:pPr marL="12700" lvl="2"/>
            <a:endParaRPr lang="de-DE" sz="1400" dirty="0"/>
          </a:p>
          <a:p>
            <a:pPr marL="12700" lvl="2"/>
            <a:r>
              <a:rPr lang="de-DE" sz="1400" dirty="0"/>
              <a:t>(</a:t>
            </a:r>
            <a:r>
              <a:rPr lang="de-DE" sz="1400" dirty="0" err="1"/>
              <a:t>Ziai</a:t>
            </a:r>
            <a:r>
              <a:rPr lang="de-DE" sz="1400" dirty="0"/>
              <a:t>, A.: Neokoloniale Weltordnung? Brüche und Kontinuitäten seit der Dekolonisation, in: </a:t>
            </a:r>
            <a:r>
              <a:rPr lang="de-DE" sz="1400" dirty="0" err="1"/>
              <a:t>APuZ</a:t>
            </a:r>
            <a:r>
              <a:rPr lang="de-DE" sz="1400" dirty="0"/>
              <a:t> 44-45/2012, S. 23-30, hier S. 26)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1FA4AB4-5B15-9B4F-A4E6-C6D20856384E}"/>
              </a:ext>
            </a:extLst>
          </p:cNvPr>
          <p:cNvSpPr txBox="1"/>
          <p:nvPr/>
        </p:nvSpPr>
        <p:spPr>
          <a:xfrm>
            <a:off x="3908710" y="3295004"/>
            <a:ext cx="503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Neokoloniale Weltordnung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4E83932-6248-5E42-BEF2-6D27D5385C8F}"/>
              </a:ext>
            </a:extLst>
          </p:cNvPr>
          <p:cNvSpPr txBox="1"/>
          <p:nvPr/>
        </p:nvSpPr>
        <p:spPr>
          <a:xfrm>
            <a:off x="5701553" y="2598121"/>
            <a:ext cx="986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513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Aktuelle Herausforderungen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ED63212-B441-D746-8C17-C56EC8DCD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" t="76199" r="3527" b="17051"/>
          <a:stretch/>
        </p:blipFill>
        <p:spPr>
          <a:xfrm>
            <a:off x="13021" y="1269841"/>
            <a:ext cx="12168000" cy="652927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2EF6BF8-A0F5-3A42-9D76-53EC97DBB5BB}"/>
              </a:ext>
            </a:extLst>
          </p:cNvPr>
          <p:cNvSpPr/>
          <p:nvPr/>
        </p:nvSpPr>
        <p:spPr>
          <a:xfrm>
            <a:off x="1569419" y="1634768"/>
            <a:ext cx="2160000" cy="288000"/>
          </a:xfrm>
          <a:prstGeom prst="rect">
            <a:avLst/>
          </a:prstGeom>
          <a:solidFill>
            <a:srgbClr val="F6A21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B926CC-A4B7-F54D-BAC8-F4F73EE1E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1" y="27453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4" name="Eingebuchteter Pfeil nach rechts 23">
            <a:extLst>
              <a:ext uri="{FF2B5EF4-FFF2-40B4-BE49-F238E27FC236}">
                <a16:creationId xmlns:a16="http://schemas.microsoft.com/office/drawing/2014/main" id="{103A80D6-990F-7249-B7DD-BFFCF4F50191}"/>
              </a:ext>
            </a:extLst>
          </p:cNvPr>
          <p:cNvSpPr/>
          <p:nvPr/>
        </p:nvSpPr>
        <p:spPr>
          <a:xfrm>
            <a:off x="3872754" y="2761782"/>
            <a:ext cx="5074022" cy="483443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4F06E0-6330-1349-A9EC-44B4387E04BD}"/>
              </a:ext>
            </a:extLst>
          </p:cNvPr>
          <p:cNvSpPr txBox="1"/>
          <p:nvPr/>
        </p:nvSpPr>
        <p:spPr>
          <a:xfrm>
            <a:off x="3908710" y="2323514"/>
            <a:ext cx="503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Nachkoloniale Weltordnung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9EB8454-D73D-EE40-9D19-B7502064D096}"/>
              </a:ext>
            </a:extLst>
          </p:cNvPr>
          <p:cNvSpPr txBox="1"/>
          <p:nvPr/>
        </p:nvSpPr>
        <p:spPr>
          <a:xfrm>
            <a:off x="1735353" y="2800663"/>
            <a:ext cx="217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Kolonie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BE5E222-0D0F-8F44-9F7E-A8B57F3A9FD5}"/>
              </a:ext>
            </a:extLst>
          </p:cNvPr>
          <p:cNvSpPr txBox="1"/>
          <p:nvPr/>
        </p:nvSpPr>
        <p:spPr>
          <a:xfrm>
            <a:off x="9143693" y="2646775"/>
            <a:ext cx="2173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Souveräner Nationalstaat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8F39C45-04D3-2645-807F-30B557541C12}"/>
              </a:ext>
            </a:extLst>
          </p:cNvPr>
          <p:cNvSpPr txBox="1"/>
          <p:nvPr/>
        </p:nvSpPr>
        <p:spPr>
          <a:xfrm>
            <a:off x="1040296" y="3958937"/>
            <a:ext cx="9866244" cy="24622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/>
              <a:t>Arbeitsteilige Untersuchung verschiedener Aspekte, z. B.: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Land </a:t>
            </a:r>
            <a:r>
              <a:rPr lang="de-DE" sz="2000" dirty="0" err="1"/>
              <a:t>Grabbing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Entwicklungshilfe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Institutionen der „Weltwirtschaft“ (Weltbank, IWF…)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Militärische Interventionen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...</a:t>
            </a:r>
          </a:p>
          <a:p>
            <a:endParaRPr lang="de-DE" sz="2000" dirty="0">
              <a:sym typeface="Wingdings" pitchFamily="2" charset="2"/>
            </a:endParaRPr>
          </a:p>
          <a:p>
            <a:pPr marL="312738" indent="-312738"/>
            <a:r>
              <a:rPr lang="de-DE" sz="1400" dirty="0">
                <a:sym typeface="Wingdings" pitchFamily="2" charset="2"/>
              </a:rPr>
              <a:t> Beispiele: </a:t>
            </a:r>
            <a:r>
              <a:rPr lang="de-DE" sz="1400" dirty="0" err="1"/>
              <a:t>Ziai</a:t>
            </a:r>
            <a:r>
              <a:rPr lang="de-DE" sz="1400" dirty="0"/>
              <a:t>, A.: Neokoloniale Weltordnung? Brüche und Kontinuitäten seit der Dekolonisation, in: </a:t>
            </a:r>
            <a:r>
              <a:rPr lang="de-DE" sz="1400" dirty="0" err="1"/>
              <a:t>APuZ</a:t>
            </a:r>
            <a:r>
              <a:rPr lang="de-DE" sz="1400" dirty="0"/>
              <a:t> 44-45/2012, S. 23-30</a:t>
            </a:r>
            <a:endParaRPr lang="de-DE" sz="20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1FA4AB4-5B15-9B4F-A4E6-C6D20856384E}"/>
              </a:ext>
            </a:extLst>
          </p:cNvPr>
          <p:cNvSpPr txBox="1"/>
          <p:nvPr/>
        </p:nvSpPr>
        <p:spPr>
          <a:xfrm>
            <a:off x="3908710" y="3295004"/>
            <a:ext cx="503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Neokoloniale Weltordnung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4E83932-6248-5E42-BEF2-6D27D5385C8F}"/>
              </a:ext>
            </a:extLst>
          </p:cNvPr>
          <p:cNvSpPr txBox="1"/>
          <p:nvPr/>
        </p:nvSpPr>
        <p:spPr>
          <a:xfrm>
            <a:off x="5701553" y="2598121"/>
            <a:ext cx="986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0027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66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Aktuelle Herausforderungen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CE55C7-7212-EC48-AB6A-97BAAAE6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609" y="4939436"/>
            <a:ext cx="986115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ED63212-B441-D746-8C17-C56EC8DCD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" t="76199" r="3527" b="17051"/>
          <a:stretch/>
        </p:blipFill>
        <p:spPr>
          <a:xfrm>
            <a:off x="13021" y="1269841"/>
            <a:ext cx="12168000" cy="652927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2EF6BF8-A0F5-3A42-9D76-53EC97DBB5BB}"/>
              </a:ext>
            </a:extLst>
          </p:cNvPr>
          <p:cNvSpPr/>
          <p:nvPr/>
        </p:nvSpPr>
        <p:spPr>
          <a:xfrm>
            <a:off x="1569419" y="1634768"/>
            <a:ext cx="2160000" cy="288000"/>
          </a:xfrm>
          <a:prstGeom prst="rect">
            <a:avLst/>
          </a:prstGeom>
          <a:solidFill>
            <a:srgbClr val="F6A21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B926CC-A4B7-F54D-BAC8-F4F73EE1E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1" y="27453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4" name="Eingebuchteter Pfeil nach rechts 23">
            <a:extLst>
              <a:ext uri="{FF2B5EF4-FFF2-40B4-BE49-F238E27FC236}">
                <a16:creationId xmlns:a16="http://schemas.microsoft.com/office/drawing/2014/main" id="{103A80D6-990F-7249-B7DD-BFFCF4F50191}"/>
              </a:ext>
            </a:extLst>
          </p:cNvPr>
          <p:cNvSpPr/>
          <p:nvPr/>
        </p:nvSpPr>
        <p:spPr>
          <a:xfrm>
            <a:off x="3872754" y="2761782"/>
            <a:ext cx="5074022" cy="483443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4F06E0-6330-1349-A9EC-44B4387E04BD}"/>
              </a:ext>
            </a:extLst>
          </p:cNvPr>
          <p:cNvSpPr txBox="1"/>
          <p:nvPr/>
        </p:nvSpPr>
        <p:spPr>
          <a:xfrm>
            <a:off x="3908710" y="2323514"/>
            <a:ext cx="503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Nachkoloniale Weltordnung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9EB8454-D73D-EE40-9D19-B7502064D096}"/>
              </a:ext>
            </a:extLst>
          </p:cNvPr>
          <p:cNvSpPr txBox="1"/>
          <p:nvPr/>
        </p:nvSpPr>
        <p:spPr>
          <a:xfrm>
            <a:off x="1735353" y="2800663"/>
            <a:ext cx="217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Kolonie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BE5E222-0D0F-8F44-9F7E-A8B57F3A9FD5}"/>
              </a:ext>
            </a:extLst>
          </p:cNvPr>
          <p:cNvSpPr txBox="1"/>
          <p:nvPr/>
        </p:nvSpPr>
        <p:spPr>
          <a:xfrm>
            <a:off x="9143693" y="2646775"/>
            <a:ext cx="2173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Souveräner Nationalstaat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1FA4AB4-5B15-9B4F-A4E6-C6D20856384E}"/>
              </a:ext>
            </a:extLst>
          </p:cNvPr>
          <p:cNvSpPr txBox="1"/>
          <p:nvPr/>
        </p:nvSpPr>
        <p:spPr>
          <a:xfrm>
            <a:off x="3908710" y="3295004"/>
            <a:ext cx="503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Neokoloniale Weltordnung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4E83932-6248-5E42-BEF2-6D27D5385C8F}"/>
              </a:ext>
            </a:extLst>
          </p:cNvPr>
          <p:cNvSpPr txBox="1"/>
          <p:nvPr/>
        </p:nvSpPr>
        <p:spPr>
          <a:xfrm>
            <a:off x="5701553" y="2598121"/>
            <a:ext cx="986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?</a:t>
            </a:r>
            <a:endParaRPr lang="de-DE" b="1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F7C81D8-DCCB-0247-A629-508157C46461}"/>
              </a:ext>
            </a:extLst>
          </p:cNvPr>
          <p:cNvSpPr/>
          <p:nvPr/>
        </p:nvSpPr>
        <p:spPr>
          <a:xfrm>
            <a:off x="337151" y="3469830"/>
            <a:ext cx="117149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b="1" dirty="0"/>
              <a:t>Fazit zur Fragestellung nach </a:t>
            </a:r>
            <a:r>
              <a:rPr lang="de-DE" sz="1600" b="1" dirty="0" err="1"/>
              <a:t>Ziai</a:t>
            </a:r>
            <a:endParaRPr lang="de-DE" sz="1600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de-DE" sz="1600" dirty="0"/>
              <a:t>Deutliche Brüche zwischen kolonialer und nachkolonialer Ära; allerdings Fortbestehen von Asymmetrien und Hierarchien, wobei diese „nicht mehr so eng an die Hautfarbe gebunden sind“; häufig auch Rollentausch: ehemalige Kolonien in Positionen ehemaliger Kolonialmächte und umgekehrt.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de-DE" sz="1600" dirty="0"/>
              <a:t>In der heutigen Weltordnung: „überraschend deutliche Phänomene quasi-kolonialer Kontrolle“ (ökonomische Strukturen und Prozesse, militärische Interventionen) – ausgeübt allerdings in der Regel nicht von einem Staat, sondern von internationalen Organisationen, der UNO oder multinationalen Gremien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de-DE" sz="1600" dirty="0"/>
              <a:t>Mehrheit der als Neokolonialismus bezeichneten Phänomene werden nur als solche empfunden, sind aber eigentlich nichts anderes </a:t>
            </a:r>
            <a:r>
              <a:rPr lang="de-DE" sz="1600"/>
              <a:t>als „die </a:t>
            </a:r>
            <a:r>
              <a:rPr lang="de-DE" sz="1600" dirty="0"/>
              <a:t>‚ganz normalen‘ Auswüchse der aus einem globalisierten Kapitalismus und Staatensystem bestehenden Weltordnung.“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/>
              <a:t>(aus: </a:t>
            </a:r>
            <a:r>
              <a:rPr lang="de-DE" sz="1600" dirty="0" err="1"/>
              <a:t>Ziai</a:t>
            </a:r>
            <a:r>
              <a:rPr lang="de-DE" sz="1600" dirty="0"/>
              <a:t>, A.: Neokoloniale Weltordnung? Brüche und Kontinuitäten seit der Dekolonisation, in: </a:t>
            </a:r>
            <a:r>
              <a:rPr lang="de-DE" sz="1600" dirty="0" err="1"/>
              <a:t>APuZ</a:t>
            </a:r>
            <a:r>
              <a:rPr lang="de-DE" sz="1600" dirty="0"/>
              <a:t> 44-45/2012, S. 23-30, hier S. 30)</a:t>
            </a:r>
          </a:p>
        </p:txBody>
      </p:sp>
    </p:spTree>
    <p:extLst>
      <p:ext uri="{BB962C8B-B14F-4D97-AF65-F5344CB8AC3E}">
        <p14:creationId xmlns:p14="http://schemas.microsoft.com/office/powerpoint/2010/main" val="26699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985CD9-FC9D-BD43-9E9A-206B8050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5" y="5949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668527D-9D05-D243-96CB-2DE256BC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564" y="31367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4C8B633-F688-764F-935D-952E288D7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538" y="5602381"/>
            <a:ext cx="10253236" cy="595001"/>
          </a:xfrm>
          <a:noFill/>
          <a:ln w="38100">
            <a:noFill/>
          </a:ln>
        </p:spPr>
        <p:txBody>
          <a:bodyPr>
            <a:normAutofit lnSpcReduction="10000"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Aber auch …</a:t>
            </a:r>
          </a:p>
        </p:txBody>
      </p:sp>
      <p:sp>
        <p:nvSpPr>
          <p:cNvPr id="13" name="Textfeld 9">
            <a:extLst>
              <a:ext uri="{FF2B5EF4-FFF2-40B4-BE49-F238E27FC236}">
                <a16:creationId xmlns:a16="http://schemas.microsoft.com/office/drawing/2014/main" id="{9B6AE7E7-FF25-0947-83AB-6E5AD600789D}"/>
              </a:ext>
            </a:extLst>
          </p:cNvPr>
          <p:cNvSpPr txBox="1"/>
          <p:nvPr/>
        </p:nvSpPr>
        <p:spPr>
          <a:xfrm>
            <a:off x="160139" y="334998"/>
            <a:ext cx="11760813" cy="4923747"/>
          </a:xfrm>
          <a:prstGeom prst="rect">
            <a:avLst/>
          </a:prstGeom>
          <a:solidFill>
            <a:srgbClr val="FFFFFF">
              <a:alpha val="89804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i="1" dirty="0">
                <a:solidFill>
                  <a:schemeClr val="bg1"/>
                </a:solidFill>
              </a:rPr>
              <a:t>„Die deutsche Geschichtsschreibung […] hat den Prozess der Dekolonisation weitgehend verschlafen.“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solidFill>
                  <a:schemeClr val="bg1"/>
                </a:solidFill>
              </a:rPr>
              <a:t>(Eckert, A.: Spätkoloniale Herrschaft, Dekolonisation und internationale Ordnung, in: </a:t>
            </a:r>
            <a:r>
              <a:rPr lang="de-DE" sz="2000" dirty="0" err="1">
                <a:solidFill>
                  <a:schemeClr val="bg1"/>
                </a:solidFill>
              </a:rPr>
              <a:t>AfS</a:t>
            </a:r>
            <a:r>
              <a:rPr lang="de-DE" sz="2000" dirty="0">
                <a:solidFill>
                  <a:schemeClr val="bg1"/>
                </a:solidFill>
              </a:rPr>
              <a:t> 48 [2008], S. 3–20, hier: S. 3) </a:t>
            </a:r>
          </a:p>
          <a:p>
            <a:endParaRPr lang="de-DE" sz="2000" i="1" dirty="0">
              <a:solidFill>
                <a:schemeClr val="bg1"/>
              </a:solidFill>
            </a:endParaRPr>
          </a:p>
          <a:p>
            <a:endParaRPr lang="de-DE" sz="2000" i="1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4F6D64-CA00-D943-A18A-4D0F17A3034B}"/>
              </a:ext>
            </a:extLst>
          </p:cNvPr>
          <p:cNvSpPr txBox="1"/>
          <p:nvPr/>
        </p:nvSpPr>
        <p:spPr>
          <a:xfrm>
            <a:off x="1734796" y="1906145"/>
            <a:ext cx="8477428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ysClr val="windowText" lastClr="000000"/>
                </a:solidFill>
              </a:rPr>
              <a:t>UND FÜR DIE UNTERRICHTSPRAXIS – z. B.: 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Praxis Geschichte 2/2004:  Dekolonisation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Geschichte lernen 99/2004: Entkolonisierung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>
                <a:solidFill>
                  <a:sysClr val="windowText" lastClr="000000"/>
                </a:solidFill>
              </a:rPr>
              <a:t>Brückmann, A.: Von den Kolonien zur „Dritten Welt“. Wege und Probleme der Entkolonisierung. Kursmaterialien Geschichte SEK II, Stuttgart 1999</a:t>
            </a:r>
          </a:p>
          <a:p>
            <a:endParaRPr lang="de-DE" dirty="0">
              <a:solidFill>
                <a:sysClr val="windowText" lastClr="000000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Fenske</a:t>
            </a:r>
            <a:r>
              <a:rPr lang="de-DE" dirty="0">
                <a:solidFill>
                  <a:schemeClr val="bg1"/>
                </a:solidFill>
              </a:rPr>
              <a:t>, U. / Groth, D. / </a:t>
            </a:r>
            <a:r>
              <a:rPr lang="de-DE" dirty="0" err="1">
                <a:solidFill>
                  <a:schemeClr val="bg1"/>
                </a:solidFill>
              </a:rPr>
              <a:t>Guse</a:t>
            </a:r>
            <a:r>
              <a:rPr lang="de-DE" dirty="0">
                <a:solidFill>
                  <a:schemeClr val="bg1"/>
                </a:solidFill>
              </a:rPr>
              <a:t>, K.-M. / Kuhn, B. P. [Hgg.]: Kolonialismus und Dekolonisation in nationalen Geschichtskulturen und Erinnerungspolitiken in Europa, Frankfurt a. M. 2015 </a:t>
            </a:r>
          </a:p>
        </p:txBody>
      </p:sp>
    </p:spTree>
    <p:extLst>
      <p:ext uri="{BB962C8B-B14F-4D97-AF65-F5344CB8AC3E}">
        <p14:creationId xmlns:p14="http://schemas.microsoft.com/office/powerpoint/2010/main" val="434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985CD9-FC9D-BD43-9E9A-206B8050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5" y="5949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668527D-9D05-D243-96CB-2DE256BC6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564" y="31367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2" name="Textfeld 9">
            <a:extLst>
              <a:ext uri="{FF2B5EF4-FFF2-40B4-BE49-F238E27FC236}">
                <a16:creationId xmlns:a16="http://schemas.microsoft.com/office/drawing/2014/main" id="{CB26F405-924B-1F40-BF68-DE15145C3766}"/>
              </a:ext>
            </a:extLst>
          </p:cNvPr>
          <p:cNvSpPr txBox="1"/>
          <p:nvPr/>
        </p:nvSpPr>
        <p:spPr>
          <a:xfrm>
            <a:off x="253720" y="335002"/>
            <a:ext cx="11760813" cy="4923747"/>
          </a:xfrm>
          <a:prstGeom prst="rect">
            <a:avLst/>
          </a:prstGeom>
          <a:solidFill>
            <a:srgbClr val="FFFFFF">
              <a:alpha val="89804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3600" b="1" dirty="0">
              <a:solidFill>
                <a:schemeClr val="bg1"/>
              </a:solidFill>
            </a:endParaRPr>
          </a:p>
          <a:p>
            <a:r>
              <a:rPr lang="de-DE" sz="3600" b="1" dirty="0">
                <a:solidFill>
                  <a:schemeClr val="bg1"/>
                </a:solidFill>
              </a:rPr>
              <a:t>Gliederung</a:t>
            </a:r>
          </a:p>
          <a:p>
            <a:endParaRPr lang="de-DE" sz="3200" b="1" dirty="0">
              <a:solidFill>
                <a:schemeClr val="bg1"/>
              </a:solidFill>
            </a:endParaRPr>
          </a:p>
          <a:p>
            <a:r>
              <a:rPr lang="de-DE" sz="3200" b="1" dirty="0">
                <a:solidFill>
                  <a:schemeClr val="bg1"/>
                </a:solidFill>
              </a:rPr>
              <a:t>	Dekolonisation</a:t>
            </a:r>
          </a:p>
          <a:p>
            <a:pPr marL="546100"/>
            <a:r>
              <a:rPr lang="de-DE" sz="3200" dirty="0">
                <a:solidFill>
                  <a:schemeClr val="bg1"/>
                </a:solidFill>
              </a:rPr>
              <a:t>		– Begriffe und Periodisierungen</a:t>
            </a:r>
          </a:p>
          <a:p>
            <a:endParaRPr lang="de-DE" sz="3200" b="1" dirty="0">
              <a:solidFill>
                <a:schemeClr val="bg1"/>
              </a:solidFill>
            </a:endParaRPr>
          </a:p>
          <a:p>
            <a:r>
              <a:rPr lang="de-DE" sz="3200" b="1" dirty="0">
                <a:solidFill>
                  <a:schemeClr val="bg1"/>
                </a:solidFill>
              </a:rPr>
              <a:t>	Unterrichtspraxis</a:t>
            </a:r>
          </a:p>
          <a:p>
            <a:pPr marL="581025"/>
            <a:r>
              <a:rPr lang="de-DE" sz="3200" dirty="0">
                <a:solidFill>
                  <a:schemeClr val="bg1"/>
                </a:solidFill>
              </a:rPr>
              <a:t>		– Bildungsplan, Zugriffe, Fachwissenschaft</a:t>
            </a:r>
          </a:p>
          <a:p>
            <a:endParaRPr lang="de-DE" sz="2000" i="1" dirty="0">
              <a:solidFill>
                <a:schemeClr val="bg1"/>
              </a:solidFill>
            </a:endParaRPr>
          </a:p>
          <a:p>
            <a:endParaRPr lang="de-DE" sz="2000" i="1" dirty="0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1EE8A4D7-7DCB-5949-ABB6-195E22F26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538" y="5525780"/>
            <a:ext cx="10253236" cy="1044000"/>
          </a:xfrm>
          <a:solidFill>
            <a:schemeClr val="tx1"/>
          </a:solidFill>
          <a:ln w="38100"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Aktuelle Herausforderungen postkolonialer Räume </a:t>
            </a:r>
          </a:p>
          <a:p>
            <a:pPr>
              <a:spcBef>
                <a:spcPts val="0"/>
              </a:spcBef>
            </a:pPr>
            <a:r>
              <a:rPr lang="de-DE" sz="2800" b="1" dirty="0">
                <a:solidFill>
                  <a:schemeClr val="bg1"/>
                </a:solidFill>
              </a:rPr>
              <a:t>in historischer Perspektive</a:t>
            </a:r>
          </a:p>
        </p:txBody>
      </p:sp>
    </p:spTree>
    <p:extLst>
      <p:ext uri="{BB962C8B-B14F-4D97-AF65-F5344CB8AC3E}">
        <p14:creationId xmlns:p14="http://schemas.microsoft.com/office/powerpoint/2010/main" val="28777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192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Definition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6BADCA9-78A8-7344-967E-EE67274BD200}"/>
              </a:ext>
            </a:extLst>
          </p:cNvPr>
          <p:cNvSpPr txBox="1"/>
          <p:nvPr/>
        </p:nvSpPr>
        <p:spPr>
          <a:xfrm>
            <a:off x="468350" y="1248937"/>
            <a:ext cx="609971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STRUKTURELLE SEITE: Dekolonisation …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 ist „die gleichzeitige Auflösung mehrerer interkontinentaler Imperien innerhalb des kurzen Zeitraums von etwa drei Jahrzehnten (1945-1975)“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 ist zu verstehen „als Apparatur zur seriellen Produktion von Souveränität, gewissermaßen als Souveränitätsmaschine“: sie bringt „nach einem völkerrechtlichen Standard genormte politische Einheiten hervor […]: Staaten mit abgegrenztem Staatsgebiet, mit eigener Verfassung, Rechtsordnung, Regierung, Polizei, Flagge und Nationalhymne“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 bedeutet damit „einen radikaler Umbau der internationalen Ordnung“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1100" dirty="0"/>
              <a:t>(Jansen, J.C. / Osterhammel, J.: Dekolonisation. Das Ende der Imperien, München 2013, S. 7, 12f., 15;</a:t>
            </a:r>
          </a:p>
          <a:p>
            <a:r>
              <a:rPr lang="de-DE" sz="1100" dirty="0"/>
              <a:t>Zahlen rechts nach: ebd., S. 13)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5C563EF6-4303-FF4C-A45D-6B1865CDA213}"/>
              </a:ext>
            </a:extLst>
          </p:cNvPr>
          <p:cNvGraphicFramePr/>
          <p:nvPr/>
        </p:nvGraphicFramePr>
        <p:xfrm>
          <a:off x="7214840" y="1248937"/>
          <a:ext cx="4530758" cy="275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96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192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Definition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DF7C1F4-0F97-CF49-8ABB-2AB7B627985E}"/>
              </a:ext>
            </a:extLst>
          </p:cNvPr>
          <p:cNvSpPr txBox="1"/>
          <p:nvPr/>
        </p:nvSpPr>
        <p:spPr>
          <a:xfrm>
            <a:off x="468351" y="1248937"/>
            <a:ext cx="606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NORMATIVE SEITE: Dekolonisation …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94D761C-455E-5947-9F88-E1DD83BE6041}"/>
              </a:ext>
            </a:extLst>
          </p:cNvPr>
          <p:cNvSpPr txBox="1"/>
          <p:nvPr/>
        </p:nvSpPr>
        <p:spPr>
          <a:xfrm>
            <a:off x="468351" y="4381919"/>
            <a:ext cx="11433363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Resolution 1514 der Vereinten Nationen (1960):</a:t>
            </a:r>
          </a:p>
          <a:p>
            <a:pPr>
              <a:spcBef>
                <a:spcPts val="600"/>
              </a:spcBef>
            </a:pPr>
            <a:r>
              <a:rPr lang="de-DE" sz="2000" i="1" dirty="0"/>
              <a:t>„Alle Völker haben das Recht auf Selbstbestimmung; kraft dieses Rechts bestimmen sie frei ihren politischen Status und verfolgen frei ihre wirtschaftliche, soziale und kulturelle Entwicklung.“</a:t>
            </a:r>
          </a:p>
          <a:p>
            <a:pPr>
              <a:spcBef>
                <a:spcPts val="600"/>
              </a:spcBef>
            </a:pPr>
            <a:r>
              <a:rPr lang="de-DE" sz="2000" i="1" dirty="0"/>
              <a:t>Verbrechen gegen das Völkerrecht ist „die Unterwerfung von Völkern unter fremde Unterjochung, Herrschaft und Ausbeutung.“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6D0AE1-B169-AC41-AC93-B02E5B26F274}"/>
              </a:ext>
            </a:extLst>
          </p:cNvPr>
          <p:cNvSpPr txBox="1"/>
          <p:nvPr/>
        </p:nvSpPr>
        <p:spPr>
          <a:xfrm>
            <a:off x="468351" y="1668486"/>
            <a:ext cx="60662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 bedeutet die „Delegitimierung jeglicher Herrschaft, die als ein Untertanenverhältnis zu Fremden empfunden wird.“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 bedeutet damit „eine Umkehrung jener Normen, die bis zur Mitte des 20. Jahrhunderts lange Zeit das Verhältnis der Völker und Staaten zueinander bestimmte.“</a:t>
            </a:r>
          </a:p>
          <a:p>
            <a:endParaRPr lang="de-DE" dirty="0"/>
          </a:p>
          <a:p>
            <a:r>
              <a:rPr lang="de-DE" sz="1100" dirty="0"/>
              <a:t>(Jansen, J.C. / Osterhammel, J.: Dekolonisation. Das Ende der Imperien, München 2013, S. 7, 15;</a:t>
            </a:r>
          </a:p>
          <a:p>
            <a:r>
              <a:rPr lang="de-DE" sz="1100" dirty="0"/>
              <a:t>folgendes Zitat : ebd., S. 15)</a:t>
            </a:r>
          </a:p>
        </p:txBody>
      </p:sp>
    </p:spTree>
    <p:extLst>
      <p:ext uri="{BB962C8B-B14F-4D97-AF65-F5344CB8AC3E}">
        <p14:creationId xmlns:p14="http://schemas.microsoft.com/office/powerpoint/2010/main" val="26005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82B85-426E-9944-88A9-9898CAE4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192"/>
            <a:ext cx="12192000" cy="648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de-DE" dirty="0"/>
              <a:t>Definition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DF7C1F4-0F97-CF49-8ABB-2AB7B627985E}"/>
              </a:ext>
            </a:extLst>
          </p:cNvPr>
          <p:cNvSpPr txBox="1"/>
          <p:nvPr/>
        </p:nvSpPr>
        <p:spPr>
          <a:xfrm>
            <a:off x="468351" y="1248937"/>
            <a:ext cx="606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„Dekolonisation“ und „Dekolonisierung“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6D0AE1-B169-AC41-AC93-B02E5B26F274}"/>
              </a:ext>
            </a:extLst>
          </p:cNvPr>
          <p:cNvSpPr txBox="1"/>
          <p:nvPr/>
        </p:nvSpPr>
        <p:spPr>
          <a:xfrm>
            <a:off x="468350" y="1668486"/>
            <a:ext cx="6066265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Vorschlag der Historiker Christoph Kalter und Martin </a:t>
            </a:r>
            <a:r>
              <a:rPr lang="de-DE" dirty="0" err="1"/>
              <a:t>Rempe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Dekolonisation: formalrechtliches Ende kolonialer Herrschaft, also Wechsel der Souveränität, staatliche Unabhängigkeit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Dekolonisierung: längerer Ablösungsprozess mit politischen, wirtschaftlichen, gesellschaftlichen und kulturellen Dimensionen</a:t>
            </a:r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endParaRPr lang="de-DE" sz="1050" dirty="0"/>
          </a:p>
          <a:p>
            <a:r>
              <a:rPr lang="de-DE" sz="1100" dirty="0"/>
              <a:t>(Kalter, C. / </a:t>
            </a:r>
            <a:r>
              <a:rPr lang="de-DE" sz="1100" dirty="0" err="1"/>
              <a:t>Rempe</a:t>
            </a:r>
            <a:r>
              <a:rPr lang="de-DE" sz="1100" dirty="0"/>
              <a:t>, M.: La </a:t>
            </a:r>
            <a:r>
              <a:rPr lang="de-DE" sz="1100" dirty="0" err="1"/>
              <a:t>République</a:t>
            </a:r>
            <a:r>
              <a:rPr lang="de-DE" sz="1100" dirty="0"/>
              <a:t> </a:t>
            </a:r>
            <a:r>
              <a:rPr lang="de-DE" sz="1100" dirty="0" err="1"/>
              <a:t>décolonisée</a:t>
            </a:r>
            <a:r>
              <a:rPr lang="de-DE" sz="1100" dirty="0"/>
              <a:t>. Wie die Dekolonisierung Frankreich verändert hat, in: </a:t>
            </a:r>
            <a:r>
              <a:rPr lang="de-DE" sz="1100" dirty="0" err="1"/>
              <a:t>GuG</a:t>
            </a:r>
            <a:r>
              <a:rPr lang="de-DE" sz="1100" dirty="0"/>
              <a:t> 37 [2011], S. 157-197, hier S. 165f.)</a:t>
            </a:r>
          </a:p>
        </p:txBody>
      </p:sp>
      <p:pic>
        <p:nvPicPr>
          <p:cNvPr id="1026" name="Picture 2" descr="https://upload.wikimedia.org/wikipedia/commons/4/4e/Jawaharlal_Nehru_gives_his_%22tryst_with_destiny%22_speech_at_Parliament_House_in_New_Delhi_in_1947_%2802%29.jpg">
            <a:extLst>
              <a:ext uri="{FF2B5EF4-FFF2-40B4-BE49-F238E27FC236}">
                <a16:creationId xmlns:a16="http://schemas.microsoft.com/office/drawing/2014/main" id="{A8FD82E2-7080-B749-9D86-6DBA4D5E6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 bwMode="auto">
          <a:xfrm>
            <a:off x="7007927" y="3161831"/>
            <a:ext cx="4865205" cy="291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FBA4680-5828-7D46-BBBF-FDBD30D08CA5}"/>
              </a:ext>
            </a:extLst>
          </p:cNvPr>
          <p:cNvSpPr txBox="1"/>
          <p:nvPr/>
        </p:nvSpPr>
        <p:spPr>
          <a:xfrm>
            <a:off x="6941428" y="6080954"/>
            <a:ext cx="493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Von Unbekannt - https://</a:t>
            </a:r>
            <a:r>
              <a:rPr lang="de-DE" sz="800" dirty="0" err="1"/>
              <a:t>i.guim.co.uk</a:t>
            </a:r>
            <a:r>
              <a:rPr lang="de-DE" sz="800" dirty="0"/>
              <a:t>/</a:t>
            </a:r>
            <a:r>
              <a:rPr lang="de-DE" sz="800" dirty="0" err="1"/>
              <a:t>img</a:t>
            </a:r>
            <a:r>
              <a:rPr lang="de-DE" sz="800" dirty="0"/>
              <a:t>/</a:t>
            </a:r>
            <a:r>
              <a:rPr lang="de-DE" sz="800" dirty="0" err="1"/>
              <a:t>static</a:t>
            </a:r>
            <a:r>
              <a:rPr lang="de-DE" sz="800" dirty="0"/>
              <a:t>/</a:t>
            </a:r>
            <a:r>
              <a:rPr lang="de-DE" sz="800" dirty="0" err="1"/>
              <a:t>sys</a:t>
            </a:r>
            <a:r>
              <a:rPr lang="de-DE" sz="800" dirty="0"/>
              <a:t>-images/Guardian/</a:t>
            </a:r>
            <a:r>
              <a:rPr lang="de-DE" sz="800" dirty="0" err="1"/>
              <a:t>Pix</a:t>
            </a:r>
            <a:r>
              <a:rPr lang="de-DE" sz="800" dirty="0"/>
              <a:t>/</a:t>
            </a:r>
            <a:r>
              <a:rPr lang="de-DE" sz="800" dirty="0" err="1"/>
              <a:t>pictures</a:t>
            </a:r>
            <a:r>
              <a:rPr lang="de-DE" sz="800" dirty="0"/>
              <a:t>/2009/9/6/1252253835274/Second-world-war-Jawaharl-001.jpg?w=1200&amp;q=85&amp;auto=</a:t>
            </a:r>
            <a:r>
              <a:rPr lang="de-DE" sz="800" dirty="0" err="1"/>
              <a:t>format&amp;sharp</a:t>
            </a:r>
            <a:r>
              <a:rPr lang="de-DE" sz="800" dirty="0"/>
              <a:t>=10&amp;s=c9db4c53e376827ed4f084b062050ac2, Gemeinfrei, https://</a:t>
            </a:r>
            <a:r>
              <a:rPr lang="de-DE" sz="800" dirty="0" err="1"/>
              <a:t>commons.wikimedia.org</a:t>
            </a:r>
            <a:r>
              <a:rPr lang="de-DE" sz="800" dirty="0"/>
              <a:t>/</a:t>
            </a:r>
            <a:r>
              <a:rPr lang="de-DE" sz="800" dirty="0" err="1"/>
              <a:t>w</a:t>
            </a:r>
            <a:r>
              <a:rPr lang="de-DE" sz="800" dirty="0"/>
              <a:t>/</a:t>
            </a:r>
            <a:r>
              <a:rPr lang="de-DE" sz="800" dirty="0" err="1"/>
              <a:t>index.php?curid</a:t>
            </a:r>
            <a:r>
              <a:rPr lang="de-DE" sz="800" dirty="0"/>
              <a:t>=47068761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7BEF18-CBA7-4944-8630-A691CDF824A2}"/>
              </a:ext>
            </a:extLst>
          </p:cNvPr>
          <p:cNvSpPr txBox="1"/>
          <p:nvPr/>
        </p:nvSpPr>
        <p:spPr>
          <a:xfrm>
            <a:off x="6941428" y="2433272"/>
            <a:ext cx="493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Rede Nehrus anlässlich der Unabhängigkeit Indiens, 14. August 1947, Mitternacht</a:t>
            </a:r>
          </a:p>
        </p:txBody>
      </p:sp>
    </p:spTree>
    <p:extLst>
      <p:ext uri="{BB962C8B-B14F-4D97-AF65-F5344CB8AC3E}">
        <p14:creationId xmlns:p14="http://schemas.microsoft.com/office/powerpoint/2010/main" val="42334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{78EDC1B4-144A-6C4E-A3F4-FAF714E81460}tf10001120</Template>
  <TotalTime>0</TotalTime>
  <Words>6921</Words>
  <Application>Microsoft Macintosh PowerPoint</Application>
  <PresentationFormat>Breitbild</PresentationFormat>
  <Paragraphs>678</Paragraphs>
  <Slides>43</Slides>
  <Notes>43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1" baseType="lpstr">
      <vt:lpstr>Arial</vt:lpstr>
      <vt:lpstr>Arial Narrow</vt:lpstr>
      <vt:lpstr>Calibri</vt:lpstr>
      <vt:lpstr>Gill Sans MT</vt:lpstr>
      <vt:lpstr>Symbol</vt:lpstr>
      <vt:lpstr>Times New Roman</vt:lpstr>
      <vt:lpstr>Wingdings</vt:lpstr>
      <vt:lpstr>Paket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Definition</vt:lpstr>
      <vt:lpstr>Definition</vt:lpstr>
      <vt:lpstr>Definition</vt:lpstr>
      <vt:lpstr>Periodisierungen</vt:lpstr>
      <vt:lpstr>Bildungspläne im vergleich</vt:lpstr>
      <vt:lpstr>Sequenzplanung</vt:lpstr>
      <vt:lpstr>Einstieg in die Einheit</vt:lpstr>
      <vt:lpstr>Voraussetzungen und Triebkräfte der Dekolonisation</vt:lpstr>
      <vt:lpstr>Voraussetzungen und Triebkräfte der Dekolonisation</vt:lpstr>
      <vt:lpstr>Voraussetzungen und Triebkräfte der Dekolonisation</vt:lpstr>
      <vt:lpstr>Voraussetzungen und Triebkräfte der Dekolonisation</vt:lpstr>
      <vt:lpstr>Wege zur Unabhängigkeit</vt:lpstr>
      <vt:lpstr>Wege zur Unabhängigkeit</vt:lpstr>
      <vt:lpstr>Wege zur Unabhängigkeit</vt:lpstr>
      <vt:lpstr>Wege zur Unabhängigkeit</vt:lpstr>
      <vt:lpstr>Wege zur Unabhängigkeit</vt:lpstr>
      <vt:lpstr>Wege zur Unabhängigkeit</vt:lpstr>
      <vt:lpstr>PowerPoint-Präsentation</vt:lpstr>
      <vt:lpstr>Fallbeispiel Indien</vt:lpstr>
      <vt:lpstr>Fallbeispiel Indien</vt:lpstr>
      <vt:lpstr>Fallbeispiel Indien</vt:lpstr>
      <vt:lpstr>Fallbeispiel Indien</vt:lpstr>
      <vt:lpstr>Fallbeispiel Indien</vt:lpstr>
      <vt:lpstr>Fallbeispiel Indien</vt:lpstr>
      <vt:lpstr>Fallbeispiel Indien</vt:lpstr>
      <vt:lpstr>Fallbeispiel Indien</vt:lpstr>
      <vt:lpstr>Fallbeispiel Indien</vt:lpstr>
      <vt:lpstr>Fallbeispiel Indien</vt:lpstr>
      <vt:lpstr>Fallbeispiel Indien</vt:lpstr>
      <vt:lpstr>Fallbeispiel Indien</vt:lpstr>
      <vt:lpstr>Fallbeispiel Indien</vt:lpstr>
      <vt:lpstr>Fallbeispiel Indien</vt:lpstr>
      <vt:lpstr>Fallbeispiel Indien</vt:lpstr>
      <vt:lpstr>Aktuelle Herausforderungen</vt:lpstr>
      <vt:lpstr>Aktuelle Herausforderungen</vt:lpstr>
      <vt:lpstr>Aktuelle Herausforderungen</vt:lpstr>
      <vt:lpstr>Aktuelle Herausforderungen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Armin Koch</dc:creator>
  <cp:lastModifiedBy>Armin Koch</cp:lastModifiedBy>
  <cp:revision>30</cp:revision>
  <dcterms:created xsi:type="dcterms:W3CDTF">2020-03-20T17:42:53Z</dcterms:created>
  <dcterms:modified xsi:type="dcterms:W3CDTF">2020-06-15T17:07:36Z</dcterms:modified>
</cp:coreProperties>
</file>