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86" r:id="rId3"/>
    <p:sldId id="267" r:id="rId4"/>
    <p:sldId id="277" r:id="rId5"/>
    <p:sldId id="260" r:id="rId6"/>
    <p:sldId id="276" r:id="rId7"/>
    <p:sldId id="262" r:id="rId8"/>
    <p:sldId id="264" r:id="rId9"/>
    <p:sldId id="283" r:id="rId10"/>
    <p:sldId id="288" r:id="rId11"/>
    <p:sldId id="289" r:id="rId12"/>
    <p:sldId id="25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.schipperges@gmx.de" initials="s" lastIdx="1" clrIdx="0">
    <p:extLst>
      <p:ext uri="{19B8F6BF-5375-455C-9EA6-DF929625EA0E}">
        <p15:presenceInfo xmlns:p15="http://schemas.microsoft.com/office/powerpoint/2012/main" userId="7cba0d2a80382f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045" autoAdjust="0"/>
  </p:normalViewPr>
  <p:slideViewPr>
    <p:cSldViewPr snapToGrid="0">
      <p:cViewPr varScale="1">
        <p:scale>
          <a:sx n="50" d="100"/>
          <a:sy n="50" d="100"/>
        </p:scale>
        <p:origin x="1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2063-4BBB-43D9-8CD0-0DB3E530769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A075A-B46C-44E0-912C-6E9907A2A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17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64142-9BC2-4814-A816-38E3B2AE893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43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64142-9BC2-4814-A816-38E3B2AE893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8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Prüfling hat ca. 10 Minuten Zeit, die Teilaufgaben zu beantworten. Im Idealfall geschieht dies durch einen zusammenhängenden Vortrag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im Idealfall berücksichtigt die ca. 10-minütige Antwort alle Anforderungsbereiche I-III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im ca. 10-minütigen Prüfungsgespräch werden Inhalte der Aufgabenstellung vertieft und thematisch vernetzt: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Transferfragen zu anderen Sachgebieten werden dabei sinnvoll angebunden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nur</a:t>
            </a:r>
            <a:r>
              <a:rPr lang="de-DE" dirty="0"/>
              <a:t> in begründeten Ausnahmefällen kann der Prüfling durch Fragen des Prüfers/der Prüferin unterstützt werden, z.B. wenn der Prüfling ins Stocken gerät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Alle Fragen sind in einem Protokoll zu vermerken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A075A-B46C-44E0-912C-6E9907A2A3B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8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84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8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17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41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9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15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9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68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89C117-9695-41F5-9DA2-572ED8B60FF7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419067-BC38-4E7B-ACAC-DE4FCAE3049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8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kmk.org/fileadmin/veroeffentlichungen_beschluesse/1989/1989_12_01-EPA-Geschicht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9720" y="213360"/>
            <a:ext cx="9393843" cy="3381095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/>
              <a:t>Neugestaltung des </a:t>
            </a:r>
            <a:br>
              <a:rPr lang="de-DE" sz="6000" b="1" dirty="0"/>
            </a:br>
            <a:r>
              <a:rPr lang="de-DE" sz="6000" b="1" dirty="0"/>
              <a:t>Mündlichen Abiturs ab 2021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3544915" y="4861560"/>
            <a:ext cx="5443451" cy="721820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>
                <a:solidFill>
                  <a:schemeClr val="tx2">
                    <a:lumMod val="75000"/>
                  </a:schemeClr>
                </a:solidFill>
              </a:rPr>
              <a:t>Fach Geschichte</a:t>
            </a:r>
          </a:p>
        </p:txBody>
      </p:sp>
    </p:spTree>
    <p:extLst>
      <p:ext uri="{BB962C8B-B14F-4D97-AF65-F5344CB8AC3E}">
        <p14:creationId xmlns:p14="http://schemas.microsoft.com/office/powerpoint/2010/main" val="214450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26215"/>
            <a:ext cx="10058400" cy="1174552"/>
          </a:xfrm>
        </p:spPr>
        <p:txBody>
          <a:bodyPr/>
          <a:lstStyle/>
          <a:p>
            <a:r>
              <a:rPr lang="de-DE" b="1" dirty="0"/>
              <a:t>4. Beurteilungskriterien </a:t>
            </a:r>
            <a:br>
              <a:rPr lang="de-DE" b="1" dirty="0"/>
            </a:br>
            <a:r>
              <a:rPr lang="de-DE" sz="2400" b="1" dirty="0"/>
              <a:t>(laut EPA)</a:t>
            </a: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2225E1-C390-43E7-BAAA-DDBD9091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21149"/>
            <a:ext cx="9803877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Für den </a:t>
            </a:r>
            <a:r>
              <a:rPr lang="de-DE" sz="2800" b="1" dirty="0">
                <a:solidFill>
                  <a:schemeClr val="tx1"/>
                </a:solidFill>
              </a:rPr>
              <a:t>selbstständigen Prüfungsvortrag </a:t>
            </a:r>
            <a:r>
              <a:rPr lang="de-DE" sz="2800" dirty="0"/>
              <a:t>gelten zusätzlich folgende spezifische Anforderungen: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sz="2400" dirty="0"/>
              <a:t>Fähigkeit, anhand von Aufzeichnungen frei, zusammenhängend und argumentativ überzeugend zu sprechen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Fähigkeit, in der gegebenen Zeit für die gestellte Aufgabe ein Ergebnis zu erarbeiten und, ggf. unter Einbeziehung einer Visualisierung, in einem Kurzvortrag darzulegen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die eigenständige Auseinandersetzung mit historischen Sachverhalten und Problemen in angemessener mündlicher Form </a:t>
            </a:r>
          </a:p>
        </p:txBody>
      </p:sp>
    </p:spTree>
    <p:extLst>
      <p:ext uri="{BB962C8B-B14F-4D97-AF65-F5344CB8AC3E}">
        <p14:creationId xmlns:p14="http://schemas.microsoft.com/office/powerpoint/2010/main" val="130594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68820"/>
          </a:xfrm>
        </p:spPr>
        <p:txBody>
          <a:bodyPr/>
          <a:lstStyle/>
          <a:p>
            <a:r>
              <a:rPr lang="de-DE" b="1" dirty="0"/>
              <a:t>4. Beurteilungskriterien </a:t>
            </a:r>
            <a:br>
              <a:rPr lang="de-DE" b="1" dirty="0"/>
            </a:br>
            <a:r>
              <a:rPr lang="de-DE" sz="2400" b="1" dirty="0"/>
              <a:t>(laut EPA)</a:t>
            </a: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2225E1-C390-43E7-BAAA-DDBD9091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17480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Für das </a:t>
            </a:r>
            <a:r>
              <a:rPr lang="de-DE" sz="2800" b="1" dirty="0"/>
              <a:t>Prüfungsgespräch</a:t>
            </a:r>
            <a:r>
              <a:rPr lang="de-DE" sz="2800" dirty="0"/>
              <a:t> gelten folgende spezifische Anforderungen: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die Fähigkeit, ein sach-, themen- und problemgebundenes Gespräch zu führen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die Fähigkeit, in einem solchen Gespräch sicher, sach-, situationsangemessen und flexibel auf Fragen, Impulse, Hilfen oder Gegenargumente einzugehen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die Fähigkeit zur begründeten Einordnung oder Bewertung eines historischen Sachverhaltes auch in diskursiver Gesprächssituation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400" dirty="0">
                <a:solidFill>
                  <a:srgbClr val="FF9900"/>
                </a:solidFill>
                <a:sym typeface="Wingdings" panose="05000000000000000000" pitchFamily="2" charset="2"/>
              </a:rPr>
              <a:t></a:t>
            </a:r>
            <a:r>
              <a:rPr lang="de-DE" sz="2400" dirty="0">
                <a:sym typeface="Wingdings" panose="05000000000000000000" pitchFamily="2" charset="2"/>
              </a:rPr>
              <a:t> Bei der </a:t>
            </a:r>
            <a:r>
              <a:rPr lang="de-DE" sz="2400" dirty="0"/>
              <a:t>Feststellung des Prüfungsergebnisses sollen die im selbstständigen </a:t>
            </a:r>
            <a:r>
              <a:rPr lang="de-DE" sz="2400" b="1" dirty="0">
                <a:solidFill>
                  <a:schemeClr val="tx1"/>
                </a:solidFill>
              </a:rPr>
              <a:t>Prüfungsvortrag</a:t>
            </a:r>
            <a:r>
              <a:rPr lang="de-DE" sz="2400" dirty="0"/>
              <a:t> und im </a:t>
            </a:r>
            <a:r>
              <a:rPr lang="de-DE" sz="2400" b="1" dirty="0"/>
              <a:t>Prüfungsgespräch</a:t>
            </a:r>
            <a:r>
              <a:rPr lang="de-DE" sz="2400" dirty="0"/>
              <a:t> erbrachten Leistungen </a:t>
            </a:r>
            <a:r>
              <a:rPr lang="de-DE" sz="2400" b="1" dirty="0"/>
              <a:t>gleichberechtigt bewertet </a:t>
            </a:r>
            <a:r>
              <a:rPr lang="de-DE" sz="2400" dirty="0"/>
              <a:t>werden</a:t>
            </a:r>
          </a:p>
        </p:txBody>
      </p:sp>
    </p:spTree>
    <p:extLst>
      <p:ext uri="{BB962C8B-B14F-4D97-AF65-F5344CB8AC3E}">
        <p14:creationId xmlns:p14="http://schemas.microsoft.com/office/powerpoint/2010/main" val="35916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5. Fazit: Folgen für unser Fach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5464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vermehrte Prüfungen möglich, da Gesellschaftswissenschaftlicher Bereich in der Abiturprüfung abgedeckt werden muss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a</a:t>
            </a:r>
            <a:r>
              <a:rPr lang="de-DE" sz="2400" dirty="0"/>
              <a:t>ndere Gesellschaftswissenschaften wie GK und </a:t>
            </a:r>
            <a:r>
              <a:rPr lang="de-DE" sz="2400" dirty="0" err="1"/>
              <a:t>Geo</a:t>
            </a:r>
            <a:r>
              <a:rPr lang="de-DE" sz="2400" dirty="0"/>
              <a:t> sind nur als „Kombiprüfung“ möglich</a:t>
            </a:r>
          </a:p>
          <a:p>
            <a:pPr marL="0" indent="0" algn="ctr">
              <a:buNone/>
            </a:pPr>
            <a:r>
              <a:rPr lang="de-DE" sz="3200" i="1" dirty="0">
                <a:solidFill>
                  <a:srgbClr val="FF9900"/>
                </a:solidFill>
              </a:rPr>
              <a:t>oder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überschaubare Anzahl der Prüfungen, 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Vielzahl an möglichen Themen von 11.1 – 12.2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„</a:t>
            </a:r>
            <a:r>
              <a:rPr lang="de-DE" sz="2400" dirty="0"/>
              <a:t>besondere Lernleistung“, d.h. Teilnahme am Wettbewerb oder Seminarfach, nach wie vor eine der beiden mündlichen Prüfungen ersetzen können</a:t>
            </a:r>
          </a:p>
          <a:p>
            <a:pPr marL="514350" indent="-514350">
              <a:buAutoNum type="arabicPeriod" startAt="2"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102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idx="1"/>
          </p:nvPr>
        </p:nvSpPr>
        <p:spPr>
          <a:xfrm>
            <a:off x="1097280" y="1875934"/>
            <a:ext cx="10058400" cy="3993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3200" dirty="0"/>
              <a:t>1. Formale Kriterien</a:t>
            </a:r>
            <a:br>
              <a:rPr lang="de-DE" sz="3200" dirty="0"/>
            </a:br>
            <a:r>
              <a:rPr lang="de-DE" sz="3200" dirty="0"/>
              <a:t>2. Aufgabenformat</a:t>
            </a:r>
            <a:br>
              <a:rPr lang="de-DE" sz="3200" dirty="0"/>
            </a:br>
            <a:r>
              <a:rPr lang="de-DE" sz="3200" dirty="0"/>
              <a:t>3. Ablauf der Prüfung</a:t>
            </a:r>
            <a:br>
              <a:rPr lang="de-DE" sz="3200" dirty="0"/>
            </a:br>
            <a:r>
              <a:rPr lang="de-DE" sz="3200" dirty="0"/>
              <a:t>4. Beurteilungskriterien</a:t>
            </a:r>
            <a:br>
              <a:rPr lang="de-DE" sz="3200" dirty="0"/>
            </a:br>
            <a:r>
              <a:rPr lang="de-DE" sz="3200" dirty="0"/>
              <a:t>5. Folgen für das Fach Geschichte</a:t>
            </a:r>
            <a:br>
              <a:rPr lang="de-DE" sz="3200"/>
            </a:br>
            <a:endParaRPr lang="de-DE" sz="3200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7B986181-C6C8-4C03-AB33-2F8E4E978560}"/>
              </a:ext>
            </a:extLst>
          </p:cNvPr>
          <p:cNvSpPr txBox="1">
            <a:spLocks/>
          </p:cNvSpPr>
          <p:nvPr/>
        </p:nvSpPr>
        <p:spPr>
          <a:xfrm>
            <a:off x="836101" y="627996"/>
            <a:ext cx="10058400" cy="7218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dirty="0">
                <a:solidFill>
                  <a:schemeClr val="tx2">
                    <a:lumMod val="75000"/>
                  </a:schemeClr>
                </a:solidFill>
              </a:rPr>
              <a:t>Fach Geschichte</a:t>
            </a:r>
          </a:p>
        </p:txBody>
      </p:sp>
    </p:spTree>
    <p:extLst>
      <p:ext uri="{BB962C8B-B14F-4D97-AF65-F5344CB8AC3E}">
        <p14:creationId xmlns:p14="http://schemas.microsoft.com/office/powerpoint/2010/main" val="290782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7884" t="18788" r="38027" b="17938"/>
          <a:stretch/>
        </p:blipFill>
        <p:spPr>
          <a:xfrm>
            <a:off x="129485" y="229256"/>
            <a:ext cx="2663876" cy="393598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BCD0A71-391C-469C-88C1-779D18FA6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26804" r="17656" b="8423"/>
          <a:stretch/>
        </p:blipFill>
        <p:spPr>
          <a:xfrm>
            <a:off x="3009949" y="1538339"/>
            <a:ext cx="5327064" cy="279845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7C468AC-6AD4-44B0-8C52-FC59C7842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4801" y="4331062"/>
            <a:ext cx="5254409" cy="1138390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https://www.kmk.org/fileadmin/veroeffentlichungen_beschluesse/1989/1989_12_01-EPA-Geschichte.pdf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A11ABC-3809-40DB-A4C2-C8BA0E3860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420" t="18723" r="35292" b="9362"/>
          <a:stretch/>
        </p:blipFill>
        <p:spPr>
          <a:xfrm>
            <a:off x="8409209" y="690663"/>
            <a:ext cx="3516901" cy="5213651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274E2C9C-FC8A-45BB-BF47-4B5004CBE506}"/>
              </a:ext>
            </a:extLst>
          </p:cNvPr>
          <p:cNvSpPr txBox="1">
            <a:spLocks/>
          </p:cNvSpPr>
          <p:nvPr/>
        </p:nvSpPr>
        <p:spPr>
          <a:xfrm>
            <a:off x="3082604" y="1097747"/>
            <a:ext cx="5254409" cy="44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tx1"/>
                </a:solidFill>
              </a:rPr>
              <a:t>Einheitliche Prüfungsanforderungen der KMK 2005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6B6886CC-E3CF-456D-8E7A-4956FB0D1A62}"/>
              </a:ext>
            </a:extLst>
          </p:cNvPr>
          <p:cNvSpPr txBox="1">
            <a:spLocks/>
          </p:cNvSpPr>
          <p:nvPr/>
        </p:nvSpPr>
        <p:spPr>
          <a:xfrm>
            <a:off x="8626256" y="301658"/>
            <a:ext cx="3299854" cy="389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b="1" dirty="0">
                <a:solidFill>
                  <a:schemeClr val="tx1"/>
                </a:solidFill>
              </a:rPr>
              <a:t>Facherlass 2021</a:t>
            </a:r>
          </a:p>
        </p:txBody>
      </p:sp>
    </p:spTree>
    <p:extLst>
      <p:ext uri="{BB962C8B-B14F-4D97-AF65-F5344CB8AC3E}">
        <p14:creationId xmlns:p14="http://schemas.microsoft.com/office/powerpoint/2010/main" val="39933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3405" t="19349" r="33412" b="4893"/>
          <a:stretch/>
        </p:blipFill>
        <p:spPr>
          <a:xfrm>
            <a:off x="6737641" y="1141695"/>
            <a:ext cx="3775773" cy="4860000"/>
          </a:xfrm>
          <a:prstGeom prst="rect">
            <a:avLst/>
          </a:prstGeom>
        </p:spPr>
      </p:pic>
      <p:pic>
        <p:nvPicPr>
          <p:cNvPr id="1026" name="Picture 2" descr="Bildergebnis fÃ¼r bildungsplan 2004 gymnas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09" y="1141695"/>
            <a:ext cx="3431715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 rot="20207874">
            <a:off x="517994" y="3835990"/>
            <a:ext cx="2484022" cy="1199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2021 und 2022</a:t>
            </a:r>
          </a:p>
        </p:txBody>
      </p:sp>
      <p:sp>
        <p:nvSpPr>
          <p:cNvPr id="6" name="Abgerundetes Rechteck 5"/>
          <p:cNvSpPr/>
          <p:nvPr/>
        </p:nvSpPr>
        <p:spPr>
          <a:xfrm rot="20207874">
            <a:off x="5888437" y="3531190"/>
            <a:ext cx="2484022" cy="1199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ab 2023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D710B5-EDAA-46B2-B00C-D6F33E08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3211"/>
          </a:xfrm>
        </p:spPr>
        <p:txBody>
          <a:bodyPr>
            <a:normAutofit fontScale="90000"/>
          </a:bodyPr>
          <a:lstStyle/>
          <a:p>
            <a:r>
              <a:rPr lang="de-DE" dirty="0"/>
              <a:t>Vorsicht: noch gilt der Bildungsplan von 2004</a:t>
            </a:r>
          </a:p>
        </p:txBody>
      </p:sp>
    </p:spTree>
    <p:extLst>
      <p:ext uri="{BB962C8B-B14F-4D97-AF65-F5344CB8AC3E}">
        <p14:creationId xmlns:p14="http://schemas.microsoft.com/office/powerpoint/2010/main" val="32090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069" y="286603"/>
            <a:ext cx="10005611" cy="1450757"/>
          </a:xfrm>
        </p:spPr>
        <p:txBody>
          <a:bodyPr>
            <a:normAutofit/>
          </a:bodyPr>
          <a:lstStyle/>
          <a:p>
            <a:r>
              <a:rPr lang="de-DE" b="1" dirty="0"/>
              <a:t>1. Formale Kriterien</a:t>
            </a:r>
            <a:br>
              <a:rPr lang="de-DE" b="1" dirty="0"/>
            </a:br>
            <a:endParaRPr lang="de-DE" sz="2200" b="1" dirty="0">
              <a:highlight>
                <a:srgbClr val="FFFF00"/>
              </a:highligh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0069" y="1737360"/>
            <a:ext cx="10615211" cy="4344186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Vorbereitungszeit für die Prüflinge: etwa 20 Minuten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Dauer der Prüfung: etwa 20 Minuten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/>
              <a:t> zwei </a:t>
            </a:r>
            <a:r>
              <a:rPr lang="de-DE" dirty="0"/>
              <a:t>Teile: selbstständiger Prüfungsvortrag + Prüfungsgespräch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/>
              <a:t>1. etwa 10-minütige zusammenhängende Ausführung vom Prüfling zu vorgegebenen Aufgaben auf dem Aufgabenblatt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/>
              <a:t>2. etwa 10-minütiges Prüfungsgespräch zum Themengebiet, aber auch zu allen Themenbereichen der Kursstufe. Der „Charakter des Prüfungsgesprächs verbietet zusammenhangsloses Abfragen von Kenntnissen bzw. </a:t>
            </a:r>
            <a:r>
              <a:rPr lang="de-DE" dirty="0" err="1"/>
              <a:t>kurzschrittigen</a:t>
            </a:r>
            <a:r>
              <a:rPr lang="de-DE" dirty="0"/>
              <a:t> Dialog“ (EPA-Richtlinien, S. 14)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die Aufgaben sind spätestens zwei Schultage vor der mündlichen Abiturprüfung schriftlich dem Prüfungsvorsitzenden vorzulegen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ein Erwartungshorizont ist durch das prüfende Mitglied dem Fachausschuss mündlich vorzutragen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die gleiche Aufgabe kann mehrfach (bis zu 3 Mal) vorgelegt werden bei nacheinander liegenden Prüfungen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8055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9046B-FBAA-4274-BF50-FFA89B07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88868"/>
            <a:ext cx="10515600" cy="850372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de-DE" b="1" dirty="0">
                <a:solidFill>
                  <a:prstClr val="black"/>
                </a:solidFill>
                <a:ea typeface="+mn-ea"/>
                <a:cs typeface="Calibri Light" panose="020F0302020204030204" pitchFamily="34" charset="0"/>
              </a:rPr>
              <a:t>1. Formale Kriterien 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43DBC76-9472-441C-B406-476FB78AE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71671"/>
              </p:ext>
            </p:extLst>
          </p:nvPr>
        </p:nvGraphicFramePr>
        <p:xfrm>
          <a:off x="765583" y="1888241"/>
          <a:ext cx="10896603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551">
                  <a:extLst>
                    <a:ext uri="{9D8B030D-6E8A-4147-A177-3AD203B41FA5}">
                      <a16:colId xmlns:a16="http://schemas.microsoft.com/office/drawing/2014/main" val="3948317050"/>
                    </a:ext>
                  </a:extLst>
                </a:gridCol>
                <a:gridCol w="3629026">
                  <a:extLst>
                    <a:ext uri="{9D8B030D-6E8A-4147-A177-3AD203B41FA5}">
                      <a16:colId xmlns:a16="http://schemas.microsoft.com/office/drawing/2014/main" val="3033955567"/>
                    </a:ext>
                  </a:extLst>
                </a:gridCol>
                <a:gridCol w="3629026">
                  <a:extLst>
                    <a:ext uri="{9D8B030D-6E8A-4147-A177-3AD203B41FA5}">
                      <a16:colId xmlns:a16="http://schemas.microsoft.com/office/drawing/2014/main" val="241178048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de-DE" sz="2400" dirty="0"/>
                        <a:t>Anzahl der Prüfungsblöcke (mit je 1, 2 oder 3 Prüflingen)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Anzahl der Prüflinge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Anzahl der vorzulegenden Aufgaben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1436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de-DE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65202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de-DE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6318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de-DE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3-9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7140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de-DE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4-12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3265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de-DE" sz="2400" dirty="0"/>
                        <a:t>ab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5-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Anzahl der Prüfungsblöcke plus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2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6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8837"/>
          </a:xfrm>
        </p:spPr>
        <p:txBody>
          <a:bodyPr/>
          <a:lstStyle/>
          <a:p>
            <a:r>
              <a:rPr lang="de-DE" b="1" dirty="0"/>
              <a:t>2. Aufgabenformat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4338" y="1845734"/>
            <a:ext cx="10058400" cy="40233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die Aufgabe muss schriftlich vorgelegt werden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 bei der Gesamtheit der Aufgaben (min. 4) müssen Inhalte aller vier Kurshalbjahre berücksichtigen werden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die Aufgabe muss die EPA-Anforderungsbereiche (=AFB) I-III umfassen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die Aufgabe muss so angelegt sein, dass die maximale Punktzahl erreichbar ist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die Aufgabe muss in 20 Minuten durch den Prüfling bearbeitbar sein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keine konkreten Vorgaben über nähere Gestaltung (mediengestützte Aufgaben, Anzahl der Aufgaben etc.)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keine Einschränkungsmöglichkeiten bei Inhalten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6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Ablauf der Prüfung (20 Minuten)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69880" cy="43874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Prüfung beginnt mit einem etwa 10-minütigem Vortrag zur vorgelegten Aufgabe, in dem die Teilaufgaben beantworten werden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im Idealfall berücksichtigt die etwa 10-minütige Antwort alle Anforderungsbereiche I-III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im ca. 10-minütigen Prüfungsgespräch werden Inhalte der Aufgabenstellung vertieft und thematisch vernetzt, Transferfragen zu anderen Sachgebieten werden sinnvoll angebunden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rgbClr val="FF9900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>
                <a:solidFill>
                  <a:schemeClr val="tx1"/>
                </a:solidFill>
                <a:sym typeface="Wingdings" panose="05000000000000000000" pitchFamily="2" charset="2"/>
              </a:rPr>
              <a:t>Fragen an den Prüfling grundsätzlich erst nach Abschluss des Vortrags</a:t>
            </a:r>
            <a:endParaRPr lang="de-DE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 nur in begründeten Ausnamefällen kann der Prüfling durch strukturierende Hilfsfragen unterstützt werden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de-DE" b="1" dirty="0">
                <a:solidFill>
                  <a:schemeClr val="tx1"/>
                </a:solidFill>
                <a:sym typeface="Wingdings" panose="05000000000000000000" pitchFamily="2" charset="2"/>
              </a:rPr>
              <a:t> unzulässig sind dabei Fragen, die über die vorgelegte Prüfungsaufgabe hinausweisen oder dem Prüfling anderweitig einen Vorteil gegenüber Prüflingen verschaffen, die im eigenständigen Vortrag verbleiben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alle Fragen (auch ggf. strukturierende Hilfsfragen) sind in einem Protokoll zu vermerken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1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15954"/>
          </a:xfrm>
        </p:spPr>
        <p:txBody>
          <a:bodyPr/>
          <a:lstStyle/>
          <a:p>
            <a:r>
              <a:rPr lang="de-DE" b="1" dirty="0"/>
              <a:t>4. Beurteilungskriterien </a:t>
            </a:r>
            <a:br>
              <a:rPr lang="de-DE" b="1" dirty="0"/>
            </a:br>
            <a:r>
              <a:rPr lang="de-DE" sz="2400" b="1" dirty="0"/>
              <a:t>(laut EPA)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2225E1-C390-43E7-BAAA-DDBD9091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/>
              <a:t>Anforderungen der mündlichen Prüfung sind: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Fähigkeit, sich klar, differenziert, strukturiert und verständlich unter angemessener Verwendung der Fachsprache und auf der Basis sicherer aufgabenbezogener Kenntnisse auszudrücken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Fähigkeit, eigene sach-, themen- und problemgerechte Beiträge in der mündlichen Prüfung zu formulieren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 Fähigkeit zur begründeten eigenen mündlichen Stellungnahme, Beurteilung oder Wertung </a:t>
            </a:r>
          </a:p>
        </p:txBody>
      </p:sp>
    </p:spTree>
    <p:extLst>
      <p:ext uri="{BB962C8B-B14F-4D97-AF65-F5344CB8AC3E}">
        <p14:creationId xmlns:p14="http://schemas.microsoft.com/office/powerpoint/2010/main" val="63632316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811</Words>
  <Application>Microsoft Office PowerPoint</Application>
  <PresentationFormat>Breitbild</PresentationFormat>
  <Paragraphs>88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Rückblick</vt:lpstr>
      <vt:lpstr>Neugestaltung des  Mündlichen Abiturs ab 2021</vt:lpstr>
      <vt:lpstr>PowerPoint-Präsentation</vt:lpstr>
      <vt:lpstr>https://www.kmk.org/fileadmin/veroeffentlichungen_beschluesse/1989/1989_12_01-EPA-Geschichte.pdf</vt:lpstr>
      <vt:lpstr>Vorsicht: noch gilt der Bildungsplan von 2004</vt:lpstr>
      <vt:lpstr>1. Formale Kriterien </vt:lpstr>
      <vt:lpstr>1. Formale Kriterien </vt:lpstr>
      <vt:lpstr>2. Aufgabenformat</vt:lpstr>
      <vt:lpstr>3. Ablauf der Prüfung (20 Minuten)</vt:lpstr>
      <vt:lpstr>4. Beurteilungskriterien  (laut EPA)</vt:lpstr>
      <vt:lpstr>4. Beurteilungskriterien  (laut EPA)</vt:lpstr>
      <vt:lpstr>4. Beurteilungskriterien  (laut EPA)</vt:lpstr>
      <vt:lpstr>5. Fazit: Folgen für unser Fach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Voraussetzungen (EPA-Richtlinien)</dc:title>
  <dc:creator>stefan.schipperges@gmx.de</dc:creator>
  <cp:lastModifiedBy>Stefan Schipperges</cp:lastModifiedBy>
  <cp:revision>67</cp:revision>
  <dcterms:created xsi:type="dcterms:W3CDTF">2018-11-20T18:24:43Z</dcterms:created>
  <dcterms:modified xsi:type="dcterms:W3CDTF">2020-06-18T06:52:32Z</dcterms:modified>
</cp:coreProperties>
</file>