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0" r:id="rId3"/>
    <p:sldId id="282" r:id="rId4"/>
    <p:sldId id="276" r:id="rId5"/>
    <p:sldId id="277" r:id="rId6"/>
    <p:sldId id="281" r:id="rId7"/>
    <p:sldId id="278" r:id="rId8"/>
    <p:sldId id="272" r:id="rId9"/>
    <p:sldId id="283" r:id="rId10"/>
    <p:sldId id="275" r:id="rId11"/>
    <p:sldId id="261" r:id="rId12"/>
    <p:sldId id="262" r:id="rId13"/>
    <p:sldId id="284" r:id="rId14"/>
    <p:sldId id="263" r:id="rId15"/>
    <p:sldId id="271" r:id="rId16"/>
    <p:sldId id="280" r:id="rId17"/>
    <p:sldId id="274" r:id="rId18"/>
    <p:sldId id="266" r:id="rId19"/>
    <p:sldId id="273" r:id="rId20"/>
    <p:sldId id="285" r:id="rId21"/>
    <p:sldId id="270" r:id="rId22"/>
    <p:sldId id="286" r:id="rId2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F2873-45D2-4C4E-8887-BACC3ED313B8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10DAE-3950-4079-9AA0-12BFC40A0D1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3041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1667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2523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068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705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702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872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4429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0776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209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0950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700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560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107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093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140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7761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7214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213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10DAE-3950-4079-9AA0-12BFC40A0D14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358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0B282-91A3-481A-83F4-D27152EDD9A6}" type="datetimeFigureOut">
              <a:rPr lang="de-DE" smtClean="0"/>
              <a:pPr/>
              <a:t>21.12.2016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072BA-A799-412C-B830-B599440597D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P</a:t>
            </a:r>
            <a:r>
              <a:rPr lang="de-DE" dirty="0" smtClean="0">
                <a:solidFill>
                  <a:srgbClr val="C00000"/>
                </a:solidFill>
              </a:rPr>
              <a:t>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99592" y="1124744"/>
          <a:ext cx="7488831" cy="539448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48072"/>
                <a:gridCol w="3240360"/>
                <a:gridCol w="3600399"/>
              </a:tblGrid>
              <a:tr h="2096401"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+mn-lt"/>
                          <a:ea typeface="Calibri"/>
                          <a:cs typeface="Times New Roman"/>
                        </a:rPr>
                        <a:t>2.2 Urteilskompetenz (2)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•</a:t>
                      </a:r>
                      <a:r>
                        <a:rPr lang="de-DE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unter </a:t>
                      </a:r>
                      <a:r>
                        <a:rPr lang="de-DE" sz="2000" b="1" dirty="0" smtClean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Berücksichtigung unterschiedlicher Perspektiven 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eigenständig Urteile </a:t>
                      </a:r>
                      <a:r>
                        <a:rPr lang="de-DE" sz="2000" b="1" dirty="0" err="1" smtClean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kriterienorientiert</a:t>
                      </a:r>
                      <a:r>
                        <a:rPr lang="de-DE" sz="2000" b="1" dirty="0" smtClean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formulieren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 (zum Beispiel Effizienz, Effektivität, Legalität, Legitimität, Gerechtigkeit, Nachhaltigkeit, Transparenz, Repräsentation, Partizipation) und dabei die zugrunde gelegten Wertvorstellungen offenlegen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8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de-DE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3.1.3.1 Mitwirkung in der Schule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+mn-lt"/>
                          <a:ea typeface="Calibri"/>
                          <a:cs typeface="Times New Roman"/>
                        </a:rPr>
                        <a:t>(6)</a:t>
                      </a:r>
                      <a:r>
                        <a:rPr lang="de-DE" sz="18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latin typeface="+mn-lt"/>
                          <a:ea typeface="Calibri"/>
                          <a:cs typeface="Times New Roman"/>
                        </a:rPr>
                        <a:t>… die Mitwirkungsrechte der Schülerinnen und Schüler </a:t>
                      </a:r>
                      <a:r>
                        <a:rPr lang="de-DE" sz="1800" b="1" dirty="0" smtClean="0">
                          <a:latin typeface="+mn-lt"/>
                          <a:ea typeface="Calibri"/>
                          <a:cs typeface="Times New Roman"/>
                        </a:rPr>
                        <a:t>bewerten</a:t>
                      </a:r>
                    </a:p>
                    <a:p>
                      <a:r>
                        <a:rPr lang="de-DE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08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de-DE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3.1.3.2 Politik in der Gemeinde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 Möglichkeiten der Einfluss-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nahme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von Bürgern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bewerten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6149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de-DE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3.1.3.3 Politischer Willens-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bildungsprozess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Deutschland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(11) Möglichkeiten der Bürger, ihre Interessen in den politischen Entscheidungsprozess einzubringen,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bewerten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99592" y="1124744"/>
          <a:ext cx="7488831" cy="5552440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2304256"/>
                <a:gridCol w="2520280"/>
                <a:gridCol w="2664295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Formulierung einer politischen Maßnahme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Beurteilung der Auswirkungen auf verschiedene Akteure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Bewertung der Maßnahme durch </a:t>
                      </a:r>
                      <a:r>
                        <a:rPr lang="de-DE" sz="2000" dirty="0" err="1">
                          <a:latin typeface="Calibri"/>
                          <a:ea typeface="Calibri"/>
                          <a:cs typeface="Times New Roman"/>
                        </a:rPr>
                        <a:t>SuS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Normativ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Empirisch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Normativ</a:t>
                      </a:r>
                    </a:p>
                  </a:txBody>
                  <a:tcPr marL="68580" marR="68580" marT="0" marB="0"/>
                </a:tc>
              </a:tr>
              <a:tr h="1112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99592" y="1124744"/>
          <a:ext cx="7488831" cy="5313680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2304256"/>
                <a:gridCol w="2520280"/>
                <a:gridCol w="2664295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Formulierung einer politischen Maßnahme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Beurteilung der Auswirkungen auf verschiedene Akteure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Bewertung der Maßnahme durch </a:t>
                      </a:r>
                      <a:r>
                        <a:rPr lang="de-DE" sz="2000" dirty="0" err="1">
                          <a:latin typeface="Calibri"/>
                          <a:ea typeface="Calibri"/>
                          <a:cs typeface="Times New Roman"/>
                        </a:rPr>
                        <a:t>SuS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Normativ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Empirisch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Normativ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>
                          <a:latin typeface="Calibri"/>
                          <a:ea typeface="Calibri"/>
                          <a:cs typeface="Times New Roman"/>
                        </a:rPr>
                        <a:t>Bewertung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Calibri"/>
                          <a:ea typeface="Calibri"/>
                          <a:cs typeface="Times New Roman"/>
                        </a:rPr>
                        <a:t>Beurteilung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Calibri"/>
                          <a:ea typeface="Calibri"/>
                          <a:cs typeface="Times New Roman"/>
                        </a:rPr>
                        <a:t>Bewertung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latin typeface="Calibri"/>
                          <a:ea typeface="Calibri"/>
                          <a:cs typeface="Times New Roman"/>
                        </a:rPr>
                        <a:t>Wie bewerte ich die Absicht der Maßnahme?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Welchen Effekt hat die Maßnahme?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Ist die Maßnahme effizient? (Eigentlich nur bei ökonomischen Fragestellungen)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Wie bewerte ich die Effekte der Maßnahme?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Calibri"/>
                          <a:ea typeface="Calibri"/>
                          <a:cs typeface="Times New Roman"/>
                        </a:rPr>
                        <a:t>Wertmaßstäbe: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Ist die Absicht der Maßnahme mit meinen Wertvorstellungen in Einklang zu bringen?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Calibri"/>
                          <a:ea typeface="Calibri"/>
                          <a:cs typeface="Times New Roman"/>
                        </a:rPr>
                        <a:t>Sachkriterien: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Inwiefern wird Nachhaltigkeit,</a:t>
                      </a:r>
                      <a:r>
                        <a:rPr lang="de-DE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Gerechtigkeit,</a:t>
                      </a:r>
                      <a:r>
                        <a:rPr lang="de-DE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Partizipation, </a:t>
                      </a:r>
                      <a:r>
                        <a:rPr lang="de-DE" sz="2000" dirty="0" smtClean="0">
                          <a:latin typeface="+mn-lt"/>
                          <a:ea typeface="Calibri"/>
                          <a:cs typeface="Times New Roman"/>
                        </a:rPr>
                        <a:t>…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erreicht</a:t>
                      </a: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>
                          <a:latin typeface="Calibri"/>
                          <a:ea typeface="Calibri"/>
                          <a:cs typeface="Times New Roman"/>
                        </a:rPr>
                        <a:t>Wertmaßstäbe: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latin typeface="Calibri"/>
                          <a:ea typeface="Calibri"/>
                          <a:cs typeface="Times New Roman"/>
                        </a:rPr>
                        <a:t>Gewichtung der Sachkriterien auf der Grundlage persönlicher Wertmaßstäbe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0" y="296733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4800" dirty="0" smtClean="0">
                <a:solidFill>
                  <a:srgbClr val="C00000"/>
                </a:solidFill>
              </a:rPr>
              <a:t>Graduierung politischer Urteile</a:t>
            </a:r>
            <a:endParaRPr lang="de-D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99592" y="1124744"/>
          <a:ext cx="7488831" cy="5131816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1512168"/>
                <a:gridCol w="2016224"/>
                <a:gridCol w="2016224"/>
                <a:gridCol w="1944215"/>
              </a:tblGrid>
              <a:tr h="370840"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Differen-zierung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nach wesentlichen Kriterien, z.B.: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Perspektiven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Individuell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Öffentlich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Systemisch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Wie berührt die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Maßnahme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meine eigenen Interessen?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Welche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Interessen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und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Werte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anderer Akteure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werden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berührt?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Welche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Auswirkungen er-geben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sich für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das</a:t>
                      </a:r>
                      <a:r>
                        <a:rPr lang="de-DE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Gesamtsystem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Formen von Gerechtigkeit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Nachhaltigkeit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Partizipation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Legitimation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99592" y="1124744"/>
          <a:ext cx="7488831" cy="5131816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1512168"/>
                <a:gridCol w="2016224"/>
                <a:gridCol w="2016224"/>
                <a:gridCol w="1944215"/>
              </a:tblGrid>
              <a:tr h="370840"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Differen-zierung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nach wesentlichen Kriterien, z.B.: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Calibri"/>
                          <a:ea typeface="Calibri"/>
                          <a:cs typeface="Times New Roman"/>
                        </a:rPr>
                        <a:t>Perspektiven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Individuell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Öffentlich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Systemisch</a:t>
                      </a: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Wie berührt die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Maßnahme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meine eigenen Interessen?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Welche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Interessen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und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Werte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anderer Akteure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wer-den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berührt?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Welche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Auswirkungen er-geben 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sich für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das</a:t>
                      </a:r>
                      <a:r>
                        <a:rPr lang="de-DE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Gesamtsystem</a:t>
                      </a: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Formen von Gerechtigkeit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Nachhaltigkeit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Partizipation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/>
                          <a:ea typeface="Calibri"/>
                          <a:cs typeface="Times New Roman"/>
                        </a:rPr>
                        <a:t>Legitimation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latin typeface="Calibri"/>
                          <a:ea typeface="Calibri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Pfeil nach rechts 6"/>
          <p:cNvSpPr/>
          <p:nvPr/>
        </p:nvSpPr>
        <p:spPr>
          <a:xfrm rot="1397728">
            <a:off x="1604683" y="3819106"/>
            <a:ext cx="6984776" cy="1728192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rgbClr val="002060"/>
                </a:solidFill>
              </a:rPr>
              <a:t>Zunahme der Komplexität des Urteils</a:t>
            </a:r>
            <a:endParaRPr lang="de-DE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899592" y="1124744"/>
          <a:ext cx="7488831" cy="539448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48072"/>
                <a:gridCol w="3240360"/>
                <a:gridCol w="3600399"/>
              </a:tblGrid>
              <a:tr h="2096401"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+mn-lt"/>
                          <a:ea typeface="Calibri"/>
                          <a:cs typeface="Times New Roman"/>
                        </a:rPr>
                        <a:t>2.2 Urteilskompetenz (2)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•</a:t>
                      </a:r>
                      <a:r>
                        <a:rPr lang="de-DE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unter Berücksichtigung unterschiedlicher Perspektiven eigenständig Urteile </a:t>
                      </a:r>
                      <a:r>
                        <a:rPr lang="de-DE" sz="2000" b="0" dirty="0" err="1" smtClean="0">
                          <a:latin typeface="+mn-lt"/>
                          <a:ea typeface="Calibri"/>
                          <a:cs typeface="Times New Roman"/>
                        </a:rPr>
                        <a:t>kriterienorientiert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 formulieren (zum Beispiel Effizienz, Effektivität, Legalität, Legitimität, Gerechtigkeit, Nachhaltigkeit, Transparenz, Repräsentation, Partizipation) und dabei die zugrunde gelegten Wertvorstellungen offenlegen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b="0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8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de-DE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3.1.3.1 Mitwirkung in der Schule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+mn-lt"/>
                          <a:ea typeface="Calibri"/>
                          <a:cs typeface="Times New Roman"/>
                        </a:rPr>
                        <a:t>(6)</a:t>
                      </a:r>
                      <a:r>
                        <a:rPr lang="de-DE" sz="18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1800" dirty="0" smtClean="0">
                          <a:latin typeface="+mn-lt"/>
                          <a:ea typeface="Calibri"/>
                          <a:cs typeface="Times New Roman"/>
                        </a:rPr>
                        <a:t>… die Mitwirkungsrechte der Schülerinnen und Schüler </a:t>
                      </a:r>
                      <a:r>
                        <a:rPr lang="de-DE" sz="1800" b="1" dirty="0" smtClean="0">
                          <a:latin typeface="+mn-lt"/>
                          <a:ea typeface="Calibri"/>
                          <a:cs typeface="Times New Roman"/>
                        </a:rPr>
                        <a:t>bewerten</a:t>
                      </a:r>
                    </a:p>
                    <a:p>
                      <a:r>
                        <a:rPr lang="de-DE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08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de-DE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3.1.3.2 Politik in der Gemeinde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 Möglichkeiten der Einfluss-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nahme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von Bürgern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bewerten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6149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de-DE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3.1.3.3 Politischer Willens-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bildungsprozess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Deutschland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(11) Möglichkeiten der Bürger, ihre Interessen in den politischen Entscheidungsprozess einzubringen,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bewerten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395534" y="1124744"/>
          <a:ext cx="8424937" cy="5430520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2592290"/>
                <a:gridCol w="1944216"/>
                <a:gridCol w="2016224"/>
                <a:gridCol w="1872207"/>
              </a:tblGrid>
              <a:tr h="1090920">
                <a:tc gridSpan="4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+mn-lt"/>
                          <a:ea typeface="Calibri"/>
                          <a:cs typeface="Times New Roman"/>
                        </a:rPr>
                        <a:t>3.1.3.1 Mitwirkung in der Schule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(6)</a:t>
                      </a:r>
                      <a:r>
                        <a:rPr lang="de-DE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an einem vorgegebenen Fallbeispiel den Entscheidungsprozess in der Schule analysieren (Schulkonferenz, Gesamtlehrerkonferenz) und über den Fall hinausgehend die Mitwirkungsrechte der Schülerinnen und Schüler </a:t>
                      </a:r>
                      <a:r>
                        <a:rPr lang="de-DE" sz="2000" b="1" dirty="0" smtClean="0">
                          <a:latin typeface="+mn-lt"/>
                          <a:ea typeface="Calibri"/>
                          <a:cs typeface="Times New Roman"/>
                        </a:rPr>
                        <a:t>bewerten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Individuell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Öffentlich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Systemisch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Effizienz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einzelnen Partizipationsmöglich-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keiten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Wie kann ich selbst Einfluss</a:t>
                      </a:r>
                      <a:r>
                        <a:rPr lang="de-DE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auf Entscheidungen in der Schule nehmen?</a:t>
                      </a:r>
                      <a:endParaRPr lang="de-DE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Welche Möglichkeiten haben andere Gruppen (Eltern, Lehrer, SMV, Schulleitung, Mitschüler) Einfluss zu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nehmen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Was bedeutet die Entscheidung für das Funktionieren der Schul-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gemeinschaft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Spannung zwischen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Repräsentation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Partizipation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Gerechtigkeit: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Reichen die Partizipations-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aus?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Nachhaltigkeit: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Sind die Partizipationsmöglich-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ausreichend, um demokratische Strukturen zu festigen?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395534" y="1124744"/>
          <a:ext cx="8424937" cy="5430520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2592290"/>
                <a:gridCol w="1944216"/>
                <a:gridCol w="2016224"/>
                <a:gridCol w="1872207"/>
              </a:tblGrid>
              <a:tr h="1090920">
                <a:tc gridSpan="4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+mn-lt"/>
                          <a:ea typeface="Calibri"/>
                          <a:cs typeface="Times New Roman"/>
                        </a:rPr>
                        <a:t>3.1.3.2 Politik in der Gemeinde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(5)</a:t>
                      </a:r>
                      <a:r>
                        <a:rPr lang="de-DE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an einem vorgegebenen kommunalen Konflikt den Entscheidungsprozess anhand des Politikzyklus analysieren und über den Fall hinausgehend Möglichkeiten der Einflussnahme von Bürgern </a:t>
                      </a:r>
                      <a:r>
                        <a:rPr lang="de-DE" sz="2000" b="1" dirty="0" smtClean="0">
                          <a:latin typeface="+mn-lt"/>
                          <a:ea typeface="Calibri"/>
                          <a:cs typeface="Times New Roman"/>
                        </a:rPr>
                        <a:t>bewerten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Individuell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Öffentlich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Systemisch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Effizienz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einzelnen Partizipationsmöglich-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keiten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/>
                          <a:ea typeface="Calibri"/>
                          <a:cs typeface="Times New Roman"/>
                        </a:rPr>
                        <a:t>Wie kann ich selbst Einfluss</a:t>
                      </a:r>
                      <a:r>
                        <a:rPr lang="de-DE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auf Entscheidungen in der Gemeinde nehmen?</a:t>
                      </a:r>
                      <a:endParaRPr lang="de-DE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Wie sehen die Partizipations-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für unterschiedliche Interessengruppen in der Gemeinde aus?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Was bedeutet die Entscheidung für das Zusammen-leben in der Gemeinde?</a:t>
                      </a:r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Spannung zwischen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Repräsentation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Partizipation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Gerechtigkeit: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Reichen die Partizipations-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aus?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Nachhaltigkeit: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Sind die Partizipationsmöglich-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ausreichend, um demokratische Strukturen zu festigen?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395534" y="1124744"/>
          <a:ext cx="8424937" cy="5302240"/>
        </p:xfrm>
        <a:graphic>
          <a:graphicData uri="http://schemas.openxmlformats.org/drawingml/2006/table">
            <a:tbl>
              <a:tblPr firstRow="1" bandCol="1">
                <a:tableStyleId>{5DA37D80-6434-44D0-A028-1B22A696006F}</a:tableStyleId>
              </a:tblPr>
              <a:tblGrid>
                <a:gridCol w="2592290"/>
                <a:gridCol w="1944216"/>
                <a:gridCol w="2016224"/>
                <a:gridCol w="1872207"/>
              </a:tblGrid>
              <a:tr h="1090920">
                <a:tc gridSpan="4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latin typeface="+mn-lt"/>
                          <a:ea typeface="Calibri"/>
                          <a:cs typeface="Times New Roman"/>
                        </a:rPr>
                        <a:t>3.1.3.3 Politischer Willensbildungsprozess in Deutschland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(11)</a:t>
                      </a:r>
                      <a:r>
                        <a:rPr lang="de-DE" sz="2000" b="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2000" b="0" dirty="0" smtClean="0">
                          <a:latin typeface="+mn-lt"/>
                          <a:ea typeface="Calibri"/>
                          <a:cs typeface="Times New Roman"/>
                        </a:rPr>
                        <a:t>Möglichkeiten der Bürger, ihre Interessen in den politischen Entscheidungsprozess einzubringen, </a:t>
                      </a:r>
                      <a:r>
                        <a:rPr lang="de-DE" sz="2000" b="1" dirty="0" smtClean="0">
                          <a:latin typeface="+mn-lt"/>
                          <a:ea typeface="Calibri"/>
                          <a:cs typeface="Times New Roman"/>
                        </a:rPr>
                        <a:t>bewerten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Individuell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b="1" dirty="0" smtClean="0">
                          <a:latin typeface="Calibri"/>
                          <a:ea typeface="Calibri"/>
                          <a:cs typeface="Times New Roman"/>
                        </a:rPr>
                        <a:t>Öffentlich</a:t>
                      </a:r>
                      <a:endParaRPr lang="de-DE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Systemisch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Effizienz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der einzelnen Partizipationsmöglich-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keiten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Welche Bedeutung haben die Partizipations-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für meine eigene Interessen-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artikulation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Wie sehen die Partizipations-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für unterschiedliche Interessengruppen im Staat aus?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Welche Folgen haben ggf. Änderungen in den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Partizipations-</a:t>
                      </a:r>
                      <a:r>
                        <a:rPr lang="de-DE" sz="1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für die repräsentative Demokratie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de-DE" dirty="0"/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Spannung zwischen</a:t>
                      </a:r>
                      <a:r>
                        <a:rPr lang="de-DE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Repräsentation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und </a:t>
                      </a:r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Partizipation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Gerechtigkeit: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Reichen die Partizipations-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möglichkeiten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aus?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Nachhaltigkeit: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Sind die Partizipationsmöglich-</a:t>
                      </a:r>
                      <a:r>
                        <a:rPr lang="de-DE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keiten</a:t>
                      </a:r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ausreichend, um demokratische Strukturen zu festigen?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251520" y="1124744"/>
          <a:ext cx="8568952" cy="556181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29665"/>
                <a:gridCol w="3638887"/>
                <a:gridCol w="3600400"/>
              </a:tblGrid>
              <a:tr h="25922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Beurteilen	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	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Aussagen, Behauptungen, Vorschläge oder Maßnahmen im Zusammenhang auf ihre</a:t>
                      </a:r>
                      <a:r>
                        <a:rPr lang="de-DE" sz="1900" b="0" kern="1200" baseline="0" dirty="0" smtClean="0"/>
                        <a:t> </a:t>
                      </a:r>
                      <a:r>
                        <a:rPr lang="de-DE" sz="1900" b="0" kern="1200" dirty="0" smtClean="0"/>
                        <a:t>Stichhaltigkeit</a:t>
                      </a:r>
                      <a:r>
                        <a:rPr lang="de-DE" sz="1900" b="0" kern="1200" baseline="0" dirty="0" smtClean="0"/>
                        <a:t> </a:t>
                      </a:r>
                      <a:r>
                        <a:rPr lang="de-DE" sz="1900" b="0" kern="1200" dirty="0" smtClean="0"/>
                        <a:t>bzw.</a:t>
                      </a:r>
                      <a:r>
                        <a:rPr lang="de-DE" sz="1900" b="0" kern="1200" baseline="0" dirty="0" smtClean="0"/>
                        <a:t> </a:t>
                      </a:r>
                      <a:r>
                        <a:rPr lang="de-DE" sz="1900" b="0" kern="1200" dirty="0" smtClean="0"/>
                        <a:t>Angemessen-</a:t>
                      </a:r>
                      <a:r>
                        <a:rPr lang="de-DE" sz="1900" b="0" kern="1200" dirty="0" err="1" smtClean="0"/>
                        <a:t>heit</a:t>
                      </a:r>
                      <a:r>
                        <a:rPr lang="de-DE" sz="1900" b="0" kern="1200" dirty="0" smtClean="0"/>
                        <a:t> prüfen und dabei die</a:t>
                      </a:r>
                      <a:r>
                        <a:rPr lang="de-DE" sz="1900" b="0" kern="1200" baseline="0" dirty="0" smtClean="0"/>
                        <a:t> </a:t>
                      </a:r>
                      <a:r>
                        <a:rPr lang="de-DE" sz="1900" b="0" kern="1200" dirty="0" smtClean="0"/>
                        <a:t>angewandten Kriterien nennen. </a:t>
                      </a: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dirty="0" smtClean="0"/>
                        <a:t>Aussagen, Vorschläge oder Maßnahmen untersuchen, die dabei zugrunde gelegten Kriterien benennen und ein begründetes </a:t>
                      </a:r>
                      <a:r>
                        <a:rPr lang="de-DE" sz="1900" b="1" dirty="0" smtClean="0"/>
                        <a:t>Sachurteil</a:t>
                      </a:r>
                      <a:r>
                        <a:rPr lang="de-DE" sz="1900" b="0" dirty="0" smtClean="0"/>
                        <a:t> formulieren.</a:t>
                      </a:r>
                      <a:endParaRPr lang="de-DE" sz="1900" b="0" dirty="0"/>
                    </a:p>
                  </a:txBody>
                  <a:tcPr/>
                </a:tc>
              </a:tr>
              <a:tr h="28643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Bewerten</a:t>
                      </a: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Aussagen, Behauptungen, Vorschläge oder Maßnahmen beurteilen, eine persönliche Stellungnahme</a:t>
                      </a:r>
                      <a:r>
                        <a:rPr lang="de-DE" sz="1900" b="0" kern="1200" baseline="0" dirty="0" smtClean="0"/>
                        <a:t> </a:t>
                      </a:r>
                      <a:r>
                        <a:rPr lang="de-DE" sz="1900" b="0" kern="1200" dirty="0" smtClean="0"/>
                        <a:t>abgeben und dabei die eigenen Wertmaßstäbe offen</a:t>
                      </a:r>
                      <a:r>
                        <a:rPr lang="de-DE" sz="1900" b="0" kern="1200" baseline="0" dirty="0" smtClean="0"/>
                        <a:t> </a:t>
                      </a:r>
                      <a:r>
                        <a:rPr lang="de-DE" sz="1900" b="0" kern="1200" dirty="0" smtClean="0"/>
                        <a:t>legen. </a:t>
                      </a: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dirty="0" smtClean="0"/>
                        <a:t>Aussagen, Vorschläge oder Maßnahmen beurteilen, ein begründetes </a:t>
                      </a:r>
                      <a:r>
                        <a:rPr lang="de-DE" sz="1900" b="1" dirty="0" smtClean="0"/>
                        <a:t>Werturteil</a:t>
                      </a:r>
                      <a:r>
                        <a:rPr lang="de-DE" sz="1900" b="0" dirty="0" smtClean="0"/>
                        <a:t> formulieren und die dabei zugrunde gelegten Wertmaßstäbe offenlegen.</a:t>
                      </a:r>
                      <a:endParaRPr lang="de-DE" sz="19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 rot="20500142">
            <a:off x="3353726" y="6124203"/>
            <a:ext cx="1224136" cy="6926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2004</a:t>
            </a:r>
            <a:endParaRPr lang="de-DE" b="1" dirty="0"/>
          </a:p>
        </p:txBody>
      </p:sp>
      <p:sp>
        <p:nvSpPr>
          <p:cNvPr id="6" name="Rechteck 5"/>
          <p:cNvSpPr/>
          <p:nvPr/>
        </p:nvSpPr>
        <p:spPr>
          <a:xfrm rot="20500142">
            <a:off x="7158426" y="6161780"/>
            <a:ext cx="1224136" cy="6926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2016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 smtClean="0"/>
              <a:t>politisches Urteilen auf unterschiedlichen Niveaus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7663" y="233363"/>
            <a:ext cx="8448675" cy="639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>
                <a:solidFill>
                  <a:srgbClr val="C00000"/>
                </a:solidFill>
              </a:rPr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>
                <a:solidFill>
                  <a:srgbClr val="C00000"/>
                </a:solidFill>
              </a:rPr>
              <a:t/>
            </a:r>
            <a:br>
              <a:rPr lang="de-DE" dirty="0" smtClean="0">
                <a:solidFill>
                  <a:srgbClr val="C00000"/>
                </a:solidFill>
              </a:rPr>
            </a:br>
            <a:r>
              <a:rPr lang="de-DE" dirty="0">
                <a:solidFill>
                  <a:srgbClr val="C00000"/>
                </a:solidFill>
              </a:rPr>
              <a:t/>
            </a:r>
            <a:br>
              <a:rPr lang="de-DE" dirty="0">
                <a:solidFill>
                  <a:srgbClr val="C00000"/>
                </a:solidFill>
              </a:rPr>
            </a:br>
            <a:r>
              <a:rPr lang="de-DE" dirty="0" smtClean="0">
                <a:solidFill>
                  <a:srgbClr val="C00000"/>
                </a:solidFill>
              </a:rPr>
              <a:t>Zunahme der Komplexität</a:t>
            </a:r>
            <a:br>
              <a:rPr lang="de-DE" dirty="0" smtClean="0">
                <a:solidFill>
                  <a:srgbClr val="C00000"/>
                </a:solidFill>
              </a:rPr>
            </a:br>
            <a:r>
              <a:rPr lang="de-DE" dirty="0" smtClean="0">
                <a:solidFill>
                  <a:srgbClr val="C00000"/>
                </a:solidFill>
              </a:rPr>
              <a:t>- Perspektiven</a:t>
            </a:r>
            <a:br>
              <a:rPr lang="de-DE" dirty="0" smtClean="0">
                <a:solidFill>
                  <a:srgbClr val="C00000"/>
                </a:solidFill>
              </a:rPr>
            </a:br>
            <a:r>
              <a:rPr lang="de-DE" dirty="0" smtClean="0">
                <a:solidFill>
                  <a:srgbClr val="C00000"/>
                </a:solidFill>
              </a:rPr>
              <a:t>- Kriterien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Umgang mit Bewertungsaufgaben (Klasse 8)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„[…] milde Urteile sind ein Schlag ins Gesicht für Opfer, Polizei und Rechtsstaat, findet Jugendrichter Andreas Müller. Im Interview fordert er […] härtere Jugendstrafen zur Abschreckung.“ </a:t>
            </a:r>
            <a:endParaRPr lang="de-DE" dirty="0" smtClean="0"/>
          </a:p>
          <a:p>
            <a:pPr marL="0" indent="0">
              <a:buNone/>
            </a:pPr>
            <a:r>
              <a:rPr lang="de-DE" sz="1300" dirty="0" smtClean="0"/>
              <a:t>(</a:t>
            </a:r>
            <a:r>
              <a:rPr lang="de-DE" sz="1300" dirty="0"/>
              <a:t>http://www1.wdr.de/fernsehen/aktuelle-stunde/interview-richter-andreas-mueller-100.html, 09.01.2016)</a:t>
            </a:r>
          </a:p>
          <a:p>
            <a:pPr marL="0" indent="0">
              <a:buNone/>
            </a:pPr>
            <a:endParaRPr lang="de-DE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de-DE" dirty="0" smtClean="0">
                <a:solidFill>
                  <a:srgbClr val="C00000"/>
                </a:solidFill>
              </a:rPr>
              <a:t>Bewerte </a:t>
            </a:r>
            <a:r>
              <a:rPr lang="de-DE" dirty="0">
                <a:solidFill>
                  <a:srgbClr val="C00000"/>
                </a:solidFill>
              </a:rPr>
              <a:t>Müllers </a:t>
            </a:r>
            <a:r>
              <a:rPr lang="de-DE">
                <a:solidFill>
                  <a:srgbClr val="C00000"/>
                </a:solidFill>
              </a:rPr>
              <a:t>Forderung </a:t>
            </a:r>
            <a:r>
              <a:rPr lang="de-DE" smtClean="0">
                <a:solidFill>
                  <a:srgbClr val="C00000"/>
                </a:solidFill>
              </a:rPr>
              <a:t>nach </a:t>
            </a:r>
            <a:r>
              <a:rPr lang="de-DE" dirty="0">
                <a:solidFill>
                  <a:srgbClr val="C00000"/>
                </a:solidFill>
              </a:rPr>
              <a:t>härteren Jugendstrafen.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443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0" y="296733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4800" dirty="0" smtClean="0">
                <a:solidFill>
                  <a:srgbClr val="C00000"/>
                </a:solidFill>
              </a:rPr>
              <a:t>Was ist ein politisches Urteil?</a:t>
            </a:r>
            <a:endParaRPr lang="de-D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 smtClean="0"/>
              <a:t>politisches Urteilen auf unterschiedlichen Niveaus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261938"/>
            <a:ext cx="8477250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 smtClean="0"/>
              <a:t>politisches Urteilen auf unterschiedlichen Niveaus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261938"/>
            <a:ext cx="8477250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hteck 3"/>
          <p:cNvSpPr/>
          <p:nvPr/>
        </p:nvSpPr>
        <p:spPr>
          <a:xfrm>
            <a:off x="467544" y="1196752"/>
            <a:ext cx="8280920" cy="2016224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67544" y="3284984"/>
            <a:ext cx="8280920" cy="324036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 smtClean="0"/>
              <a:t>politisches Urteilen auf unterschiedlichen Niveaus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8477250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hteck 3"/>
          <p:cNvSpPr/>
          <p:nvPr/>
        </p:nvSpPr>
        <p:spPr>
          <a:xfrm>
            <a:off x="467544" y="1196752"/>
            <a:ext cx="8280920" cy="2016224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67544" y="3284984"/>
            <a:ext cx="8280920" cy="324036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539552" y="1268760"/>
            <a:ext cx="1512168" cy="1872208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deskriptive Urteile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(Sachurteile)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539552" y="3284984"/>
            <a:ext cx="1512168" cy="3168352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normative Urteile</a:t>
            </a:r>
          </a:p>
          <a:p>
            <a:pPr algn="ctr"/>
            <a:r>
              <a:rPr lang="de-DE" b="1" dirty="0" smtClean="0">
                <a:solidFill>
                  <a:schemeClr val="bg1"/>
                </a:solidFill>
              </a:rPr>
              <a:t>(Werturteile)</a:t>
            </a:r>
            <a:endParaRPr lang="de-DE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 smtClean="0"/>
              <a:t>politisches Urteilen auf unterschiedlichen Niveaus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" y="261938"/>
            <a:ext cx="8477250" cy="633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hteck 3"/>
          <p:cNvSpPr/>
          <p:nvPr/>
        </p:nvSpPr>
        <p:spPr>
          <a:xfrm>
            <a:off x="467544" y="1988840"/>
            <a:ext cx="8280920" cy="1224136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67544" y="3284984"/>
            <a:ext cx="8280920" cy="1944216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67544" y="5301208"/>
            <a:ext cx="8280920" cy="1296144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7236296" y="2060848"/>
            <a:ext cx="1512168" cy="1080120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smtClean="0">
                <a:solidFill>
                  <a:schemeClr val="tx1"/>
                </a:solidFill>
              </a:rPr>
              <a:t>beurteilen</a:t>
            </a:r>
            <a:endParaRPr lang="de-DE" b="1" dirty="0" smtClean="0">
              <a:solidFill>
                <a:schemeClr val="tx1"/>
              </a:solidFill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vergleichen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überprüfen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236296" y="3284984"/>
            <a:ext cx="1512168" cy="1872208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bewerten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7236296" y="5301208"/>
            <a:ext cx="1512168" cy="1296144"/>
          </a:xfrm>
          <a:prstGeom prst="rect">
            <a:avLst/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bg1"/>
                </a:solidFill>
              </a:rPr>
              <a:t>gestalten</a:t>
            </a:r>
          </a:p>
          <a:p>
            <a:pPr algn="ctr"/>
            <a:r>
              <a:rPr lang="de-DE" b="1" dirty="0" smtClean="0">
                <a:solidFill>
                  <a:schemeClr val="bg1"/>
                </a:solidFill>
              </a:rPr>
              <a:t>entwickeln</a:t>
            </a:r>
            <a:endParaRPr lang="de-DE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 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251520" y="1124745"/>
          <a:ext cx="8568952" cy="564522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29665"/>
                <a:gridCol w="7239287"/>
              </a:tblGrid>
              <a:tr h="230771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Beurteilen	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kern="1200" dirty="0" smtClean="0"/>
                        <a:t>	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dirty="0" smtClean="0"/>
                        <a:t>Aussagen, Vorschläge oder Maßnahmen untersuchen, die dabei zugrunde gelegten Kriterien benennen und ein begründetes </a:t>
                      </a:r>
                      <a:r>
                        <a:rPr lang="de-DE" sz="1900" b="1" dirty="0" smtClean="0"/>
                        <a:t>Sachurteil</a:t>
                      </a:r>
                      <a:r>
                        <a:rPr lang="de-DE" sz="1900" b="0" dirty="0" smtClean="0"/>
                        <a:t> formulieren.</a:t>
                      </a:r>
                      <a:endParaRPr lang="de-DE" sz="1900" b="0" dirty="0"/>
                    </a:p>
                  </a:txBody>
                  <a:tcPr/>
                </a:tc>
              </a:tr>
              <a:tr h="150870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dirty="0" smtClean="0"/>
                        <a:t>Überprüfen</a:t>
                      </a: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sz="1900" b="0" dirty="0" smtClean="0"/>
                        <a:t>Aussagen, Vorschläge oder Maßnahmen an Sachverhalten auf ihre </a:t>
                      </a:r>
                      <a:r>
                        <a:rPr lang="de-DE" sz="1900" b="1" dirty="0" smtClean="0"/>
                        <a:t>sachliche Richtigkeit hin untersuchen </a:t>
                      </a:r>
                      <a:r>
                        <a:rPr lang="de-DE" sz="1900" b="0" dirty="0" smtClean="0"/>
                        <a:t>und ein begründetes Ergebnis formulieren</a:t>
                      </a:r>
                      <a:endParaRPr lang="de-DE" sz="1900" b="0" dirty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900" b="0" kern="1200" dirty="0" smtClean="0"/>
                        <a:t>Bewerten</a:t>
                      </a:r>
                      <a:endParaRPr lang="de-DE" sz="1900" b="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e-DE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900" b="0" dirty="0" smtClean="0"/>
                        <a:t>Aussagen, Vorschläge oder Maßnahmen beurteilen, ein begründetes </a:t>
                      </a:r>
                      <a:r>
                        <a:rPr lang="de-DE" sz="1900" b="1" dirty="0" smtClean="0"/>
                        <a:t>Werturteil</a:t>
                      </a:r>
                      <a:r>
                        <a:rPr lang="de-DE" sz="1900" b="0" dirty="0" smtClean="0"/>
                        <a:t> formulieren und die dabei zugrunde gelegten Wertmaßstäbe offenlegen.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de-DE" sz="19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251520" y="2636912"/>
            <a:ext cx="8568951" cy="7956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Bei den Teilkompetenzen wurde auf den Operator „beurteilen“ verzichtet und stattdessen v.a. die Operatoren „überprüfen“ und „bewerten“ verwendet. 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 rot="20500142">
            <a:off x="7158426" y="6161780"/>
            <a:ext cx="1224136" cy="6926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2016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de-DE" sz="2700" dirty="0"/>
              <a:t>Politisches Urteilen in Klasse 8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0" y="296733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4800" dirty="0" smtClean="0">
                <a:solidFill>
                  <a:srgbClr val="C00000"/>
                </a:solidFill>
              </a:rPr>
              <a:t>Urteilskompetenz im Bildungsplan</a:t>
            </a:r>
            <a:endParaRPr lang="de-D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1068</Words>
  <Application>Microsoft Office PowerPoint</Application>
  <PresentationFormat>Bildschirmpräsentation (4:3)</PresentationFormat>
  <Paragraphs>235</Paragraphs>
  <Slides>22</Slides>
  <Notes>19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Larissa-Design</vt:lpstr>
      <vt:lpstr>Politisches Urteilen in Klasse 8 </vt:lpstr>
      <vt:lpstr>Politisches Urteilen in Klasse 8 </vt:lpstr>
      <vt:lpstr>Politisches Urteilen in Klasse 8 </vt:lpstr>
      <vt:lpstr>politisches Urteilen auf unterschiedlichen Niveaus  </vt:lpstr>
      <vt:lpstr>politisches Urteilen auf unterschiedlichen Niveaus  </vt:lpstr>
      <vt:lpstr>politisches Urteilen auf unterschiedlichen Niveaus  </vt:lpstr>
      <vt:lpstr>politisches Urteilen auf unterschiedlichen Niveaus  </vt:lpstr>
      <vt:lpstr>Politisches Urteilen in Klasse 8  </vt:lpstr>
      <vt:lpstr>Politisches Urteilen in Klasse 8 </vt:lpstr>
      <vt:lpstr>Politisches Urteilen in Klasse 8 </vt:lpstr>
      <vt:lpstr>Politisches Urteilen in Klasse 8 </vt:lpstr>
      <vt:lpstr>Politisches Urteilen in Klasse 8  </vt:lpstr>
      <vt:lpstr>Politisches Urteilen in Klasse 8 </vt:lpstr>
      <vt:lpstr>Politisches Urteilen in Klasse 8 </vt:lpstr>
      <vt:lpstr>Politisches Urteilen in Klasse 8  </vt:lpstr>
      <vt:lpstr>Politisches Urteilen in Klasse 8 </vt:lpstr>
      <vt:lpstr>Politisches Urteilen in Klasse 8 </vt:lpstr>
      <vt:lpstr>Politisches Urteilen in Klasse 8 </vt:lpstr>
      <vt:lpstr>Politisches Urteilen in Klasse 8  </vt:lpstr>
      <vt:lpstr>politisches Urteilen auf unterschiedlichen Niveaus  </vt:lpstr>
      <vt:lpstr>Politisches Urteilen in Klasse 8   Zunahme der Komplexität - Perspektiven - Kriterien </vt:lpstr>
      <vt:lpstr>Umgang mit Bewertungsaufgaben (Klasse 8) </vt:lpstr>
    </vt:vector>
  </TitlesOfParts>
  <Company>Dornbach Mackh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heißt beurteilen/bewerten auf unterschiedlichen Niveaus:  8 – 9 – 10?</dc:title>
  <dc:creator>Dornbach Mackh</dc:creator>
  <cp:lastModifiedBy>Wolfram</cp:lastModifiedBy>
  <cp:revision>77</cp:revision>
  <dcterms:created xsi:type="dcterms:W3CDTF">2015-09-27T05:36:18Z</dcterms:created>
  <dcterms:modified xsi:type="dcterms:W3CDTF">2016-12-21T05:47:01Z</dcterms:modified>
</cp:coreProperties>
</file>