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handoutMasterIdLst>
    <p:handoutMasterId r:id="rId61"/>
  </p:handoutMasterIdLst>
  <p:sldIdLst>
    <p:sldId id="256" r:id="rId2"/>
    <p:sldId id="257" r:id="rId3"/>
    <p:sldId id="307" r:id="rId4"/>
    <p:sldId id="260" r:id="rId5"/>
    <p:sldId id="258" r:id="rId6"/>
    <p:sldId id="261" r:id="rId7"/>
    <p:sldId id="263" r:id="rId8"/>
    <p:sldId id="264" r:id="rId9"/>
    <p:sldId id="265" r:id="rId10"/>
    <p:sldId id="276" r:id="rId11"/>
    <p:sldId id="268" r:id="rId12"/>
    <p:sldId id="323" r:id="rId13"/>
    <p:sldId id="272" r:id="rId14"/>
    <p:sldId id="273" r:id="rId15"/>
    <p:sldId id="277" r:id="rId16"/>
    <p:sldId id="279" r:id="rId17"/>
    <p:sldId id="278" r:id="rId18"/>
    <p:sldId id="280" r:id="rId19"/>
    <p:sldId id="308" r:id="rId20"/>
    <p:sldId id="309" r:id="rId21"/>
    <p:sldId id="310" r:id="rId22"/>
    <p:sldId id="312" r:id="rId23"/>
    <p:sldId id="313" r:id="rId24"/>
    <p:sldId id="315" r:id="rId25"/>
    <p:sldId id="314" r:id="rId26"/>
    <p:sldId id="267" r:id="rId27"/>
    <p:sldId id="282" r:id="rId28"/>
    <p:sldId id="295" r:id="rId29"/>
    <p:sldId id="294" r:id="rId30"/>
    <p:sldId id="316" r:id="rId31"/>
    <p:sldId id="296" r:id="rId32"/>
    <p:sldId id="281" r:id="rId33"/>
    <p:sldId id="283" r:id="rId34"/>
    <p:sldId id="320" r:id="rId35"/>
    <p:sldId id="284" r:id="rId36"/>
    <p:sldId id="285" r:id="rId37"/>
    <p:sldId id="321" r:id="rId38"/>
    <p:sldId id="288" r:id="rId39"/>
    <p:sldId id="286" r:id="rId40"/>
    <p:sldId id="287" r:id="rId41"/>
    <p:sldId id="322" r:id="rId42"/>
    <p:sldId id="289" r:id="rId43"/>
    <p:sldId id="290" r:id="rId44"/>
    <p:sldId id="291" r:id="rId45"/>
    <p:sldId id="292" r:id="rId46"/>
    <p:sldId id="324" r:id="rId47"/>
    <p:sldId id="319" r:id="rId48"/>
    <p:sldId id="293" r:id="rId49"/>
    <p:sldId id="318" r:id="rId50"/>
    <p:sldId id="317" r:id="rId51"/>
    <p:sldId id="266" r:id="rId52"/>
    <p:sldId id="297" r:id="rId53"/>
    <p:sldId id="298" r:id="rId54"/>
    <p:sldId id="325" r:id="rId55"/>
    <p:sldId id="299" r:id="rId56"/>
    <p:sldId id="304" r:id="rId57"/>
    <p:sldId id="301" r:id="rId58"/>
    <p:sldId id="303" r:id="rId59"/>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5" autoAdjust="0"/>
    <p:restoredTop sz="88561" autoAdjust="0"/>
  </p:normalViewPr>
  <p:slideViewPr>
    <p:cSldViewPr snapToGrid="0">
      <p:cViewPr varScale="1">
        <p:scale>
          <a:sx n="83" d="100"/>
          <a:sy n="83" d="100"/>
        </p:scale>
        <p:origin x="108"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2AC7FF-CB32-4D58-942D-E8682D809660}" type="datetimeFigureOut">
              <a:rPr lang="de-DE" smtClean="0"/>
              <a:t>16.04.2018</a:t>
            </a:fld>
            <a:endParaRPr lang="de-DE"/>
          </a:p>
        </p:txBody>
      </p:sp>
      <p:sp>
        <p:nvSpPr>
          <p:cNvPr id="4" name="Fußzeilenplatzhalt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476C1EC-B980-4DC9-B30E-6EFB8D9F4672}" type="slidenum">
              <a:rPr lang="de-DE" smtClean="0"/>
              <a:t>‹Nr.›</a:t>
            </a:fld>
            <a:endParaRPr lang="de-DE"/>
          </a:p>
        </p:txBody>
      </p:sp>
    </p:spTree>
    <p:extLst>
      <p:ext uri="{BB962C8B-B14F-4D97-AF65-F5344CB8AC3E}">
        <p14:creationId xmlns:p14="http://schemas.microsoft.com/office/powerpoint/2010/main" val="180445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DED3527-7B0A-4DE6-B0DA-C2A777BC2D3C}" type="datetimeFigureOut">
              <a:rPr lang="de-DE" smtClean="0"/>
              <a:t>16.04.2018</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B70104D-4799-4DB0-852B-8426D6B6229C}" type="slidenum">
              <a:rPr lang="de-DE" smtClean="0"/>
              <a:t>‹Nr.›</a:t>
            </a:fld>
            <a:endParaRPr lang="de-DE"/>
          </a:p>
        </p:txBody>
      </p:sp>
    </p:spTree>
    <p:extLst>
      <p:ext uri="{BB962C8B-B14F-4D97-AF65-F5344CB8AC3E}">
        <p14:creationId xmlns:p14="http://schemas.microsoft.com/office/powerpoint/2010/main" val="394507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1</a:t>
            </a:fld>
            <a:endParaRPr lang="de-DE"/>
          </a:p>
        </p:txBody>
      </p:sp>
    </p:spTree>
    <p:extLst>
      <p:ext uri="{BB962C8B-B14F-4D97-AF65-F5344CB8AC3E}">
        <p14:creationId xmlns:p14="http://schemas.microsoft.com/office/powerpoint/2010/main" val="2995103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2</a:t>
            </a:fld>
            <a:endParaRPr lang="de-DE"/>
          </a:p>
        </p:txBody>
      </p:sp>
    </p:spTree>
    <p:extLst>
      <p:ext uri="{BB962C8B-B14F-4D97-AF65-F5344CB8AC3E}">
        <p14:creationId xmlns:p14="http://schemas.microsoft.com/office/powerpoint/2010/main" val="2652854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4</a:t>
            </a:fld>
            <a:endParaRPr lang="de-DE"/>
          </a:p>
        </p:txBody>
      </p:sp>
    </p:spTree>
    <p:extLst>
      <p:ext uri="{BB962C8B-B14F-4D97-AF65-F5344CB8AC3E}">
        <p14:creationId xmlns:p14="http://schemas.microsoft.com/office/powerpoint/2010/main" val="1233745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28</a:t>
            </a:fld>
            <a:endParaRPr lang="de-DE"/>
          </a:p>
        </p:txBody>
      </p:sp>
    </p:spTree>
    <p:extLst>
      <p:ext uri="{BB962C8B-B14F-4D97-AF65-F5344CB8AC3E}">
        <p14:creationId xmlns:p14="http://schemas.microsoft.com/office/powerpoint/2010/main" val="3672644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verschiedene „jugendnahe“ Blogger</a:t>
            </a:r>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29</a:t>
            </a:fld>
            <a:endParaRPr lang="de-DE"/>
          </a:p>
        </p:txBody>
      </p:sp>
    </p:spTree>
    <p:extLst>
      <p:ext uri="{BB962C8B-B14F-4D97-AF65-F5344CB8AC3E}">
        <p14:creationId xmlns:p14="http://schemas.microsoft.com/office/powerpoint/2010/main" val="1384986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Video-Blog</a:t>
            </a:r>
            <a:r>
              <a:rPr lang="de-DE" baseline="0" dirty="0" smtClean="0"/>
              <a:t> eines öffentlich-rechtlichen Senders und AfD-naher Video-Blog </a:t>
            </a:r>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30</a:t>
            </a:fld>
            <a:endParaRPr lang="de-DE"/>
          </a:p>
        </p:txBody>
      </p:sp>
    </p:spTree>
    <p:extLst>
      <p:ext uri="{BB962C8B-B14F-4D97-AF65-F5344CB8AC3E}">
        <p14:creationId xmlns:p14="http://schemas.microsoft.com/office/powerpoint/2010/main" val="1342677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kern="1200" dirty="0" smtClean="0">
                <a:solidFill>
                  <a:schemeClr val="tx1"/>
                </a:solidFill>
                <a:effectLst/>
                <a:latin typeface="+mn-lt"/>
                <a:ea typeface="+mn-ea"/>
                <a:cs typeface="+mn-cs"/>
              </a:rPr>
              <a:t>http://www.bpb.de/gesellschaft/medien/medienpolitik/189218/funktionen-der-medien-in-einer-demokratischen-gesellschaft-i-und-ii</a:t>
            </a:r>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34</a:t>
            </a:fld>
            <a:endParaRPr lang="de-DE"/>
          </a:p>
        </p:txBody>
      </p:sp>
    </p:spTree>
    <p:extLst>
      <p:ext uri="{BB962C8B-B14F-4D97-AF65-F5344CB8AC3E}">
        <p14:creationId xmlns:p14="http://schemas.microsoft.com/office/powerpoint/2010/main" val="229296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37</a:t>
            </a:fld>
            <a:endParaRPr lang="de-DE"/>
          </a:p>
        </p:txBody>
      </p:sp>
    </p:spTree>
    <p:extLst>
      <p:ext uri="{BB962C8B-B14F-4D97-AF65-F5344CB8AC3E}">
        <p14:creationId xmlns:p14="http://schemas.microsoft.com/office/powerpoint/2010/main" val="3046697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B70104D-4799-4DB0-852B-8426D6B6229C}" type="slidenum">
              <a:rPr lang="de-DE" smtClean="0"/>
              <a:t>47</a:t>
            </a:fld>
            <a:endParaRPr lang="de-DE"/>
          </a:p>
        </p:txBody>
      </p:sp>
    </p:spTree>
    <p:extLst>
      <p:ext uri="{BB962C8B-B14F-4D97-AF65-F5344CB8AC3E}">
        <p14:creationId xmlns:p14="http://schemas.microsoft.com/office/powerpoint/2010/main" val="1593208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76258345-E573-424C-844B-142DCF76803E}" type="datetimeFigureOut">
              <a:rPr lang="de-DE" smtClean="0"/>
              <a:t>16.04.2018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4055964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258345-E573-424C-844B-142DCF76803E}" type="datetimeFigureOut">
              <a:rPr lang="de-DE" smtClean="0"/>
              <a:t>16.04.2018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2014324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258345-E573-424C-844B-142DCF76803E}" type="datetimeFigureOut">
              <a:rPr lang="de-DE" smtClean="0"/>
              <a:t>16.04.2018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2178716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76258345-E573-424C-844B-142DCF76803E}" type="datetimeFigureOut">
              <a:rPr lang="de-DE" smtClean="0"/>
              <a:t>16.04.2018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1627026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76258345-E573-424C-844B-142DCF76803E}" type="datetimeFigureOut">
              <a:rPr lang="de-DE" smtClean="0"/>
              <a:t>16.04.2018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2335466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76258345-E573-424C-844B-142DCF76803E}" type="datetimeFigureOut">
              <a:rPr lang="de-DE" smtClean="0"/>
              <a:t>16.04.2018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47717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76258345-E573-424C-844B-142DCF76803E}" type="datetimeFigureOut">
              <a:rPr lang="de-DE" smtClean="0"/>
              <a:t>16.04.2018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1736098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76258345-E573-424C-844B-142DCF76803E}" type="datetimeFigureOut">
              <a:rPr lang="de-DE" smtClean="0"/>
              <a:t>16.04.2018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200677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6258345-E573-424C-844B-142DCF76803E}" type="datetimeFigureOut">
              <a:rPr lang="de-DE" smtClean="0"/>
              <a:t>16.04.2018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361736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76258345-E573-424C-844B-142DCF76803E}" type="datetimeFigureOut">
              <a:rPr lang="de-DE" smtClean="0"/>
              <a:t>16.04.2018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3847544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76258345-E573-424C-844B-142DCF76803E}" type="datetimeFigureOut">
              <a:rPr lang="de-DE" smtClean="0"/>
              <a:t>16.04.2018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96F191AA-3D43-4155-9DB5-AD2BB2447FC7}" type="slidenum">
              <a:rPr lang="de-DE" smtClean="0"/>
              <a:t>‹Nr.›</a:t>
            </a:fld>
            <a:endParaRPr lang="de-DE"/>
          </a:p>
        </p:txBody>
      </p:sp>
    </p:spTree>
    <p:extLst>
      <p:ext uri="{BB962C8B-B14F-4D97-AF65-F5344CB8AC3E}">
        <p14:creationId xmlns:p14="http://schemas.microsoft.com/office/powerpoint/2010/main" val="157042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58345-E573-424C-844B-142DCF76803E}" type="datetimeFigureOut">
              <a:rPr lang="de-DE" smtClean="0"/>
              <a:t>16.04.2018</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191AA-3D43-4155-9DB5-AD2BB2447FC7}" type="slidenum">
              <a:rPr lang="de-DE" smtClean="0"/>
              <a:t>‹Nr.›</a:t>
            </a:fld>
            <a:endParaRPr lang="de-DE"/>
          </a:p>
        </p:txBody>
      </p:sp>
    </p:spTree>
    <p:extLst>
      <p:ext uri="{BB962C8B-B14F-4D97-AF65-F5344CB8AC3E}">
        <p14:creationId xmlns:p14="http://schemas.microsoft.com/office/powerpoint/2010/main" val="51275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stefan-niggemeier.de/blog/16693/irgendwas-mit-medien-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turnbeutelundstoff.de/produkt/ich-mach-irgendwas-mit-medien/" TargetMode="External"/><Relationship Id="rId4" Type="http://schemas.openxmlformats.org/officeDocument/2006/relationships/hyperlink" Target="http://www.twitterperlen.de/2016/05/21/der-freund-meiner-tochter-macht-irgendwas-mit-medien/"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sueddeutsche.de/muenchen/bloggen-diese-jugendliche-schreibt-ueber-politik-fuer-andere-jugendliche-1.354932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hyperlink" Target="https://www.youtube.com/watch?v=6EbxJE4Cl5c" TargetMode="External"/><Relationship Id="rId3" Type="http://schemas.openxmlformats.org/officeDocument/2006/relationships/hyperlink" Target="https://www.youtube.com/watch?v=nBhVnbKi0cE" TargetMode="External"/><Relationship Id="rId7" Type="http://schemas.openxmlformats.org/officeDocument/2006/relationships/hyperlink" Target="https://www.youtube.com/watch?v=L2lYr-FmiS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youtube.com/watch?v=IuRcEuwSYQg&amp;pbjreload=10" TargetMode="External"/><Relationship Id="rId5" Type="http://schemas.openxmlformats.org/officeDocument/2006/relationships/hyperlink" Target="https://www.youtube.com/watch?v=XvKp77qPA-w" TargetMode="External"/><Relationship Id="rId4" Type="http://schemas.openxmlformats.org/officeDocument/2006/relationships/hyperlink" Target="https://www.youtube.com/watch?v=gtq9ZkjR4IM"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bpb.de/shop/lernen/themenblaetter/145926/medien-und-politik"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tagesschau.de/videoblog/index.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pi-news.net/category/videoblog/"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bpb.de/gesellschaft/medien/medienpolitik/189218/funktionen-der-medien-in-einer-demokratischen-gesellschaft-i-und-ii"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ardmediathek.de/tv/ttt-titel-thesen-temperamente/Raif-Badawis-Peitschenhiebe/Das-Erste/Video?bcastId=431902&amp;documentId=26234862"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youtube.com/watch?v=DidFO-IQ_yA"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youtube.com/watch?v=2uq5iEfXqI4"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youtube.com/watch?v=UKr9A1g7Nvw"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faktenfinder.tagesschau.de/fakenews-erkennen-tutorial-101.html"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archiv.thomasplassmann.de/Politik-und-Gesellschaft/die+schule+soll.jp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lmz-bw.de/medienbildung-gemeinschaftskundeunterricht.html" TargetMode="External"/><Relationship Id="rId2" Type="http://schemas.openxmlformats.org/officeDocument/2006/relationships/hyperlink" Target="https://www.lmz-bw.de/bildungsmedien/medienlisten/zu-leitperspektiven/leitperspektiven-sekundarstufe-i.html#c47077" TargetMode="External"/><Relationship Id="rId1" Type="http://schemas.openxmlformats.org/officeDocument/2006/relationships/slideLayout" Target="../slideLayouts/slideLayout2.xml"/><Relationship Id="rId6" Type="http://schemas.openxmlformats.org/officeDocument/2006/relationships/hyperlink" Target="https://www.lmz-bw.de/landesmedienzentrum/programme/smep.html" TargetMode="External"/><Relationship Id="rId5" Type="http://schemas.openxmlformats.org/officeDocument/2006/relationships/hyperlink" Target="http://unterrichtsmodule-bw.de/index.php?id=779" TargetMode="External"/><Relationship Id="rId4" Type="http://schemas.openxmlformats.org/officeDocument/2006/relationships/hyperlink" Target="https://www.lmz-bw.de/jugendmedienschutz.html"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www.mediendaten.de/startseite/" TargetMode="External"/><Relationship Id="rId2" Type="http://schemas.openxmlformats.org/officeDocument/2006/relationships/hyperlink" Target="http://www.lpb-bw.de/publikation3312" TargetMode="External"/><Relationship Id="rId1" Type="http://schemas.openxmlformats.org/officeDocument/2006/relationships/slideLayout" Target="../slideLayouts/slideLayout2.xml"/><Relationship Id="rId5" Type="http://schemas.openxmlformats.org/officeDocument/2006/relationships/hyperlink" Target="http://www.elearning-politik.de/internetangebote_schulklassen.html" TargetMode="External"/><Relationship Id="rId4" Type="http://schemas.openxmlformats.org/officeDocument/2006/relationships/hyperlink" Target="http://www.lpb-bw.de/5845.html?&amp;L=0&amp;no_cache=1&amp;sword_list%5b0%5d=medien" TargetMode="External"/></Relationships>
</file>

<file path=ppt/slides/_rels/slide53.xml.rels><?xml version="1.0" encoding="UTF-8" standalone="yes"?>
<Relationships xmlns="http://schemas.openxmlformats.org/package/2006/relationships"><Relationship Id="rId3" Type="http://schemas.openxmlformats.org/officeDocument/2006/relationships/hyperlink" Target="http://www.bpb.de/dialog/netzdebatte/232061/medienkritik" TargetMode="External"/><Relationship Id="rId2" Type="http://schemas.openxmlformats.org/officeDocument/2006/relationships/hyperlink" Target="http://www.bpb.de/lernen/digitale-bildung/medienpaedagogik/243064/fake-news" TargetMode="External"/><Relationship Id="rId1" Type="http://schemas.openxmlformats.org/officeDocument/2006/relationships/slideLayout" Target="../slideLayouts/slideLayout2.xml"/><Relationship Id="rId4" Type="http://schemas.openxmlformats.org/officeDocument/2006/relationships/hyperlink" Target="http://www.bpb.de/apuz/184685/politik-medien-oeffentlichkeit" TargetMode="External"/></Relationships>
</file>

<file path=ppt/slides/_rels/slide54.xml.rels><?xml version="1.0" encoding="UTF-8" standalone="yes"?>
<Relationships xmlns="http://schemas.openxmlformats.org/package/2006/relationships"><Relationship Id="rId2" Type="http://schemas.openxmlformats.org/officeDocument/2006/relationships/hyperlink" Target="http://www.schule-bw.de/faecher-und-schularten/gesellschaftswissenschaftliche-und-philosophische-faecher/gemeinschaftskunde/materialien-und-medien/medien"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fazschule.net/" TargetMode="External"/><Relationship Id="rId2" Type="http://schemas.openxmlformats.org/officeDocument/2006/relationships/hyperlink" Target="https://schule-und-zeitung.sueddeutsche.de/index/projektbeschreibung" TargetMode="External"/><Relationship Id="rId1" Type="http://schemas.openxmlformats.org/officeDocument/2006/relationships/slideLayout" Target="../slideLayouts/slideLayout2.xml"/><Relationship Id="rId5" Type="http://schemas.openxmlformats.org/officeDocument/2006/relationships/hyperlink" Target="https://www.handelsblattmachtschule.de/home.html" TargetMode="External"/><Relationship Id="rId4" Type="http://schemas.openxmlformats.org/officeDocument/2006/relationships/hyperlink" Target="https://www.fr-in-der-schule.de/home.html" TargetMode="External"/></Relationships>
</file>

<file path=ppt/slides/_rels/slide56.xml.rels><?xml version="1.0" encoding="UTF-8" standalone="yes"?>
<Relationships xmlns="http://schemas.openxmlformats.org/package/2006/relationships"><Relationship Id="rId2" Type="http://schemas.openxmlformats.org/officeDocument/2006/relationships/hyperlink" Target="http://www.kmk.org/fileadmin/Dateien/veroeffentlichungen_beschluesse/2012/2012_03_08_Medienbildung.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ww.w-fragen-tool.com/"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es.fotolia.com/tag/%22vielen%20dank%2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2140413"/>
            <a:ext cx="9144000" cy="2387600"/>
          </a:xfrm>
        </p:spPr>
        <p:txBody>
          <a:bodyPr>
            <a:noAutofit/>
          </a:bodyPr>
          <a:lstStyle/>
          <a:p>
            <a:r>
              <a:rPr lang="de-DE" sz="4800" b="1" dirty="0" smtClean="0">
                <a:solidFill>
                  <a:srgbClr val="C00000"/>
                </a:solidFill>
              </a:rPr>
              <a:t/>
            </a:r>
            <a:br>
              <a:rPr lang="de-DE" sz="4800" b="1" dirty="0" smtClean="0">
                <a:solidFill>
                  <a:srgbClr val="C00000"/>
                </a:solidFill>
              </a:rPr>
            </a:br>
            <a:r>
              <a:rPr lang="de-DE" sz="4800" b="1" dirty="0">
                <a:solidFill>
                  <a:srgbClr val="C00000"/>
                </a:solidFill>
              </a:rPr>
              <a:t/>
            </a:r>
            <a:br>
              <a:rPr lang="de-DE" sz="4800" b="1" dirty="0">
                <a:solidFill>
                  <a:srgbClr val="C00000"/>
                </a:solidFill>
              </a:rPr>
            </a:br>
            <a:r>
              <a:rPr lang="de-DE" sz="4800" b="1" dirty="0" smtClean="0">
                <a:solidFill>
                  <a:srgbClr val="C00000"/>
                </a:solidFill>
              </a:rPr>
              <a:t/>
            </a:r>
            <a:br>
              <a:rPr lang="de-DE" sz="4800" b="1" dirty="0" smtClean="0">
                <a:solidFill>
                  <a:srgbClr val="C00000"/>
                </a:solidFill>
              </a:rPr>
            </a:br>
            <a:r>
              <a:rPr lang="de-DE" sz="4800" b="1" dirty="0">
                <a:solidFill>
                  <a:srgbClr val="C00000"/>
                </a:solidFill>
              </a:rPr>
              <a:t/>
            </a:r>
            <a:br>
              <a:rPr lang="de-DE" sz="4800" b="1" dirty="0">
                <a:solidFill>
                  <a:srgbClr val="C00000"/>
                </a:solidFill>
              </a:rPr>
            </a:br>
            <a:r>
              <a:rPr lang="de-DE" sz="4800" b="1" dirty="0" smtClean="0">
                <a:solidFill>
                  <a:srgbClr val="C00000"/>
                </a:solidFill>
              </a:rPr>
              <a:t/>
            </a:r>
            <a:br>
              <a:rPr lang="de-DE" sz="4800" b="1" dirty="0" smtClean="0">
                <a:solidFill>
                  <a:srgbClr val="C00000"/>
                </a:solidFill>
              </a:rPr>
            </a:br>
            <a:r>
              <a:rPr lang="de-DE" sz="4800" b="1" dirty="0" smtClean="0">
                <a:solidFill>
                  <a:srgbClr val="C00000"/>
                </a:solidFill>
              </a:rPr>
              <a:t>Medienbildung im Fach Gemeinschaftskunde: </a:t>
            </a:r>
            <a:br>
              <a:rPr lang="de-DE" sz="4800" b="1" dirty="0" smtClean="0">
                <a:solidFill>
                  <a:srgbClr val="C00000"/>
                </a:solidFill>
              </a:rPr>
            </a:br>
            <a:r>
              <a:rPr lang="de-DE" sz="4800" b="1" dirty="0" smtClean="0">
                <a:solidFill>
                  <a:srgbClr val="C00000"/>
                </a:solidFill>
              </a:rPr>
              <a:t>Was kann das Fach leisten und welche Vernetzungen mit anderem Bausteinen können genutzt werden?</a:t>
            </a:r>
            <a:endParaRPr lang="de-DE" sz="4800" b="1" dirty="0">
              <a:solidFill>
                <a:srgbClr val="C00000"/>
              </a:solidFill>
            </a:endParaRPr>
          </a:p>
        </p:txBody>
      </p:sp>
      <p:sp>
        <p:nvSpPr>
          <p:cNvPr id="3" name="Untertitel 2"/>
          <p:cNvSpPr>
            <a:spLocks noGrp="1"/>
          </p:cNvSpPr>
          <p:nvPr>
            <p:ph type="subTitle" idx="1"/>
          </p:nvPr>
        </p:nvSpPr>
        <p:spPr>
          <a:xfrm>
            <a:off x="1524000" y="4528013"/>
            <a:ext cx="9144000" cy="1655762"/>
          </a:xfrm>
        </p:spPr>
        <p:txBody>
          <a:bodyPr/>
          <a:lstStyle/>
          <a:p>
            <a:endParaRPr lang="de-DE" dirty="0"/>
          </a:p>
          <a:p>
            <a:r>
              <a:rPr lang="de-DE" dirty="0"/>
              <a:t>ZPG Gemeinschaftskunde</a:t>
            </a:r>
          </a:p>
        </p:txBody>
      </p:sp>
    </p:spTree>
    <p:extLst>
      <p:ext uri="{BB962C8B-B14F-4D97-AF65-F5344CB8AC3E}">
        <p14:creationId xmlns:p14="http://schemas.microsoft.com/office/powerpoint/2010/main" val="2468018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err="1" smtClean="0">
                <a:solidFill>
                  <a:srgbClr val="C00000"/>
                </a:solidFill>
              </a:rPr>
              <a:t>ibK</a:t>
            </a:r>
            <a:r>
              <a:rPr lang="de-DE" b="1" dirty="0" smtClean="0">
                <a:solidFill>
                  <a:srgbClr val="C00000"/>
                </a:solidFill>
              </a:rPr>
              <a:t> </a:t>
            </a:r>
            <a:r>
              <a:rPr lang="de-DE" b="1" dirty="0">
                <a:solidFill>
                  <a:srgbClr val="C00000"/>
                </a:solidFill>
              </a:rPr>
              <a:t>und </a:t>
            </a:r>
            <a:r>
              <a:rPr lang="de-DE" b="1" dirty="0" err="1" smtClean="0">
                <a:solidFill>
                  <a:srgbClr val="C00000"/>
                </a:solidFill>
              </a:rPr>
              <a:t>pbK</a:t>
            </a:r>
            <a:r>
              <a:rPr lang="de-DE" b="1" dirty="0" smtClean="0">
                <a:solidFill>
                  <a:srgbClr val="C00000"/>
                </a:solidFill>
              </a:rPr>
              <a:t> </a:t>
            </a:r>
            <a:r>
              <a:rPr lang="de-DE" b="1" dirty="0">
                <a:solidFill>
                  <a:srgbClr val="C00000"/>
                </a:solidFill>
              </a:rPr>
              <a:t>mit Medienbezug in </a:t>
            </a:r>
            <a:r>
              <a:rPr lang="de-DE" b="1" dirty="0" err="1">
                <a:solidFill>
                  <a:srgbClr val="C00000"/>
                </a:solidFill>
              </a:rPr>
              <a:t>Gk</a:t>
            </a:r>
            <a:endParaRPr lang="de-DE" dirty="0"/>
          </a:p>
        </p:txBody>
      </p:sp>
      <p:sp>
        <p:nvSpPr>
          <p:cNvPr id="3" name="Inhaltsplatzhalter 2"/>
          <p:cNvSpPr>
            <a:spLocks noGrp="1"/>
          </p:cNvSpPr>
          <p:nvPr>
            <p:ph idx="1"/>
          </p:nvPr>
        </p:nvSpPr>
        <p:spPr/>
        <p:txBody>
          <a:bodyPr/>
          <a:lstStyle/>
          <a:p>
            <a:pPr>
              <a:buFont typeface="Wingdings" panose="05000000000000000000" pitchFamily="2" charset="2"/>
              <a:buChar char="Ø"/>
            </a:pPr>
            <a:r>
              <a:rPr lang="de-DE" dirty="0" err="1" smtClean="0">
                <a:sym typeface="Wingdings" panose="05000000000000000000" pitchFamily="2" charset="2"/>
              </a:rPr>
              <a:t>ibK</a:t>
            </a:r>
            <a:r>
              <a:rPr lang="de-DE" dirty="0" smtClean="0">
                <a:sym typeface="Wingdings" panose="05000000000000000000" pitchFamily="2" charset="2"/>
              </a:rPr>
              <a:t> </a:t>
            </a:r>
            <a:r>
              <a:rPr lang="de-DE" dirty="0">
                <a:sym typeface="Wingdings" panose="05000000000000000000" pitchFamily="2" charset="2"/>
              </a:rPr>
              <a:t>und </a:t>
            </a:r>
            <a:r>
              <a:rPr lang="de-DE" dirty="0" err="1" smtClean="0">
                <a:sym typeface="Wingdings" panose="05000000000000000000" pitchFamily="2" charset="2"/>
              </a:rPr>
              <a:t>pbK</a:t>
            </a:r>
            <a:r>
              <a:rPr lang="de-DE" dirty="0" smtClean="0">
                <a:sym typeface="Wingdings" panose="05000000000000000000" pitchFamily="2" charset="2"/>
              </a:rPr>
              <a:t> </a:t>
            </a:r>
            <a:r>
              <a:rPr lang="de-DE" dirty="0">
                <a:sym typeface="Wingdings" panose="05000000000000000000" pitchFamily="2" charset="2"/>
              </a:rPr>
              <a:t>erlauben und fordern Medienbildung (Lernen mit und über Medien) in verschiedenen Klassenstufen und bei verschiedenen </a:t>
            </a:r>
            <a:r>
              <a:rPr lang="de-DE" dirty="0" smtClean="0">
                <a:sym typeface="Wingdings" panose="05000000000000000000" pitchFamily="2" charset="2"/>
              </a:rPr>
              <a:t>Themenbereichen</a:t>
            </a:r>
            <a:endParaRPr lang="de-DE" dirty="0">
              <a:sym typeface="Wingdings" panose="05000000000000000000" pitchFamily="2" charset="2"/>
            </a:endParaRPr>
          </a:p>
          <a:p>
            <a:pPr marL="0" indent="0">
              <a:buNone/>
            </a:pPr>
            <a:endParaRPr lang="de-DE" dirty="0">
              <a:sym typeface="Wingdings" panose="05000000000000000000" pitchFamily="2" charset="2"/>
            </a:endParaRPr>
          </a:p>
          <a:p>
            <a:pPr>
              <a:buFont typeface="Wingdings" panose="05000000000000000000" pitchFamily="2" charset="2"/>
              <a:buChar char="Ø"/>
            </a:pPr>
            <a:r>
              <a:rPr lang="de-DE" dirty="0">
                <a:sym typeface="Wingdings" panose="05000000000000000000" pitchFamily="2" charset="2"/>
              </a:rPr>
              <a:t>Wichtig: </a:t>
            </a:r>
            <a:r>
              <a:rPr lang="de-DE" dirty="0">
                <a:solidFill>
                  <a:srgbClr val="C00000"/>
                </a:solidFill>
                <a:sym typeface="Wingdings" panose="05000000000000000000" pitchFamily="2" charset="2"/>
              </a:rPr>
              <a:t>Verzahnungen zwischen </a:t>
            </a:r>
            <a:r>
              <a:rPr lang="de-DE" dirty="0" err="1" smtClean="0">
                <a:solidFill>
                  <a:srgbClr val="C00000"/>
                </a:solidFill>
                <a:sym typeface="Wingdings" panose="05000000000000000000" pitchFamily="2" charset="2"/>
              </a:rPr>
              <a:t>pbK</a:t>
            </a:r>
            <a:r>
              <a:rPr lang="de-DE" dirty="0" smtClean="0">
                <a:solidFill>
                  <a:srgbClr val="C00000"/>
                </a:solidFill>
                <a:sym typeface="Wingdings" panose="05000000000000000000" pitchFamily="2" charset="2"/>
              </a:rPr>
              <a:t> </a:t>
            </a:r>
            <a:r>
              <a:rPr lang="de-DE" dirty="0">
                <a:solidFill>
                  <a:srgbClr val="C00000"/>
                </a:solidFill>
                <a:sym typeface="Wingdings" panose="05000000000000000000" pitchFamily="2" charset="2"/>
              </a:rPr>
              <a:t>und </a:t>
            </a:r>
            <a:r>
              <a:rPr lang="de-DE" dirty="0" err="1" smtClean="0">
                <a:solidFill>
                  <a:srgbClr val="C00000"/>
                </a:solidFill>
                <a:sym typeface="Wingdings" panose="05000000000000000000" pitchFamily="2" charset="2"/>
              </a:rPr>
              <a:t>ibK</a:t>
            </a:r>
            <a:endParaRPr lang="de-DE" dirty="0">
              <a:solidFill>
                <a:srgbClr val="C00000"/>
              </a:solidFill>
            </a:endParaRPr>
          </a:p>
        </p:txBody>
      </p:sp>
    </p:spTree>
    <p:extLst>
      <p:ext uri="{BB962C8B-B14F-4D97-AF65-F5344CB8AC3E}">
        <p14:creationId xmlns:p14="http://schemas.microsoft.com/office/powerpoint/2010/main" val="9659690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Medienbezug im Bildungsplan anderer Fächer – Beispiel WBS</a:t>
            </a:r>
            <a:endParaRPr lang="de-DE" dirty="0"/>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r>
              <a:rPr lang="de-DE" dirty="0"/>
              <a:t>Die Schülerinnen und Schüler können…</a:t>
            </a:r>
          </a:p>
          <a:p>
            <a:pPr marL="0" indent="0">
              <a:buNone/>
            </a:pPr>
            <a:r>
              <a:rPr lang="de-DE" dirty="0"/>
              <a:t>beurteilen, inwieweit die Wirtschafts- und Gesellschaftsordnung sowie die </a:t>
            </a:r>
            <a:r>
              <a:rPr lang="de-DE" dirty="0">
                <a:solidFill>
                  <a:srgbClr val="C00000"/>
                </a:solidFill>
              </a:rPr>
              <a:t>Mediengesellschaft</a:t>
            </a:r>
            <a:r>
              <a:rPr lang="de-DE" dirty="0"/>
              <a:t> ökonomisches Handeln beeinflussen </a:t>
            </a:r>
            <a:r>
              <a:rPr lang="de-DE" dirty="0" smtClean="0"/>
              <a:t>(</a:t>
            </a:r>
            <a:r>
              <a:rPr lang="de-DE" dirty="0" err="1" smtClean="0"/>
              <a:t>pbK</a:t>
            </a:r>
            <a:r>
              <a:rPr lang="de-DE" dirty="0" smtClean="0"/>
              <a:t> </a:t>
            </a:r>
            <a:r>
              <a:rPr lang="de-DE" dirty="0"/>
              <a:t>Urteilskompetenz)</a:t>
            </a:r>
          </a:p>
          <a:p>
            <a:pPr marL="0" indent="0">
              <a:buNone/>
            </a:pPr>
            <a:r>
              <a:rPr lang="de-DE" dirty="0">
                <a:solidFill>
                  <a:srgbClr val="C00000"/>
                </a:solidFill>
              </a:rPr>
              <a:t>mithilfe von Medien </a:t>
            </a:r>
            <a:r>
              <a:rPr lang="de-DE" dirty="0"/>
              <a:t>und Institutionen (auch von außerschulischen Partnern) entscheidungsrelevante </a:t>
            </a:r>
            <a:r>
              <a:rPr lang="de-DE" dirty="0">
                <a:solidFill>
                  <a:srgbClr val="C00000"/>
                </a:solidFill>
              </a:rPr>
              <a:t>Informationen</a:t>
            </a:r>
            <a:r>
              <a:rPr lang="de-DE" dirty="0"/>
              <a:t> (Berufswege, Bildungswege) für die Studien- und Berufswahl </a:t>
            </a:r>
            <a:r>
              <a:rPr lang="de-DE" dirty="0">
                <a:solidFill>
                  <a:srgbClr val="C00000"/>
                </a:solidFill>
              </a:rPr>
              <a:t>analysieren</a:t>
            </a:r>
            <a:r>
              <a:rPr lang="de-DE" dirty="0"/>
              <a:t> und eigene Zukunftsentwürfe gestalten </a:t>
            </a:r>
            <a:r>
              <a:rPr lang="de-DE" dirty="0" smtClean="0"/>
              <a:t>(</a:t>
            </a:r>
            <a:r>
              <a:rPr lang="de-DE" dirty="0" err="1" smtClean="0"/>
              <a:t>ibK</a:t>
            </a:r>
            <a:r>
              <a:rPr lang="de-DE" dirty="0" smtClean="0"/>
              <a:t> </a:t>
            </a:r>
            <a:r>
              <a:rPr lang="de-DE" dirty="0"/>
              <a:t>Berufswähler)</a:t>
            </a:r>
          </a:p>
          <a:p>
            <a:pPr marL="0" indent="0">
              <a:buNone/>
            </a:pPr>
            <a:endParaRPr lang="de-DE" dirty="0"/>
          </a:p>
        </p:txBody>
      </p:sp>
    </p:spTree>
    <p:extLst>
      <p:ext uri="{BB962C8B-B14F-4D97-AF65-F5344CB8AC3E}">
        <p14:creationId xmlns:p14="http://schemas.microsoft.com/office/powerpoint/2010/main" val="3420032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Medienbezug im Bildungsplan anderer Fächer – Beispiel Deutsch</a:t>
            </a:r>
            <a:endParaRPr lang="de-DE" dirty="0"/>
          </a:p>
        </p:txBody>
      </p:sp>
      <p:sp>
        <p:nvSpPr>
          <p:cNvPr id="3" name="Inhaltsplatzhalter 2"/>
          <p:cNvSpPr>
            <a:spLocks noGrp="1"/>
          </p:cNvSpPr>
          <p:nvPr>
            <p:ph idx="1"/>
          </p:nvPr>
        </p:nvSpPr>
        <p:spPr/>
        <p:txBody>
          <a:bodyPr>
            <a:normAutofit/>
          </a:bodyPr>
          <a:lstStyle/>
          <a:p>
            <a:pPr marL="0" indent="0">
              <a:buNone/>
            </a:pPr>
            <a:endParaRPr lang="de-DE" dirty="0" smtClean="0"/>
          </a:p>
          <a:p>
            <a:pPr marL="0" indent="0">
              <a:buNone/>
            </a:pPr>
            <a:r>
              <a:rPr lang="de-DE" b="1" dirty="0" smtClean="0"/>
              <a:t>Ab Standardstufe 6 bis hin zu 12 jeweils ein Themenblock „Medien“:</a:t>
            </a:r>
          </a:p>
          <a:p>
            <a:pPr marL="0" indent="0">
              <a:buNone/>
            </a:pPr>
            <a:endParaRPr lang="de-DE" b="1" dirty="0" smtClean="0"/>
          </a:p>
          <a:p>
            <a:r>
              <a:rPr lang="de-DE" dirty="0" smtClean="0"/>
              <a:t>Medien </a:t>
            </a:r>
            <a:r>
              <a:rPr lang="de-DE" dirty="0" smtClean="0">
                <a:solidFill>
                  <a:srgbClr val="C00000"/>
                </a:solidFill>
              </a:rPr>
              <a:t>kennen</a:t>
            </a:r>
          </a:p>
          <a:p>
            <a:r>
              <a:rPr lang="de-DE" dirty="0" smtClean="0"/>
              <a:t>Medien </a:t>
            </a:r>
            <a:r>
              <a:rPr lang="de-DE" dirty="0" smtClean="0">
                <a:solidFill>
                  <a:srgbClr val="C00000"/>
                </a:solidFill>
              </a:rPr>
              <a:t>nutzen</a:t>
            </a:r>
          </a:p>
          <a:p>
            <a:r>
              <a:rPr lang="de-DE" dirty="0" smtClean="0"/>
              <a:t>Medien </a:t>
            </a:r>
            <a:r>
              <a:rPr lang="de-DE" dirty="0" smtClean="0">
                <a:solidFill>
                  <a:srgbClr val="C00000"/>
                </a:solidFill>
              </a:rPr>
              <a:t>gestalten</a:t>
            </a:r>
          </a:p>
          <a:p>
            <a:r>
              <a:rPr lang="de-DE" dirty="0" smtClean="0"/>
              <a:t>Medien </a:t>
            </a:r>
            <a:r>
              <a:rPr lang="de-DE" dirty="0" smtClean="0">
                <a:solidFill>
                  <a:srgbClr val="C00000"/>
                </a:solidFill>
              </a:rPr>
              <a:t>verstehen</a:t>
            </a:r>
          </a:p>
          <a:p>
            <a:r>
              <a:rPr lang="de-DE" dirty="0" smtClean="0"/>
              <a:t>Medien </a:t>
            </a:r>
            <a:r>
              <a:rPr lang="de-DE" dirty="0" smtClean="0">
                <a:solidFill>
                  <a:srgbClr val="C00000"/>
                </a:solidFill>
              </a:rPr>
              <a:t>problematisieren</a:t>
            </a:r>
            <a:endParaRPr lang="de-DE" dirty="0">
              <a:solidFill>
                <a:srgbClr val="C00000"/>
              </a:solidFill>
            </a:endParaRPr>
          </a:p>
        </p:txBody>
      </p:sp>
    </p:spTree>
    <p:extLst>
      <p:ext uri="{BB962C8B-B14F-4D97-AF65-F5344CB8AC3E}">
        <p14:creationId xmlns:p14="http://schemas.microsoft.com/office/powerpoint/2010/main" val="416267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Medienbezug im Bildungsplan anderer Fächer – Beispiel Deutsch</a:t>
            </a:r>
            <a:endParaRPr lang="de-DE" dirty="0"/>
          </a:p>
        </p:txBody>
      </p:sp>
      <p:sp>
        <p:nvSpPr>
          <p:cNvPr id="3" name="Inhaltsplatzhalter 2"/>
          <p:cNvSpPr>
            <a:spLocks noGrp="1"/>
          </p:cNvSpPr>
          <p:nvPr>
            <p:ph idx="1"/>
          </p:nvPr>
        </p:nvSpPr>
        <p:spPr/>
        <p:txBody>
          <a:bodyPr>
            <a:normAutofit/>
          </a:bodyPr>
          <a:lstStyle/>
          <a:p>
            <a:pPr marL="0" indent="0">
              <a:buNone/>
            </a:pPr>
            <a:endParaRPr lang="de-DE" b="1" dirty="0"/>
          </a:p>
          <a:p>
            <a:pPr marL="0" indent="0">
              <a:buNone/>
            </a:pPr>
            <a:r>
              <a:rPr lang="de-DE" b="1" dirty="0"/>
              <a:t>z.B. </a:t>
            </a:r>
            <a:r>
              <a:rPr lang="de-DE" b="1" dirty="0" err="1" smtClean="0"/>
              <a:t>ibK</a:t>
            </a:r>
            <a:r>
              <a:rPr lang="de-DE" b="1" dirty="0" smtClean="0"/>
              <a:t> </a:t>
            </a:r>
            <a:r>
              <a:rPr lang="de-DE" b="1" dirty="0"/>
              <a:t>in Deutsch 9/10: 3.3.1.3 Medien - Medien kennen</a:t>
            </a:r>
          </a:p>
          <a:p>
            <a:pPr marL="0" indent="0">
              <a:buNone/>
            </a:pPr>
            <a:r>
              <a:rPr lang="de-DE" dirty="0"/>
              <a:t>Die Schülerinnen und Schüler können</a:t>
            </a:r>
          </a:p>
          <a:p>
            <a:pPr marL="0" indent="0">
              <a:buNone/>
            </a:pPr>
            <a:r>
              <a:rPr lang="de-DE" dirty="0"/>
              <a:t>(1) verschiedene </a:t>
            </a:r>
            <a:r>
              <a:rPr lang="de-DE" dirty="0">
                <a:solidFill>
                  <a:srgbClr val="C00000"/>
                </a:solidFill>
              </a:rPr>
              <a:t>Printmedien</a:t>
            </a:r>
            <a:r>
              <a:rPr lang="de-DE" dirty="0"/>
              <a:t> (zum Beispiel Zeitschrift, Zeitung) und verwandte </a:t>
            </a:r>
            <a:r>
              <a:rPr lang="de-DE" dirty="0">
                <a:solidFill>
                  <a:srgbClr val="C00000"/>
                </a:solidFill>
              </a:rPr>
              <a:t>digitale Medien </a:t>
            </a:r>
            <a:r>
              <a:rPr lang="de-DE" dirty="0"/>
              <a:t>(zum Beispiel Online-Zeitung) </a:t>
            </a:r>
            <a:r>
              <a:rPr lang="de-DE" dirty="0">
                <a:solidFill>
                  <a:srgbClr val="C00000"/>
                </a:solidFill>
              </a:rPr>
              <a:t>analysieren und vergleichen</a:t>
            </a:r>
          </a:p>
          <a:p>
            <a:pPr marL="0" indent="0">
              <a:buNone/>
            </a:pPr>
            <a:r>
              <a:rPr lang="de-DE" dirty="0"/>
              <a:t>(3) </a:t>
            </a:r>
            <a:r>
              <a:rPr lang="de-DE" dirty="0">
                <a:solidFill>
                  <a:srgbClr val="C00000"/>
                </a:solidFill>
              </a:rPr>
              <a:t>Funktionen und Wirkungsabsichten von Medien </a:t>
            </a:r>
            <a:r>
              <a:rPr lang="de-DE" dirty="0"/>
              <a:t>unterscheiden, </a:t>
            </a:r>
            <a:r>
              <a:rPr lang="de-DE" dirty="0">
                <a:solidFill>
                  <a:srgbClr val="C00000"/>
                </a:solidFill>
              </a:rPr>
              <a:t>vergleichen und bewerten </a:t>
            </a:r>
            <a:r>
              <a:rPr lang="de-DE" dirty="0"/>
              <a:t>(Information, Kommunikation, Unterhaltung, Meinungsbildung, Manipulation, politische Kontrollfunktion)</a:t>
            </a:r>
          </a:p>
        </p:txBody>
      </p:sp>
    </p:spTree>
    <p:extLst>
      <p:ext uri="{BB962C8B-B14F-4D97-AF65-F5344CB8AC3E}">
        <p14:creationId xmlns:p14="http://schemas.microsoft.com/office/powerpoint/2010/main" val="3897764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Medienbezug im Bildungsplan anderer Fächer – Beispiel Deutsch</a:t>
            </a:r>
            <a:endParaRPr lang="de-DE" dirty="0"/>
          </a:p>
        </p:txBody>
      </p:sp>
      <p:sp>
        <p:nvSpPr>
          <p:cNvPr id="3" name="Inhaltsplatzhalter 2"/>
          <p:cNvSpPr>
            <a:spLocks noGrp="1"/>
          </p:cNvSpPr>
          <p:nvPr>
            <p:ph idx="1"/>
          </p:nvPr>
        </p:nvSpPr>
        <p:spPr/>
        <p:txBody>
          <a:bodyPr>
            <a:normAutofit/>
          </a:bodyPr>
          <a:lstStyle/>
          <a:p>
            <a:pPr marL="0" indent="0">
              <a:buNone/>
            </a:pPr>
            <a:r>
              <a:rPr lang="de-DE" b="1" dirty="0"/>
              <a:t>z.B. </a:t>
            </a:r>
            <a:r>
              <a:rPr lang="de-DE" b="1" dirty="0" err="1" smtClean="0"/>
              <a:t>ibK</a:t>
            </a:r>
            <a:r>
              <a:rPr lang="de-DE" b="1" dirty="0" smtClean="0"/>
              <a:t> </a:t>
            </a:r>
            <a:r>
              <a:rPr lang="de-DE" b="1" dirty="0"/>
              <a:t>in Deutsch 9/10: 3.3.1.3 Medien - Medien problematisieren</a:t>
            </a:r>
          </a:p>
          <a:p>
            <a:pPr marL="0" indent="0">
              <a:buNone/>
            </a:pPr>
            <a:r>
              <a:rPr lang="de-DE" dirty="0"/>
              <a:t>Die Schülerinnen und Schüler können</a:t>
            </a:r>
          </a:p>
          <a:p>
            <a:pPr marL="0" indent="0">
              <a:buNone/>
            </a:pPr>
            <a:r>
              <a:rPr lang="de-DE" dirty="0"/>
              <a:t>(21) </a:t>
            </a:r>
            <a:r>
              <a:rPr lang="de-DE" dirty="0">
                <a:solidFill>
                  <a:srgbClr val="C00000"/>
                </a:solidFill>
              </a:rPr>
              <a:t>das eigene Medienverhalten </a:t>
            </a:r>
            <a:r>
              <a:rPr lang="de-DE" dirty="0"/>
              <a:t>beschreiben und </a:t>
            </a:r>
            <a:r>
              <a:rPr lang="de-DE" dirty="0">
                <a:solidFill>
                  <a:srgbClr val="C00000"/>
                </a:solidFill>
              </a:rPr>
              <a:t>kritisch reflektieren</a:t>
            </a:r>
          </a:p>
          <a:p>
            <a:pPr marL="0" indent="0">
              <a:buNone/>
            </a:pPr>
            <a:r>
              <a:rPr lang="de-DE" dirty="0"/>
              <a:t>(22) </a:t>
            </a:r>
            <a:r>
              <a:rPr lang="de-DE" dirty="0">
                <a:solidFill>
                  <a:srgbClr val="C00000"/>
                </a:solidFill>
              </a:rPr>
              <a:t>Medien </a:t>
            </a:r>
            <a:r>
              <a:rPr lang="de-DE" dirty="0"/>
              <a:t>hinsichtlich ihrer Zuverlässigkeit und Glaubwürdigkeit </a:t>
            </a:r>
            <a:r>
              <a:rPr lang="de-DE" dirty="0">
                <a:solidFill>
                  <a:srgbClr val="C00000"/>
                </a:solidFill>
              </a:rPr>
              <a:t>prüfen</a:t>
            </a:r>
            <a:r>
              <a:rPr lang="de-DE" dirty="0"/>
              <a:t> (zum Beispiel Vergleich einer Nachricht in unterschiedlichen Medienformaten)</a:t>
            </a:r>
          </a:p>
          <a:p>
            <a:pPr marL="0" indent="0">
              <a:buNone/>
            </a:pPr>
            <a:r>
              <a:rPr lang="de-DE" dirty="0"/>
              <a:t>(23) </a:t>
            </a:r>
            <a:r>
              <a:rPr lang="de-DE" dirty="0">
                <a:solidFill>
                  <a:srgbClr val="C00000"/>
                </a:solidFill>
              </a:rPr>
              <a:t>sich mit Gefahren bei der Mediennutzung auseinandersetzen </a:t>
            </a:r>
            <a:r>
              <a:rPr lang="de-DE" dirty="0"/>
              <a:t>und angemessen und präventiv agieren; Urheberrecht, Datenschutz und Persönlichkeitsrechte beim Umgang mit Medien berücksichtigen</a:t>
            </a:r>
          </a:p>
        </p:txBody>
      </p:sp>
    </p:spTree>
    <p:extLst>
      <p:ext uri="{BB962C8B-B14F-4D97-AF65-F5344CB8AC3E}">
        <p14:creationId xmlns:p14="http://schemas.microsoft.com/office/powerpoint/2010/main" val="3991341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Medienbezug im Bildungsplan anderer Fächer</a:t>
            </a:r>
            <a:endParaRPr lang="de-DE" dirty="0"/>
          </a:p>
        </p:txBody>
      </p:sp>
      <p:sp>
        <p:nvSpPr>
          <p:cNvPr id="3" name="Inhaltsplatzhalter 2"/>
          <p:cNvSpPr>
            <a:spLocks noGrp="1"/>
          </p:cNvSpPr>
          <p:nvPr>
            <p:ph idx="1"/>
          </p:nvPr>
        </p:nvSpPr>
        <p:spPr/>
        <p:txBody>
          <a:bodyPr>
            <a:normAutofit/>
          </a:bodyPr>
          <a:lstStyle/>
          <a:p>
            <a:pPr>
              <a:buFont typeface="Wingdings" panose="05000000000000000000" pitchFamily="2" charset="2"/>
              <a:buChar char="Ø"/>
            </a:pPr>
            <a:r>
              <a:rPr lang="de-DE" dirty="0">
                <a:sym typeface="Wingdings" panose="05000000000000000000" pitchFamily="2" charset="2"/>
              </a:rPr>
              <a:t>Auch in anderen Fächern gibt es </a:t>
            </a:r>
            <a:r>
              <a:rPr lang="de-DE" dirty="0" err="1" smtClean="0">
                <a:sym typeface="Wingdings" panose="05000000000000000000" pitchFamily="2" charset="2"/>
              </a:rPr>
              <a:t>ibK</a:t>
            </a:r>
            <a:r>
              <a:rPr lang="de-DE" dirty="0" smtClean="0">
                <a:sym typeface="Wingdings" panose="05000000000000000000" pitchFamily="2" charset="2"/>
              </a:rPr>
              <a:t> </a:t>
            </a:r>
            <a:r>
              <a:rPr lang="de-DE" dirty="0">
                <a:sym typeface="Wingdings" panose="05000000000000000000" pitchFamily="2" charset="2"/>
              </a:rPr>
              <a:t>und </a:t>
            </a:r>
            <a:r>
              <a:rPr lang="de-DE" dirty="0" err="1" smtClean="0">
                <a:sym typeface="Wingdings" panose="05000000000000000000" pitchFamily="2" charset="2"/>
              </a:rPr>
              <a:t>pbK</a:t>
            </a:r>
            <a:r>
              <a:rPr lang="de-DE" dirty="0" smtClean="0">
                <a:sym typeface="Wingdings" panose="05000000000000000000" pitchFamily="2" charset="2"/>
              </a:rPr>
              <a:t> </a:t>
            </a:r>
            <a:r>
              <a:rPr lang="de-DE" dirty="0">
                <a:sym typeface="Wingdings" panose="05000000000000000000" pitchFamily="2" charset="2"/>
              </a:rPr>
              <a:t>mit Medienbezug</a:t>
            </a:r>
          </a:p>
          <a:p>
            <a:pPr marL="0" indent="0">
              <a:buNone/>
            </a:pPr>
            <a:endParaRPr lang="de-DE" dirty="0">
              <a:sym typeface="Wingdings" panose="05000000000000000000" pitchFamily="2" charset="2"/>
            </a:endParaRPr>
          </a:p>
          <a:p>
            <a:pPr>
              <a:buFont typeface="Wingdings" panose="05000000000000000000" pitchFamily="2" charset="2"/>
              <a:buChar char="Ø"/>
            </a:pPr>
            <a:r>
              <a:rPr lang="de-DE" dirty="0">
                <a:sym typeface="Wingdings" panose="05000000000000000000" pitchFamily="2" charset="2"/>
              </a:rPr>
              <a:t>Wichtig: </a:t>
            </a:r>
            <a:r>
              <a:rPr lang="de-DE" dirty="0">
                <a:solidFill>
                  <a:srgbClr val="C00000"/>
                </a:solidFill>
                <a:sym typeface="Wingdings" panose="05000000000000000000" pitchFamily="2" charset="2"/>
              </a:rPr>
              <a:t>Absprachen mit anderen Fächern </a:t>
            </a:r>
            <a:r>
              <a:rPr lang="de-DE" dirty="0">
                <a:sym typeface="Wingdings" panose="05000000000000000000" pitchFamily="2" charset="2"/>
              </a:rPr>
              <a:t>(vor allem Deutsch), um Synergien zu erreichen und Dopplungen zu vermeiden!</a:t>
            </a:r>
          </a:p>
        </p:txBody>
      </p:sp>
    </p:spTree>
    <p:extLst>
      <p:ext uri="{BB962C8B-B14F-4D97-AF65-F5344CB8AC3E}">
        <p14:creationId xmlns:p14="http://schemas.microsoft.com/office/powerpoint/2010/main" val="1891391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Leitperspektive Medienbildung</a:t>
            </a:r>
          </a:p>
        </p:txBody>
      </p:sp>
      <p:sp>
        <p:nvSpPr>
          <p:cNvPr id="3" name="Inhaltsplatzhalter 2"/>
          <p:cNvSpPr>
            <a:spLocks noGrp="1"/>
          </p:cNvSpPr>
          <p:nvPr>
            <p:ph idx="1"/>
          </p:nvPr>
        </p:nvSpPr>
        <p:spPr/>
        <p:txBody>
          <a:bodyPr/>
          <a:lstStyle/>
          <a:p>
            <a:pPr marL="0" indent="0">
              <a:buNone/>
            </a:pPr>
            <a:endParaRPr lang="de-DE" dirty="0"/>
          </a:p>
          <a:p>
            <a:pPr marL="0" indent="0">
              <a:buNone/>
            </a:pPr>
            <a:r>
              <a:rPr lang="de-DE" dirty="0"/>
              <a:t>Ziel von Medienbildung ist es, Kinder und Jugendliche so zu stärken, dass sie den neuen Anforderungen sowie den Herausforderungen dieser Mediengesellschaft selbstbewusst und mit dafür  erforderlichen Fähigkeiten begegnen können. Dazu gehören eine </a:t>
            </a:r>
            <a:r>
              <a:rPr lang="de-DE" dirty="0">
                <a:solidFill>
                  <a:srgbClr val="C00000"/>
                </a:solidFill>
              </a:rPr>
              <a:t>sinnvolle, reflektierte und verantwortungsbewusste Nutzung der Medien </a:t>
            </a:r>
            <a:r>
              <a:rPr lang="de-DE" dirty="0"/>
              <a:t>sowie eine </a:t>
            </a:r>
            <a:r>
              <a:rPr lang="de-DE" dirty="0">
                <a:solidFill>
                  <a:srgbClr val="C00000"/>
                </a:solidFill>
              </a:rPr>
              <a:t>überlegte Auswahl aus der Medienvielfalt </a:t>
            </a:r>
            <a:r>
              <a:rPr lang="de-DE" dirty="0"/>
              <a:t>in Schule und Alltag. Um diese Kompetenzen zu vermitteln, muss Medienbildung </a:t>
            </a:r>
            <a:r>
              <a:rPr lang="de-DE" dirty="0">
                <a:solidFill>
                  <a:srgbClr val="C00000"/>
                </a:solidFill>
              </a:rPr>
              <a:t>fächerintegriert unterrichtet </a:t>
            </a:r>
            <a:r>
              <a:rPr lang="de-DE" dirty="0"/>
              <a:t>werden.</a:t>
            </a:r>
          </a:p>
          <a:p>
            <a:endParaRPr lang="de-DE" dirty="0"/>
          </a:p>
        </p:txBody>
      </p:sp>
    </p:spTree>
    <p:extLst>
      <p:ext uri="{BB962C8B-B14F-4D97-AF65-F5344CB8AC3E}">
        <p14:creationId xmlns:p14="http://schemas.microsoft.com/office/powerpoint/2010/main" val="19346845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Leitperspektive Medienbildung</a:t>
            </a:r>
            <a:endParaRPr lang="de-DE" dirty="0"/>
          </a:p>
        </p:txBody>
      </p:sp>
      <p:sp>
        <p:nvSpPr>
          <p:cNvPr id="3" name="Inhaltsplatzhalter 2"/>
          <p:cNvSpPr>
            <a:spLocks noGrp="1"/>
          </p:cNvSpPr>
          <p:nvPr>
            <p:ph idx="1"/>
          </p:nvPr>
        </p:nvSpPr>
        <p:spPr/>
        <p:txBody>
          <a:bodyPr>
            <a:normAutofit fontScale="92500" lnSpcReduction="20000"/>
          </a:bodyPr>
          <a:lstStyle/>
          <a:p>
            <a:pPr marL="0" indent="0">
              <a:buNone/>
            </a:pPr>
            <a:r>
              <a:rPr lang="de-DE" dirty="0"/>
              <a:t>Die Verankerung der Leitperspektive im Bildungsplan wird durch folgende Begriffe konkretisiert:</a:t>
            </a:r>
            <a:br>
              <a:rPr lang="de-DE" dirty="0"/>
            </a:br>
            <a:endParaRPr lang="de-DE" dirty="0"/>
          </a:p>
          <a:p>
            <a:r>
              <a:rPr lang="de-DE" dirty="0"/>
              <a:t>Mediengesellschaft </a:t>
            </a:r>
          </a:p>
          <a:p>
            <a:r>
              <a:rPr lang="de-DE" dirty="0"/>
              <a:t>Medienanalyse</a:t>
            </a:r>
          </a:p>
          <a:p>
            <a:r>
              <a:rPr lang="de-DE" dirty="0"/>
              <a:t>Information und Wissen</a:t>
            </a:r>
          </a:p>
          <a:p>
            <a:r>
              <a:rPr lang="de-DE" dirty="0"/>
              <a:t>Kommunikation und Kooperation</a:t>
            </a:r>
          </a:p>
          <a:p>
            <a:r>
              <a:rPr lang="de-DE" dirty="0"/>
              <a:t>Produktion und Präsentation </a:t>
            </a:r>
          </a:p>
          <a:p>
            <a:r>
              <a:rPr lang="de-DE" dirty="0"/>
              <a:t>Jugendmedienschutz </a:t>
            </a:r>
          </a:p>
          <a:p>
            <a:r>
              <a:rPr lang="de-DE" dirty="0"/>
              <a:t>Informationelle Selbstbestimmung und Datenschutz</a:t>
            </a:r>
          </a:p>
          <a:p>
            <a:r>
              <a:rPr lang="de-DE" dirty="0"/>
              <a:t>Informationstechnische Grundlagen </a:t>
            </a:r>
          </a:p>
          <a:p>
            <a:endParaRPr lang="de-DE" sz="1800" dirty="0"/>
          </a:p>
          <a:p>
            <a:pPr marL="0" indent="0">
              <a:buNone/>
            </a:pPr>
            <a:endParaRPr lang="de-DE" sz="1300" dirty="0">
              <a:sym typeface="Wingdings" panose="05000000000000000000" pitchFamily="2" charset="2"/>
            </a:endParaRPr>
          </a:p>
        </p:txBody>
      </p:sp>
    </p:spTree>
    <p:extLst>
      <p:ext uri="{BB962C8B-B14F-4D97-AF65-F5344CB8AC3E}">
        <p14:creationId xmlns:p14="http://schemas.microsoft.com/office/powerpoint/2010/main" val="15638260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Leitperspektive Medienbildung</a:t>
            </a:r>
            <a:endParaRPr lang="de-DE" dirty="0"/>
          </a:p>
        </p:txBody>
      </p:sp>
      <p:sp>
        <p:nvSpPr>
          <p:cNvPr id="3" name="Inhaltsplatzhalter 2"/>
          <p:cNvSpPr>
            <a:spLocks noGrp="1"/>
          </p:cNvSpPr>
          <p:nvPr>
            <p:ph idx="1"/>
          </p:nvPr>
        </p:nvSpPr>
        <p:spPr/>
        <p:txBody>
          <a:bodyPr>
            <a:normAutofit/>
          </a:bodyPr>
          <a:lstStyle/>
          <a:p>
            <a:pPr>
              <a:buFont typeface="Wingdings" panose="05000000000000000000" pitchFamily="2" charset="2"/>
              <a:buChar char="Ø"/>
            </a:pPr>
            <a:r>
              <a:rPr lang="de-DE" sz="3300" dirty="0"/>
              <a:t>Bezüge zur Leitperspektive Medienbildung finden sich im Bildungsplan Gemeinschaftskunde in verschiedenen Standardstufen und bei verschiedenen Themenbereichen</a:t>
            </a:r>
            <a:r>
              <a:rPr lang="de-DE" sz="3300" dirty="0" smtClean="0"/>
              <a:t>.</a:t>
            </a:r>
            <a:endParaRPr lang="de-DE" sz="3000" dirty="0"/>
          </a:p>
          <a:p>
            <a:pPr marL="0" indent="0">
              <a:buNone/>
            </a:pPr>
            <a:endParaRPr lang="de-DE" sz="3000" dirty="0"/>
          </a:p>
          <a:p>
            <a:pPr>
              <a:buFont typeface="Wingdings" panose="05000000000000000000" pitchFamily="2" charset="2"/>
              <a:buChar char="Ø"/>
            </a:pPr>
            <a:r>
              <a:rPr lang="de-DE" sz="3300" dirty="0"/>
              <a:t>Wichtig: „Darüber hinaus lassen sich </a:t>
            </a:r>
            <a:r>
              <a:rPr lang="de-DE" sz="3300" dirty="0">
                <a:solidFill>
                  <a:srgbClr val="C00000"/>
                </a:solidFill>
              </a:rPr>
              <a:t>bei der Auswahl von Fallbeispielen vielfältige Verbindungen zwischen dem Gemeinschaftskundeunterricht und den Leitperspektiven</a:t>
            </a:r>
            <a:r>
              <a:rPr lang="de-DE" sz="3300" dirty="0"/>
              <a:t> herstellen.“ (aus den Leitgedanken zum Kompetenzerwerb)</a:t>
            </a:r>
          </a:p>
          <a:p>
            <a:pPr marL="0" indent="0">
              <a:buNone/>
            </a:pPr>
            <a:endParaRPr lang="de-DE" dirty="0"/>
          </a:p>
          <a:p>
            <a:endParaRPr lang="de-DE" sz="1800" dirty="0"/>
          </a:p>
          <a:p>
            <a:pPr marL="0" indent="0">
              <a:buNone/>
            </a:pPr>
            <a:endParaRPr lang="de-DE" sz="1300" dirty="0">
              <a:sym typeface="Wingdings" panose="05000000000000000000" pitchFamily="2" charset="2"/>
            </a:endParaRPr>
          </a:p>
        </p:txBody>
      </p:sp>
    </p:spTree>
    <p:extLst>
      <p:ext uri="{BB962C8B-B14F-4D97-AF65-F5344CB8AC3E}">
        <p14:creationId xmlns:p14="http://schemas.microsoft.com/office/powerpoint/2010/main" val="8829290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C00000"/>
                </a:solidFill>
              </a:rPr>
              <a:t>Basiskurs </a:t>
            </a:r>
            <a:r>
              <a:rPr lang="de-DE" b="1" dirty="0">
                <a:solidFill>
                  <a:srgbClr val="C00000"/>
                </a:solidFill>
              </a:rPr>
              <a:t>Medienbildung</a:t>
            </a:r>
            <a:endParaRPr lang="de-DE" dirty="0"/>
          </a:p>
        </p:txBody>
      </p:sp>
      <p:sp>
        <p:nvSpPr>
          <p:cNvPr id="3" name="Inhaltsplatzhalter 2"/>
          <p:cNvSpPr>
            <a:spLocks noGrp="1"/>
          </p:cNvSpPr>
          <p:nvPr>
            <p:ph idx="1"/>
          </p:nvPr>
        </p:nvSpPr>
        <p:spPr/>
        <p:txBody>
          <a:bodyPr/>
          <a:lstStyle/>
          <a:p>
            <a:pPr marL="0" indent="0">
              <a:buNone/>
            </a:pPr>
            <a:r>
              <a:rPr lang="de-DE" sz="3600" dirty="0"/>
              <a:t>Ein Basiskurs Medienbildung in Klasse 5 soll zusätzlich die Medienkompetenz fördern und für alle Schülerinnen und Schüler einheitliche Voraussetzungen für eine spätere Medienbildung schaffen. </a:t>
            </a:r>
          </a:p>
          <a:p>
            <a:pPr marL="0" indent="0">
              <a:buNone/>
            </a:pPr>
            <a:r>
              <a:rPr lang="de-DE" sz="3600" dirty="0" smtClean="0"/>
              <a:t>Der </a:t>
            </a:r>
            <a:r>
              <a:rPr lang="de-DE" sz="3600" dirty="0"/>
              <a:t>Basiskurs Medienbildung umfasst in der Summe 35 </a:t>
            </a:r>
            <a:r>
              <a:rPr lang="de-DE" sz="3600" dirty="0" smtClean="0"/>
              <a:t>Unterrichtsstunden […]</a:t>
            </a:r>
            <a:endParaRPr lang="de-DE" sz="3600" dirty="0"/>
          </a:p>
          <a:p>
            <a:pPr marL="0" indent="0">
              <a:buNone/>
            </a:pPr>
            <a:endParaRPr lang="de-DE" dirty="0"/>
          </a:p>
        </p:txBody>
      </p:sp>
    </p:spTree>
    <p:extLst>
      <p:ext uri="{BB962C8B-B14F-4D97-AF65-F5344CB8AC3E}">
        <p14:creationId xmlns:p14="http://schemas.microsoft.com/office/powerpoint/2010/main" val="2589807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Medien als „Modethema“</a:t>
            </a:r>
          </a:p>
        </p:txBody>
      </p:sp>
      <p:sp>
        <p:nvSpPr>
          <p:cNvPr id="4" name="Rechteck 3"/>
          <p:cNvSpPr/>
          <p:nvPr/>
        </p:nvSpPr>
        <p:spPr>
          <a:xfrm>
            <a:off x="838200" y="2054125"/>
            <a:ext cx="6096000" cy="2585323"/>
          </a:xfrm>
          <a:prstGeom prst="rect">
            <a:avLst/>
          </a:prstGeom>
        </p:spPr>
        <p:txBody>
          <a:bodyPr>
            <a:spAutoFit/>
          </a:bodyPr>
          <a:lstStyle/>
          <a:p>
            <a:pPr lvl="0">
              <a:defRPr/>
            </a:pPr>
            <a:r>
              <a:rPr lang="de-DE" u="sng" dirty="0" smtClean="0">
                <a:hlinkClick r:id="rId3"/>
              </a:rPr>
              <a:t>http://www.stefan-niggemeier.de/blog/16693/irgendwas-mit-medien-1/</a:t>
            </a:r>
            <a:endParaRPr lang="de-DE" u="sng" dirty="0" smtClean="0"/>
          </a:p>
          <a:p>
            <a:pPr lvl="0">
              <a:defRPr/>
            </a:pPr>
            <a:r>
              <a:rPr lang="de-DE" u="sng" dirty="0" smtClean="0">
                <a:hlinkClick r:id="rId4"/>
              </a:rPr>
              <a:t>http://www.twitterperlen.de/2016/05/21/der-freund-meiner-tochter-macht-irgendwas-mit-medien/</a:t>
            </a:r>
            <a:endParaRPr lang="de-DE" dirty="0" smtClean="0"/>
          </a:p>
          <a:p>
            <a:pPr lvl="0">
              <a:defRPr/>
            </a:pPr>
            <a:r>
              <a:rPr lang="de-DE" dirty="0" smtClean="0">
                <a:hlinkClick r:id="rId5"/>
              </a:rPr>
              <a:t>http://turnbeutelundstoff.de/produkt/ich-mach-irgendwas-mit-medien/</a:t>
            </a:r>
            <a:endParaRPr lang="de-DE" dirty="0" smtClean="0"/>
          </a:p>
          <a:p>
            <a:pPr lvl="0">
              <a:defRPr/>
            </a:pPr>
            <a:endParaRPr lang="de-DE" dirty="0"/>
          </a:p>
          <a:p>
            <a:pPr lvl="0">
              <a:defRPr/>
            </a:pPr>
            <a:r>
              <a:rPr lang="de-DE" dirty="0" smtClean="0"/>
              <a:t>(Bilder)</a:t>
            </a:r>
          </a:p>
          <a:p>
            <a:pPr lvl="0">
              <a:defRPr/>
            </a:pPr>
            <a:endParaRPr lang="de-DE" dirty="0"/>
          </a:p>
        </p:txBody>
      </p:sp>
    </p:spTree>
    <p:extLst>
      <p:ext uri="{BB962C8B-B14F-4D97-AF65-F5344CB8AC3E}">
        <p14:creationId xmlns:p14="http://schemas.microsoft.com/office/powerpoint/2010/main" val="38963180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Basiskurs </a:t>
            </a:r>
            <a:r>
              <a:rPr lang="de-DE" b="1" dirty="0" smtClean="0">
                <a:solidFill>
                  <a:srgbClr val="C00000"/>
                </a:solidFill>
              </a:rPr>
              <a:t>Medienbildung </a:t>
            </a:r>
            <a:endParaRPr lang="de-DE" dirty="0"/>
          </a:p>
        </p:txBody>
      </p:sp>
      <p:sp>
        <p:nvSpPr>
          <p:cNvPr id="3" name="Inhaltsplatzhalter 2"/>
          <p:cNvSpPr>
            <a:spLocks noGrp="1"/>
          </p:cNvSpPr>
          <p:nvPr>
            <p:ph idx="1"/>
          </p:nvPr>
        </p:nvSpPr>
        <p:spPr/>
        <p:txBody>
          <a:bodyPr>
            <a:normAutofit/>
          </a:bodyPr>
          <a:lstStyle/>
          <a:p>
            <a:pPr marL="0" indent="0">
              <a:buNone/>
            </a:pPr>
            <a:r>
              <a:rPr lang="de-DE" sz="3600" b="1" dirty="0" err="1" smtClean="0"/>
              <a:t>pbK</a:t>
            </a:r>
            <a:r>
              <a:rPr lang="de-DE" sz="3600" b="1" dirty="0" smtClean="0"/>
              <a:t>: </a:t>
            </a:r>
          </a:p>
          <a:p>
            <a:pPr marL="0" indent="0">
              <a:buNone/>
            </a:pPr>
            <a:r>
              <a:rPr lang="de-DE" sz="3600" dirty="0" smtClean="0"/>
              <a:t>Sach-, Handlungs- und Reflexionskompetenz</a:t>
            </a:r>
          </a:p>
          <a:p>
            <a:pPr marL="0" indent="0">
              <a:buNone/>
            </a:pPr>
            <a:r>
              <a:rPr lang="de-DE" sz="3600" b="1" dirty="0" err="1" smtClean="0"/>
              <a:t>ibK</a:t>
            </a:r>
            <a:r>
              <a:rPr lang="de-DE" sz="3600" b="1" dirty="0" smtClean="0"/>
              <a:t>: </a:t>
            </a:r>
          </a:p>
          <a:p>
            <a:pPr marL="0" indent="0">
              <a:buNone/>
            </a:pPr>
            <a:r>
              <a:rPr lang="de-DE" sz="3600" dirty="0" smtClean="0"/>
              <a:t>„Information </a:t>
            </a:r>
            <a:r>
              <a:rPr lang="de-DE" sz="3600" dirty="0"/>
              <a:t>und </a:t>
            </a:r>
            <a:r>
              <a:rPr lang="de-DE" sz="3600" dirty="0" smtClean="0"/>
              <a:t>Wissen“, „Produktion </a:t>
            </a:r>
            <a:r>
              <a:rPr lang="de-DE" sz="3600" dirty="0"/>
              <a:t>und </a:t>
            </a:r>
            <a:r>
              <a:rPr lang="de-DE" sz="3600" dirty="0" smtClean="0"/>
              <a:t>Präsentation“, </a:t>
            </a:r>
            <a:r>
              <a:rPr lang="de-DE" sz="3600" dirty="0"/>
              <a:t>„Kommunikation und Kooperation“, „Mediengesellschaft“ und „Grundlagen digitaler Medienarbeit“ </a:t>
            </a:r>
          </a:p>
        </p:txBody>
      </p:sp>
    </p:spTree>
    <p:extLst>
      <p:ext uri="{BB962C8B-B14F-4D97-AF65-F5344CB8AC3E}">
        <p14:creationId xmlns:p14="http://schemas.microsoft.com/office/powerpoint/2010/main" val="979294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C00000"/>
                </a:solidFill>
              </a:rPr>
              <a:t>Aufbaukurs Informatik Klasse 7</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de-DE" b="1" dirty="0" err="1" smtClean="0"/>
              <a:t>pbK</a:t>
            </a:r>
            <a:r>
              <a:rPr lang="de-DE" b="1" dirty="0"/>
              <a:t>: </a:t>
            </a:r>
          </a:p>
          <a:p>
            <a:pPr marL="0" indent="0">
              <a:buNone/>
            </a:pPr>
            <a:r>
              <a:rPr lang="de-DE" dirty="0" smtClean="0"/>
              <a:t>z.B. „Kommunizieren und Kooperieren“</a:t>
            </a:r>
          </a:p>
          <a:p>
            <a:pPr marL="0" indent="0">
              <a:buNone/>
            </a:pPr>
            <a:r>
              <a:rPr lang="de-DE" dirty="0"/>
              <a:t>in Erarbeitung, Kooperation und Darstellung alltagsrelevante rechtliche Regelungen befolgen und verantwortungsvoll mit eigenen und fremden personenbezogenen Daten umgehen</a:t>
            </a:r>
          </a:p>
          <a:p>
            <a:pPr marL="0" indent="0">
              <a:buNone/>
            </a:pPr>
            <a:r>
              <a:rPr lang="de-DE" b="1" dirty="0" err="1" smtClean="0"/>
              <a:t>ibK</a:t>
            </a:r>
            <a:r>
              <a:rPr lang="de-DE" b="1" dirty="0"/>
              <a:t>: </a:t>
            </a:r>
          </a:p>
          <a:p>
            <a:pPr marL="0" indent="0">
              <a:buNone/>
            </a:pPr>
            <a:r>
              <a:rPr lang="de-DE" dirty="0" smtClean="0"/>
              <a:t>z.B. „Informationsgesellschaft und Datensicherheit“</a:t>
            </a:r>
          </a:p>
          <a:p>
            <a:pPr marL="0" indent="0">
              <a:buNone/>
            </a:pPr>
            <a:r>
              <a:rPr lang="de-DE" dirty="0"/>
              <a:t>in Grundzügen alltagsrelevante gesetzliche Regelungen zum Umgang mit (digitalen) Daten erläutern (z. B. Recht am Bild, Urheberrecht) und gegebene Fallbeispiele bewerten</a:t>
            </a:r>
          </a:p>
          <a:p>
            <a:pPr marL="0" indent="0">
              <a:buNone/>
            </a:pPr>
            <a:endParaRPr lang="de-DE" dirty="0"/>
          </a:p>
        </p:txBody>
      </p:sp>
    </p:spTree>
    <p:extLst>
      <p:ext uri="{BB962C8B-B14F-4D97-AF65-F5344CB8AC3E}">
        <p14:creationId xmlns:p14="http://schemas.microsoft.com/office/powerpoint/2010/main" val="35474332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C00000"/>
                </a:solidFill>
              </a:rPr>
              <a:t>Bausteine der Medienbildung</a:t>
            </a:r>
            <a:endParaRPr lang="de-DE" b="1" dirty="0">
              <a:solidFill>
                <a:srgbClr val="C00000"/>
              </a:solidFill>
            </a:endParaRPr>
          </a:p>
        </p:txBody>
      </p:sp>
      <p:sp>
        <p:nvSpPr>
          <p:cNvPr id="12" name="Textfeld 11"/>
          <p:cNvSpPr txBox="1"/>
          <p:nvPr/>
        </p:nvSpPr>
        <p:spPr>
          <a:xfrm>
            <a:off x="3890211" y="5422231"/>
            <a:ext cx="1671291" cy="646331"/>
          </a:xfrm>
          <a:prstGeom prst="rect">
            <a:avLst/>
          </a:prstGeom>
          <a:noFill/>
        </p:spPr>
        <p:txBody>
          <a:bodyPr wrap="none" rtlCol="0">
            <a:spAutoFit/>
          </a:bodyPr>
          <a:lstStyle/>
          <a:p>
            <a:r>
              <a:rPr lang="de-DE" dirty="0" smtClean="0"/>
              <a:t>Leitperspektive </a:t>
            </a:r>
          </a:p>
          <a:p>
            <a:r>
              <a:rPr lang="de-DE" dirty="0" smtClean="0"/>
              <a:t>Medienbildung</a:t>
            </a:r>
            <a:endParaRPr lang="de-DE" dirty="0"/>
          </a:p>
        </p:txBody>
      </p:sp>
      <p:sp>
        <p:nvSpPr>
          <p:cNvPr id="13" name="Textfeld 12"/>
          <p:cNvSpPr txBox="1"/>
          <p:nvPr/>
        </p:nvSpPr>
        <p:spPr>
          <a:xfrm>
            <a:off x="3890211" y="3835431"/>
            <a:ext cx="1253356" cy="646331"/>
          </a:xfrm>
          <a:prstGeom prst="rect">
            <a:avLst/>
          </a:prstGeom>
          <a:noFill/>
        </p:spPr>
        <p:txBody>
          <a:bodyPr wrap="none" rtlCol="0">
            <a:spAutoFit/>
          </a:bodyPr>
          <a:lstStyle/>
          <a:p>
            <a:r>
              <a:rPr lang="de-DE" dirty="0" smtClean="0"/>
              <a:t>Basiskurs/</a:t>
            </a:r>
          </a:p>
          <a:p>
            <a:r>
              <a:rPr lang="de-DE" dirty="0" smtClean="0"/>
              <a:t>Aufbaukurs</a:t>
            </a:r>
            <a:endParaRPr lang="de-DE" dirty="0"/>
          </a:p>
        </p:txBody>
      </p:sp>
      <p:sp>
        <p:nvSpPr>
          <p:cNvPr id="14" name="Textfeld 13"/>
          <p:cNvSpPr txBox="1"/>
          <p:nvPr/>
        </p:nvSpPr>
        <p:spPr>
          <a:xfrm>
            <a:off x="3890211" y="2307991"/>
            <a:ext cx="1611339" cy="646331"/>
          </a:xfrm>
          <a:prstGeom prst="rect">
            <a:avLst/>
          </a:prstGeom>
          <a:noFill/>
        </p:spPr>
        <p:txBody>
          <a:bodyPr wrap="none" rtlCol="0">
            <a:spAutoFit/>
          </a:bodyPr>
          <a:lstStyle/>
          <a:p>
            <a:r>
              <a:rPr lang="de-DE" dirty="0" smtClean="0"/>
              <a:t>Fächer </a:t>
            </a:r>
          </a:p>
          <a:p>
            <a:r>
              <a:rPr lang="de-DE" dirty="0" smtClean="0"/>
              <a:t>(Deutsch, </a:t>
            </a:r>
            <a:r>
              <a:rPr lang="de-DE" dirty="0" err="1" smtClean="0"/>
              <a:t>Gk</a:t>
            </a:r>
            <a:r>
              <a:rPr lang="de-DE" dirty="0" smtClean="0"/>
              <a:t>…)</a:t>
            </a:r>
            <a:endParaRPr lang="de-DE" dirty="0"/>
          </a:p>
        </p:txBody>
      </p:sp>
    </p:spTree>
    <p:extLst>
      <p:ext uri="{BB962C8B-B14F-4D97-AF65-F5344CB8AC3E}">
        <p14:creationId xmlns:p14="http://schemas.microsoft.com/office/powerpoint/2010/main" val="13319672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C00000"/>
                </a:solidFill>
              </a:rPr>
              <a:t>Kern der Medienbildung aus den Bausteinen</a:t>
            </a:r>
            <a:endParaRPr lang="de-DE" dirty="0"/>
          </a:p>
        </p:txBody>
      </p:sp>
      <p:sp>
        <p:nvSpPr>
          <p:cNvPr id="3" name="Inhaltsplatzhalter 2"/>
          <p:cNvSpPr>
            <a:spLocks noGrp="1"/>
          </p:cNvSpPr>
          <p:nvPr>
            <p:ph idx="1"/>
          </p:nvPr>
        </p:nvSpPr>
        <p:spPr>
          <a:xfrm>
            <a:off x="838200" y="1690688"/>
            <a:ext cx="10515600" cy="4486275"/>
          </a:xfrm>
        </p:spPr>
        <p:txBody>
          <a:bodyPr>
            <a:normAutofit fontScale="32500" lnSpcReduction="20000"/>
          </a:bodyPr>
          <a:lstStyle/>
          <a:p>
            <a:pPr marL="0" indent="0">
              <a:buNone/>
            </a:pPr>
            <a:endParaRPr lang="de-DE" sz="11200" b="1" dirty="0" smtClean="0"/>
          </a:p>
          <a:p>
            <a:pPr marL="0" indent="0">
              <a:buNone/>
            </a:pPr>
            <a:r>
              <a:rPr lang="de-DE" sz="11200" b="1" dirty="0" smtClean="0"/>
              <a:t>Medien </a:t>
            </a:r>
            <a:r>
              <a:rPr lang="de-DE" sz="11200" b="1" dirty="0"/>
              <a:t>verstehen und problematisieren </a:t>
            </a:r>
          </a:p>
          <a:p>
            <a:pPr marL="0" indent="0">
              <a:buNone/>
            </a:pPr>
            <a:r>
              <a:rPr lang="de-DE" sz="11200" dirty="0" smtClean="0"/>
              <a:t>Medienanalyse</a:t>
            </a:r>
            <a:r>
              <a:rPr lang="de-DE" sz="11200" dirty="0"/>
              <a:t>: Medienlandschaft, Funktionen und </a:t>
            </a:r>
            <a:r>
              <a:rPr lang="de-DE" sz="11200" dirty="0">
                <a:solidFill>
                  <a:srgbClr val="C00000"/>
                </a:solidFill>
              </a:rPr>
              <a:t>Wirkungsabsichten</a:t>
            </a:r>
            <a:r>
              <a:rPr lang="de-DE" sz="11200" dirty="0"/>
              <a:t> etc. </a:t>
            </a:r>
          </a:p>
          <a:p>
            <a:pPr marL="0" indent="0">
              <a:buNone/>
            </a:pPr>
            <a:r>
              <a:rPr lang="de-DE" sz="11200" dirty="0" smtClean="0"/>
              <a:t>Bedeutung </a:t>
            </a:r>
            <a:r>
              <a:rPr lang="de-DE" sz="11200" dirty="0"/>
              <a:t>der Medien für Politik und Demokratie: </a:t>
            </a:r>
            <a:r>
              <a:rPr lang="de-DE" sz="11200" dirty="0">
                <a:solidFill>
                  <a:srgbClr val="C00000"/>
                </a:solidFill>
              </a:rPr>
              <a:t>(politische) Willensbildung, Partizipation</a:t>
            </a:r>
            <a:r>
              <a:rPr lang="de-DE" sz="11200" dirty="0"/>
              <a:t>/ Entscheidung/Kontrolle </a:t>
            </a:r>
          </a:p>
          <a:p>
            <a:pPr marL="0" indent="0">
              <a:buNone/>
            </a:pPr>
            <a:r>
              <a:rPr lang="de-DE" sz="11200" dirty="0" smtClean="0"/>
              <a:t>Rechtlicher </a:t>
            </a:r>
            <a:r>
              <a:rPr lang="de-DE" sz="11200" dirty="0"/>
              <a:t>Rahmen: Pressefreiheit etc. </a:t>
            </a:r>
          </a:p>
          <a:p>
            <a:pPr marL="0" indent="0">
              <a:buNone/>
            </a:pPr>
            <a:r>
              <a:rPr lang="de-DE" sz="11200" dirty="0" smtClean="0">
                <a:solidFill>
                  <a:srgbClr val="C00000"/>
                </a:solidFill>
              </a:rPr>
              <a:t>Einschätzung </a:t>
            </a:r>
            <a:r>
              <a:rPr lang="de-DE" sz="11200" dirty="0">
                <a:solidFill>
                  <a:srgbClr val="C00000"/>
                </a:solidFill>
              </a:rPr>
              <a:t>der Zuverlässigkeit und Glaubwürdigkeit </a:t>
            </a:r>
            <a:endParaRPr lang="de-DE" sz="11200" dirty="0" smtClean="0">
              <a:solidFill>
                <a:srgbClr val="C00000"/>
              </a:solidFill>
            </a:endParaRPr>
          </a:p>
          <a:p>
            <a:endParaRPr lang="de-DE" sz="8600" dirty="0"/>
          </a:p>
          <a:p>
            <a:pPr marL="0" indent="0">
              <a:buNone/>
            </a:pPr>
            <a:endParaRPr lang="de-DE" dirty="0"/>
          </a:p>
        </p:txBody>
      </p:sp>
    </p:spTree>
    <p:extLst>
      <p:ext uri="{BB962C8B-B14F-4D97-AF65-F5344CB8AC3E}">
        <p14:creationId xmlns:p14="http://schemas.microsoft.com/office/powerpoint/2010/main" val="9839305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Kern der Medienbildung aus den Bausteinen</a:t>
            </a:r>
            <a:endParaRPr lang="de-DE" dirty="0"/>
          </a:p>
        </p:txBody>
      </p:sp>
      <p:sp>
        <p:nvSpPr>
          <p:cNvPr id="3" name="Inhaltsplatzhalter 2"/>
          <p:cNvSpPr>
            <a:spLocks noGrp="1"/>
          </p:cNvSpPr>
          <p:nvPr>
            <p:ph idx="1"/>
          </p:nvPr>
        </p:nvSpPr>
        <p:spPr/>
        <p:txBody>
          <a:bodyPr/>
          <a:lstStyle/>
          <a:p>
            <a:pPr marL="0" lvl="0" indent="0">
              <a:buNone/>
            </a:pPr>
            <a:endParaRPr lang="de-DE" sz="3600" b="1" dirty="0" smtClean="0">
              <a:solidFill>
                <a:prstClr val="black"/>
              </a:solidFill>
            </a:endParaRPr>
          </a:p>
          <a:p>
            <a:pPr marL="0" lvl="0" indent="0">
              <a:buNone/>
            </a:pPr>
            <a:r>
              <a:rPr lang="de-DE" sz="3600" b="1" dirty="0" smtClean="0">
                <a:solidFill>
                  <a:prstClr val="black"/>
                </a:solidFill>
              </a:rPr>
              <a:t>Medien </a:t>
            </a:r>
            <a:r>
              <a:rPr lang="de-DE" sz="3600" b="1" dirty="0">
                <a:solidFill>
                  <a:prstClr val="black"/>
                </a:solidFill>
              </a:rPr>
              <a:t>nutzen </a:t>
            </a:r>
            <a:endParaRPr lang="de-DE" sz="3600" dirty="0" smtClean="0">
              <a:solidFill>
                <a:prstClr val="black"/>
              </a:solidFill>
            </a:endParaRPr>
          </a:p>
          <a:p>
            <a:pPr marL="0" lvl="0" indent="0">
              <a:buNone/>
            </a:pPr>
            <a:r>
              <a:rPr lang="de-DE" sz="3600" dirty="0" smtClean="0">
                <a:solidFill>
                  <a:srgbClr val="C00000"/>
                </a:solidFill>
              </a:rPr>
              <a:t>Reflektierte </a:t>
            </a:r>
            <a:r>
              <a:rPr lang="de-DE" sz="3600" dirty="0">
                <a:solidFill>
                  <a:srgbClr val="C00000"/>
                </a:solidFill>
              </a:rPr>
              <a:t>und verantwortungsbewusste Nutzung </a:t>
            </a:r>
          </a:p>
          <a:p>
            <a:pPr marL="0" lvl="0" indent="0">
              <a:buNone/>
            </a:pPr>
            <a:r>
              <a:rPr lang="de-DE" sz="3600" dirty="0">
                <a:solidFill>
                  <a:prstClr val="black"/>
                </a:solidFill>
              </a:rPr>
              <a:t>Informationelle Selbstbestimmung und Datenschutz </a:t>
            </a:r>
          </a:p>
          <a:p>
            <a:pPr marL="0" lvl="0" indent="0">
              <a:buNone/>
            </a:pPr>
            <a:r>
              <a:rPr lang="de-DE" sz="3600" dirty="0">
                <a:solidFill>
                  <a:prstClr val="black"/>
                </a:solidFill>
              </a:rPr>
              <a:t>Besonderer Schutz Jugendlicher (Jugendmedienschutz) </a:t>
            </a:r>
          </a:p>
          <a:p>
            <a:pPr marL="0" lvl="0" indent="0">
              <a:buNone/>
            </a:pPr>
            <a:r>
              <a:rPr lang="de-DE" sz="3600" dirty="0">
                <a:solidFill>
                  <a:prstClr val="black"/>
                </a:solidFill>
              </a:rPr>
              <a:t>Selbstständige Recherche und Informationsgewinnung </a:t>
            </a:r>
          </a:p>
          <a:p>
            <a:pPr marL="0" indent="0">
              <a:buNone/>
            </a:pPr>
            <a:endParaRPr lang="de-DE" dirty="0"/>
          </a:p>
        </p:txBody>
      </p:sp>
    </p:spTree>
    <p:extLst>
      <p:ext uri="{BB962C8B-B14F-4D97-AF65-F5344CB8AC3E}">
        <p14:creationId xmlns:p14="http://schemas.microsoft.com/office/powerpoint/2010/main" val="738536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Kern der Medienbildung aus den Bausteinen</a:t>
            </a:r>
            <a:endParaRPr lang="de-DE" dirty="0"/>
          </a:p>
        </p:txBody>
      </p:sp>
      <p:sp>
        <p:nvSpPr>
          <p:cNvPr id="3" name="Inhaltsplatzhalter 2"/>
          <p:cNvSpPr>
            <a:spLocks noGrp="1"/>
          </p:cNvSpPr>
          <p:nvPr>
            <p:ph idx="1"/>
          </p:nvPr>
        </p:nvSpPr>
        <p:spPr/>
        <p:txBody>
          <a:bodyPr/>
          <a:lstStyle/>
          <a:p>
            <a:pPr marL="0" indent="0">
              <a:buNone/>
            </a:pPr>
            <a:r>
              <a:rPr lang="de-DE" sz="3600" b="1" dirty="0" smtClean="0"/>
              <a:t>Mit </a:t>
            </a:r>
            <a:r>
              <a:rPr lang="de-DE" sz="3600" b="1" dirty="0"/>
              <a:t>Medien gestalten </a:t>
            </a:r>
          </a:p>
          <a:p>
            <a:pPr marL="0" indent="0">
              <a:buNone/>
            </a:pPr>
            <a:r>
              <a:rPr lang="de-DE" sz="3600" dirty="0" smtClean="0">
                <a:solidFill>
                  <a:srgbClr val="C00000"/>
                </a:solidFill>
              </a:rPr>
              <a:t>Erstellung </a:t>
            </a:r>
            <a:r>
              <a:rPr lang="de-DE" sz="3600" dirty="0">
                <a:solidFill>
                  <a:srgbClr val="C00000"/>
                </a:solidFill>
              </a:rPr>
              <a:t>von Medienprodukten </a:t>
            </a:r>
            <a:endParaRPr lang="de-DE" sz="3600" dirty="0" smtClean="0">
              <a:solidFill>
                <a:srgbClr val="C00000"/>
              </a:solidFill>
            </a:endParaRPr>
          </a:p>
          <a:p>
            <a:pPr marL="0" indent="0">
              <a:buNone/>
            </a:pPr>
            <a:r>
              <a:rPr lang="de-DE" sz="3600" dirty="0" smtClean="0">
                <a:solidFill>
                  <a:srgbClr val="C00000"/>
                </a:solidFill>
              </a:rPr>
              <a:t>Präsentation </a:t>
            </a:r>
            <a:r>
              <a:rPr lang="de-DE" sz="3600" dirty="0">
                <a:solidFill>
                  <a:srgbClr val="C00000"/>
                </a:solidFill>
              </a:rPr>
              <a:t>mit Medien </a:t>
            </a:r>
          </a:p>
          <a:p>
            <a:pPr marL="0" indent="0">
              <a:buNone/>
            </a:pPr>
            <a:r>
              <a:rPr lang="de-DE" sz="3600" dirty="0" smtClean="0"/>
              <a:t>Kommunikation </a:t>
            </a:r>
            <a:r>
              <a:rPr lang="de-DE" sz="3600" dirty="0"/>
              <a:t>und Kooperation mittels Medien </a:t>
            </a:r>
          </a:p>
          <a:p>
            <a:pPr marL="0" indent="0">
              <a:buNone/>
            </a:pPr>
            <a:r>
              <a:rPr lang="de-DE" sz="3600" b="1" dirty="0" smtClean="0"/>
              <a:t>Hard- </a:t>
            </a:r>
            <a:r>
              <a:rPr lang="de-DE" sz="3600" b="1" dirty="0"/>
              <a:t>und Software verstehen, entwickeln und anwenden </a:t>
            </a:r>
          </a:p>
          <a:p>
            <a:pPr marL="0" indent="0">
              <a:buNone/>
            </a:pPr>
            <a:r>
              <a:rPr lang="de-DE" sz="3600" dirty="0" smtClean="0"/>
              <a:t>Informationstechnische </a:t>
            </a:r>
            <a:r>
              <a:rPr lang="de-DE" sz="3600" dirty="0"/>
              <a:t>Grundlagen </a:t>
            </a:r>
          </a:p>
          <a:p>
            <a:pPr marL="0" indent="0">
              <a:buNone/>
            </a:pPr>
            <a:endParaRPr lang="de-DE" dirty="0"/>
          </a:p>
        </p:txBody>
      </p:sp>
    </p:spTree>
    <p:extLst>
      <p:ext uri="{BB962C8B-B14F-4D97-AF65-F5344CB8AC3E}">
        <p14:creationId xmlns:p14="http://schemas.microsoft.com/office/powerpoint/2010/main" val="6619779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normAutofit fontScale="92500" lnSpcReduction="10000"/>
          </a:bodyPr>
          <a:lstStyle/>
          <a:p>
            <a:pPr marL="0" indent="0">
              <a:buNone/>
            </a:pPr>
            <a:r>
              <a:rPr lang="de-DE" sz="3500" b="1" dirty="0"/>
              <a:t>Stunde 1 und 2</a:t>
            </a:r>
          </a:p>
          <a:p>
            <a:pPr marL="0" indent="0">
              <a:buNone/>
            </a:pPr>
            <a:r>
              <a:rPr lang="de-DE" sz="3500" b="1" dirty="0" smtClean="0">
                <a:solidFill>
                  <a:srgbClr val="C00000"/>
                </a:solidFill>
              </a:rPr>
              <a:t>Inwiefern beeinflussen Blogs die politische Willensbildung?</a:t>
            </a:r>
          </a:p>
          <a:p>
            <a:pPr marL="0" indent="0">
              <a:buNone/>
            </a:pPr>
            <a:r>
              <a:rPr lang="de-DE" b="1" dirty="0" err="1" smtClean="0"/>
              <a:t>ibK</a:t>
            </a:r>
            <a:endParaRPr lang="de-DE" b="1" dirty="0"/>
          </a:p>
          <a:p>
            <a:pPr marL="0" indent="0">
              <a:buNone/>
            </a:pPr>
            <a:r>
              <a:rPr lang="de-DE" dirty="0"/>
              <a:t>(2) Auswirkungen digitaler Medien auf die politische Willensbildung erläutern (zum Beispiel Blogs, soziale Netzwerke)</a:t>
            </a:r>
          </a:p>
          <a:p>
            <a:pPr marL="0" indent="0">
              <a:buNone/>
            </a:pPr>
            <a:r>
              <a:rPr lang="de-DE" b="1" dirty="0" err="1" smtClean="0"/>
              <a:t>pbK</a:t>
            </a:r>
            <a:r>
              <a:rPr lang="de-DE" b="1" dirty="0" smtClean="0"/>
              <a:t> </a:t>
            </a:r>
            <a:r>
              <a:rPr lang="de-DE" b="1" dirty="0"/>
              <a:t>Methodenkompetenz</a:t>
            </a:r>
          </a:p>
          <a:p>
            <a:pPr marL="0" indent="0">
              <a:buNone/>
            </a:pPr>
            <a:r>
              <a:rPr lang="de-DE" dirty="0"/>
              <a:t>2. die gewonnenen Informationen quellenkritisch hinterfragen und dabei die Zuverlässigkeit der unterschiedlichen Medien einschätzen</a:t>
            </a:r>
          </a:p>
          <a:p>
            <a:pPr marL="0" indent="0">
              <a:buNone/>
            </a:pPr>
            <a:r>
              <a:rPr lang="de-DE" b="1" dirty="0"/>
              <a:t>Leitperspektive Medienbildung</a:t>
            </a:r>
          </a:p>
          <a:p>
            <a:pPr marL="0" indent="0">
              <a:buNone/>
            </a:pPr>
            <a:r>
              <a:rPr lang="de-DE" dirty="0"/>
              <a:t>Medienanalyse</a:t>
            </a:r>
          </a:p>
        </p:txBody>
      </p:sp>
    </p:spTree>
    <p:extLst>
      <p:ext uri="{BB962C8B-B14F-4D97-AF65-F5344CB8AC3E}">
        <p14:creationId xmlns:p14="http://schemas.microsoft.com/office/powerpoint/2010/main" val="12087332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lstStyle/>
          <a:p>
            <a:pPr marL="0" indent="0">
              <a:buNone/>
            </a:pP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2195680499"/>
              </p:ext>
            </p:extLst>
          </p:nvPr>
        </p:nvGraphicFramePr>
        <p:xfrm>
          <a:off x="838200" y="1365871"/>
          <a:ext cx="10336482" cy="4993092"/>
        </p:xfrm>
        <a:graphic>
          <a:graphicData uri="http://schemas.openxmlformats.org/drawingml/2006/table">
            <a:tbl>
              <a:tblPr firstRow="1" bandRow="1">
                <a:tableStyleId>{5C22544A-7EE6-4342-B048-85BDC9FD1C3A}</a:tableStyleId>
              </a:tblPr>
              <a:tblGrid>
                <a:gridCol w="4219937">
                  <a:extLst>
                    <a:ext uri="{9D8B030D-6E8A-4147-A177-3AD203B41FA5}">
                      <a16:colId xmlns:a16="http://schemas.microsoft.com/office/drawing/2014/main" xmlns="" val="20000"/>
                    </a:ext>
                  </a:extLst>
                </a:gridCol>
                <a:gridCol w="3102015">
                  <a:extLst>
                    <a:ext uri="{9D8B030D-6E8A-4147-A177-3AD203B41FA5}">
                      <a16:colId xmlns:a16="http://schemas.microsoft.com/office/drawing/2014/main" xmlns="" val="20001"/>
                    </a:ext>
                  </a:extLst>
                </a:gridCol>
                <a:gridCol w="3014530">
                  <a:extLst>
                    <a:ext uri="{9D8B030D-6E8A-4147-A177-3AD203B41FA5}">
                      <a16:colId xmlns:a16="http://schemas.microsoft.com/office/drawing/2014/main" xmlns="" val="20002"/>
                    </a:ext>
                  </a:extLst>
                </a:gridCol>
              </a:tblGrid>
              <a:tr h="512198">
                <a:tc>
                  <a:txBody>
                    <a:bodyPr/>
                    <a:lstStyle/>
                    <a:p>
                      <a:r>
                        <a:rPr lang="de-DE" dirty="0"/>
                        <a:t>Phase/Inhalt</a:t>
                      </a:r>
                    </a:p>
                  </a:txBody>
                  <a:tcPr/>
                </a:tc>
                <a:tc>
                  <a:txBody>
                    <a:bodyPr/>
                    <a:lstStyle/>
                    <a:p>
                      <a:r>
                        <a:rPr lang="de-DE" dirty="0"/>
                        <a:t>Methode/Sozialform</a:t>
                      </a:r>
                    </a:p>
                  </a:txBody>
                  <a:tcPr/>
                </a:tc>
                <a:tc>
                  <a:txBody>
                    <a:bodyPr/>
                    <a:lstStyle/>
                    <a:p>
                      <a:r>
                        <a:rPr lang="de-DE" dirty="0"/>
                        <a:t>Material/Medien</a:t>
                      </a:r>
                    </a:p>
                  </a:txBody>
                  <a:tcPr/>
                </a:tc>
                <a:extLst>
                  <a:ext uri="{0D108BD9-81ED-4DB2-BD59-A6C34878D82A}">
                    <a16:rowId xmlns:a16="http://schemas.microsoft.com/office/drawing/2014/main" xmlns="" val="10000"/>
                  </a:ext>
                </a:extLst>
              </a:tr>
              <a:tr h="1280494">
                <a:tc>
                  <a:txBody>
                    <a:bodyPr/>
                    <a:lstStyle/>
                    <a:p>
                      <a:r>
                        <a:rPr lang="de-DE" dirty="0"/>
                        <a:t>Einstieg: Beispiel</a:t>
                      </a:r>
                      <a:r>
                        <a:rPr lang="de-DE" baseline="0" dirty="0"/>
                        <a:t> einer jugendlichen Politik-Bloggerin</a:t>
                      </a:r>
                      <a:endParaRPr lang="de-DE" dirty="0"/>
                    </a:p>
                  </a:txBody>
                  <a:tcPr/>
                </a:tc>
                <a:tc>
                  <a:txBody>
                    <a:bodyPr/>
                    <a:lstStyle/>
                    <a:p>
                      <a:r>
                        <a:rPr lang="de-DE" dirty="0"/>
                        <a:t>Gemeinsames Lesen und Besprechung</a:t>
                      </a:r>
                    </a:p>
                  </a:txBody>
                  <a:tcPr/>
                </a:tc>
                <a:tc>
                  <a:txBody>
                    <a:bodyPr/>
                    <a:lstStyle/>
                    <a:p>
                      <a:r>
                        <a:rPr lang="de-DE" dirty="0" smtClean="0"/>
                        <a:t>Text</a:t>
                      </a:r>
                      <a:endParaRPr lang="de-DE" dirty="0"/>
                    </a:p>
                  </a:txBody>
                  <a:tcPr/>
                </a:tc>
                <a:extLst>
                  <a:ext uri="{0D108BD9-81ED-4DB2-BD59-A6C34878D82A}">
                    <a16:rowId xmlns:a16="http://schemas.microsoft.com/office/drawing/2014/main" xmlns="" val="10001"/>
                  </a:ext>
                </a:extLst>
              </a:tr>
              <a:tr h="896346">
                <a:tc>
                  <a:txBody>
                    <a:bodyPr/>
                    <a:lstStyle/>
                    <a:p>
                      <a:r>
                        <a:rPr lang="de-DE" dirty="0"/>
                        <a:t>Erarbeitung: </a:t>
                      </a:r>
                      <a:r>
                        <a:rPr lang="de-DE" dirty="0" smtClean="0"/>
                        <a:t>Definition „Blog“; Analyse und Vergleich verschiedener </a:t>
                      </a:r>
                      <a:r>
                        <a:rPr lang="de-DE" dirty="0"/>
                        <a:t>(Video-)</a:t>
                      </a:r>
                      <a:r>
                        <a:rPr lang="de-DE" dirty="0" smtClean="0"/>
                        <a:t>Politik-Blogs (oder genaue Analyse nur eines Blogs)</a:t>
                      </a:r>
                      <a:endParaRPr lang="de-DE" dirty="0"/>
                    </a:p>
                  </a:txBody>
                  <a:tcPr/>
                </a:tc>
                <a:tc>
                  <a:txBody>
                    <a:bodyPr/>
                    <a:lstStyle/>
                    <a:p>
                      <a:r>
                        <a:rPr lang="de-DE" dirty="0"/>
                        <a:t>Gruppenarbeit und Präsentation</a:t>
                      </a:r>
                    </a:p>
                  </a:txBody>
                  <a:tcPr/>
                </a:tc>
                <a:tc>
                  <a:txBody>
                    <a:bodyPr/>
                    <a:lstStyle/>
                    <a:p>
                      <a:r>
                        <a:rPr lang="de-DE" dirty="0"/>
                        <a:t>Computer/Tablet,</a:t>
                      </a:r>
                    </a:p>
                    <a:p>
                      <a:r>
                        <a:rPr lang="de-DE" dirty="0" smtClean="0"/>
                        <a:t>Arbeitsblatt</a:t>
                      </a:r>
                      <a:endParaRPr lang="de-DE" dirty="0"/>
                    </a:p>
                  </a:txBody>
                  <a:tcPr/>
                </a:tc>
                <a:extLst>
                  <a:ext uri="{0D108BD9-81ED-4DB2-BD59-A6C34878D82A}">
                    <a16:rowId xmlns:a16="http://schemas.microsoft.com/office/drawing/2014/main" xmlns="" val="10002"/>
                  </a:ext>
                </a:extLst>
              </a:tr>
              <a:tr h="1280494">
                <a:tc>
                  <a:txBody>
                    <a:bodyPr/>
                    <a:lstStyle/>
                    <a:p>
                      <a:r>
                        <a:rPr lang="de-DE" dirty="0" smtClean="0"/>
                        <a:t>Diskussion</a:t>
                      </a:r>
                      <a:r>
                        <a:rPr lang="de-DE" baseline="0" dirty="0" smtClean="0"/>
                        <a:t> (</a:t>
                      </a:r>
                      <a:r>
                        <a:rPr lang="de-DE" dirty="0" smtClean="0"/>
                        <a:t>Urteilsbildung):</a:t>
                      </a:r>
                      <a:r>
                        <a:rPr lang="de-DE" baseline="0" dirty="0" smtClean="0"/>
                        <a:t> Welche Blogs nutzen wir warum? </a:t>
                      </a:r>
                      <a:r>
                        <a:rPr lang="de-DE" dirty="0" smtClean="0"/>
                        <a:t>(Wie</a:t>
                      </a:r>
                      <a:r>
                        <a:rPr lang="de-DE" dirty="0"/>
                        <a:t>) Beeinflussen</a:t>
                      </a:r>
                      <a:r>
                        <a:rPr lang="de-DE" baseline="0" dirty="0"/>
                        <a:t> uns solche Blogs</a:t>
                      </a:r>
                      <a:r>
                        <a:rPr lang="de-DE" baseline="0" dirty="0" smtClean="0"/>
                        <a:t>? Verändern Blogs die öffentliche Debatte? Welche Maßnahmen müssten ergriffen werden, damit Blogs ein Ort für demokratische Diskussionen sein können?</a:t>
                      </a:r>
                      <a:endParaRPr lang="de-DE" baseline="0" dirty="0"/>
                    </a:p>
                  </a:txBody>
                  <a:tcPr/>
                </a:tc>
                <a:tc>
                  <a:txBody>
                    <a:bodyPr/>
                    <a:lstStyle/>
                    <a:p>
                      <a:r>
                        <a:rPr lang="de-DE" dirty="0"/>
                        <a:t>Unterrichtsgespräch</a:t>
                      </a:r>
                    </a:p>
                  </a:txBody>
                  <a:tcPr/>
                </a:tc>
                <a:tc>
                  <a:txBody>
                    <a:bodyPr/>
                    <a:lstStyle/>
                    <a:p>
                      <a:endParaRPr lang="de-DE"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9136663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a:xfrm>
            <a:off x="838200" y="1481559"/>
            <a:ext cx="10515600" cy="4695404"/>
          </a:xfrm>
        </p:spPr>
        <p:txBody>
          <a:bodyPr>
            <a:normAutofit/>
          </a:bodyPr>
          <a:lstStyle/>
          <a:p>
            <a:pPr marL="0" indent="0">
              <a:buNone/>
            </a:pPr>
            <a:endParaRPr lang="de-DE" dirty="0" smtClean="0">
              <a:solidFill>
                <a:prstClr val="black"/>
              </a:solidFill>
              <a:hlinkClick r:id="rId3"/>
            </a:endParaRPr>
          </a:p>
          <a:p>
            <a:pPr marL="0" indent="0">
              <a:buNone/>
            </a:pPr>
            <a:endParaRPr lang="de-DE" dirty="0">
              <a:solidFill>
                <a:prstClr val="black"/>
              </a:solidFill>
              <a:hlinkClick r:id="rId3"/>
            </a:endParaRPr>
          </a:p>
          <a:p>
            <a:pPr marL="0" indent="0">
              <a:buNone/>
            </a:pPr>
            <a:r>
              <a:rPr lang="de-DE" dirty="0" smtClean="0">
                <a:solidFill>
                  <a:prstClr val="black"/>
                </a:solidFill>
                <a:hlinkClick r:id="rId3"/>
              </a:rPr>
              <a:t>http</a:t>
            </a:r>
            <a:r>
              <a:rPr lang="de-DE" dirty="0">
                <a:solidFill>
                  <a:prstClr val="black"/>
                </a:solidFill>
                <a:hlinkClick r:id="rId3"/>
              </a:rPr>
              <a:t>://</a:t>
            </a:r>
            <a:r>
              <a:rPr lang="de-DE" dirty="0" smtClean="0">
                <a:solidFill>
                  <a:prstClr val="black"/>
                </a:solidFill>
                <a:hlinkClick r:id="rId3"/>
              </a:rPr>
              <a:t>www.sueddeutsche.de/muenchen/bloggen-diese-jugendliche-schreibt-ueber-politik-fuer-andere-jugendliche-1.3549325</a:t>
            </a:r>
            <a:endParaRPr lang="de-DE" dirty="0" smtClean="0">
              <a:solidFill>
                <a:prstClr val="black"/>
              </a:solidFill>
            </a:endParaRPr>
          </a:p>
          <a:p>
            <a:pPr marL="0" indent="0">
              <a:buNone/>
            </a:pPr>
            <a:endParaRPr lang="de-DE" dirty="0">
              <a:solidFill>
                <a:prstClr val="black"/>
              </a:solidFill>
            </a:endParaRPr>
          </a:p>
          <a:p>
            <a:pPr marL="0" indent="0">
              <a:buNone/>
            </a:pPr>
            <a:r>
              <a:rPr lang="de-DE" dirty="0" smtClean="0">
                <a:solidFill>
                  <a:prstClr val="black"/>
                </a:solidFill>
              </a:rPr>
              <a:t>(Text)</a:t>
            </a:r>
            <a:endParaRPr lang="de-DE" dirty="0">
              <a:solidFill>
                <a:prstClr val="black"/>
              </a:solidFill>
            </a:endParaRPr>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31732569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a:xfrm>
            <a:off x="838200" y="1458410"/>
            <a:ext cx="10515600" cy="5034465"/>
          </a:xfrm>
        </p:spPr>
        <p:txBody>
          <a:bodyPr>
            <a:normAutofit fontScale="85000" lnSpcReduction="20000"/>
          </a:bodyPr>
          <a:lstStyle/>
          <a:p>
            <a:pPr marL="0" indent="0">
              <a:buNone/>
            </a:pPr>
            <a:r>
              <a:rPr lang="de-DE" sz="3300" b="1" dirty="0" smtClean="0"/>
              <a:t>Erarbeitung – Alternative 1 (entweder arbeitsteilig verschiedene Blogs analysieren oder gemeinsame Analyse eines Blogs)</a:t>
            </a:r>
          </a:p>
          <a:p>
            <a:pPr marL="0" indent="0">
              <a:buNone/>
            </a:pPr>
            <a:r>
              <a:rPr lang="de-DE" sz="3300" i="1" dirty="0" smtClean="0"/>
              <a:t>Lisa-Sophie </a:t>
            </a:r>
            <a:r>
              <a:rPr lang="de-DE" sz="3300" i="1" dirty="0"/>
              <a:t>Laurent </a:t>
            </a:r>
            <a:r>
              <a:rPr lang="de-DE" sz="3300" dirty="0"/>
              <a:t>über den Libanon:</a:t>
            </a:r>
          </a:p>
          <a:p>
            <a:pPr marL="0" indent="0">
              <a:buNone/>
            </a:pPr>
            <a:r>
              <a:rPr lang="de-DE" sz="1800" dirty="0">
                <a:hlinkClick r:id="rId3"/>
              </a:rPr>
              <a:t>https://www.youtube.com/watch?v=nBhVnbKi0cE</a:t>
            </a:r>
            <a:endParaRPr lang="de-DE" sz="1800" dirty="0"/>
          </a:p>
          <a:p>
            <a:pPr marL="0" indent="0">
              <a:buNone/>
            </a:pPr>
            <a:r>
              <a:rPr lang="de-DE" sz="3300" i="1" dirty="0" err="1"/>
              <a:t>LeFloid</a:t>
            </a:r>
            <a:r>
              <a:rPr lang="de-DE" sz="3300" dirty="0"/>
              <a:t> über die AfD:</a:t>
            </a:r>
          </a:p>
          <a:p>
            <a:pPr marL="0" indent="0">
              <a:buNone/>
            </a:pPr>
            <a:r>
              <a:rPr lang="de-DE" sz="1800" dirty="0">
                <a:hlinkClick r:id="rId4"/>
              </a:rPr>
              <a:t>https://www.youtube.com/watch?v=gtq9ZkjR4IM</a:t>
            </a:r>
            <a:endParaRPr lang="de-DE" sz="1800" dirty="0"/>
          </a:p>
          <a:p>
            <a:pPr marL="0" indent="0">
              <a:buNone/>
            </a:pPr>
            <a:r>
              <a:rPr lang="de-DE" sz="3300" i="1" dirty="0"/>
              <a:t>MrWissen2go</a:t>
            </a:r>
            <a:r>
              <a:rPr lang="de-DE" sz="3300" dirty="0"/>
              <a:t> über Trump:</a:t>
            </a:r>
          </a:p>
          <a:p>
            <a:pPr marL="0" indent="0">
              <a:buNone/>
            </a:pPr>
            <a:r>
              <a:rPr lang="de-DE" sz="1800" dirty="0">
                <a:hlinkClick r:id="rId5"/>
              </a:rPr>
              <a:t>https://www.youtube.com/watch?v=XvKp77qPA-w</a:t>
            </a:r>
            <a:endParaRPr lang="de-DE" sz="1800" dirty="0"/>
          </a:p>
          <a:p>
            <a:pPr marL="0" indent="0">
              <a:buNone/>
            </a:pPr>
            <a:r>
              <a:rPr lang="de-DE" sz="3300" i="1" dirty="0"/>
              <a:t>Tilo Jung </a:t>
            </a:r>
            <a:r>
              <a:rPr lang="de-DE" sz="3300" dirty="0"/>
              <a:t>über Soldaten in Afghanistan:</a:t>
            </a:r>
          </a:p>
          <a:p>
            <a:pPr marL="0" indent="0">
              <a:buNone/>
            </a:pPr>
            <a:r>
              <a:rPr lang="de-DE" sz="1600" dirty="0">
                <a:hlinkClick r:id="rId6"/>
              </a:rPr>
              <a:t>https://www.youtube.com/watch?v=IuRcEuwSYQg&amp;pbjreload=10</a:t>
            </a:r>
            <a:endParaRPr lang="de-DE" sz="1600" dirty="0"/>
          </a:p>
          <a:p>
            <a:pPr marL="0" indent="0">
              <a:buNone/>
            </a:pPr>
            <a:r>
              <a:rPr lang="de-DE" sz="3300" i="1" dirty="0"/>
              <a:t>Was geht ab? </a:t>
            </a:r>
            <a:r>
              <a:rPr lang="de-DE" sz="3300" dirty="0"/>
              <a:t>über Schlepper:</a:t>
            </a:r>
          </a:p>
          <a:p>
            <a:pPr marL="0" indent="0">
              <a:buNone/>
            </a:pPr>
            <a:r>
              <a:rPr lang="de-DE" sz="1600" dirty="0">
                <a:hlinkClick r:id="rId7"/>
              </a:rPr>
              <a:t>https://www.youtube.com/watch?v=L2lYr-FmiSU</a:t>
            </a:r>
            <a:endParaRPr lang="de-DE" sz="1600" dirty="0"/>
          </a:p>
          <a:p>
            <a:pPr marL="0" indent="0">
              <a:buNone/>
            </a:pPr>
            <a:r>
              <a:rPr lang="de-DE" sz="3300" i="1" dirty="0"/>
              <a:t>Stör/Element</a:t>
            </a:r>
            <a:r>
              <a:rPr lang="de-DE" sz="3300" dirty="0"/>
              <a:t> über die EU:</a:t>
            </a:r>
          </a:p>
          <a:p>
            <a:pPr marL="0" indent="0">
              <a:buNone/>
            </a:pPr>
            <a:r>
              <a:rPr lang="de-DE" sz="1600" dirty="0">
                <a:hlinkClick r:id="rId8"/>
              </a:rPr>
              <a:t>https://www.youtube.com/watch?v=6EbxJE4Cl5c</a:t>
            </a:r>
            <a:endParaRPr lang="de-DE" sz="1600" dirty="0"/>
          </a:p>
          <a:p>
            <a:pPr marL="0" indent="0">
              <a:buNone/>
            </a:pPr>
            <a:endParaRPr lang="de-DE" sz="1600" dirty="0">
              <a:highlight>
                <a:srgbClr val="FFFF00"/>
              </a:highlight>
            </a:endParaRPr>
          </a:p>
          <a:p>
            <a:pPr marL="0" indent="0">
              <a:buNone/>
            </a:pPr>
            <a:endParaRPr lang="de-DE" sz="1600" dirty="0">
              <a:highlight>
                <a:srgbClr val="FFFF00"/>
              </a:highlight>
            </a:endParaRPr>
          </a:p>
          <a:p>
            <a:pPr marL="0" indent="0">
              <a:buNone/>
            </a:pPr>
            <a:endParaRPr lang="de-DE" sz="1600" dirty="0"/>
          </a:p>
          <a:p>
            <a:pPr marL="0" indent="0">
              <a:buNone/>
            </a:pPr>
            <a:endParaRPr lang="de-DE" sz="1600" dirty="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4219846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Und was hat das mit </a:t>
            </a:r>
            <a:r>
              <a:rPr lang="de-DE" b="1" dirty="0" err="1">
                <a:solidFill>
                  <a:srgbClr val="C00000"/>
                </a:solidFill>
              </a:rPr>
              <a:t>Gk</a:t>
            </a:r>
            <a:r>
              <a:rPr lang="de-DE" b="1" dirty="0">
                <a:solidFill>
                  <a:srgbClr val="C00000"/>
                </a:solidFill>
              </a:rPr>
              <a:t> zu tun?</a:t>
            </a:r>
            <a:endParaRPr lang="de-DE" b="1" dirty="0"/>
          </a:p>
        </p:txBody>
      </p:sp>
      <p:sp>
        <p:nvSpPr>
          <p:cNvPr id="3" name="Inhaltsplatzhalter 2"/>
          <p:cNvSpPr>
            <a:spLocks noGrp="1"/>
          </p:cNvSpPr>
          <p:nvPr>
            <p:ph idx="1"/>
          </p:nvPr>
        </p:nvSpPr>
        <p:spPr/>
        <p:txBody>
          <a:bodyPr/>
          <a:lstStyle/>
          <a:p>
            <a:pPr marL="0" indent="0">
              <a:buNone/>
            </a:pPr>
            <a:endParaRPr lang="de-DE" dirty="0"/>
          </a:p>
          <a:p>
            <a:pPr marL="0" indent="0">
              <a:buNone/>
            </a:pPr>
            <a:r>
              <a:rPr lang="de-DE" sz="1800" dirty="0" smtClean="0"/>
              <a:t>Ankündigung </a:t>
            </a:r>
            <a:r>
              <a:rPr lang="de-DE" sz="1800" dirty="0"/>
              <a:t>für </a:t>
            </a:r>
            <a:r>
              <a:rPr lang="de-DE" sz="1800" dirty="0" smtClean="0"/>
              <a:t>„Themenblätter </a:t>
            </a:r>
            <a:r>
              <a:rPr lang="de-DE" sz="1800" dirty="0"/>
              <a:t>im Unterricht (Nr. 95): Medien und </a:t>
            </a:r>
            <a:r>
              <a:rPr lang="de-DE" sz="1800" dirty="0" smtClean="0"/>
              <a:t>Politik“ </a:t>
            </a:r>
            <a:endParaRPr lang="de-DE" sz="1800" dirty="0"/>
          </a:p>
          <a:p>
            <a:pPr marL="0" indent="0">
              <a:buNone/>
            </a:pPr>
            <a:endParaRPr lang="de-DE" sz="1800" dirty="0" smtClean="0"/>
          </a:p>
          <a:p>
            <a:pPr marL="0" indent="0">
              <a:buNone/>
            </a:pPr>
            <a:r>
              <a:rPr lang="de-DE" sz="1800" dirty="0" smtClean="0">
                <a:hlinkClick r:id="rId2"/>
              </a:rPr>
              <a:t>http</a:t>
            </a:r>
            <a:r>
              <a:rPr lang="de-DE" sz="1800" dirty="0">
                <a:hlinkClick r:id="rId2"/>
              </a:rPr>
              <a:t>://</a:t>
            </a:r>
            <a:r>
              <a:rPr lang="de-DE" sz="1800" dirty="0" smtClean="0">
                <a:hlinkClick r:id="rId2"/>
              </a:rPr>
              <a:t>www.bpb.de/shop/lernen/themenblaetter/145926/medien-und-politik</a:t>
            </a:r>
            <a:endParaRPr lang="de-DE" sz="1800" dirty="0" smtClean="0"/>
          </a:p>
          <a:p>
            <a:pPr marL="0" indent="0">
              <a:buNone/>
            </a:pPr>
            <a:endParaRPr lang="de-DE" sz="1800" dirty="0"/>
          </a:p>
          <a:p>
            <a:pPr marL="0" indent="0">
              <a:buNone/>
            </a:pPr>
            <a:r>
              <a:rPr lang="de-DE" sz="1800" dirty="0" smtClean="0"/>
              <a:t>(Text)</a:t>
            </a:r>
          </a:p>
          <a:p>
            <a:pPr marL="0" indent="0">
              <a:buNone/>
            </a:pPr>
            <a:endParaRPr lang="de-DE" sz="1800" dirty="0"/>
          </a:p>
        </p:txBody>
      </p:sp>
    </p:spTree>
    <p:extLst>
      <p:ext uri="{BB962C8B-B14F-4D97-AF65-F5344CB8AC3E}">
        <p14:creationId xmlns:p14="http://schemas.microsoft.com/office/powerpoint/2010/main" val="11229516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a:xfrm>
            <a:off x="838200" y="1458410"/>
            <a:ext cx="10515600" cy="5034465"/>
          </a:xfrm>
        </p:spPr>
        <p:txBody>
          <a:bodyPr>
            <a:normAutofit/>
          </a:bodyPr>
          <a:lstStyle/>
          <a:p>
            <a:pPr marL="0" indent="0">
              <a:buNone/>
            </a:pPr>
            <a:endParaRPr lang="de-DE" b="1" dirty="0" smtClean="0"/>
          </a:p>
          <a:p>
            <a:pPr marL="0" indent="0">
              <a:buNone/>
            </a:pPr>
            <a:r>
              <a:rPr lang="de-DE" b="1" dirty="0" smtClean="0"/>
              <a:t>Erarbeitung – Alternative 2 </a:t>
            </a:r>
            <a:r>
              <a:rPr lang="de-DE" b="1" dirty="0"/>
              <a:t>(entweder arbeitsteilig </a:t>
            </a:r>
            <a:r>
              <a:rPr lang="de-DE" b="1" dirty="0" smtClean="0"/>
              <a:t>beide </a:t>
            </a:r>
            <a:r>
              <a:rPr lang="de-DE" b="1" dirty="0"/>
              <a:t>Blogs analysieren </a:t>
            </a:r>
            <a:r>
              <a:rPr lang="de-DE" b="1" dirty="0" smtClean="0"/>
              <a:t>oder </a:t>
            </a:r>
            <a:r>
              <a:rPr lang="de-DE" b="1" dirty="0"/>
              <a:t>gemeinsame Analyse eines Blogs)</a:t>
            </a:r>
          </a:p>
          <a:p>
            <a:pPr marL="0" indent="0">
              <a:buNone/>
            </a:pPr>
            <a:endParaRPr lang="de-DE" b="1" dirty="0" smtClean="0"/>
          </a:p>
          <a:p>
            <a:pPr marL="0" indent="0">
              <a:buNone/>
            </a:pPr>
            <a:r>
              <a:rPr lang="de-DE" dirty="0" smtClean="0">
                <a:hlinkClick r:id="rId3"/>
              </a:rPr>
              <a:t>https</a:t>
            </a:r>
            <a:r>
              <a:rPr lang="de-DE" dirty="0">
                <a:hlinkClick r:id="rId3"/>
              </a:rPr>
              <a:t>://</a:t>
            </a:r>
            <a:r>
              <a:rPr lang="de-DE" dirty="0" smtClean="0">
                <a:hlinkClick r:id="rId3"/>
              </a:rPr>
              <a:t>www.tagesschau.de/videoblog/index.html</a:t>
            </a:r>
            <a:endParaRPr lang="de-DE" dirty="0" smtClean="0"/>
          </a:p>
          <a:p>
            <a:pPr marL="0" indent="0">
              <a:buNone/>
            </a:pPr>
            <a:endParaRPr lang="de-DE" dirty="0"/>
          </a:p>
          <a:p>
            <a:pPr marL="0" indent="0">
              <a:buNone/>
            </a:pPr>
            <a:r>
              <a:rPr lang="de-DE" dirty="0" smtClean="0">
                <a:hlinkClick r:id="rId4"/>
              </a:rPr>
              <a:t>http</a:t>
            </a:r>
            <a:r>
              <a:rPr lang="de-DE" dirty="0">
                <a:hlinkClick r:id="rId4"/>
              </a:rPr>
              <a:t>://www.pi-news.net/category/videoblog</a:t>
            </a:r>
            <a:r>
              <a:rPr lang="de-DE" dirty="0" smtClean="0">
                <a:hlinkClick r:id="rId4"/>
              </a:rPr>
              <a:t>/</a:t>
            </a:r>
            <a:endParaRPr lang="de-DE" dirty="0" smtClean="0"/>
          </a:p>
          <a:p>
            <a:pPr marL="0" indent="0">
              <a:buNone/>
            </a:pPr>
            <a:endParaRPr lang="de-DE" dirty="0" smtClean="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10181522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p:txBody>
          <a:bodyPr>
            <a:normAutofit/>
          </a:bodyPr>
          <a:lstStyle/>
          <a:p>
            <a:pPr marL="0" indent="0">
              <a:buNone/>
            </a:pPr>
            <a:r>
              <a:rPr lang="de-DE" b="1" dirty="0"/>
              <a:t>Erarbeitung:</a:t>
            </a:r>
          </a:p>
          <a:p>
            <a:pPr marL="0" indent="0">
              <a:buNone/>
            </a:pPr>
            <a:endParaRPr lang="de-DE" dirty="0"/>
          </a:p>
          <a:p>
            <a:pPr marL="0" indent="0">
              <a:buNone/>
            </a:pPr>
            <a:r>
              <a:rPr lang="de-DE" sz="2400" dirty="0" smtClean="0"/>
              <a:t>Unterrichtsmodul </a:t>
            </a:r>
            <a:r>
              <a:rPr lang="de-DE" sz="2400" dirty="0"/>
              <a:t>„YouTube – Kommerz oder Content?, LMZ </a:t>
            </a:r>
            <a:r>
              <a:rPr lang="de-DE" sz="2400" dirty="0" smtClean="0"/>
              <a:t>BW</a:t>
            </a:r>
          </a:p>
          <a:p>
            <a:pPr marL="0" indent="0">
              <a:buNone/>
            </a:pPr>
            <a:endParaRPr lang="de-DE" sz="2400" dirty="0"/>
          </a:p>
          <a:p>
            <a:pPr marL="0" indent="0">
              <a:buNone/>
            </a:pPr>
            <a:r>
              <a:rPr lang="de-DE" sz="2400" dirty="0" smtClean="0"/>
              <a:t>(Arbeitsblatt zur Blog-Analyse)</a:t>
            </a:r>
          </a:p>
          <a:p>
            <a:pPr marL="0" indent="0">
              <a:buNone/>
            </a:pPr>
            <a:endParaRPr lang="de-DE" sz="1600" dirty="0"/>
          </a:p>
          <a:p>
            <a:pPr marL="0" indent="0">
              <a:buNone/>
            </a:pPr>
            <a:endParaRPr lang="de-DE" sz="1600" dirty="0"/>
          </a:p>
          <a:p>
            <a:pPr marL="0" indent="0">
              <a:buNone/>
            </a:pPr>
            <a:endParaRPr lang="de-DE" dirty="0"/>
          </a:p>
        </p:txBody>
      </p:sp>
    </p:spTree>
    <p:extLst>
      <p:ext uri="{BB962C8B-B14F-4D97-AF65-F5344CB8AC3E}">
        <p14:creationId xmlns:p14="http://schemas.microsoft.com/office/powerpoint/2010/main" val="41899536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normAutofit fontScale="92500" lnSpcReduction="20000"/>
          </a:bodyPr>
          <a:lstStyle/>
          <a:p>
            <a:pPr marL="0" indent="0">
              <a:buNone/>
            </a:pPr>
            <a:r>
              <a:rPr lang="de-DE" sz="3500" b="1" dirty="0"/>
              <a:t>Stunde 3</a:t>
            </a:r>
          </a:p>
          <a:p>
            <a:pPr marL="0" indent="0">
              <a:buNone/>
            </a:pPr>
            <a:r>
              <a:rPr lang="de-DE" sz="3500" b="1" dirty="0" smtClean="0">
                <a:solidFill>
                  <a:srgbClr val="C00000"/>
                </a:solidFill>
              </a:rPr>
              <a:t>Können Blogs die Aufgaben von Medien in einer Demokratie erfüllen?</a:t>
            </a:r>
            <a:endParaRPr lang="de-DE" sz="3500" b="1" dirty="0">
              <a:solidFill>
                <a:srgbClr val="C00000"/>
              </a:solidFill>
            </a:endParaRPr>
          </a:p>
          <a:p>
            <a:pPr marL="0" indent="0">
              <a:buNone/>
            </a:pPr>
            <a:r>
              <a:rPr lang="de-DE" b="1" dirty="0" err="1" smtClean="0"/>
              <a:t>ibK</a:t>
            </a:r>
            <a:endParaRPr lang="de-DE" b="1" dirty="0"/>
          </a:p>
          <a:p>
            <a:pPr marL="0" indent="0">
              <a:buNone/>
            </a:pPr>
            <a:r>
              <a:rPr lang="de-DE" dirty="0"/>
              <a:t>(7) die Aufgaben der Medien in einer demokratischen Gesellschaft erläutern (Information, Agenda-Setting, Herstellung von Öffentlichkeit, Ermöglichung der Teilhabe am öffentlichen Diskurs, Kritik und Kontrolle)</a:t>
            </a:r>
          </a:p>
          <a:p>
            <a:pPr marL="0" indent="0">
              <a:buNone/>
            </a:pPr>
            <a:r>
              <a:rPr lang="de-DE" b="1" dirty="0"/>
              <a:t>Bezug zu </a:t>
            </a:r>
            <a:r>
              <a:rPr lang="de-DE" b="1" dirty="0" err="1" smtClean="0"/>
              <a:t>ibK</a:t>
            </a:r>
            <a:r>
              <a:rPr lang="de-DE" b="1" dirty="0" smtClean="0"/>
              <a:t> </a:t>
            </a:r>
            <a:r>
              <a:rPr lang="de-DE" b="1" dirty="0"/>
              <a:t>Deutsch 3.3.1.3 Medien </a:t>
            </a:r>
          </a:p>
          <a:p>
            <a:pPr marL="0" indent="0">
              <a:buNone/>
            </a:pPr>
            <a:r>
              <a:rPr lang="de-DE" dirty="0"/>
              <a:t>(3) Funktionen und Wirkungsabsichten von Medien unterscheiden, vergleichen und bewerten (Information, Kommunikation, Unterhaltung, Meinungsbildung, Manipulation, politische Kontrollfunktion)</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28358882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a:xfrm>
            <a:off x="880753" y="2036509"/>
            <a:ext cx="10515600" cy="4351338"/>
          </a:xfrm>
        </p:spPr>
        <p:txBody>
          <a:bodyPr/>
          <a:lstStyle/>
          <a:p>
            <a:pPr marL="0" indent="0">
              <a:buNone/>
            </a:pP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4188229425"/>
              </p:ext>
            </p:extLst>
          </p:nvPr>
        </p:nvGraphicFramePr>
        <p:xfrm>
          <a:off x="838200" y="2036509"/>
          <a:ext cx="10261272" cy="4076104"/>
        </p:xfrm>
        <a:graphic>
          <a:graphicData uri="http://schemas.openxmlformats.org/drawingml/2006/table">
            <a:tbl>
              <a:tblPr firstRow="1" bandRow="1">
                <a:tableStyleId>{5C22544A-7EE6-4342-B048-85BDC9FD1C3A}</a:tableStyleId>
              </a:tblPr>
              <a:tblGrid>
                <a:gridCol w="3420424">
                  <a:extLst>
                    <a:ext uri="{9D8B030D-6E8A-4147-A177-3AD203B41FA5}">
                      <a16:colId xmlns:a16="http://schemas.microsoft.com/office/drawing/2014/main" xmlns="" val="20000"/>
                    </a:ext>
                  </a:extLst>
                </a:gridCol>
                <a:gridCol w="3420424">
                  <a:extLst>
                    <a:ext uri="{9D8B030D-6E8A-4147-A177-3AD203B41FA5}">
                      <a16:colId xmlns:a16="http://schemas.microsoft.com/office/drawing/2014/main" xmlns="" val="20001"/>
                    </a:ext>
                  </a:extLst>
                </a:gridCol>
                <a:gridCol w="3420424">
                  <a:extLst>
                    <a:ext uri="{9D8B030D-6E8A-4147-A177-3AD203B41FA5}">
                      <a16:colId xmlns:a16="http://schemas.microsoft.com/office/drawing/2014/main" xmlns="" val="20002"/>
                    </a:ext>
                  </a:extLst>
                </a:gridCol>
              </a:tblGrid>
              <a:tr h="466556">
                <a:tc>
                  <a:txBody>
                    <a:bodyPr/>
                    <a:lstStyle/>
                    <a:p>
                      <a:r>
                        <a:rPr lang="de-DE" dirty="0"/>
                        <a:t>Phase/Inhalt</a:t>
                      </a:r>
                    </a:p>
                  </a:txBody>
                  <a:tcPr/>
                </a:tc>
                <a:tc>
                  <a:txBody>
                    <a:bodyPr/>
                    <a:lstStyle/>
                    <a:p>
                      <a:r>
                        <a:rPr lang="de-DE" dirty="0"/>
                        <a:t>Methode/Sozialform</a:t>
                      </a:r>
                    </a:p>
                  </a:txBody>
                  <a:tcPr/>
                </a:tc>
                <a:tc>
                  <a:txBody>
                    <a:bodyPr/>
                    <a:lstStyle/>
                    <a:p>
                      <a:r>
                        <a:rPr lang="de-DE" dirty="0"/>
                        <a:t>Material/Medien</a:t>
                      </a:r>
                    </a:p>
                  </a:txBody>
                  <a:tcPr/>
                </a:tc>
                <a:extLst>
                  <a:ext uri="{0D108BD9-81ED-4DB2-BD59-A6C34878D82A}">
                    <a16:rowId xmlns:a16="http://schemas.microsoft.com/office/drawing/2014/main" xmlns="" val="10000"/>
                  </a:ext>
                </a:extLst>
              </a:tr>
              <a:tr h="661774">
                <a:tc>
                  <a:txBody>
                    <a:bodyPr/>
                    <a:lstStyle/>
                    <a:p>
                      <a:r>
                        <a:rPr lang="de-DE" dirty="0"/>
                        <a:t>Einstieg: Welche</a:t>
                      </a:r>
                      <a:r>
                        <a:rPr lang="de-DE" baseline="0" dirty="0"/>
                        <a:t> </a:t>
                      </a:r>
                      <a:r>
                        <a:rPr lang="de-DE" dirty="0"/>
                        <a:t>Medien nutzt</a:t>
                      </a:r>
                      <a:r>
                        <a:rPr lang="de-DE" baseline="0" dirty="0"/>
                        <a:t> ihr warum?</a:t>
                      </a:r>
                      <a:endParaRPr lang="de-DE" dirty="0"/>
                    </a:p>
                  </a:txBody>
                  <a:tcPr/>
                </a:tc>
                <a:tc>
                  <a:txBody>
                    <a:bodyPr/>
                    <a:lstStyle/>
                    <a:p>
                      <a:r>
                        <a:rPr lang="de-DE" dirty="0" smtClean="0"/>
                        <a:t>Mindmap</a:t>
                      </a:r>
                      <a:endParaRPr lang="de-DE" dirty="0"/>
                    </a:p>
                  </a:txBody>
                  <a:tcPr/>
                </a:tc>
                <a:tc>
                  <a:txBody>
                    <a:bodyPr/>
                    <a:lstStyle/>
                    <a:p>
                      <a:endParaRPr lang="de-DE" dirty="0">
                        <a:highlight>
                          <a:srgbClr val="FFFF00"/>
                        </a:highlight>
                      </a:endParaRPr>
                    </a:p>
                  </a:txBody>
                  <a:tcPr/>
                </a:tc>
                <a:extLst>
                  <a:ext uri="{0D108BD9-81ED-4DB2-BD59-A6C34878D82A}">
                    <a16:rowId xmlns:a16="http://schemas.microsoft.com/office/drawing/2014/main" xmlns="" val="10001"/>
                  </a:ext>
                </a:extLst>
              </a:tr>
              <a:tr h="661774">
                <a:tc>
                  <a:txBody>
                    <a:bodyPr/>
                    <a:lstStyle/>
                    <a:p>
                      <a:r>
                        <a:rPr lang="de-DE" dirty="0"/>
                        <a:t>Erarbeitung: Aufgaben von Medien in der Demokratie</a:t>
                      </a:r>
                    </a:p>
                  </a:txBody>
                  <a:tcPr/>
                </a:tc>
                <a:tc>
                  <a:txBody>
                    <a:bodyPr/>
                    <a:lstStyle/>
                    <a:p>
                      <a:r>
                        <a:rPr lang="de-DE" dirty="0" smtClean="0"/>
                        <a:t>Partnerarbeit, LSG</a:t>
                      </a:r>
                      <a:endParaRPr lang="de-DE" dirty="0"/>
                    </a:p>
                  </a:txBody>
                  <a:tcPr/>
                </a:tc>
                <a:tc>
                  <a:txBody>
                    <a:bodyPr/>
                    <a:lstStyle/>
                    <a:p>
                      <a:r>
                        <a:rPr lang="de-DE" dirty="0" smtClean="0"/>
                        <a:t>Schaubilder </a:t>
                      </a:r>
                      <a:endParaRPr lang="de-DE" dirty="0"/>
                    </a:p>
                  </a:txBody>
                  <a:tcPr/>
                </a:tc>
                <a:extLst>
                  <a:ext uri="{0D108BD9-81ED-4DB2-BD59-A6C34878D82A}">
                    <a16:rowId xmlns:a16="http://schemas.microsoft.com/office/drawing/2014/main" xmlns="" val="10002"/>
                  </a:ext>
                </a:extLst>
              </a:tr>
              <a:tr h="1796244">
                <a:tc>
                  <a:txBody>
                    <a:bodyPr/>
                    <a:lstStyle/>
                    <a:p>
                      <a:r>
                        <a:rPr lang="de-DE" dirty="0" smtClean="0"/>
                        <a:t>Überprüfung/Einschätzung</a:t>
                      </a:r>
                    </a:p>
                    <a:p>
                      <a:r>
                        <a:rPr lang="de-DE" dirty="0" smtClean="0"/>
                        <a:t>(Urteilsbildung): </a:t>
                      </a:r>
                    </a:p>
                    <a:p>
                      <a:r>
                        <a:rPr lang="de-DE" dirty="0" smtClean="0"/>
                        <a:t>Erfüllen </a:t>
                      </a:r>
                      <a:r>
                        <a:rPr lang="de-DE" dirty="0"/>
                        <a:t>die von uns analysierten Blogs die Aufgaben von Medien in der </a:t>
                      </a:r>
                      <a:r>
                        <a:rPr lang="de-DE" dirty="0" smtClean="0"/>
                        <a:t>Demokratie?</a:t>
                      </a:r>
                      <a:endParaRPr lang="de-DE" dirty="0"/>
                    </a:p>
                    <a:p>
                      <a:r>
                        <a:rPr lang="de-DE" dirty="0" smtClean="0"/>
                        <a:t>Bezug</a:t>
                      </a:r>
                      <a:r>
                        <a:rPr lang="de-DE" baseline="0" dirty="0" smtClean="0"/>
                        <a:t> zur </a:t>
                      </a:r>
                      <a:r>
                        <a:rPr lang="de-DE" dirty="0" smtClean="0"/>
                        <a:t>Mindmap vom Anfang</a:t>
                      </a:r>
                      <a:r>
                        <a:rPr lang="de-DE" baseline="0" dirty="0" smtClean="0"/>
                        <a:t> - </a:t>
                      </a:r>
                      <a:endParaRPr lang="de-DE" dirty="0"/>
                    </a:p>
                    <a:p>
                      <a:r>
                        <a:rPr lang="de-DE" baseline="0" dirty="0"/>
                        <a:t>Welche Aufgaben erfüllen diese Medien  besonders </a:t>
                      </a:r>
                      <a:r>
                        <a:rPr lang="de-DE" baseline="0" dirty="0" smtClean="0"/>
                        <a:t>gut?</a:t>
                      </a:r>
                      <a:endParaRPr lang="de-DE" dirty="0">
                        <a:highlight>
                          <a:srgbClr val="FFFF00"/>
                        </a:highlight>
                      </a:endParaRPr>
                    </a:p>
                  </a:txBody>
                  <a:tcPr/>
                </a:tc>
                <a:tc>
                  <a:txBody>
                    <a:bodyPr/>
                    <a:lstStyle/>
                    <a:p>
                      <a:r>
                        <a:rPr lang="de-DE" dirty="0" smtClean="0"/>
                        <a:t>Partnerarbeit,</a:t>
                      </a:r>
                    </a:p>
                    <a:p>
                      <a:r>
                        <a:rPr lang="de-DE" dirty="0" smtClean="0"/>
                        <a:t>Unterrichtsgespräch</a:t>
                      </a:r>
                      <a:endParaRPr lang="de-DE" dirty="0"/>
                    </a:p>
                  </a:txBody>
                  <a:tcPr/>
                </a:tc>
                <a:tc>
                  <a:txBody>
                    <a:bodyPr/>
                    <a:lstStyle/>
                    <a:p>
                      <a:endParaRPr lang="de-DE"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2283706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p:txBody>
          <a:bodyPr/>
          <a:lstStyle/>
          <a:p>
            <a:pPr marL="0" indent="0">
              <a:buNone/>
            </a:pPr>
            <a:r>
              <a:rPr lang="de-DE" dirty="0">
                <a:hlinkClick r:id="rId3"/>
              </a:rPr>
              <a:t>http://</a:t>
            </a:r>
            <a:r>
              <a:rPr lang="de-DE" dirty="0" smtClean="0">
                <a:hlinkClick r:id="rId3"/>
              </a:rPr>
              <a:t>www.bpb.de/gesellschaft/medien/medienpolitik/189218/funktionen-der-medien-in-einer-demokratischen-gesellschaft-i-und-ii</a:t>
            </a:r>
            <a:endParaRPr lang="de-DE" dirty="0" smtClean="0"/>
          </a:p>
          <a:p>
            <a:pPr marL="0" indent="0">
              <a:buNone/>
            </a:pPr>
            <a:endParaRPr lang="de-DE" dirty="0"/>
          </a:p>
          <a:p>
            <a:pPr marL="0" indent="0">
              <a:buNone/>
            </a:pPr>
            <a:r>
              <a:rPr lang="de-DE" dirty="0" smtClean="0"/>
              <a:t>(Schaubilder)</a:t>
            </a:r>
            <a:endParaRPr lang="de-DE" dirty="0"/>
          </a:p>
          <a:p>
            <a:pPr marL="0" indent="0">
              <a:buNone/>
            </a:pPr>
            <a:endParaRPr lang="de-DE" dirty="0"/>
          </a:p>
        </p:txBody>
      </p:sp>
    </p:spTree>
    <p:extLst>
      <p:ext uri="{BB962C8B-B14F-4D97-AF65-F5344CB8AC3E}">
        <p14:creationId xmlns:p14="http://schemas.microsoft.com/office/powerpoint/2010/main" val="26532978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lstStyle/>
          <a:p>
            <a:pPr marL="0" indent="0">
              <a:buNone/>
            </a:pPr>
            <a:r>
              <a:rPr lang="de-DE" sz="3200" b="1" dirty="0"/>
              <a:t>Stunde 4</a:t>
            </a:r>
          </a:p>
          <a:p>
            <a:pPr marL="0" indent="0">
              <a:buNone/>
            </a:pPr>
            <a:r>
              <a:rPr lang="de-DE" sz="3200" b="1" dirty="0" smtClean="0">
                <a:solidFill>
                  <a:srgbClr val="C00000"/>
                </a:solidFill>
              </a:rPr>
              <a:t>Sollte Bloggen verboten werden? Zur </a:t>
            </a:r>
            <a:r>
              <a:rPr lang="de-DE" sz="3200" b="1" dirty="0">
                <a:solidFill>
                  <a:srgbClr val="C00000"/>
                </a:solidFill>
              </a:rPr>
              <a:t>Bedeutung von Meinungs- und </a:t>
            </a:r>
            <a:r>
              <a:rPr lang="de-DE" sz="3200" b="1" dirty="0" smtClean="0">
                <a:solidFill>
                  <a:srgbClr val="C00000"/>
                </a:solidFill>
              </a:rPr>
              <a:t>Pressefreiheit in einer Demokratie</a:t>
            </a:r>
          </a:p>
          <a:p>
            <a:pPr marL="0" indent="0">
              <a:buNone/>
            </a:pPr>
            <a:endParaRPr lang="de-DE" dirty="0"/>
          </a:p>
          <a:p>
            <a:pPr marL="0" indent="0">
              <a:buNone/>
            </a:pPr>
            <a:r>
              <a:rPr lang="de-DE" b="1" dirty="0" err="1" smtClean="0"/>
              <a:t>ibK</a:t>
            </a:r>
            <a:endParaRPr lang="de-DE" b="1" dirty="0"/>
          </a:p>
          <a:p>
            <a:pPr marL="0" indent="0">
              <a:buNone/>
            </a:pPr>
            <a:r>
              <a:rPr lang="de-DE" dirty="0"/>
              <a:t>(8) die Bedeutung der Pressefreiheit für die Demokratie erläutern</a:t>
            </a:r>
          </a:p>
          <a:p>
            <a:pPr marL="0" indent="0">
              <a:buNone/>
            </a:pPr>
            <a:endParaRPr lang="de-DE" dirty="0"/>
          </a:p>
        </p:txBody>
      </p:sp>
    </p:spTree>
    <p:extLst>
      <p:ext uri="{BB962C8B-B14F-4D97-AF65-F5344CB8AC3E}">
        <p14:creationId xmlns:p14="http://schemas.microsoft.com/office/powerpoint/2010/main" val="23157150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a:xfrm>
            <a:off x="637685" y="1596671"/>
            <a:ext cx="10515600" cy="4351338"/>
          </a:xfrm>
        </p:spPr>
        <p:txBody>
          <a:bodyPr/>
          <a:lstStyle/>
          <a:p>
            <a:pPr marL="0" indent="0">
              <a:buNone/>
            </a:pP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3570619124"/>
              </p:ext>
            </p:extLst>
          </p:nvPr>
        </p:nvGraphicFramePr>
        <p:xfrm>
          <a:off x="764849" y="1443078"/>
          <a:ext cx="10261272" cy="5151690"/>
        </p:xfrm>
        <a:graphic>
          <a:graphicData uri="http://schemas.openxmlformats.org/drawingml/2006/table">
            <a:tbl>
              <a:tblPr firstRow="1" bandRow="1">
                <a:tableStyleId>{5C22544A-7EE6-4342-B048-85BDC9FD1C3A}</a:tableStyleId>
              </a:tblPr>
              <a:tblGrid>
                <a:gridCol w="3420424">
                  <a:extLst>
                    <a:ext uri="{9D8B030D-6E8A-4147-A177-3AD203B41FA5}">
                      <a16:colId xmlns:a16="http://schemas.microsoft.com/office/drawing/2014/main" xmlns="" val="20000"/>
                    </a:ext>
                  </a:extLst>
                </a:gridCol>
                <a:gridCol w="3420424">
                  <a:extLst>
                    <a:ext uri="{9D8B030D-6E8A-4147-A177-3AD203B41FA5}">
                      <a16:colId xmlns:a16="http://schemas.microsoft.com/office/drawing/2014/main" xmlns="" val="20001"/>
                    </a:ext>
                  </a:extLst>
                </a:gridCol>
                <a:gridCol w="3420424">
                  <a:extLst>
                    <a:ext uri="{9D8B030D-6E8A-4147-A177-3AD203B41FA5}">
                      <a16:colId xmlns:a16="http://schemas.microsoft.com/office/drawing/2014/main" xmlns="" val="20002"/>
                    </a:ext>
                  </a:extLst>
                </a:gridCol>
              </a:tblGrid>
              <a:tr h="466556">
                <a:tc>
                  <a:txBody>
                    <a:bodyPr/>
                    <a:lstStyle/>
                    <a:p>
                      <a:r>
                        <a:rPr lang="de-DE" dirty="0"/>
                        <a:t>Phase/Inhalt</a:t>
                      </a:r>
                    </a:p>
                  </a:txBody>
                  <a:tcPr/>
                </a:tc>
                <a:tc>
                  <a:txBody>
                    <a:bodyPr/>
                    <a:lstStyle/>
                    <a:p>
                      <a:r>
                        <a:rPr lang="de-DE" dirty="0"/>
                        <a:t>Methode/Sozialform</a:t>
                      </a:r>
                    </a:p>
                  </a:txBody>
                  <a:tcPr/>
                </a:tc>
                <a:tc>
                  <a:txBody>
                    <a:bodyPr/>
                    <a:lstStyle/>
                    <a:p>
                      <a:r>
                        <a:rPr lang="de-DE" dirty="0"/>
                        <a:t>Material/Medien</a:t>
                      </a:r>
                    </a:p>
                  </a:txBody>
                  <a:tcPr/>
                </a:tc>
                <a:extLst>
                  <a:ext uri="{0D108BD9-81ED-4DB2-BD59-A6C34878D82A}">
                    <a16:rowId xmlns:a16="http://schemas.microsoft.com/office/drawing/2014/main" xmlns="" val="10000"/>
                  </a:ext>
                </a:extLst>
              </a:tr>
              <a:tr h="661774">
                <a:tc>
                  <a:txBody>
                    <a:bodyPr/>
                    <a:lstStyle/>
                    <a:p>
                      <a:r>
                        <a:rPr lang="de-DE" dirty="0"/>
                        <a:t>Einstieg: Fallbeispiel</a:t>
                      </a:r>
                      <a:r>
                        <a:rPr lang="de-DE" baseline="0" dirty="0"/>
                        <a:t> Raif </a:t>
                      </a:r>
                      <a:r>
                        <a:rPr lang="de-DE" baseline="0" dirty="0" err="1"/>
                        <a:t>Badawi</a:t>
                      </a:r>
                      <a:r>
                        <a:rPr lang="de-DE" baseline="0" dirty="0"/>
                        <a:t> (Saudi-Arabien)</a:t>
                      </a:r>
                      <a:endParaRPr lang="de-DE" dirty="0"/>
                    </a:p>
                  </a:txBody>
                  <a:tcPr/>
                </a:tc>
                <a:tc>
                  <a:txBody>
                    <a:bodyPr/>
                    <a:lstStyle/>
                    <a:p>
                      <a:r>
                        <a:rPr lang="de-DE" dirty="0" smtClean="0"/>
                        <a:t>Video-Ausschnitt und </a:t>
                      </a:r>
                      <a:r>
                        <a:rPr lang="de-DE" baseline="0" dirty="0" smtClean="0"/>
                        <a:t>LSG</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aseline="0" dirty="0" smtClean="0"/>
                        <a:t>Video (</a:t>
                      </a:r>
                      <a:r>
                        <a:rPr lang="de-DE" baseline="0" dirty="0" smtClean="0">
                          <a:hlinkClick r:id="rId2"/>
                        </a:rPr>
                        <a:t>http://www.ardmediathek.de/tv/ttt-titel-thesen-temperamente/Raif-Badawis-Peitschenhiebe/Das-Erste/Video?bcastId=431902&amp;documentId=26234862</a:t>
                      </a:r>
                      <a:r>
                        <a:rPr lang="de-DE" baseline="0" dirty="0" smtClean="0"/>
                        <a:t>)</a:t>
                      </a:r>
                    </a:p>
                  </a:txBody>
                  <a:tcPr/>
                </a:tc>
                <a:extLst>
                  <a:ext uri="{0D108BD9-81ED-4DB2-BD59-A6C34878D82A}">
                    <a16:rowId xmlns:a16="http://schemas.microsoft.com/office/drawing/2014/main" xmlns="" val="10001"/>
                  </a:ext>
                </a:extLst>
              </a:tr>
              <a:tr h="661774">
                <a:tc>
                  <a:txBody>
                    <a:bodyPr/>
                    <a:lstStyle/>
                    <a:p>
                      <a:r>
                        <a:rPr lang="de-DE" dirty="0"/>
                        <a:t>Erarbeitung: Meinungs- und Pressefreiheit in Deutschland</a:t>
                      </a:r>
                    </a:p>
                  </a:txBody>
                  <a:tcPr/>
                </a:tc>
                <a:tc>
                  <a:txBody>
                    <a:bodyPr/>
                    <a:lstStyle/>
                    <a:p>
                      <a:r>
                        <a:rPr lang="de-DE" dirty="0"/>
                        <a:t>Einzelarbeit</a:t>
                      </a:r>
                    </a:p>
                  </a:txBody>
                  <a:tcPr/>
                </a:tc>
                <a:tc>
                  <a:txBody>
                    <a:bodyPr/>
                    <a:lstStyle/>
                    <a:p>
                      <a:r>
                        <a:rPr lang="de-DE" dirty="0"/>
                        <a:t>GG und </a:t>
                      </a:r>
                      <a:r>
                        <a:rPr lang="de-DE" dirty="0" smtClean="0"/>
                        <a:t>Text </a:t>
                      </a:r>
                      <a:endParaRPr lang="de-DE" dirty="0"/>
                    </a:p>
                    <a:p>
                      <a:endParaRPr lang="de-DE" dirty="0"/>
                    </a:p>
                  </a:txBody>
                  <a:tcPr/>
                </a:tc>
                <a:extLst>
                  <a:ext uri="{0D108BD9-81ED-4DB2-BD59-A6C34878D82A}">
                    <a16:rowId xmlns:a16="http://schemas.microsoft.com/office/drawing/2014/main" xmlns="" val="10002"/>
                  </a:ext>
                </a:extLst>
              </a:tr>
              <a:tr h="1796244">
                <a:tc>
                  <a:txBody>
                    <a:bodyPr/>
                    <a:lstStyle/>
                    <a:p>
                      <a:r>
                        <a:rPr lang="de-DE" dirty="0" smtClean="0"/>
                        <a:t>Vertiefung</a:t>
                      </a:r>
                      <a:r>
                        <a:rPr lang="de-DE" baseline="0" dirty="0" smtClean="0"/>
                        <a:t> (</a:t>
                      </a:r>
                      <a:r>
                        <a:rPr lang="de-DE" dirty="0" smtClean="0"/>
                        <a:t>Urteilsbildung):</a:t>
                      </a:r>
                    </a:p>
                    <a:p>
                      <a:r>
                        <a:rPr lang="de-DE" dirty="0" smtClean="0"/>
                        <a:t>Warum </a:t>
                      </a:r>
                      <a:r>
                        <a:rPr lang="de-DE" dirty="0"/>
                        <a:t>sind Meinungs- und Pressefreiheit</a:t>
                      </a:r>
                      <a:r>
                        <a:rPr lang="de-DE" baseline="0" dirty="0"/>
                        <a:t> für eine Demokratie so wichtig? Wie kann man sie schützen? Gibt es Grenzen der Meinungs- und Pressefreiheit?</a:t>
                      </a:r>
                      <a:endParaRPr lang="de-D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LSG</a:t>
                      </a:r>
                    </a:p>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Gestaltung</a:t>
                      </a:r>
                      <a:r>
                        <a:rPr lang="de-DE" baseline="0" dirty="0" smtClean="0"/>
                        <a:t> eines Kommentars/Vorbereitung eines Blogs (Schutz der Meinungs- und Pressefreiheit – auch für Blogger und in jedem Fall?)</a:t>
                      </a:r>
                      <a:endParaRPr lang="de-DE" dirty="0" smtClean="0"/>
                    </a:p>
                    <a:p>
                      <a:endParaRPr lang="de-DE" dirty="0">
                        <a:highlight>
                          <a:srgbClr val="FFFF00"/>
                        </a:highlight>
                      </a:endParaRPr>
                    </a:p>
                  </a:txBody>
                  <a:tcPr/>
                </a:tc>
                <a:tc>
                  <a:txBody>
                    <a:bodyPr/>
                    <a:lstStyle/>
                    <a:p>
                      <a:endParaRPr lang="de-DE"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857367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p:txBody>
          <a:bodyPr>
            <a:normAutofit/>
          </a:bodyPr>
          <a:lstStyle/>
          <a:p>
            <a:pPr marL="0" indent="0">
              <a:buNone/>
            </a:pPr>
            <a:r>
              <a:rPr lang="de-DE" dirty="0"/>
              <a:t>https://www.planet-wissen.de/kultur/medien/was_medien_duerfen/pwieentwicklungderpressefreiheitinderbundesrepublikdeutschland100.html, </a:t>
            </a:r>
            <a:r>
              <a:rPr lang="de-DE" dirty="0" smtClean="0"/>
              <a:t>15.09.2017</a:t>
            </a:r>
          </a:p>
          <a:p>
            <a:pPr marL="0" indent="0">
              <a:buNone/>
            </a:pPr>
            <a:endParaRPr lang="de-DE" dirty="0"/>
          </a:p>
          <a:p>
            <a:pPr marL="0" indent="0">
              <a:buNone/>
            </a:pPr>
            <a:r>
              <a:rPr lang="de-DE" dirty="0" smtClean="0"/>
              <a:t>(Text)</a:t>
            </a:r>
            <a:endParaRPr lang="de-DE" dirty="0"/>
          </a:p>
          <a:p>
            <a:pPr marL="0" indent="0">
              <a:buNone/>
            </a:pPr>
            <a:endParaRPr lang="de-DE" dirty="0"/>
          </a:p>
        </p:txBody>
      </p:sp>
    </p:spTree>
    <p:extLst>
      <p:ext uri="{BB962C8B-B14F-4D97-AF65-F5344CB8AC3E}">
        <p14:creationId xmlns:p14="http://schemas.microsoft.com/office/powerpoint/2010/main" val="23758699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normAutofit fontScale="85000" lnSpcReduction="20000"/>
          </a:bodyPr>
          <a:lstStyle/>
          <a:p>
            <a:pPr marL="0" indent="0">
              <a:buNone/>
            </a:pPr>
            <a:r>
              <a:rPr lang="de-DE" sz="4600" b="1" dirty="0"/>
              <a:t>Stunde 5 und 6</a:t>
            </a:r>
          </a:p>
          <a:p>
            <a:pPr marL="0" indent="0">
              <a:buNone/>
            </a:pPr>
            <a:r>
              <a:rPr lang="de-DE" sz="4600" b="1" dirty="0">
                <a:solidFill>
                  <a:srgbClr val="C00000"/>
                </a:solidFill>
              </a:rPr>
              <a:t>Klasse ?? des ??-Gymnasiums bloggt!</a:t>
            </a:r>
          </a:p>
          <a:p>
            <a:pPr marL="0" indent="0">
              <a:buNone/>
            </a:pPr>
            <a:r>
              <a:rPr lang="de-DE" b="1" dirty="0" err="1" smtClean="0"/>
              <a:t>ibK</a:t>
            </a:r>
            <a:endParaRPr lang="de-DE" b="1" dirty="0"/>
          </a:p>
          <a:p>
            <a:pPr marL="0" indent="0">
              <a:buNone/>
            </a:pPr>
            <a:r>
              <a:rPr lang="de-DE" dirty="0"/>
              <a:t>(2) Auswirkungen digitaler Medien auf die politische Willensbildung erläutern (zum Beispiel Blogs, soziale Netzwerke)</a:t>
            </a:r>
          </a:p>
          <a:p>
            <a:pPr marL="0" indent="0">
              <a:buNone/>
            </a:pPr>
            <a:r>
              <a:rPr lang="de-DE" b="1" dirty="0" err="1" smtClean="0"/>
              <a:t>pbK</a:t>
            </a:r>
            <a:r>
              <a:rPr lang="de-DE" b="1" dirty="0" smtClean="0"/>
              <a:t> </a:t>
            </a:r>
            <a:r>
              <a:rPr lang="de-DE" b="1" dirty="0"/>
              <a:t>Methodenkompetenz</a:t>
            </a:r>
          </a:p>
          <a:p>
            <a:pPr marL="0" indent="0">
              <a:buNone/>
            </a:pPr>
            <a:r>
              <a:rPr lang="de-DE" dirty="0"/>
              <a:t>6. </a:t>
            </a:r>
            <a:r>
              <a:rPr lang="de-DE" dirty="0" err="1"/>
              <a:t>produkt</a:t>
            </a:r>
            <a:r>
              <a:rPr lang="de-DE" dirty="0"/>
              <a:t>‑, rollen- beziehungsweise adressatenorientierte Texte verfassen (zum Beispiel Leserbrief, Blogeintrag, Rede, Streitgespräch, politische Strategie)</a:t>
            </a:r>
            <a:endParaRPr lang="de-DE" b="1" dirty="0"/>
          </a:p>
          <a:p>
            <a:pPr marL="0" indent="0">
              <a:buNone/>
            </a:pPr>
            <a:r>
              <a:rPr lang="de-DE" b="1" dirty="0" err="1" smtClean="0"/>
              <a:t>pbK</a:t>
            </a:r>
            <a:r>
              <a:rPr lang="de-DE" b="1" dirty="0" smtClean="0"/>
              <a:t> </a:t>
            </a:r>
            <a:r>
              <a:rPr lang="de-DE" b="1" dirty="0"/>
              <a:t>Handlungskompetenz</a:t>
            </a:r>
          </a:p>
          <a:p>
            <a:pPr marL="0" indent="0">
              <a:buNone/>
            </a:pPr>
            <a:r>
              <a:rPr lang="de-DE" dirty="0"/>
              <a:t>7. Texte und andere Medien, die der Teilhabe an politischen, wirtschaftlichen und gesellschaftlichen Prozessen dienen, erarbeiten</a:t>
            </a:r>
          </a:p>
          <a:p>
            <a:pPr marL="0" indent="0">
              <a:buNone/>
            </a:pPr>
            <a:endParaRPr lang="de-DE" dirty="0">
              <a:solidFill>
                <a:srgbClr val="C00000"/>
              </a:solidFill>
            </a:endParaRPr>
          </a:p>
          <a:p>
            <a:pPr marL="0" indent="0">
              <a:buNone/>
            </a:pPr>
            <a:endParaRPr lang="de-DE" dirty="0">
              <a:solidFill>
                <a:srgbClr val="C00000"/>
              </a:solidFill>
            </a:endParaRPr>
          </a:p>
          <a:p>
            <a:pPr marL="0" indent="0">
              <a:buNone/>
            </a:pPr>
            <a:endParaRPr lang="de-DE" dirty="0"/>
          </a:p>
          <a:p>
            <a:pPr marL="0" indent="0">
              <a:buNone/>
            </a:pPr>
            <a:endParaRPr lang="de-DE" dirty="0"/>
          </a:p>
        </p:txBody>
      </p:sp>
    </p:spTree>
    <p:extLst>
      <p:ext uri="{BB962C8B-B14F-4D97-AF65-F5344CB8AC3E}">
        <p14:creationId xmlns:p14="http://schemas.microsoft.com/office/powerpoint/2010/main" val="41914819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p:txBody>
          <a:bodyPr>
            <a:normAutofit fontScale="92500" lnSpcReduction="10000"/>
          </a:bodyPr>
          <a:lstStyle/>
          <a:p>
            <a:pPr marL="0" indent="0">
              <a:buNone/>
            </a:pPr>
            <a:r>
              <a:rPr lang="de-DE" sz="3500" b="1" dirty="0"/>
              <a:t>Stunde 5 und 6</a:t>
            </a:r>
          </a:p>
          <a:p>
            <a:pPr marL="0" indent="0">
              <a:buNone/>
            </a:pPr>
            <a:r>
              <a:rPr lang="de-DE" sz="3500" b="1" dirty="0">
                <a:solidFill>
                  <a:srgbClr val="C00000"/>
                </a:solidFill>
              </a:rPr>
              <a:t>Klasse ?? des ??-Gymnasiums bloggt!</a:t>
            </a:r>
          </a:p>
          <a:p>
            <a:pPr marL="0" indent="0">
              <a:buNone/>
            </a:pPr>
            <a:endParaRPr lang="de-DE" dirty="0"/>
          </a:p>
          <a:p>
            <a:pPr marL="0" indent="0">
              <a:buNone/>
            </a:pPr>
            <a:r>
              <a:rPr lang="de-DE" b="1" dirty="0"/>
              <a:t>Bezug zu </a:t>
            </a:r>
            <a:r>
              <a:rPr lang="de-DE" b="1" dirty="0" err="1" smtClean="0"/>
              <a:t>ibK</a:t>
            </a:r>
            <a:r>
              <a:rPr lang="de-DE" b="1" dirty="0" smtClean="0"/>
              <a:t> </a:t>
            </a:r>
            <a:r>
              <a:rPr lang="de-DE" b="1" dirty="0"/>
              <a:t>Deutsch 3.3.1.3 Medien </a:t>
            </a:r>
          </a:p>
          <a:p>
            <a:pPr marL="0" indent="0">
              <a:buNone/>
            </a:pPr>
            <a:r>
              <a:rPr lang="de-DE" dirty="0"/>
              <a:t>(9) in medialen Kommunikationssituationen eigene Beiträge adressaten- und situationsbezogen formulieren (zum Beispiel themenspezifischer Forumsbeitrag); die eigenen Gestaltungsentscheidungen erläutern und alternative Möglichkeiten reflektieren </a:t>
            </a:r>
          </a:p>
          <a:p>
            <a:pPr marL="0" indent="0">
              <a:buNone/>
            </a:pPr>
            <a:r>
              <a:rPr lang="de-DE" b="1" dirty="0"/>
              <a:t>Leitperspektive Medienbildung </a:t>
            </a:r>
          </a:p>
          <a:p>
            <a:pPr marL="0" indent="0">
              <a:buNone/>
            </a:pPr>
            <a:r>
              <a:rPr lang="de-DE" dirty="0"/>
              <a:t>Produktion und Präsentation, Informationstechnische Grundlagen</a:t>
            </a:r>
          </a:p>
          <a:p>
            <a:pPr marL="0" indent="0">
              <a:buNone/>
            </a:pPr>
            <a:endParaRPr lang="de-DE" dirty="0">
              <a:solidFill>
                <a:srgbClr val="C00000"/>
              </a:solidFill>
            </a:endParaRPr>
          </a:p>
          <a:p>
            <a:pPr marL="0" indent="0">
              <a:buNone/>
            </a:pPr>
            <a:endParaRPr lang="de-DE" dirty="0">
              <a:solidFill>
                <a:srgbClr val="C00000"/>
              </a:solidFill>
            </a:endParaRPr>
          </a:p>
          <a:p>
            <a:pPr marL="0" indent="0">
              <a:buNone/>
            </a:pPr>
            <a:endParaRPr lang="de-DE" dirty="0"/>
          </a:p>
          <a:p>
            <a:pPr marL="0" indent="0">
              <a:buNone/>
            </a:pPr>
            <a:endParaRPr lang="de-DE" dirty="0"/>
          </a:p>
        </p:txBody>
      </p:sp>
    </p:spTree>
    <p:extLst>
      <p:ext uri="{BB962C8B-B14F-4D97-AF65-F5344CB8AC3E}">
        <p14:creationId xmlns:p14="http://schemas.microsoft.com/office/powerpoint/2010/main" val="4056393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Und was hat das mit </a:t>
            </a:r>
            <a:r>
              <a:rPr lang="de-DE" b="1" dirty="0" err="1">
                <a:solidFill>
                  <a:srgbClr val="C00000"/>
                </a:solidFill>
              </a:rPr>
              <a:t>Gk</a:t>
            </a:r>
            <a:r>
              <a:rPr lang="de-DE" b="1" dirty="0">
                <a:solidFill>
                  <a:srgbClr val="C00000"/>
                </a:solidFill>
              </a:rPr>
              <a:t> zu tun?</a:t>
            </a:r>
            <a:endParaRPr lang="de-DE" dirty="0"/>
          </a:p>
        </p:txBody>
      </p:sp>
      <p:sp>
        <p:nvSpPr>
          <p:cNvPr id="3" name="Inhaltsplatzhalter 2"/>
          <p:cNvSpPr>
            <a:spLocks noGrp="1"/>
          </p:cNvSpPr>
          <p:nvPr>
            <p:ph idx="1"/>
          </p:nvPr>
        </p:nvSpPr>
        <p:spPr/>
        <p:txBody>
          <a:bodyPr>
            <a:normAutofit fontScale="92500"/>
          </a:bodyPr>
          <a:lstStyle/>
          <a:p>
            <a:pPr marL="0" indent="0">
              <a:buNone/>
            </a:pPr>
            <a:r>
              <a:rPr lang="de-DE" sz="3900" dirty="0"/>
              <a:t>Medienbildung bedeutet…</a:t>
            </a:r>
          </a:p>
          <a:p>
            <a:pPr marL="0" indent="0">
              <a:buNone/>
            </a:pPr>
            <a:endParaRPr lang="de-DE" sz="3900" dirty="0"/>
          </a:p>
          <a:p>
            <a:pPr marL="0" indent="0">
              <a:buNone/>
            </a:pPr>
            <a:r>
              <a:rPr lang="de-DE" sz="3900" dirty="0"/>
              <a:t>Lernen </a:t>
            </a:r>
            <a:r>
              <a:rPr lang="de-DE" sz="3900" dirty="0">
                <a:solidFill>
                  <a:srgbClr val="C00000"/>
                </a:solidFill>
              </a:rPr>
              <a:t>mit</a:t>
            </a:r>
            <a:r>
              <a:rPr lang="de-DE" sz="3900" dirty="0"/>
              <a:t> Medien (Mediendidaktik) und</a:t>
            </a:r>
          </a:p>
          <a:p>
            <a:pPr marL="0" indent="0">
              <a:buNone/>
            </a:pPr>
            <a:endParaRPr lang="de-DE" sz="3900" dirty="0"/>
          </a:p>
          <a:p>
            <a:pPr marL="0" indent="0">
              <a:buNone/>
            </a:pPr>
            <a:r>
              <a:rPr lang="de-DE" sz="3900" dirty="0"/>
              <a:t>Lernen </a:t>
            </a:r>
            <a:r>
              <a:rPr lang="de-DE" sz="3900" dirty="0">
                <a:solidFill>
                  <a:srgbClr val="C00000"/>
                </a:solidFill>
              </a:rPr>
              <a:t>über</a:t>
            </a:r>
            <a:r>
              <a:rPr lang="de-DE" sz="3900" dirty="0"/>
              <a:t> Medien (Medienerziehung)</a:t>
            </a:r>
          </a:p>
          <a:p>
            <a:pPr marL="0" indent="0">
              <a:buNone/>
            </a:pPr>
            <a:endParaRPr lang="de-DE" sz="3900" dirty="0"/>
          </a:p>
          <a:p>
            <a:pPr marL="0" indent="0">
              <a:buNone/>
            </a:pPr>
            <a:r>
              <a:rPr lang="de-DE" sz="3900" dirty="0">
                <a:sym typeface="Wingdings" panose="05000000000000000000" pitchFamily="2" charset="2"/>
              </a:rPr>
              <a:t> beides ist für </a:t>
            </a:r>
            <a:r>
              <a:rPr lang="de-DE" sz="3900" dirty="0" err="1">
                <a:sym typeface="Wingdings" panose="05000000000000000000" pitchFamily="2" charset="2"/>
              </a:rPr>
              <a:t>Gk</a:t>
            </a:r>
            <a:r>
              <a:rPr lang="de-DE" sz="3900" dirty="0">
                <a:sym typeface="Wingdings" panose="05000000000000000000" pitchFamily="2" charset="2"/>
              </a:rPr>
              <a:t> in allen Klassenstufen bedeutsam!</a:t>
            </a:r>
            <a:endParaRPr lang="de-DE" sz="3900" dirty="0"/>
          </a:p>
          <a:p>
            <a:pPr marL="0" indent="0">
              <a:buNone/>
            </a:pPr>
            <a:endParaRPr lang="de-DE" sz="4000" dirty="0"/>
          </a:p>
        </p:txBody>
      </p:sp>
    </p:spTree>
    <p:extLst>
      <p:ext uri="{BB962C8B-B14F-4D97-AF65-F5344CB8AC3E}">
        <p14:creationId xmlns:p14="http://schemas.microsoft.com/office/powerpoint/2010/main" val="19530644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4" name="Inhaltsplatzhalter 3"/>
          <p:cNvSpPr>
            <a:spLocks noGrp="1"/>
          </p:cNvSpPr>
          <p:nvPr>
            <p:ph idx="1"/>
          </p:nvPr>
        </p:nvSpPr>
        <p:spPr>
          <a:xfrm>
            <a:off x="741857" y="1690688"/>
            <a:ext cx="10515600" cy="4351338"/>
          </a:xfrm>
        </p:spPr>
        <p:txBody>
          <a:bodyPr/>
          <a:lstStyle/>
          <a:p>
            <a:pPr marL="0" indent="0">
              <a:buNone/>
            </a:pPr>
            <a:endParaRPr lang="de-DE" dirty="0"/>
          </a:p>
        </p:txBody>
      </p:sp>
      <p:graphicFrame>
        <p:nvGraphicFramePr>
          <p:cNvPr id="3" name="Tabelle 2"/>
          <p:cNvGraphicFramePr>
            <a:graphicFrameLocks noGrp="1"/>
          </p:cNvGraphicFramePr>
          <p:nvPr>
            <p:extLst>
              <p:ext uri="{D42A27DB-BD31-4B8C-83A1-F6EECF244321}">
                <p14:modId xmlns:p14="http://schemas.microsoft.com/office/powerpoint/2010/main" val="3388031117"/>
              </p:ext>
            </p:extLst>
          </p:nvPr>
        </p:nvGraphicFramePr>
        <p:xfrm>
          <a:off x="838200" y="1690688"/>
          <a:ext cx="10261272" cy="4091600"/>
        </p:xfrm>
        <a:graphic>
          <a:graphicData uri="http://schemas.openxmlformats.org/drawingml/2006/table">
            <a:tbl>
              <a:tblPr firstRow="1" bandRow="1">
                <a:tableStyleId>{5C22544A-7EE6-4342-B048-85BDC9FD1C3A}</a:tableStyleId>
              </a:tblPr>
              <a:tblGrid>
                <a:gridCol w="3420424">
                  <a:extLst>
                    <a:ext uri="{9D8B030D-6E8A-4147-A177-3AD203B41FA5}">
                      <a16:colId xmlns:a16="http://schemas.microsoft.com/office/drawing/2014/main" xmlns="" val="20000"/>
                    </a:ext>
                  </a:extLst>
                </a:gridCol>
                <a:gridCol w="3420424">
                  <a:extLst>
                    <a:ext uri="{9D8B030D-6E8A-4147-A177-3AD203B41FA5}">
                      <a16:colId xmlns:a16="http://schemas.microsoft.com/office/drawing/2014/main" xmlns="" val="20001"/>
                    </a:ext>
                  </a:extLst>
                </a:gridCol>
                <a:gridCol w="3420424">
                  <a:extLst>
                    <a:ext uri="{9D8B030D-6E8A-4147-A177-3AD203B41FA5}">
                      <a16:colId xmlns:a16="http://schemas.microsoft.com/office/drawing/2014/main" xmlns="" val="20002"/>
                    </a:ext>
                  </a:extLst>
                </a:gridCol>
              </a:tblGrid>
              <a:tr h="466556">
                <a:tc>
                  <a:txBody>
                    <a:bodyPr/>
                    <a:lstStyle/>
                    <a:p>
                      <a:r>
                        <a:rPr lang="de-DE" dirty="0"/>
                        <a:t>Phase/Inhalt</a:t>
                      </a:r>
                    </a:p>
                  </a:txBody>
                  <a:tcPr/>
                </a:tc>
                <a:tc>
                  <a:txBody>
                    <a:bodyPr/>
                    <a:lstStyle/>
                    <a:p>
                      <a:r>
                        <a:rPr lang="de-DE" dirty="0"/>
                        <a:t>Methode/Sozialform</a:t>
                      </a:r>
                    </a:p>
                  </a:txBody>
                  <a:tcPr/>
                </a:tc>
                <a:tc>
                  <a:txBody>
                    <a:bodyPr/>
                    <a:lstStyle/>
                    <a:p>
                      <a:r>
                        <a:rPr lang="de-DE" dirty="0"/>
                        <a:t>Material/Medien</a:t>
                      </a:r>
                    </a:p>
                  </a:txBody>
                  <a:tcPr/>
                </a:tc>
                <a:extLst>
                  <a:ext uri="{0D108BD9-81ED-4DB2-BD59-A6C34878D82A}">
                    <a16:rowId xmlns:a16="http://schemas.microsoft.com/office/drawing/2014/main" xmlns="" val="10000"/>
                  </a:ext>
                </a:extLst>
              </a:tr>
              <a:tr h="661774">
                <a:tc>
                  <a:txBody>
                    <a:bodyPr/>
                    <a:lstStyle/>
                    <a:p>
                      <a:r>
                        <a:rPr lang="de-DE" dirty="0"/>
                        <a:t>Einstieg: Wie</a:t>
                      </a:r>
                      <a:r>
                        <a:rPr lang="de-DE" baseline="0" dirty="0"/>
                        <a:t> gestaltet man einen gelungen Blog-Beitrag? </a:t>
                      </a:r>
                      <a:endParaRPr lang="de-DE" baseline="0" dirty="0" smtClean="0"/>
                    </a:p>
                    <a:p>
                      <a:endParaRPr lang="de-DE" dirty="0"/>
                    </a:p>
                  </a:txBody>
                  <a:tcPr/>
                </a:tc>
                <a:tc>
                  <a:txBody>
                    <a:bodyPr/>
                    <a:lstStyle/>
                    <a:p>
                      <a:r>
                        <a:rPr lang="de-DE" dirty="0" smtClean="0"/>
                        <a:t>Video, LSG</a:t>
                      </a:r>
                      <a:endParaRPr lang="de-DE" dirty="0"/>
                    </a:p>
                  </a:txBody>
                  <a:tcPr/>
                </a:tc>
                <a:tc>
                  <a:txBody>
                    <a:bodyPr/>
                    <a:lstStyle/>
                    <a:p>
                      <a:r>
                        <a:rPr lang="de-DE" dirty="0" smtClean="0">
                          <a:hlinkClick r:id="rId2"/>
                        </a:rPr>
                        <a:t>https://www.youtube.com/watch?v=DidFO-IQ_yA</a:t>
                      </a:r>
                      <a:r>
                        <a:rPr lang="de-DE" dirty="0" smtClean="0"/>
                        <a:t>,</a:t>
                      </a:r>
                    </a:p>
                    <a:p>
                      <a:r>
                        <a:rPr lang="de-DE" dirty="0" smtClean="0"/>
                        <a:t>Arbeitsblatt</a:t>
                      </a:r>
                      <a:r>
                        <a:rPr lang="de-DE" baseline="0" dirty="0" smtClean="0"/>
                        <a:t> </a:t>
                      </a:r>
                      <a:r>
                        <a:rPr lang="de-DE" baseline="0" dirty="0" smtClean="0"/>
                        <a:t> </a:t>
                      </a:r>
                      <a:endParaRPr lang="de-DE" dirty="0"/>
                    </a:p>
                  </a:txBody>
                  <a:tcPr/>
                </a:tc>
                <a:extLst>
                  <a:ext uri="{0D108BD9-81ED-4DB2-BD59-A6C34878D82A}">
                    <a16:rowId xmlns:a16="http://schemas.microsoft.com/office/drawing/2014/main" xmlns="" val="10001"/>
                  </a:ext>
                </a:extLst>
              </a:tr>
              <a:tr h="661774">
                <a:tc>
                  <a:txBody>
                    <a:bodyPr/>
                    <a:lstStyle/>
                    <a:p>
                      <a:r>
                        <a:rPr lang="de-DE" dirty="0"/>
                        <a:t>Erarbeitung: Schreiben eines Blog-Eintrags/Erstellen eines Video-Blogs</a:t>
                      </a:r>
                    </a:p>
                  </a:txBody>
                  <a:tcPr/>
                </a:tc>
                <a:tc>
                  <a:txBody>
                    <a:bodyPr/>
                    <a:lstStyle/>
                    <a:p>
                      <a:r>
                        <a:rPr lang="de-DE" dirty="0"/>
                        <a:t>Partnerarbeit/</a:t>
                      </a:r>
                    </a:p>
                    <a:p>
                      <a:r>
                        <a:rPr lang="de-DE" dirty="0"/>
                        <a:t>Gruppenarbeit</a:t>
                      </a:r>
                    </a:p>
                  </a:txBody>
                  <a:tcPr/>
                </a:tc>
                <a:tc>
                  <a:txBody>
                    <a:bodyPr/>
                    <a:lstStyle/>
                    <a:p>
                      <a:r>
                        <a:rPr lang="de-DE" dirty="0" smtClean="0"/>
                        <a:t>Computer/Tablet</a:t>
                      </a:r>
                      <a:endParaRPr lang="de-DE" dirty="0"/>
                    </a:p>
                  </a:txBody>
                  <a:tcPr/>
                </a:tc>
                <a:extLst>
                  <a:ext uri="{0D108BD9-81ED-4DB2-BD59-A6C34878D82A}">
                    <a16:rowId xmlns:a16="http://schemas.microsoft.com/office/drawing/2014/main" xmlns="" val="10002"/>
                  </a:ext>
                </a:extLst>
              </a:tr>
              <a:tr h="1796244">
                <a:tc>
                  <a:txBody>
                    <a:bodyPr/>
                    <a:lstStyle/>
                    <a:p>
                      <a:r>
                        <a:rPr lang="de-DE" dirty="0" smtClean="0"/>
                        <a:t>Auswertung</a:t>
                      </a:r>
                      <a:r>
                        <a:rPr lang="de-DE" baseline="0" dirty="0" smtClean="0"/>
                        <a:t> (</a:t>
                      </a:r>
                      <a:r>
                        <a:rPr lang="de-DE" dirty="0" smtClean="0"/>
                        <a:t>Urteilsbildung):</a:t>
                      </a:r>
                    </a:p>
                    <a:p>
                      <a:r>
                        <a:rPr lang="de-DE" dirty="0" smtClean="0"/>
                        <a:t>Vergleich </a:t>
                      </a:r>
                      <a:r>
                        <a:rPr lang="de-DE" dirty="0"/>
                        <a:t>der Beiträge, </a:t>
                      </a:r>
                      <a:endParaRPr lang="de-DE" dirty="0" smtClean="0"/>
                    </a:p>
                    <a:p>
                      <a:r>
                        <a:rPr lang="de-DE" dirty="0" smtClean="0"/>
                        <a:t>Frage </a:t>
                      </a:r>
                      <a:r>
                        <a:rPr lang="de-DE" dirty="0"/>
                        <a:t>nach der möglichen Bedeutung/Wirkung</a:t>
                      </a:r>
                    </a:p>
                  </a:txBody>
                  <a:tcPr/>
                </a:tc>
                <a:tc>
                  <a:txBody>
                    <a:bodyPr/>
                    <a:lstStyle/>
                    <a:p>
                      <a:r>
                        <a:rPr lang="de-DE" dirty="0"/>
                        <a:t>LSG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Arbeitsblatt </a:t>
                      </a:r>
                    </a:p>
                    <a:p>
                      <a:endParaRPr lang="de-DE" dirty="0">
                        <a:highlight>
                          <a:srgbClr val="FFFF00"/>
                        </a:highlight>
                      </a:endParaRP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71602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9/10</a:t>
            </a:r>
            <a:endParaRPr lang="de-DE" dirty="0"/>
          </a:p>
        </p:txBody>
      </p:sp>
      <p:sp>
        <p:nvSpPr>
          <p:cNvPr id="3" name="Inhaltsplatzhalter 2"/>
          <p:cNvSpPr>
            <a:spLocks noGrp="1"/>
          </p:cNvSpPr>
          <p:nvPr>
            <p:ph idx="1"/>
          </p:nvPr>
        </p:nvSpPr>
        <p:spPr>
          <a:xfrm>
            <a:off x="838200" y="1504709"/>
            <a:ext cx="10515600" cy="4672254"/>
          </a:xfrm>
        </p:spPr>
        <p:txBody>
          <a:bodyPr>
            <a:normAutofit fontScale="85000" lnSpcReduction="20000"/>
          </a:bodyPr>
          <a:lstStyle/>
          <a:p>
            <a:pPr marL="0" indent="0">
              <a:buNone/>
            </a:pPr>
            <a:r>
              <a:rPr lang="de-DE" sz="3800" b="1" dirty="0"/>
              <a:t>Kriterien für einen gelungenen Politik-Blog</a:t>
            </a:r>
          </a:p>
          <a:p>
            <a:pPr marL="0" indent="0">
              <a:buNone/>
            </a:pPr>
            <a:endParaRPr lang="de-DE" b="1" dirty="0" smtClean="0"/>
          </a:p>
          <a:p>
            <a:pPr marL="0" indent="0">
              <a:buNone/>
            </a:pPr>
            <a:r>
              <a:rPr lang="de-DE" b="1" dirty="0" smtClean="0"/>
              <a:t>1</a:t>
            </a:r>
            <a:r>
              <a:rPr lang="de-DE" b="1" dirty="0"/>
              <a:t>. Struktur: Ist der Blog sinnvoll aufgebaut?</a:t>
            </a:r>
          </a:p>
          <a:p>
            <a:pPr marL="0" indent="0">
              <a:buNone/>
            </a:pPr>
            <a:r>
              <a:rPr lang="de-DE" b="1" dirty="0" smtClean="0"/>
              <a:t>Einleitung</a:t>
            </a:r>
            <a:r>
              <a:rPr lang="de-DE" b="1" dirty="0"/>
              <a:t>, Einstimmung, Einstieg:</a:t>
            </a:r>
          </a:p>
          <a:p>
            <a:pPr marL="0" indent="0">
              <a:buNone/>
            </a:pPr>
            <a:r>
              <a:rPr lang="de-DE" dirty="0"/>
              <a:t>möglichst originell einsteigen, Thema benennen und definieren, zum Hauptteil hin-führen </a:t>
            </a:r>
          </a:p>
          <a:p>
            <a:pPr marL="0" indent="0">
              <a:buNone/>
            </a:pPr>
            <a:r>
              <a:rPr lang="de-DE" b="1" dirty="0" smtClean="0"/>
              <a:t>Hauptteil </a:t>
            </a:r>
            <a:r>
              <a:rPr lang="de-DE" b="1" dirty="0"/>
              <a:t>(mit Darlegung des Sachverhalts und Argumentation): </a:t>
            </a:r>
          </a:p>
          <a:p>
            <a:pPr marL="0" indent="0">
              <a:buNone/>
            </a:pPr>
            <a:r>
              <a:rPr lang="de-DE" dirty="0"/>
              <a:t>Argumente/Aspekte in logischer (steigernder) Reihenfolge präsentieren, </a:t>
            </a:r>
            <a:r>
              <a:rPr lang="de-DE" dirty="0" err="1"/>
              <a:t>Alternati-ven</a:t>
            </a:r>
            <a:r>
              <a:rPr lang="de-DE" dirty="0"/>
              <a:t> beschreiben, Konsequenzen ziehen</a:t>
            </a:r>
          </a:p>
          <a:p>
            <a:pPr marL="0" indent="0">
              <a:buNone/>
            </a:pPr>
            <a:r>
              <a:rPr lang="de-DE" b="1" dirty="0" smtClean="0"/>
              <a:t>Ende </a:t>
            </a:r>
            <a:r>
              <a:rPr lang="de-DE" b="1" dirty="0"/>
              <a:t>(Schluss, Ausstieg): </a:t>
            </a:r>
          </a:p>
          <a:p>
            <a:pPr marL="0" indent="0">
              <a:buNone/>
            </a:pPr>
            <a:r>
              <a:rPr lang="de-DE" dirty="0"/>
              <a:t>abschließend Fazit aus dem Gesagten entwickeln, eventuell Forderungskatalog aufstellen, pointierten letzten Satz formulieren („Applaus gilt dem Schlusssatz“)</a:t>
            </a:r>
          </a:p>
          <a:p>
            <a:pPr marL="0" indent="0">
              <a:buNone/>
            </a:pPr>
            <a:endParaRPr lang="de-DE" dirty="0"/>
          </a:p>
        </p:txBody>
      </p:sp>
    </p:spTree>
    <p:extLst>
      <p:ext uri="{BB962C8B-B14F-4D97-AF65-F5344CB8AC3E}">
        <p14:creationId xmlns:p14="http://schemas.microsoft.com/office/powerpoint/2010/main" val="14593338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solidFill>
                  <a:srgbClr val="C00000"/>
                </a:solidFill>
              </a:rPr>
              <a:t>Ausblick: Medien und politische Partizipation – Unterrichtsbeispiel </a:t>
            </a:r>
            <a:r>
              <a:rPr lang="de-DE" b="1" dirty="0">
                <a:solidFill>
                  <a:srgbClr val="C00000"/>
                </a:solidFill>
              </a:rPr>
              <a:t>Klasse 11/12</a:t>
            </a:r>
            <a:endParaRPr lang="de-DE" dirty="0"/>
          </a:p>
        </p:txBody>
      </p:sp>
      <p:sp>
        <p:nvSpPr>
          <p:cNvPr id="4" name="Inhaltsplatzhalter 3"/>
          <p:cNvSpPr>
            <a:spLocks noGrp="1"/>
          </p:cNvSpPr>
          <p:nvPr>
            <p:ph idx="1"/>
          </p:nvPr>
        </p:nvSpPr>
        <p:spPr/>
        <p:txBody>
          <a:bodyPr>
            <a:normAutofit fontScale="92500" lnSpcReduction="20000"/>
          </a:bodyPr>
          <a:lstStyle/>
          <a:p>
            <a:pPr marL="0" indent="0">
              <a:buNone/>
            </a:pPr>
            <a:r>
              <a:rPr lang="de-DE" sz="3500" b="1" dirty="0" err="1">
                <a:solidFill>
                  <a:srgbClr val="C00000"/>
                </a:solidFill>
              </a:rPr>
              <a:t>Fake</a:t>
            </a:r>
            <a:r>
              <a:rPr lang="de-DE" sz="3500" b="1" dirty="0">
                <a:solidFill>
                  <a:srgbClr val="C00000"/>
                </a:solidFill>
              </a:rPr>
              <a:t> News – Gefahr für die politische Teilhabe?</a:t>
            </a:r>
          </a:p>
          <a:p>
            <a:pPr marL="0" indent="0">
              <a:buNone/>
            </a:pPr>
            <a:r>
              <a:rPr lang="de-DE" b="1" dirty="0" err="1" smtClean="0"/>
              <a:t>ibK</a:t>
            </a:r>
            <a:endParaRPr lang="de-DE" b="1" dirty="0"/>
          </a:p>
          <a:p>
            <a:pPr marL="0" indent="0">
              <a:buNone/>
            </a:pPr>
            <a:r>
              <a:rPr lang="de-DE" dirty="0"/>
              <a:t>(5)/(6) die Bedeutung der Medien für die politische Teilhabe erläutern (zum Beispiel Meinungs- und Pressefreiheit, Medienkonsum, </a:t>
            </a:r>
            <a:r>
              <a:rPr lang="de-DE" dirty="0" err="1"/>
              <a:t>Medialisierung</a:t>
            </a:r>
            <a:r>
              <a:rPr lang="de-DE" dirty="0"/>
              <a:t> der Wahlkämpfe, </a:t>
            </a:r>
            <a:r>
              <a:rPr lang="de-DE" dirty="0" err="1"/>
              <a:t>Medialisierung</a:t>
            </a:r>
            <a:r>
              <a:rPr lang="de-DE" dirty="0"/>
              <a:t> der Politik)</a:t>
            </a:r>
          </a:p>
          <a:p>
            <a:pPr marL="0" indent="0">
              <a:buNone/>
            </a:pPr>
            <a:r>
              <a:rPr lang="de-DE" b="1" dirty="0" err="1" smtClean="0"/>
              <a:t>pbK</a:t>
            </a:r>
            <a:r>
              <a:rPr lang="de-DE" b="1" dirty="0" smtClean="0"/>
              <a:t> </a:t>
            </a:r>
            <a:r>
              <a:rPr lang="de-DE" b="1" dirty="0"/>
              <a:t>Methodenkompetenz</a:t>
            </a:r>
          </a:p>
          <a:p>
            <a:pPr marL="0" indent="0">
              <a:buNone/>
            </a:pPr>
            <a:r>
              <a:rPr lang="de-DE" dirty="0"/>
              <a:t>2. die gewonnenen Informationen quellenkritisch hinterfragen und dabei die Zuverlässigkeit der unterschiedlichen Medien einschätzen</a:t>
            </a:r>
          </a:p>
          <a:p>
            <a:pPr marL="0" indent="0">
              <a:buNone/>
            </a:pPr>
            <a:r>
              <a:rPr lang="de-DE" b="1" dirty="0" err="1" smtClean="0"/>
              <a:t>pbK</a:t>
            </a:r>
            <a:r>
              <a:rPr lang="de-DE" b="1" dirty="0" smtClean="0"/>
              <a:t> </a:t>
            </a:r>
            <a:r>
              <a:rPr lang="de-DE" b="1" dirty="0"/>
              <a:t>Handlungskompetenz</a:t>
            </a:r>
          </a:p>
          <a:p>
            <a:pPr marL="0" indent="0">
              <a:buNone/>
            </a:pPr>
            <a:r>
              <a:rPr lang="de-DE" dirty="0"/>
              <a:t>7. Texte und andere Medien, die der Teilhabe an politischen, wirtschaftlichen und gesellschaftlichen Prozessen dienen, erarbeiten</a:t>
            </a:r>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solidFill>
                <a:srgbClr val="C00000"/>
              </a:solidFill>
            </a:endParaRPr>
          </a:p>
          <a:p>
            <a:pPr marL="0" indent="0">
              <a:buNone/>
            </a:pPr>
            <a:endParaRPr lang="de-DE" dirty="0">
              <a:solidFill>
                <a:srgbClr val="C00000"/>
              </a:solidFill>
            </a:endParaRPr>
          </a:p>
          <a:p>
            <a:pPr marL="0" indent="0">
              <a:buNone/>
            </a:pPr>
            <a:endParaRPr lang="de-DE" dirty="0"/>
          </a:p>
          <a:p>
            <a:pPr marL="0" indent="0">
              <a:buNone/>
            </a:pPr>
            <a:endParaRPr lang="de-DE" dirty="0"/>
          </a:p>
        </p:txBody>
      </p:sp>
    </p:spTree>
    <p:extLst>
      <p:ext uri="{BB962C8B-B14F-4D97-AF65-F5344CB8AC3E}">
        <p14:creationId xmlns:p14="http://schemas.microsoft.com/office/powerpoint/2010/main" val="33897449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solidFill>
                  <a:srgbClr val="C00000"/>
                </a:solidFill>
              </a:rPr>
              <a:t/>
            </a:r>
            <a:br>
              <a:rPr lang="de-DE" b="1" dirty="0" smtClean="0">
                <a:solidFill>
                  <a:srgbClr val="C00000"/>
                </a:solidFill>
              </a:rPr>
            </a:br>
            <a:r>
              <a:rPr lang="de-DE" b="1" dirty="0" smtClean="0">
                <a:solidFill>
                  <a:srgbClr val="C00000"/>
                </a:solidFill>
              </a:rPr>
              <a:t>Ausblick: </a:t>
            </a:r>
            <a:r>
              <a:rPr lang="de-DE" b="1" dirty="0">
                <a:solidFill>
                  <a:srgbClr val="C00000"/>
                </a:solidFill>
              </a:rPr>
              <a:t>Politische Willensbildung und Partizipation – Unterrichtsbeispiel Klasse 11/12</a:t>
            </a:r>
            <a:br>
              <a:rPr lang="de-DE" b="1" dirty="0">
                <a:solidFill>
                  <a:srgbClr val="C00000"/>
                </a:solidFill>
              </a:rPr>
            </a:br>
            <a:endParaRPr lang="de-DE" dirty="0">
              <a:highlight>
                <a:srgbClr val="FFFF00"/>
              </a:highlight>
            </a:endParaRPr>
          </a:p>
        </p:txBody>
      </p:sp>
      <p:sp>
        <p:nvSpPr>
          <p:cNvPr id="4" name="Inhaltsplatzhalter 3"/>
          <p:cNvSpPr>
            <a:spLocks noGrp="1"/>
          </p:cNvSpPr>
          <p:nvPr>
            <p:ph idx="1"/>
          </p:nvPr>
        </p:nvSpPr>
        <p:spPr/>
        <p:txBody>
          <a:bodyPr>
            <a:normAutofit fontScale="92500" lnSpcReduction="10000"/>
          </a:bodyPr>
          <a:lstStyle/>
          <a:p>
            <a:pPr marL="0" indent="0">
              <a:buNone/>
            </a:pPr>
            <a:r>
              <a:rPr lang="de-DE" sz="3500" b="1" dirty="0" err="1">
                <a:solidFill>
                  <a:srgbClr val="C00000"/>
                </a:solidFill>
              </a:rPr>
              <a:t>Fake</a:t>
            </a:r>
            <a:r>
              <a:rPr lang="de-DE" sz="3500" b="1" dirty="0">
                <a:solidFill>
                  <a:srgbClr val="C00000"/>
                </a:solidFill>
              </a:rPr>
              <a:t> News – Gefahr für die politische Teilhabe?</a:t>
            </a:r>
          </a:p>
          <a:p>
            <a:pPr marL="0" indent="0">
              <a:buNone/>
            </a:pPr>
            <a:r>
              <a:rPr lang="de-DE" sz="3500" b="1" dirty="0"/>
              <a:t>Stunde 1: </a:t>
            </a:r>
            <a:r>
              <a:rPr lang="de-DE" sz="3500" dirty="0"/>
              <a:t>Wie beeinflussen Medien die politische Teilhabe? Verschiedene Beispiele</a:t>
            </a:r>
          </a:p>
          <a:p>
            <a:pPr marL="0" indent="0">
              <a:buNone/>
            </a:pPr>
            <a:r>
              <a:rPr lang="de-DE" sz="3500" b="1" dirty="0"/>
              <a:t>Stunde 2 und 3: </a:t>
            </a:r>
            <a:r>
              <a:rPr lang="de-DE" sz="3500" dirty="0" err="1"/>
              <a:t>Fake</a:t>
            </a:r>
            <a:r>
              <a:rPr lang="de-DE" sz="3500" dirty="0"/>
              <a:t> News, </a:t>
            </a:r>
            <a:r>
              <a:rPr lang="de-DE" sz="3500" dirty="0" err="1"/>
              <a:t>Social</a:t>
            </a:r>
            <a:r>
              <a:rPr lang="de-DE" sz="3500" dirty="0"/>
              <a:t> Bots etc.: Wie funktionieren sie und wie kann ich sie erkennen? Können Medien ihre Funktionen noch erfüllen? Ist die Demokratie in Gefahr? </a:t>
            </a:r>
          </a:p>
          <a:p>
            <a:pPr marL="0" indent="0">
              <a:buNone/>
            </a:pPr>
            <a:r>
              <a:rPr lang="de-DE" sz="3500" b="1" dirty="0"/>
              <a:t>Stunde 4 und 5: </a:t>
            </a:r>
            <a:r>
              <a:rPr lang="de-DE" sz="3500" dirty="0"/>
              <a:t>Handlungsempfehlungen an Medienkonsumenten, Unternehmen, Regierungen</a:t>
            </a:r>
            <a:endParaRPr lang="de-DE" dirty="0"/>
          </a:p>
          <a:p>
            <a:pPr marL="0" indent="0">
              <a:buNone/>
            </a:pPr>
            <a:endParaRPr lang="de-DE" dirty="0"/>
          </a:p>
          <a:p>
            <a:pPr marL="0" indent="0">
              <a:buNone/>
            </a:pPr>
            <a:endParaRPr lang="de-DE" dirty="0"/>
          </a:p>
          <a:p>
            <a:pPr marL="0" indent="0">
              <a:buNone/>
            </a:pPr>
            <a:endParaRPr lang="de-DE" dirty="0">
              <a:solidFill>
                <a:srgbClr val="C00000"/>
              </a:solidFill>
            </a:endParaRPr>
          </a:p>
          <a:p>
            <a:pPr marL="0" indent="0">
              <a:buNone/>
            </a:pPr>
            <a:endParaRPr lang="de-DE" dirty="0">
              <a:solidFill>
                <a:srgbClr val="C00000"/>
              </a:solidFill>
            </a:endParaRPr>
          </a:p>
          <a:p>
            <a:pPr marL="0" indent="0">
              <a:buNone/>
            </a:pPr>
            <a:endParaRPr lang="de-DE" dirty="0"/>
          </a:p>
          <a:p>
            <a:pPr marL="0" indent="0">
              <a:buNone/>
            </a:pPr>
            <a:endParaRPr lang="de-DE" dirty="0"/>
          </a:p>
        </p:txBody>
      </p:sp>
    </p:spTree>
    <p:extLst>
      <p:ext uri="{BB962C8B-B14F-4D97-AF65-F5344CB8AC3E}">
        <p14:creationId xmlns:p14="http://schemas.microsoft.com/office/powerpoint/2010/main" val="424052176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11/12</a:t>
            </a:r>
            <a:endParaRPr lang="de-DE" dirty="0"/>
          </a:p>
        </p:txBody>
      </p:sp>
      <p:sp>
        <p:nvSpPr>
          <p:cNvPr id="4" name="Inhaltsplatzhalter 3"/>
          <p:cNvSpPr>
            <a:spLocks noGrp="1"/>
          </p:cNvSpPr>
          <p:nvPr>
            <p:ph idx="1"/>
          </p:nvPr>
        </p:nvSpPr>
        <p:spPr/>
        <p:txBody>
          <a:bodyPr>
            <a:normAutofit fontScale="32500" lnSpcReduction="20000"/>
          </a:bodyPr>
          <a:lstStyle/>
          <a:p>
            <a:pPr marL="0" indent="0">
              <a:buNone/>
            </a:pPr>
            <a:r>
              <a:rPr lang="de-DE" sz="11200" b="1" dirty="0" err="1">
                <a:solidFill>
                  <a:srgbClr val="C00000"/>
                </a:solidFill>
              </a:rPr>
              <a:t>Fake</a:t>
            </a:r>
            <a:r>
              <a:rPr lang="de-DE" sz="11200" b="1" dirty="0">
                <a:solidFill>
                  <a:srgbClr val="C00000"/>
                </a:solidFill>
              </a:rPr>
              <a:t> News – Gefahr für die politische Teilhabe?</a:t>
            </a:r>
          </a:p>
          <a:p>
            <a:pPr marL="0" indent="0">
              <a:buNone/>
            </a:pPr>
            <a:endParaRPr lang="de-DE" sz="8000" dirty="0"/>
          </a:p>
          <a:p>
            <a:pPr marL="0" indent="0">
              <a:buNone/>
            </a:pPr>
            <a:r>
              <a:rPr lang="de-DE" sz="8000" b="1" dirty="0">
                <a:hlinkClick r:id="rId2"/>
              </a:rPr>
              <a:t>https://</a:t>
            </a:r>
            <a:r>
              <a:rPr lang="de-DE" sz="8000" b="1" dirty="0" smtClean="0">
                <a:hlinkClick r:id="rId2"/>
              </a:rPr>
              <a:t>www.youtube.com/watch?v=2uq5iEfXqI4</a:t>
            </a:r>
            <a:endParaRPr lang="de-DE" sz="8000" b="1" dirty="0" smtClean="0"/>
          </a:p>
          <a:p>
            <a:pPr marL="0" indent="0">
              <a:buNone/>
            </a:pPr>
            <a:endParaRPr lang="de-DE" sz="8000" b="1" dirty="0"/>
          </a:p>
          <a:p>
            <a:pPr marL="0" indent="0">
              <a:buNone/>
            </a:pPr>
            <a:r>
              <a:rPr lang="de-DE" sz="8000" b="1" dirty="0" smtClean="0"/>
              <a:t>(Film: Im </a:t>
            </a:r>
            <a:r>
              <a:rPr lang="de-DE" sz="8000" b="1" dirty="0"/>
              <a:t>Netz der Lügen - Der Kampf gegen </a:t>
            </a:r>
            <a:r>
              <a:rPr lang="de-DE" sz="8000" b="1" dirty="0" err="1"/>
              <a:t>Fake</a:t>
            </a:r>
            <a:r>
              <a:rPr lang="de-DE" sz="8000" b="1" dirty="0"/>
              <a:t> </a:t>
            </a:r>
            <a:r>
              <a:rPr lang="de-DE" sz="8000" b="1" dirty="0" smtClean="0"/>
              <a:t>News)</a:t>
            </a:r>
          </a:p>
          <a:p>
            <a:pPr marL="0" indent="0">
              <a:buNone/>
            </a:pPr>
            <a:endParaRPr lang="de-DE" sz="8000" b="1" dirty="0" smtClean="0"/>
          </a:p>
          <a:p>
            <a:pPr marL="0" indent="0">
              <a:buNone/>
            </a:pPr>
            <a:r>
              <a:rPr lang="de-DE" sz="8000" b="1" dirty="0" smtClean="0"/>
              <a:t>Arbeit </a:t>
            </a:r>
            <a:r>
              <a:rPr lang="de-DE" sz="8000" b="1" dirty="0"/>
              <a:t>mit </a:t>
            </a:r>
            <a:r>
              <a:rPr lang="de-DE" sz="8000" b="1" dirty="0" smtClean="0"/>
              <a:t>Filmausschnitten </a:t>
            </a:r>
            <a:endParaRPr lang="de-DE" sz="8000" b="1" dirty="0"/>
          </a:p>
          <a:p>
            <a:pPr marL="0" indent="0">
              <a:buNone/>
            </a:pPr>
            <a:r>
              <a:rPr lang="de-DE" sz="8000" dirty="0"/>
              <a:t>(erste Hälfte: Funktionsweise und</a:t>
            </a:r>
          </a:p>
          <a:p>
            <a:pPr marL="0" indent="0">
              <a:buNone/>
            </a:pPr>
            <a:r>
              <a:rPr lang="de-DE" sz="8000" dirty="0"/>
              <a:t>Gefahren von </a:t>
            </a:r>
            <a:r>
              <a:rPr lang="de-DE" sz="8000" dirty="0" err="1"/>
              <a:t>Fake</a:t>
            </a:r>
            <a:r>
              <a:rPr lang="de-DE" sz="8000" dirty="0"/>
              <a:t> News,</a:t>
            </a:r>
          </a:p>
          <a:p>
            <a:pPr marL="0" indent="0">
              <a:buNone/>
            </a:pPr>
            <a:r>
              <a:rPr lang="de-DE" sz="8000" dirty="0"/>
              <a:t>gegen Ende: Handlungsmöglichkeiten)</a:t>
            </a:r>
          </a:p>
          <a:p>
            <a:pPr marL="0" indent="0">
              <a:buNone/>
            </a:pPr>
            <a:endParaRPr lang="de-DE" sz="8000" b="1" dirty="0"/>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254586038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11/12</a:t>
            </a:r>
            <a:endParaRPr lang="de-DE" dirty="0"/>
          </a:p>
        </p:txBody>
      </p:sp>
      <p:sp>
        <p:nvSpPr>
          <p:cNvPr id="4" name="Inhaltsplatzhalter 3"/>
          <p:cNvSpPr>
            <a:spLocks noGrp="1"/>
          </p:cNvSpPr>
          <p:nvPr>
            <p:ph idx="1"/>
          </p:nvPr>
        </p:nvSpPr>
        <p:spPr/>
        <p:txBody>
          <a:bodyPr>
            <a:normAutofit fontScale="55000" lnSpcReduction="20000"/>
          </a:bodyPr>
          <a:lstStyle/>
          <a:p>
            <a:pPr marL="0" indent="0">
              <a:buNone/>
            </a:pPr>
            <a:r>
              <a:rPr lang="de-DE" sz="7000" b="1" dirty="0" err="1">
                <a:solidFill>
                  <a:srgbClr val="C00000"/>
                </a:solidFill>
              </a:rPr>
              <a:t>Fake</a:t>
            </a:r>
            <a:r>
              <a:rPr lang="de-DE" sz="7000" b="1" dirty="0">
                <a:solidFill>
                  <a:srgbClr val="C00000"/>
                </a:solidFill>
              </a:rPr>
              <a:t> News – Gefahr für die politische Teilhabe?</a:t>
            </a:r>
          </a:p>
          <a:p>
            <a:pPr marL="0" indent="0">
              <a:buNone/>
            </a:pPr>
            <a:endParaRPr lang="de-DE" sz="3500" b="1" dirty="0"/>
          </a:p>
          <a:p>
            <a:pPr marL="0" indent="0">
              <a:buNone/>
            </a:pPr>
            <a:r>
              <a:rPr lang="de-DE" sz="5000" b="1" dirty="0">
                <a:hlinkClick r:id="rId2"/>
              </a:rPr>
              <a:t>https://</a:t>
            </a:r>
            <a:r>
              <a:rPr lang="de-DE" sz="5000" b="1" dirty="0" smtClean="0">
                <a:hlinkClick r:id="rId2"/>
              </a:rPr>
              <a:t>www.youtube.com/watch?v=UKr9A1g7Nvw</a:t>
            </a:r>
            <a:endParaRPr lang="de-DE" sz="5000" b="1" dirty="0" smtClean="0"/>
          </a:p>
          <a:p>
            <a:pPr marL="0" indent="0">
              <a:buNone/>
            </a:pPr>
            <a:endParaRPr lang="de-DE" sz="5000" b="1" dirty="0"/>
          </a:p>
          <a:p>
            <a:pPr marL="0" indent="0">
              <a:buNone/>
            </a:pPr>
            <a:r>
              <a:rPr lang="de-DE" sz="5000" b="1" dirty="0" smtClean="0"/>
              <a:t>(</a:t>
            </a:r>
            <a:r>
              <a:rPr lang="de-DE" sz="5000" b="1" dirty="0"/>
              <a:t>Film: Infokrieg im Netz</a:t>
            </a:r>
            <a:r>
              <a:rPr lang="de-DE" sz="5000" b="1" dirty="0" smtClean="0"/>
              <a:t>)</a:t>
            </a:r>
          </a:p>
          <a:p>
            <a:pPr marL="0" indent="0">
              <a:buNone/>
            </a:pPr>
            <a:endParaRPr lang="de-DE" sz="5000" b="1" dirty="0"/>
          </a:p>
          <a:p>
            <a:pPr marL="0" indent="0">
              <a:buNone/>
            </a:pPr>
            <a:r>
              <a:rPr lang="de-DE" sz="5000" b="1" dirty="0" smtClean="0"/>
              <a:t>Arbeit </a:t>
            </a:r>
            <a:r>
              <a:rPr lang="de-DE" sz="5000" b="1" dirty="0"/>
              <a:t>mit </a:t>
            </a:r>
            <a:r>
              <a:rPr lang="de-DE" sz="5000" b="1" dirty="0" smtClean="0"/>
              <a:t>Filmausschnitten</a:t>
            </a:r>
            <a:endParaRPr lang="de-DE" sz="5000" b="1" dirty="0"/>
          </a:p>
          <a:p>
            <a:pPr marL="0" indent="0">
              <a:buNone/>
            </a:pPr>
            <a:r>
              <a:rPr lang="de-DE" sz="5000" dirty="0"/>
              <a:t>(28.30 bis 38.32: </a:t>
            </a:r>
            <a:r>
              <a:rPr lang="de-DE" sz="5000" dirty="0" err="1"/>
              <a:t>Fake</a:t>
            </a:r>
            <a:r>
              <a:rPr lang="de-DE" sz="5000" dirty="0"/>
              <a:t> News </a:t>
            </a:r>
          </a:p>
          <a:p>
            <a:pPr marL="0" indent="0">
              <a:buNone/>
            </a:pPr>
            <a:r>
              <a:rPr lang="de-DE" sz="5000" dirty="0"/>
              <a:t>und </a:t>
            </a:r>
            <a:r>
              <a:rPr lang="de-DE" sz="5000" dirty="0" err="1"/>
              <a:t>Social</a:t>
            </a:r>
            <a:r>
              <a:rPr lang="de-DE" sz="5000" dirty="0"/>
              <a:t> Bots)</a:t>
            </a:r>
          </a:p>
          <a:p>
            <a:pPr marL="0" indent="0">
              <a:buNone/>
            </a:pPr>
            <a:r>
              <a:rPr lang="de-DE" sz="5000" dirty="0"/>
              <a:t>(38.32 bis 43.40 </a:t>
            </a:r>
            <a:r>
              <a:rPr lang="de-DE" sz="5000" dirty="0" err="1"/>
              <a:t>Microtargeting</a:t>
            </a:r>
            <a:r>
              <a:rPr lang="de-DE" sz="5000" dirty="0"/>
              <a:t>)</a:t>
            </a:r>
          </a:p>
          <a:p>
            <a:pPr marL="0" indent="0">
              <a:buNone/>
            </a:pPr>
            <a:endParaRPr lang="de-DE" sz="5000" dirty="0"/>
          </a:p>
          <a:p>
            <a:pPr marL="0" indent="0">
              <a:buNone/>
            </a:pPr>
            <a:endParaRPr lang="de-DE" dirty="0" smtClean="0"/>
          </a:p>
          <a:p>
            <a:pPr marL="0" indent="0">
              <a:buNone/>
            </a:pPr>
            <a:endParaRPr lang="de-DE" dirty="0"/>
          </a:p>
          <a:p>
            <a:pPr marL="0" indent="0">
              <a:buNone/>
            </a:pPr>
            <a:endParaRPr lang="de-DE" dirty="0"/>
          </a:p>
        </p:txBody>
      </p:sp>
    </p:spTree>
    <p:extLst>
      <p:ext uri="{BB962C8B-B14F-4D97-AF65-F5344CB8AC3E}">
        <p14:creationId xmlns:p14="http://schemas.microsoft.com/office/powerpoint/2010/main" val="227244292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Unterrichtsbeispiel Klasse 11/12</a:t>
            </a:r>
            <a:endParaRPr lang="de-DE" dirty="0"/>
          </a:p>
        </p:txBody>
      </p:sp>
      <p:sp>
        <p:nvSpPr>
          <p:cNvPr id="4" name="Inhaltsplatzhalter 3"/>
          <p:cNvSpPr>
            <a:spLocks noGrp="1"/>
          </p:cNvSpPr>
          <p:nvPr>
            <p:ph idx="1"/>
          </p:nvPr>
        </p:nvSpPr>
        <p:spPr/>
        <p:txBody>
          <a:bodyPr>
            <a:normAutofit/>
          </a:bodyPr>
          <a:lstStyle/>
          <a:p>
            <a:pPr marL="0" indent="0">
              <a:buNone/>
            </a:pPr>
            <a:endParaRPr lang="de-DE" b="1" dirty="0" smtClean="0"/>
          </a:p>
          <a:p>
            <a:pPr marL="0" indent="0">
              <a:buNone/>
            </a:pPr>
            <a:r>
              <a:rPr lang="de-DE" b="1" dirty="0" smtClean="0"/>
              <a:t>Tutorial: </a:t>
            </a:r>
            <a:r>
              <a:rPr lang="de-DE" b="1" dirty="0" err="1"/>
              <a:t>Fake</a:t>
            </a:r>
            <a:r>
              <a:rPr lang="de-DE" b="1" dirty="0"/>
              <a:t> News erkennen</a:t>
            </a:r>
            <a:endParaRPr lang="de-DE" dirty="0"/>
          </a:p>
          <a:p>
            <a:pPr marL="0" indent="0">
              <a:buNone/>
            </a:pPr>
            <a:endParaRPr lang="de-DE" dirty="0" smtClean="0"/>
          </a:p>
          <a:p>
            <a:pPr marL="0" indent="0">
              <a:buNone/>
            </a:pPr>
            <a:r>
              <a:rPr lang="de-DE" sz="2400" dirty="0" smtClean="0">
                <a:hlinkClick r:id="rId2"/>
              </a:rPr>
              <a:t>http</a:t>
            </a:r>
            <a:r>
              <a:rPr lang="de-DE" sz="2400" dirty="0">
                <a:hlinkClick r:id="rId2"/>
              </a:rPr>
              <a:t>://</a:t>
            </a:r>
            <a:r>
              <a:rPr lang="de-DE" sz="2400" dirty="0" smtClean="0">
                <a:hlinkClick r:id="rId2"/>
              </a:rPr>
              <a:t>faktenfinder.tagesschau.de/fakenews-erkennen-tutorial-101.html</a:t>
            </a:r>
            <a:endParaRPr lang="de-DE" sz="2400" dirty="0" smtClean="0"/>
          </a:p>
          <a:p>
            <a:pPr marL="0" indent="0">
              <a:buNone/>
            </a:pPr>
            <a:endParaRPr lang="de-DE" sz="2400" dirty="0"/>
          </a:p>
          <a:p>
            <a:pPr marL="0" indent="0">
              <a:buNone/>
            </a:pPr>
            <a:r>
              <a:rPr lang="de-DE" sz="2400" dirty="0" smtClean="0"/>
              <a:t>(Text)</a:t>
            </a:r>
            <a:endParaRPr lang="de-DE" sz="2400" dirty="0" smtClean="0"/>
          </a:p>
          <a:p>
            <a:pPr marL="0" indent="0">
              <a:buNone/>
            </a:pPr>
            <a:endParaRPr lang="de-DE" dirty="0"/>
          </a:p>
          <a:p>
            <a:pPr marL="0" indent="0">
              <a:buNone/>
            </a:pPr>
            <a:r>
              <a:rPr lang="de-DE" dirty="0"/>
              <a:t> </a:t>
            </a:r>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34316577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a:t>
            </a:r>
            <a:endParaRPr lang="de-DE" dirty="0"/>
          </a:p>
        </p:txBody>
      </p:sp>
      <p:sp>
        <p:nvSpPr>
          <p:cNvPr id="3" name="Inhaltsplatzhalter 2"/>
          <p:cNvSpPr>
            <a:spLocks noGrp="1"/>
          </p:cNvSpPr>
          <p:nvPr>
            <p:ph idx="1"/>
          </p:nvPr>
        </p:nvSpPr>
        <p:spPr/>
        <p:txBody>
          <a:bodyPr/>
          <a:lstStyle/>
          <a:p>
            <a:pPr marL="0" indent="0">
              <a:buNone/>
            </a:pPr>
            <a:endParaRPr lang="de-DE" dirty="0" smtClean="0"/>
          </a:p>
          <a:p>
            <a:pPr marL="0" indent="0">
              <a:buNone/>
            </a:pPr>
            <a:r>
              <a:rPr lang="de-DE" dirty="0">
                <a:hlinkClick r:id="rId3"/>
              </a:rPr>
              <a:t>http://</a:t>
            </a:r>
            <a:r>
              <a:rPr lang="de-DE" dirty="0" smtClean="0">
                <a:hlinkClick r:id="rId3"/>
              </a:rPr>
              <a:t>archiv.thomasplassmann.de/Politik-und-Gesellschaft/die+schule+soll.jpg</a:t>
            </a:r>
            <a:endParaRPr lang="de-DE" dirty="0" smtClean="0"/>
          </a:p>
          <a:p>
            <a:pPr marL="0" indent="0">
              <a:buNone/>
            </a:pPr>
            <a:endParaRPr lang="de-DE" dirty="0"/>
          </a:p>
          <a:p>
            <a:pPr marL="0" indent="0">
              <a:buNone/>
            </a:pPr>
            <a:r>
              <a:rPr lang="de-DE" dirty="0" smtClean="0"/>
              <a:t>(Karikatur)</a:t>
            </a:r>
            <a:endParaRPr lang="de-DE" dirty="0"/>
          </a:p>
          <a:p>
            <a:pPr marL="0" indent="0">
              <a:buNone/>
            </a:pPr>
            <a:endParaRPr lang="de-DE" dirty="0"/>
          </a:p>
        </p:txBody>
      </p:sp>
    </p:spTree>
    <p:extLst>
      <p:ext uri="{BB962C8B-B14F-4D97-AF65-F5344CB8AC3E}">
        <p14:creationId xmlns:p14="http://schemas.microsoft.com/office/powerpoint/2010/main" val="59614591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Beispielcurricula</a:t>
            </a:r>
          </a:p>
        </p:txBody>
      </p:sp>
      <p:pic>
        <p:nvPicPr>
          <p:cNvPr id="5" name="Inhaltsplatzhalter 4"/>
          <p:cNvPicPr>
            <a:picLocks noGrp="1" noChangeAspect="1"/>
          </p:cNvPicPr>
          <p:nvPr>
            <p:ph idx="1"/>
          </p:nvPr>
        </p:nvPicPr>
        <p:blipFill>
          <a:blip r:embed="rId2"/>
          <a:stretch>
            <a:fillRect/>
          </a:stretch>
        </p:blipFill>
        <p:spPr>
          <a:xfrm>
            <a:off x="965522" y="2560505"/>
            <a:ext cx="9975435" cy="3460311"/>
          </a:xfrm>
          <a:prstGeom prst="rect">
            <a:avLst/>
          </a:prstGeom>
        </p:spPr>
      </p:pic>
      <p:sp>
        <p:nvSpPr>
          <p:cNvPr id="6" name="Rechteck 5"/>
          <p:cNvSpPr/>
          <p:nvPr/>
        </p:nvSpPr>
        <p:spPr>
          <a:xfrm>
            <a:off x="838200" y="1690688"/>
            <a:ext cx="6096000" cy="646331"/>
          </a:xfrm>
          <a:prstGeom prst="rect">
            <a:avLst/>
          </a:prstGeom>
        </p:spPr>
        <p:txBody>
          <a:bodyPr>
            <a:spAutoFit/>
          </a:bodyPr>
          <a:lstStyle/>
          <a:p>
            <a:r>
              <a:rPr lang="de-DE" dirty="0"/>
              <a:t>Umsetzungshilfen zu den Bildungsplänen 2016 finden Sie bei den inhaltsbezogenen Kompetenzen des jeweiligen Fachplans!</a:t>
            </a:r>
            <a:endParaRPr lang="de-DE" dirty="0">
              <a:effectLst/>
            </a:endParaRPr>
          </a:p>
        </p:txBody>
      </p:sp>
    </p:spTree>
    <p:extLst>
      <p:ext uri="{BB962C8B-B14F-4D97-AF65-F5344CB8AC3E}">
        <p14:creationId xmlns:p14="http://schemas.microsoft.com/office/powerpoint/2010/main" val="10437235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C00000"/>
                </a:solidFill>
              </a:rPr>
              <a:t>Unterstützungsangebote – </a:t>
            </a:r>
            <a:br>
              <a:rPr lang="de-DE" b="1" dirty="0" smtClean="0">
                <a:solidFill>
                  <a:srgbClr val="C00000"/>
                </a:solidFill>
              </a:rPr>
            </a:br>
            <a:r>
              <a:rPr lang="de-DE" b="1" dirty="0" smtClean="0">
                <a:solidFill>
                  <a:srgbClr val="C00000"/>
                </a:solidFill>
              </a:rPr>
              <a:t>Mediencurriculum </a:t>
            </a:r>
            <a:r>
              <a:rPr lang="de-DE" b="1" dirty="0" err="1" smtClean="0">
                <a:solidFill>
                  <a:srgbClr val="C00000"/>
                </a:solidFill>
              </a:rPr>
              <a:t>Gk</a:t>
            </a:r>
            <a:endParaRPr lang="de-DE" b="1" dirty="0">
              <a:solidFill>
                <a:srgbClr val="C00000"/>
              </a:solidFill>
            </a:endParaRPr>
          </a:p>
        </p:txBody>
      </p:sp>
      <p:sp>
        <p:nvSpPr>
          <p:cNvPr id="3" name="Inhaltsplatzhalter 2"/>
          <p:cNvSpPr>
            <a:spLocks noGrp="1"/>
          </p:cNvSpPr>
          <p:nvPr>
            <p:ph idx="1"/>
          </p:nvPr>
        </p:nvSpPr>
        <p:spPr>
          <a:xfrm>
            <a:off x="942371" y="1690688"/>
            <a:ext cx="10515600" cy="4351338"/>
          </a:xfrm>
        </p:spPr>
        <p:txBody>
          <a:bodyPr/>
          <a:lstStyle/>
          <a:p>
            <a:pPr marL="0" indent="0">
              <a:buNone/>
            </a:pPr>
            <a:endParaRPr lang="de-DE" dirty="0" smtClean="0"/>
          </a:p>
          <a:p>
            <a:pPr marL="0" indent="0">
              <a:buNone/>
            </a:pPr>
            <a:endParaRPr lang="de-DE" dirty="0"/>
          </a:p>
        </p:txBody>
      </p:sp>
      <p:pic>
        <p:nvPicPr>
          <p:cNvPr id="5" name="Grafik 4"/>
          <p:cNvPicPr>
            <a:picLocks noChangeAspect="1"/>
          </p:cNvPicPr>
          <p:nvPr/>
        </p:nvPicPr>
        <p:blipFill>
          <a:blip r:embed="rId2"/>
          <a:stretch>
            <a:fillRect/>
          </a:stretch>
        </p:blipFill>
        <p:spPr>
          <a:xfrm>
            <a:off x="942371" y="1595469"/>
            <a:ext cx="8282910" cy="5179813"/>
          </a:xfrm>
          <a:prstGeom prst="rect">
            <a:avLst/>
          </a:prstGeom>
        </p:spPr>
      </p:pic>
    </p:spTree>
    <p:extLst>
      <p:ext uri="{BB962C8B-B14F-4D97-AF65-F5344CB8AC3E}">
        <p14:creationId xmlns:p14="http://schemas.microsoft.com/office/powerpoint/2010/main" val="3725482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Struktur der Präsentation</a:t>
            </a:r>
          </a:p>
        </p:txBody>
      </p:sp>
      <p:sp>
        <p:nvSpPr>
          <p:cNvPr id="3" name="Inhaltsplatzhalter 2"/>
          <p:cNvSpPr>
            <a:spLocks noGrp="1"/>
          </p:cNvSpPr>
          <p:nvPr>
            <p:ph idx="1"/>
          </p:nvPr>
        </p:nvSpPr>
        <p:spPr/>
        <p:txBody>
          <a:bodyPr>
            <a:normAutofit fontScale="85000" lnSpcReduction="20000"/>
          </a:bodyPr>
          <a:lstStyle/>
          <a:p>
            <a:pPr marL="0" indent="0">
              <a:buNone/>
            </a:pPr>
            <a:r>
              <a:rPr lang="de-DE" sz="3200" b="1" dirty="0"/>
              <a:t>I. Medien als Querschnittsthema: Was steht im Bildungsplan?</a:t>
            </a:r>
          </a:p>
          <a:p>
            <a:pPr marL="0" indent="0">
              <a:buNone/>
            </a:pPr>
            <a:r>
              <a:rPr lang="de-DE" sz="3200" dirty="0" err="1" smtClean="0"/>
              <a:t>ibK</a:t>
            </a:r>
            <a:r>
              <a:rPr lang="de-DE" sz="3200" dirty="0" smtClean="0"/>
              <a:t> </a:t>
            </a:r>
            <a:r>
              <a:rPr lang="de-DE" sz="3200" dirty="0"/>
              <a:t>und </a:t>
            </a:r>
            <a:r>
              <a:rPr lang="de-DE" sz="3200" dirty="0" err="1" smtClean="0"/>
              <a:t>pbK</a:t>
            </a:r>
            <a:r>
              <a:rPr lang="de-DE" sz="3200" dirty="0" smtClean="0"/>
              <a:t> </a:t>
            </a:r>
            <a:r>
              <a:rPr lang="de-DE" sz="3200" dirty="0"/>
              <a:t>mit Medienbezug in </a:t>
            </a:r>
            <a:r>
              <a:rPr lang="de-DE" sz="3200" dirty="0" err="1"/>
              <a:t>Gk</a:t>
            </a:r>
            <a:r>
              <a:rPr lang="de-DE" sz="3200" dirty="0"/>
              <a:t> </a:t>
            </a:r>
          </a:p>
          <a:p>
            <a:pPr marL="0" indent="0">
              <a:buNone/>
            </a:pPr>
            <a:r>
              <a:rPr lang="de-DE" sz="3200" dirty="0"/>
              <a:t>Medien als Thema in anderen Fächern (WBS/Wirtschaft, Deutsch…)</a:t>
            </a:r>
          </a:p>
          <a:p>
            <a:pPr marL="0" indent="0">
              <a:buNone/>
            </a:pPr>
            <a:r>
              <a:rPr lang="de-DE" sz="3200" dirty="0"/>
              <a:t>Leitperspektive </a:t>
            </a:r>
            <a:r>
              <a:rPr lang="de-DE" sz="3200" dirty="0" smtClean="0"/>
              <a:t>Medienbildung, Basis- und Aufbaukurs</a:t>
            </a:r>
            <a:endParaRPr lang="de-DE" sz="3200" dirty="0"/>
          </a:p>
          <a:p>
            <a:pPr marL="0" indent="0">
              <a:buNone/>
            </a:pPr>
            <a:endParaRPr lang="de-DE" sz="3200" dirty="0"/>
          </a:p>
          <a:p>
            <a:pPr marL="0" indent="0">
              <a:buNone/>
            </a:pPr>
            <a:r>
              <a:rPr lang="de-DE" sz="3200" b="1" dirty="0"/>
              <a:t>II. </a:t>
            </a:r>
            <a:r>
              <a:rPr lang="de-DE" sz="3200" b="1" dirty="0" smtClean="0"/>
              <a:t>Unterrichtsbeispiel</a:t>
            </a:r>
            <a:endParaRPr lang="de-DE" sz="3200" b="1" dirty="0"/>
          </a:p>
          <a:p>
            <a:pPr marL="0" indent="0">
              <a:buNone/>
            </a:pPr>
            <a:endParaRPr lang="de-DE" sz="3200" b="1" dirty="0"/>
          </a:p>
          <a:p>
            <a:pPr marL="0" indent="0">
              <a:buNone/>
            </a:pPr>
            <a:r>
              <a:rPr lang="de-DE" sz="3200" b="1" dirty="0"/>
              <a:t>III. Unterstützungsangebote </a:t>
            </a:r>
          </a:p>
          <a:p>
            <a:pPr marL="0" indent="0">
              <a:buNone/>
            </a:pPr>
            <a:r>
              <a:rPr lang="de-DE" sz="3200" dirty="0"/>
              <a:t>Beispielcurricula, </a:t>
            </a:r>
            <a:r>
              <a:rPr lang="de-DE" sz="3200" dirty="0" smtClean="0"/>
              <a:t>Landesmedienzentrum, Landeszentrale für politische Bildung, Angebote </a:t>
            </a:r>
            <a:r>
              <a:rPr lang="de-DE" sz="3200" dirty="0"/>
              <a:t>von Zeitungen für Schulen, …</a:t>
            </a:r>
          </a:p>
          <a:p>
            <a:pPr marL="0" indent="0">
              <a:buNone/>
            </a:pPr>
            <a:endParaRPr lang="de-DE" dirty="0"/>
          </a:p>
        </p:txBody>
      </p:sp>
    </p:spTree>
    <p:extLst>
      <p:ext uri="{BB962C8B-B14F-4D97-AF65-F5344CB8AC3E}">
        <p14:creationId xmlns:p14="http://schemas.microsoft.com/office/powerpoint/2010/main" val="8060574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a:t>
            </a:r>
            <a:r>
              <a:rPr lang="de-DE" b="1" dirty="0" smtClean="0">
                <a:solidFill>
                  <a:srgbClr val="C00000"/>
                </a:solidFill>
              </a:rPr>
              <a:t>der Schulen</a:t>
            </a:r>
            <a:endParaRPr lang="de-DE" b="1" dirty="0">
              <a:solidFill>
                <a:srgbClr val="C00000"/>
              </a:solidFill>
            </a:endParaRPr>
          </a:p>
        </p:txBody>
      </p:sp>
      <p:sp>
        <p:nvSpPr>
          <p:cNvPr id="3" name="Inhaltsplatzhalter 2"/>
          <p:cNvSpPr>
            <a:spLocks noGrp="1"/>
          </p:cNvSpPr>
          <p:nvPr>
            <p:ph idx="1"/>
          </p:nvPr>
        </p:nvSpPr>
        <p:spPr>
          <a:xfrm>
            <a:off x="942371" y="1690688"/>
            <a:ext cx="10515600" cy="4351338"/>
          </a:xfrm>
        </p:spPr>
        <p:txBody>
          <a:bodyPr/>
          <a:lstStyle/>
          <a:p>
            <a:pPr marL="0" indent="0">
              <a:buNone/>
            </a:pPr>
            <a:endParaRPr lang="de-DE" dirty="0" smtClean="0"/>
          </a:p>
          <a:p>
            <a:pPr marL="0" indent="0">
              <a:buNone/>
            </a:pPr>
            <a:r>
              <a:rPr lang="de-DE" dirty="0" smtClean="0"/>
              <a:t>Medienentwicklungspläne </a:t>
            </a:r>
          </a:p>
          <a:p>
            <a:pPr marL="0" indent="0">
              <a:buNone/>
            </a:pPr>
            <a:r>
              <a:rPr lang="de-DE" dirty="0" smtClean="0"/>
              <a:t>der Schulen</a:t>
            </a:r>
            <a:endParaRPr lang="de-DE" dirty="0"/>
          </a:p>
        </p:txBody>
      </p:sp>
    </p:spTree>
    <p:extLst>
      <p:ext uri="{BB962C8B-B14F-4D97-AF65-F5344CB8AC3E}">
        <p14:creationId xmlns:p14="http://schemas.microsoft.com/office/powerpoint/2010/main" val="27867609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LMZ</a:t>
            </a:r>
          </a:p>
        </p:txBody>
      </p:sp>
      <p:sp>
        <p:nvSpPr>
          <p:cNvPr id="3" name="Inhaltsplatzhalter 2"/>
          <p:cNvSpPr>
            <a:spLocks noGrp="1"/>
          </p:cNvSpPr>
          <p:nvPr>
            <p:ph idx="1"/>
          </p:nvPr>
        </p:nvSpPr>
        <p:spPr/>
        <p:txBody>
          <a:bodyPr>
            <a:normAutofit fontScale="92500" lnSpcReduction="20000"/>
          </a:bodyPr>
          <a:lstStyle/>
          <a:p>
            <a:r>
              <a:rPr lang="de-DE" u="sng" dirty="0">
                <a:hlinkClick r:id="rId2"/>
              </a:rPr>
              <a:t>https://www.lmz-bw.de/bildungsmedien/medienlisten/zu-leitperspektiven/leitperspektiven-sekundarstufe-i.html#c47077</a:t>
            </a:r>
            <a:endParaRPr lang="de-DE" dirty="0"/>
          </a:p>
          <a:p>
            <a:pPr marL="0" indent="0">
              <a:buNone/>
            </a:pPr>
            <a:endParaRPr lang="de-DE" dirty="0"/>
          </a:p>
          <a:p>
            <a:r>
              <a:rPr lang="de-DE" u="sng" dirty="0">
                <a:hlinkClick r:id="rId3"/>
              </a:rPr>
              <a:t>https://www.lmz-bw.de/medienbildung-gemeinschaftskundeunterricht.html</a:t>
            </a:r>
            <a:endParaRPr lang="de-DE" dirty="0"/>
          </a:p>
          <a:p>
            <a:pPr marL="0" indent="0">
              <a:buNone/>
            </a:pPr>
            <a:endParaRPr lang="de-DE" dirty="0"/>
          </a:p>
          <a:p>
            <a:r>
              <a:rPr lang="de-DE" u="sng" dirty="0">
                <a:hlinkClick r:id="rId4"/>
              </a:rPr>
              <a:t>https://www.lmz-bw.de/jugendmedienschutz.html</a:t>
            </a:r>
            <a:endParaRPr lang="de-DE" dirty="0"/>
          </a:p>
          <a:p>
            <a:pPr marL="0" indent="0">
              <a:buNone/>
            </a:pPr>
            <a:endParaRPr lang="de-DE" dirty="0"/>
          </a:p>
          <a:p>
            <a:r>
              <a:rPr lang="de-DE" u="sng" dirty="0">
                <a:hlinkClick r:id="rId5"/>
              </a:rPr>
              <a:t>http://</a:t>
            </a:r>
            <a:r>
              <a:rPr lang="de-DE" u="sng" dirty="0" smtClean="0">
                <a:hlinkClick r:id="rId5"/>
              </a:rPr>
              <a:t>unterrichtsmodule-bw.de/index.php?id=779</a:t>
            </a:r>
            <a:endParaRPr lang="de-DE" u="sng" dirty="0" smtClean="0"/>
          </a:p>
          <a:p>
            <a:endParaRPr lang="de-DE" u="sng" dirty="0" smtClean="0"/>
          </a:p>
          <a:p>
            <a:r>
              <a:rPr lang="de-DE" dirty="0">
                <a:hlinkClick r:id="rId6"/>
              </a:rPr>
              <a:t>https://</a:t>
            </a:r>
            <a:r>
              <a:rPr lang="de-DE" dirty="0" smtClean="0">
                <a:hlinkClick r:id="rId6"/>
              </a:rPr>
              <a:t>www.lmz-bw.de/landesmedienzentrum/programme/smep.html</a:t>
            </a:r>
            <a:endParaRPr lang="de-DE" dirty="0" smtClean="0"/>
          </a:p>
          <a:p>
            <a:endParaRPr lang="de-DE" dirty="0"/>
          </a:p>
          <a:p>
            <a:pPr marL="0" indent="0">
              <a:buNone/>
            </a:pPr>
            <a:endParaRPr lang="de-DE" dirty="0"/>
          </a:p>
        </p:txBody>
      </p:sp>
    </p:spTree>
    <p:extLst>
      <p:ext uri="{BB962C8B-B14F-4D97-AF65-F5344CB8AC3E}">
        <p14:creationId xmlns:p14="http://schemas.microsoft.com/office/powerpoint/2010/main" val="29831712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a:t>
            </a:r>
            <a:r>
              <a:rPr lang="de-DE" b="1" dirty="0" err="1" smtClean="0">
                <a:solidFill>
                  <a:srgbClr val="C00000"/>
                </a:solidFill>
              </a:rPr>
              <a:t>LpB</a:t>
            </a:r>
            <a:endParaRPr lang="de-DE" dirty="0"/>
          </a:p>
        </p:txBody>
      </p:sp>
      <p:sp>
        <p:nvSpPr>
          <p:cNvPr id="3" name="Inhaltsplatzhalter 2"/>
          <p:cNvSpPr>
            <a:spLocks noGrp="1"/>
          </p:cNvSpPr>
          <p:nvPr>
            <p:ph idx="1"/>
          </p:nvPr>
        </p:nvSpPr>
        <p:spPr/>
        <p:txBody>
          <a:bodyPr>
            <a:normAutofit lnSpcReduction="10000"/>
          </a:bodyPr>
          <a:lstStyle/>
          <a:p>
            <a:pPr marL="0" indent="0">
              <a:buNone/>
            </a:pPr>
            <a:r>
              <a:rPr lang="de-DE" dirty="0" smtClean="0"/>
              <a:t>D&amp;E </a:t>
            </a:r>
            <a:r>
              <a:rPr lang="de-DE" dirty="0"/>
              <a:t>74-2017 Neue Medien und politische Meinungsbildung:</a:t>
            </a:r>
          </a:p>
          <a:p>
            <a:pPr marL="0" indent="0">
              <a:buNone/>
            </a:pPr>
            <a:r>
              <a:rPr lang="de-DE" dirty="0">
                <a:hlinkClick r:id="rId2"/>
              </a:rPr>
              <a:t>http://www.lpb-bw.de/publikation3312</a:t>
            </a:r>
            <a:endParaRPr lang="de-DE" dirty="0"/>
          </a:p>
          <a:p>
            <a:pPr marL="0" indent="0">
              <a:buNone/>
            </a:pPr>
            <a:r>
              <a:rPr lang="de-DE" dirty="0"/>
              <a:t>Medienportal Südwest:</a:t>
            </a:r>
          </a:p>
          <a:p>
            <a:pPr marL="0" indent="0">
              <a:buNone/>
            </a:pPr>
            <a:r>
              <a:rPr lang="de-DE" dirty="0">
                <a:hlinkClick r:id="rId3"/>
              </a:rPr>
              <a:t>http://www.mediendaten.de/startseite/</a:t>
            </a:r>
            <a:endParaRPr lang="de-DE" dirty="0"/>
          </a:p>
          <a:p>
            <a:pPr marL="0" indent="0">
              <a:buNone/>
            </a:pPr>
            <a:r>
              <a:rPr lang="de-DE" dirty="0" smtClean="0"/>
              <a:t>Schüler-Medienmentoren-Programm:</a:t>
            </a:r>
            <a:endParaRPr lang="de-DE" dirty="0">
              <a:hlinkClick r:id="rId4"/>
            </a:endParaRPr>
          </a:p>
          <a:p>
            <a:pPr marL="0" indent="0">
              <a:buNone/>
            </a:pPr>
            <a:r>
              <a:rPr lang="de-DE" dirty="0">
                <a:hlinkClick r:id="rId4"/>
              </a:rPr>
              <a:t>http://www.lpb-bw.de/5845.html?&amp;L=0&amp;no_cache=1&amp;sword_list%5B0%5D=medien</a:t>
            </a:r>
            <a:endParaRPr lang="de-DE" dirty="0"/>
          </a:p>
          <a:p>
            <a:pPr marL="0" indent="0">
              <a:buNone/>
            </a:pPr>
            <a:r>
              <a:rPr lang="de-DE" dirty="0"/>
              <a:t>E-Learning Angebote für </a:t>
            </a:r>
            <a:r>
              <a:rPr lang="de-DE" dirty="0" smtClean="0"/>
              <a:t>Schulen:</a:t>
            </a:r>
            <a:endParaRPr lang="de-DE" dirty="0"/>
          </a:p>
          <a:p>
            <a:pPr marL="0" indent="0">
              <a:buNone/>
            </a:pPr>
            <a:r>
              <a:rPr lang="de-DE" dirty="0">
                <a:hlinkClick r:id="rId5"/>
              </a:rPr>
              <a:t>http://</a:t>
            </a:r>
            <a:r>
              <a:rPr lang="de-DE" dirty="0" smtClean="0">
                <a:hlinkClick r:id="rId5"/>
              </a:rPr>
              <a:t>www.elearning-politik.de/internetangebote_schulklassen.html</a:t>
            </a:r>
            <a:endParaRPr lang="de-DE" dirty="0" smtClean="0"/>
          </a:p>
          <a:p>
            <a:pPr marL="0" indent="0">
              <a:buNone/>
            </a:pPr>
            <a:endParaRPr lang="de-DE" dirty="0"/>
          </a:p>
          <a:p>
            <a:pPr marL="0" indent="0">
              <a:buNone/>
            </a:pPr>
            <a:endParaRPr lang="de-DE" dirty="0"/>
          </a:p>
        </p:txBody>
      </p:sp>
    </p:spTree>
    <p:extLst>
      <p:ext uri="{BB962C8B-B14F-4D97-AF65-F5344CB8AC3E}">
        <p14:creationId xmlns:p14="http://schemas.microsoft.com/office/powerpoint/2010/main" val="273375643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a:t>
            </a:r>
            <a:r>
              <a:rPr lang="de-DE" b="1" dirty="0" err="1" smtClean="0">
                <a:solidFill>
                  <a:srgbClr val="C00000"/>
                </a:solidFill>
              </a:rPr>
              <a:t>BpB</a:t>
            </a:r>
            <a:endParaRPr lang="de-DE" dirty="0"/>
          </a:p>
        </p:txBody>
      </p:sp>
      <p:sp>
        <p:nvSpPr>
          <p:cNvPr id="3" name="Inhaltsplatzhalter 2"/>
          <p:cNvSpPr>
            <a:spLocks noGrp="1"/>
          </p:cNvSpPr>
          <p:nvPr>
            <p:ph idx="1"/>
          </p:nvPr>
        </p:nvSpPr>
        <p:spPr/>
        <p:txBody>
          <a:bodyPr>
            <a:normAutofit/>
          </a:bodyPr>
          <a:lstStyle/>
          <a:p>
            <a:pPr marL="0" indent="0">
              <a:buNone/>
            </a:pPr>
            <a:r>
              <a:rPr lang="de-DE" dirty="0"/>
              <a:t>Medien und Links zur Medienkompetenz: Orientierung im Medienalltag:</a:t>
            </a:r>
          </a:p>
          <a:p>
            <a:pPr marL="0" indent="0">
              <a:buNone/>
            </a:pPr>
            <a:r>
              <a:rPr lang="de-DE" dirty="0">
                <a:hlinkClick r:id="rId2"/>
              </a:rPr>
              <a:t>http://www.bpb.de/lernen/digitale-bildung/medienpaedagogik/243064/fake-news</a:t>
            </a:r>
            <a:endParaRPr lang="de-DE" dirty="0"/>
          </a:p>
          <a:p>
            <a:pPr marL="0" indent="0">
              <a:buNone/>
            </a:pPr>
            <a:r>
              <a:rPr lang="de-DE" dirty="0"/>
              <a:t>Netzdebatte Medienkritik:</a:t>
            </a:r>
          </a:p>
          <a:p>
            <a:pPr marL="0" indent="0">
              <a:buNone/>
            </a:pPr>
            <a:r>
              <a:rPr lang="de-DE" dirty="0">
                <a:hlinkClick r:id="rId3"/>
              </a:rPr>
              <a:t>http://www.bpb.de/dialog/netzdebatte/232061/medienkritik</a:t>
            </a:r>
            <a:endParaRPr lang="de-DE" dirty="0"/>
          </a:p>
          <a:p>
            <a:pPr marL="0" indent="0">
              <a:buNone/>
            </a:pPr>
            <a:r>
              <a:rPr lang="de-DE" dirty="0"/>
              <a:t>Aus Politik und Zeitgeschichte (</a:t>
            </a:r>
            <a:r>
              <a:rPr lang="de-DE" dirty="0" err="1"/>
              <a:t>APuZ</a:t>
            </a:r>
            <a:r>
              <a:rPr lang="de-DE" dirty="0"/>
              <a:t> 22–23/2014): Politik, Medien, Öffentlichkeit:</a:t>
            </a:r>
          </a:p>
          <a:p>
            <a:pPr marL="0" indent="0">
              <a:buNone/>
            </a:pPr>
            <a:r>
              <a:rPr lang="de-DE" dirty="0"/>
              <a:t> </a:t>
            </a:r>
            <a:r>
              <a:rPr lang="de-DE" dirty="0">
                <a:hlinkClick r:id="rId4"/>
              </a:rPr>
              <a:t>http://www.bpb.de/apuz/184685/politik-medien-oeffentlichkeit</a:t>
            </a: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322273755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a:t>
            </a:r>
            <a:r>
              <a:rPr lang="de-DE" b="1" dirty="0" smtClean="0">
                <a:solidFill>
                  <a:srgbClr val="C00000"/>
                </a:solidFill>
              </a:rPr>
              <a:t>Landesbildungsserver</a:t>
            </a:r>
            <a:endParaRPr lang="de-DE" dirty="0"/>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r>
              <a:rPr lang="de-DE" sz="3600" dirty="0" smtClean="0"/>
              <a:t>Unterrichtsmaterial z.B. zu „</a:t>
            </a:r>
            <a:r>
              <a:rPr lang="de-DE" sz="3600" dirty="0" err="1" smtClean="0"/>
              <a:t>Fake</a:t>
            </a:r>
            <a:r>
              <a:rPr lang="de-DE" sz="3600" dirty="0" smtClean="0"/>
              <a:t> News in der Politik“ oder „Deutschland als Mediendemokratie“</a:t>
            </a:r>
          </a:p>
          <a:p>
            <a:pPr marL="0" indent="0">
              <a:buNone/>
            </a:pPr>
            <a:endParaRPr lang="de-DE" dirty="0">
              <a:hlinkClick r:id="rId2"/>
            </a:endParaRPr>
          </a:p>
          <a:p>
            <a:pPr marL="0" indent="0">
              <a:buNone/>
            </a:pPr>
            <a:r>
              <a:rPr lang="de-DE" sz="2400" dirty="0" smtClean="0">
                <a:hlinkClick r:id="rId2"/>
              </a:rPr>
              <a:t>http</a:t>
            </a:r>
            <a:r>
              <a:rPr lang="de-DE" sz="2400" dirty="0">
                <a:hlinkClick r:id="rId2"/>
              </a:rPr>
              <a:t>://</a:t>
            </a:r>
            <a:r>
              <a:rPr lang="de-DE" sz="2400" dirty="0" smtClean="0">
                <a:hlinkClick r:id="rId2"/>
              </a:rPr>
              <a:t>www.schule-bw.de/faecher-und-schularten/gesellschaftswissenschaftliche-und-philosophische-faecher/gemeinschaftskunde/materialien-und-medien/medien</a:t>
            </a:r>
            <a:endParaRPr lang="de-DE" sz="2400" dirty="0" smtClean="0"/>
          </a:p>
          <a:p>
            <a:pPr marL="0" indent="0">
              <a:buNone/>
            </a:pPr>
            <a:endParaRPr lang="de-DE" dirty="0"/>
          </a:p>
        </p:txBody>
      </p:sp>
    </p:spTree>
    <p:extLst>
      <p:ext uri="{BB962C8B-B14F-4D97-AF65-F5344CB8AC3E}">
        <p14:creationId xmlns:p14="http://schemas.microsoft.com/office/powerpoint/2010/main" val="4850968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Unterstützungsangebote - Zeitungprojekte</a:t>
            </a:r>
            <a:endParaRPr lang="de-DE" dirty="0"/>
          </a:p>
        </p:txBody>
      </p:sp>
      <p:sp>
        <p:nvSpPr>
          <p:cNvPr id="3" name="Inhaltsplatzhalter 2"/>
          <p:cNvSpPr>
            <a:spLocks noGrp="1"/>
          </p:cNvSpPr>
          <p:nvPr>
            <p:ph idx="1"/>
          </p:nvPr>
        </p:nvSpPr>
        <p:spPr/>
        <p:txBody>
          <a:bodyPr>
            <a:normAutofit fontScale="92500"/>
          </a:bodyPr>
          <a:lstStyle/>
          <a:p>
            <a:pPr marL="0" indent="0">
              <a:buNone/>
            </a:pPr>
            <a:r>
              <a:rPr lang="de-DE" dirty="0">
                <a:hlinkClick r:id="rId2"/>
              </a:rPr>
              <a:t>http://service.zeit.de/schule/</a:t>
            </a:r>
          </a:p>
          <a:p>
            <a:pPr marL="0" indent="0">
              <a:buNone/>
            </a:pPr>
            <a:endParaRPr lang="de-DE" dirty="0">
              <a:hlinkClick r:id="rId2"/>
            </a:endParaRPr>
          </a:p>
          <a:p>
            <a:pPr marL="0" indent="0">
              <a:buNone/>
            </a:pPr>
            <a:r>
              <a:rPr lang="de-DE" dirty="0">
                <a:hlinkClick r:id="rId2"/>
              </a:rPr>
              <a:t>https://schule-und-zeitung.sueddeutsche.de/index/projektbeschreibung</a:t>
            </a:r>
            <a:endParaRPr lang="de-DE" dirty="0"/>
          </a:p>
          <a:p>
            <a:pPr marL="0" indent="0">
              <a:buNone/>
            </a:pPr>
            <a:endParaRPr lang="de-DE" dirty="0"/>
          </a:p>
          <a:p>
            <a:pPr marL="0" indent="0">
              <a:buNone/>
            </a:pPr>
            <a:r>
              <a:rPr lang="de-DE" dirty="0">
                <a:hlinkClick r:id="rId3"/>
              </a:rPr>
              <a:t>http://www.fazschule.net/</a:t>
            </a:r>
            <a:endParaRPr lang="de-DE" dirty="0"/>
          </a:p>
          <a:p>
            <a:pPr marL="0" indent="0">
              <a:buNone/>
            </a:pPr>
            <a:endParaRPr lang="de-DE" dirty="0"/>
          </a:p>
          <a:p>
            <a:pPr marL="0" indent="0">
              <a:buNone/>
            </a:pPr>
            <a:r>
              <a:rPr lang="de-DE" dirty="0">
                <a:hlinkClick r:id="rId4"/>
              </a:rPr>
              <a:t>https://www.fr-in-der-schule.de/home.html</a:t>
            </a:r>
            <a:endParaRPr lang="de-DE" dirty="0"/>
          </a:p>
          <a:p>
            <a:pPr marL="0" indent="0">
              <a:buNone/>
            </a:pPr>
            <a:endParaRPr lang="de-DE" dirty="0"/>
          </a:p>
          <a:p>
            <a:pPr marL="0" indent="0">
              <a:buNone/>
            </a:pPr>
            <a:r>
              <a:rPr lang="de-DE" dirty="0">
                <a:hlinkClick r:id="rId5"/>
              </a:rPr>
              <a:t>https://www.handelsblattmachtschule.de/home.html</a:t>
            </a:r>
            <a:endParaRPr lang="de-DE" dirty="0"/>
          </a:p>
          <a:p>
            <a:pPr marL="0" indent="0">
              <a:buNone/>
            </a:pPr>
            <a:endParaRPr lang="de-DE" dirty="0"/>
          </a:p>
        </p:txBody>
      </p:sp>
    </p:spTree>
    <p:extLst>
      <p:ext uri="{BB962C8B-B14F-4D97-AF65-F5344CB8AC3E}">
        <p14:creationId xmlns:p14="http://schemas.microsoft.com/office/powerpoint/2010/main" val="362798724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
            </a:r>
            <a:br>
              <a:rPr lang="de-DE" dirty="0"/>
            </a:br>
            <a:r>
              <a:rPr lang="de-DE" b="1" dirty="0">
                <a:solidFill>
                  <a:srgbClr val="C00000"/>
                </a:solidFill>
              </a:rPr>
              <a:t>Medienbildung in der Schule: Beschluss der Kultusministerkonferenz vom 8. März 2012</a:t>
            </a:r>
            <a:br>
              <a:rPr lang="de-DE" b="1" dirty="0">
                <a:solidFill>
                  <a:srgbClr val="C00000"/>
                </a:solidFill>
              </a:rPr>
            </a:br>
            <a:endParaRPr lang="de-DE" b="1" dirty="0">
              <a:solidFill>
                <a:srgbClr val="C00000"/>
              </a:solidFill>
            </a:endParaRPr>
          </a:p>
        </p:txBody>
      </p:sp>
      <p:sp>
        <p:nvSpPr>
          <p:cNvPr id="3" name="Inhaltsplatzhalter 2"/>
          <p:cNvSpPr>
            <a:spLocks noGrp="1"/>
          </p:cNvSpPr>
          <p:nvPr>
            <p:ph idx="1"/>
          </p:nvPr>
        </p:nvSpPr>
        <p:spPr/>
        <p:txBody>
          <a:bodyPr>
            <a:normAutofit/>
          </a:bodyPr>
          <a:lstStyle/>
          <a:p>
            <a:pPr marL="0" indent="0">
              <a:buNone/>
            </a:pPr>
            <a:endParaRPr lang="de-DE" dirty="0"/>
          </a:p>
          <a:p>
            <a:pPr marL="0" indent="0">
              <a:buNone/>
            </a:pPr>
            <a:endParaRPr lang="de-DE" dirty="0"/>
          </a:p>
          <a:p>
            <a:pPr marL="0" indent="0">
              <a:buNone/>
            </a:pPr>
            <a:r>
              <a:rPr lang="de-DE" sz="2400" dirty="0" smtClean="0">
                <a:hlinkClick r:id="rId2"/>
              </a:rPr>
              <a:t>http</a:t>
            </a:r>
            <a:r>
              <a:rPr lang="de-DE" sz="2400" dirty="0">
                <a:hlinkClick r:id="rId2"/>
              </a:rPr>
              <a:t>://</a:t>
            </a:r>
            <a:r>
              <a:rPr lang="de-DE" sz="2400" dirty="0" smtClean="0">
                <a:hlinkClick r:id="rId2"/>
              </a:rPr>
              <a:t>www.kmk.org/fileadmin/Dateien/veroeffentlichungen_beschluesse/2012/2012_03_08_Medienbildung.pdf</a:t>
            </a:r>
            <a:endParaRPr lang="de-DE" sz="2400" dirty="0" smtClean="0"/>
          </a:p>
          <a:p>
            <a:pPr marL="0" indent="0">
              <a:buNone/>
            </a:pPr>
            <a:endParaRPr lang="de-DE" sz="2400" dirty="0"/>
          </a:p>
          <a:p>
            <a:pPr marL="0" indent="0">
              <a:buNone/>
            </a:pPr>
            <a:r>
              <a:rPr lang="de-DE" sz="2400" dirty="0" smtClean="0"/>
              <a:t>(Text)</a:t>
            </a:r>
            <a:endParaRPr lang="de-DE" sz="2400" dirty="0" smtClean="0"/>
          </a:p>
          <a:p>
            <a:pPr marL="0" indent="0">
              <a:buNone/>
            </a:pPr>
            <a:endParaRPr lang="de-DE" sz="1400" dirty="0"/>
          </a:p>
          <a:p>
            <a:pPr marL="0" indent="0">
              <a:buNone/>
            </a:pPr>
            <a:r>
              <a:rPr lang="de-DE" sz="1400" dirty="0" smtClean="0"/>
              <a:t>)</a:t>
            </a:r>
            <a:endParaRPr lang="de-DE" sz="1400" dirty="0"/>
          </a:p>
        </p:txBody>
      </p:sp>
    </p:spTree>
    <p:extLst>
      <p:ext uri="{BB962C8B-B14F-4D97-AF65-F5344CB8AC3E}">
        <p14:creationId xmlns:p14="http://schemas.microsoft.com/office/powerpoint/2010/main" val="403628207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Fragen, Ergänzungen, Anmerkungen</a:t>
            </a:r>
            <a:r>
              <a:rPr lang="de-DE" b="1" dirty="0" smtClean="0">
                <a:solidFill>
                  <a:srgbClr val="C00000"/>
                </a:solidFill>
              </a:rPr>
              <a:t>?</a:t>
            </a:r>
            <a:br>
              <a:rPr lang="de-DE" b="1" dirty="0" smtClean="0">
                <a:solidFill>
                  <a:srgbClr val="C00000"/>
                </a:solidFill>
              </a:rPr>
            </a:br>
            <a:r>
              <a:rPr lang="de-DE" b="1" dirty="0" smtClean="0">
                <a:solidFill>
                  <a:srgbClr val="C00000"/>
                </a:solidFill>
              </a:rPr>
              <a:t>Wünsche an die </a:t>
            </a:r>
            <a:r>
              <a:rPr lang="de-DE" b="1" dirty="0" err="1" smtClean="0">
                <a:solidFill>
                  <a:srgbClr val="C00000"/>
                </a:solidFill>
              </a:rPr>
              <a:t>LpB</a:t>
            </a:r>
            <a:r>
              <a:rPr lang="de-DE" b="1" dirty="0" smtClean="0">
                <a:solidFill>
                  <a:srgbClr val="C00000"/>
                </a:solidFill>
              </a:rPr>
              <a:t>/das LMZ?</a:t>
            </a:r>
            <a:endParaRPr lang="de-DE" b="1" dirty="0">
              <a:solidFill>
                <a:srgbClr val="C00000"/>
              </a:solidFill>
            </a:endParaRPr>
          </a:p>
        </p:txBody>
      </p:sp>
      <p:sp>
        <p:nvSpPr>
          <p:cNvPr id="8" name="Inhaltsplatzhalter 7"/>
          <p:cNvSpPr>
            <a:spLocks noGrp="1"/>
          </p:cNvSpPr>
          <p:nvPr>
            <p:ph idx="1"/>
          </p:nvPr>
        </p:nvSpPr>
        <p:spPr>
          <a:xfrm>
            <a:off x="838200" y="2082298"/>
            <a:ext cx="10515600" cy="4351338"/>
          </a:xfrm>
        </p:spPr>
        <p:txBody>
          <a:bodyPr>
            <a:normAutofit/>
          </a:bodyPr>
          <a:lstStyle/>
          <a:p>
            <a:pPr marL="0" indent="0">
              <a:buNone/>
            </a:pPr>
            <a:endParaRPr lang="de-DE" sz="800" dirty="0"/>
          </a:p>
          <a:p>
            <a:pPr marL="0" indent="0">
              <a:buNone/>
            </a:pPr>
            <a:endParaRPr lang="de-DE" sz="800" dirty="0"/>
          </a:p>
          <a:p>
            <a:pPr marL="0" indent="0">
              <a:buNone/>
            </a:pPr>
            <a:endParaRPr lang="de-DE" sz="800" dirty="0"/>
          </a:p>
          <a:p>
            <a:pPr marL="0" indent="0">
              <a:buNone/>
            </a:pPr>
            <a:endParaRPr lang="de-DE" sz="800" dirty="0"/>
          </a:p>
          <a:p>
            <a:pPr marL="0" indent="0">
              <a:buNone/>
            </a:pPr>
            <a:endParaRPr lang="de-DE" sz="800" dirty="0"/>
          </a:p>
          <a:p>
            <a:pPr marL="0" indent="0">
              <a:buNone/>
            </a:pPr>
            <a:endParaRPr lang="de-DE" sz="800" dirty="0"/>
          </a:p>
          <a:p>
            <a:pPr marL="0" indent="0">
              <a:buNone/>
            </a:pPr>
            <a:r>
              <a:rPr lang="de-DE" sz="2400" dirty="0" smtClean="0">
                <a:hlinkClick r:id="rId2"/>
              </a:rPr>
              <a:t>http</a:t>
            </a:r>
            <a:r>
              <a:rPr lang="de-DE" sz="2400" dirty="0">
                <a:hlinkClick r:id="rId2"/>
              </a:rPr>
              <a:t>://www.w-fragen-tool.com</a:t>
            </a:r>
            <a:r>
              <a:rPr lang="de-DE" sz="2400" dirty="0" smtClean="0">
                <a:hlinkClick r:id="rId2"/>
              </a:rPr>
              <a:t>/</a:t>
            </a:r>
            <a:endParaRPr lang="de-DE" sz="2400" dirty="0" smtClean="0"/>
          </a:p>
          <a:p>
            <a:pPr marL="0" indent="0">
              <a:buNone/>
            </a:pPr>
            <a:endParaRPr lang="de-DE" sz="2400" dirty="0"/>
          </a:p>
        </p:txBody>
      </p:sp>
    </p:spTree>
    <p:extLst>
      <p:ext uri="{BB962C8B-B14F-4D97-AF65-F5344CB8AC3E}">
        <p14:creationId xmlns:p14="http://schemas.microsoft.com/office/powerpoint/2010/main" val="14133106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a:solidFill>
                  <a:srgbClr val="C00000"/>
                </a:solidFill>
              </a:rPr>
              <a:t>Vielen Dank für Ihre Aufmerksamkeit!</a:t>
            </a:r>
            <a:endParaRPr lang="de-DE" dirty="0"/>
          </a:p>
        </p:txBody>
      </p:sp>
      <p:sp>
        <p:nvSpPr>
          <p:cNvPr id="3" name="Inhaltsplatzhalter 2"/>
          <p:cNvSpPr>
            <a:spLocks noGrp="1"/>
          </p:cNvSpPr>
          <p:nvPr>
            <p:ph idx="1"/>
          </p:nvPr>
        </p:nvSpPr>
        <p:spPr>
          <a:xfrm>
            <a:off x="930797" y="1690688"/>
            <a:ext cx="10515600" cy="4351338"/>
          </a:xfrm>
        </p:spPr>
        <p:txBody>
          <a:bodyPr>
            <a:normAutofit/>
          </a:bodyPr>
          <a:lstStyle/>
          <a:p>
            <a:pPr marL="0" indent="0">
              <a:buNone/>
            </a:pPr>
            <a:endParaRPr lang="de-DE" dirty="0"/>
          </a:p>
          <a:p>
            <a:pPr marL="0" indent="0">
              <a:buNone/>
            </a:pPr>
            <a:endParaRPr lang="de-DE" dirty="0"/>
          </a:p>
          <a:p>
            <a:pPr marL="0" indent="0">
              <a:buNone/>
            </a:pPr>
            <a:endParaRPr lang="de-DE" dirty="0"/>
          </a:p>
          <a:p>
            <a:pPr marL="0" indent="0">
              <a:buNone/>
            </a:pPr>
            <a:r>
              <a:rPr lang="de-DE" sz="2400" dirty="0" smtClean="0">
                <a:hlinkClick r:id="rId2"/>
              </a:rPr>
              <a:t>https</a:t>
            </a:r>
            <a:r>
              <a:rPr lang="de-DE" sz="2400" dirty="0">
                <a:hlinkClick r:id="rId2"/>
              </a:rPr>
              <a:t>://es.fotolia.com/tag/%</a:t>
            </a:r>
            <a:r>
              <a:rPr lang="de-DE" sz="2400" dirty="0" smtClean="0">
                <a:hlinkClick r:id="rId2"/>
              </a:rPr>
              <a:t>22vielen%20dank%22</a:t>
            </a:r>
            <a:endParaRPr lang="de-DE" sz="2400" dirty="0" smtClean="0"/>
          </a:p>
          <a:p>
            <a:pPr marL="0" indent="0">
              <a:buNone/>
            </a:pPr>
            <a:endParaRPr lang="de-DE" sz="2400" dirty="0"/>
          </a:p>
          <a:p>
            <a:pPr marL="0" indent="0">
              <a:buNone/>
            </a:pPr>
            <a:endParaRPr lang="de-DE" sz="2400" dirty="0"/>
          </a:p>
        </p:txBody>
      </p:sp>
    </p:spTree>
    <p:extLst>
      <p:ext uri="{BB962C8B-B14F-4D97-AF65-F5344CB8AC3E}">
        <p14:creationId xmlns:p14="http://schemas.microsoft.com/office/powerpoint/2010/main" val="518555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err="1" smtClean="0">
                <a:solidFill>
                  <a:srgbClr val="C00000"/>
                </a:solidFill>
              </a:rPr>
              <a:t>ibK</a:t>
            </a:r>
            <a:r>
              <a:rPr lang="de-DE" b="1" dirty="0" smtClean="0">
                <a:solidFill>
                  <a:srgbClr val="C00000"/>
                </a:solidFill>
              </a:rPr>
              <a:t> </a:t>
            </a:r>
            <a:r>
              <a:rPr lang="de-DE" b="1" dirty="0">
                <a:solidFill>
                  <a:srgbClr val="C00000"/>
                </a:solidFill>
              </a:rPr>
              <a:t>mit Medienbezug in </a:t>
            </a:r>
            <a:r>
              <a:rPr lang="de-DE" b="1" dirty="0" err="1">
                <a:solidFill>
                  <a:srgbClr val="C00000"/>
                </a:solidFill>
              </a:rPr>
              <a:t>Gk</a:t>
            </a:r>
            <a:r>
              <a:rPr lang="de-DE" b="1" dirty="0">
                <a:solidFill>
                  <a:srgbClr val="C00000"/>
                </a:solidFill>
              </a:rPr>
              <a:t> Klasse 8-10</a:t>
            </a:r>
          </a:p>
        </p:txBody>
      </p:sp>
      <p:sp>
        <p:nvSpPr>
          <p:cNvPr id="3" name="Inhaltsplatzhalter 2"/>
          <p:cNvSpPr>
            <a:spLocks noGrp="1"/>
          </p:cNvSpPr>
          <p:nvPr>
            <p:ph idx="1"/>
          </p:nvPr>
        </p:nvSpPr>
        <p:spPr/>
        <p:txBody>
          <a:bodyPr>
            <a:normAutofit fontScale="92500"/>
          </a:bodyPr>
          <a:lstStyle/>
          <a:p>
            <a:pPr marL="0" indent="0">
              <a:buNone/>
            </a:pPr>
            <a:r>
              <a:rPr lang="de-DE" b="1" dirty="0"/>
              <a:t>3.1.3.3 Politischer Willensbildungsprozess in Deutschland</a:t>
            </a:r>
            <a:endParaRPr lang="de-DE" dirty="0"/>
          </a:p>
          <a:p>
            <a:pPr marL="0" indent="0">
              <a:buNone/>
            </a:pPr>
            <a:r>
              <a:rPr lang="de-DE" dirty="0"/>
              <a:t>(2) </a:t>
            </a:r>
            <a:r>
              <a:rPr lang="de-DE" dirty="0">
                <a:solidFill>
                  <a:srgbClr val="C00000"/>
                </a:solidFill>
              </a:rPr>
              <a:t>Auswirkungen digitaler Medien </a:t>
            </a:r>
            <a:r>
              <a:rPr lang="de-DE" dirty="0"/>
              <a:t>auf die politische Willensbildung erläutern (zum Beispiel Blogs, soziale Netzwerke)</a:t>
            </a:r>
          </a:p>
          <a:p>
            <a:pPr marL="0" indent="0">
              <a:buNone/>
            </a:pPr>
            <a:r>
              <a:rPr lang="de-DE" dirty="0"/>
              <a:t>(7) die </a:t>
            </a:r>
            <a:r>
              <a:rPr lang="de-DE" dirty="0">
                <a:solidFill>
                  <a:srgbClr val="C00000"/>
                </a:solidFill>
              </a:rPr>
              <a:t>Aufgaben der Medien </a:t>
            </a:r>
            <a:r>
              <a:rPr lang="de-DE" dirty="0"/>
              <a:t>in einer demokratischen Gesellschaft erläutern (Information, Agenda-Setting, Herstellung von Öffentlichkeit, Ermöglichung der Teilhabe am öffentlichen Diskurs, Kritik und Kontrolle)</a:t>
            </a:r>
          </a:p>
          <a:p>
            <a:pPr marL="0" indent="0">
              <a:buNone/>
            </a:pPr>
            <a:r>
              <a:rPr lang="de-DE" dirty="0"/>
              <a:t>(8) die Bedeutung der </a:t>
            </a:r>
            <a:r>
              <a:rPr lang="de-DE" dirty="0">
                <a:solidFill>
                  <a:srgbClr val="C00000"/>
                </a:solidFill>
              </a:rPr>
              <a:t>Pressefreiheit</a:t>
            </a:r>
            <a:r>
              <a:rPr lang="de-DE" dirty="0"/>
              <a:t> für die Demokratie erläutern</a:t>
            </a:r>
          </a:p>
          <a:p>
            <a:pPr marL="0" indent="0">
              <a:buNone/>
            </a:pPr>
            <a:r>
              <a:rPr lang="de-DE" b="1" dirty="0"/>
              <a:t>3.1.3.5 Kontrolle politischer Herrschaft in Deutschland</a:t>
            </a:r>
          </a:p>
          <a:p>
            <a:pPr marL="0" indent="0">
              <a:buNone/>
            </a:pPr>
            <a:r>
              <a:rPr lang="de-DE" dirty="0"/>
              <a:t>(1) </a:t>
            </a:r>
            <a:r>
              <a:rPr lang="de-DE" dirty="0">
                <a:effectLst/>
              </a:rPr>
              <a:t>die </a:t>
            </a:r>
            <a:r>
              <a:rPr lang="de-DE" dirty="0">
                <a:solidFill>
                  <a:srgbClr val="C00000"/>
                </a:solidFill>
                <a:effectLst/>
              </a:rPr>
              <a:t>Kontrolle politischer Herrschaft durch Medien </a:t>
            </a:r>
            <a:r>
              <a:rPr lang="de-DE" dirty="0">
                <a:effectLst/>
              </a:rPr>
              <a:t>erläutern (zum Beispiel investigativer Journalismus)</a:t>
            </a:r>
            <a:endParaRPr lang="de-DE" dirty="0"/>
          </a:p>
          <a:p>
            <a:pPr marL="0" indent="0">
              <a:buNone/>
            </a:pPr>
            <a:endParaRPr lang="de-DE" dirty="0"/>
          </a:p>
          <a:p>
            <a:endParaRPr lang="de-DE" dirty="0"/>
          </a:p>
        </p:txBody>
      </p:sp>
    </p:spTree>
    <p:extLst>
      <p:ext uri="{BB962C8B-B14F-4D97-AF65-F5344CB8AC3E}">
        <p14:creationId xmlns:p14="http://schemas.microsoft.com/office/powerpoint/2010/main" val="2435310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err="1" smtClean="0">
                <a:solidFill>
                  <a:srgbClr val="C00000"/>
                </a:solidFill>
              </a:rPr>
              <a:t>ibK</a:t>
            </a:r>
            <a:r>
              <a:rPr lang="de-DE" b="1" dirty="0" smtClean="0">
                <a:solidFill>
                  <a:srgbClr val="C00000"/>
                </a:solidFill>
              </a:rPr>
              <a:t> </a:t>
            </a:r>
            <a:r>
              <a:rPr lang="de-DE" b="1" dirty="0">
                <a:solidFill>
                  <a:srgbClr val="C00000"/>
                </a:solidFill>
              </a:rPr>
              <a:t>mit Medienbezug in </a:t>
            </a:r>
            <a:r>
              <a:rPr lang="de-DE" b="1" dirty="0" err="1">
                <a:solidFill>
                  <a:srgbClr val="C00000"/>
                </a:solidFill>
              </a:rPr>
              <a:t>Gk</a:t>
            </a:r>
            <a:r>
              <a:rPr lang="de-DE" b="1" dirty="0">
                <a:solidFill>
                  <a:srgbClr val="C00000"/>
                </a:solidFill>
              </a:rPr>
              <a:t> in der Kursstufe</a:t>
            </a:r>
            <a:endParaRPr lang="de-DE" dirty="0"/>
          </a:p>
        </p:txBody>
      </p:sp>
      <p:sp>
        <p:nvSpPr>
          <p:cNvPr id="3" name="Inhaltsplatzhalter 2"/>
          <p:cNvSpPr>
            <a:spLocks noGrp="1"/>
          </p:cNvSpPr>
          <p:nvPr>
            <p:ph idx="1"/>
          </p:nvPr>
        </p:nvSpPr>
        <p:spPr/>
        <p:txBody>
          <a:bodyPr>
            <a:normAutofit fontScale="92500" lnSpcReduction="10000"/>
          </a:bodyPr>
          <a:lstStyle/>
          <a:p>
            <a:pPr marL="0" indent="0">
              <a:buNone/>
            </a:pPr>
            <a:r>
              <a:rPr lang="de-DE" b="1" dirty="0"/>
              <a:t>Zweistündiger Kurs 3.2.2.2 Politische Teilhabe/</a:t>
            </a:r>
          </a:p>
          <a:p>
            <a:pPr marL="0" indent="0">
              <a:buNone/>
            </a:pPr>
            <a:r>
              <a:rPr lang="de-DE" b="1" dirty="0"/>
              <a:t>Vierstündiger Kurs 3.3.2.2 Politische Teilhabe</a:t>
            </a:r>
          </a:p>
          <a:p>
            <a:pPr marL="0" indent="0">
              <a:buNone/>
            </a:pPr>
            <a:r>
              <a:rPr lang="de-DE" dirty="0"/>
              <a:t>(5)/(6) die </a:t>
            </a:r>
            <a:r>
              <a:rPr lang="de-DE" dirty="0">
                <a:solidFill>
                  <a:srgbClr val="C00000"/>
                </a:solidFill>
              </a:rPr>
              <a:t>Bedeutung der Medien für die politische Teilhabe </a:t>
            </a:r>
            <a:r>
              <a:rPr lang="de-DE" dirty="0"/>
              <a:t>erläutern (zum Beispiel Meinungs- und Pressefreiheit, Medienkonsum, </a:t>
            </a:r>
            <a:r>
              <a:rPr lang="de-DE" dirty="0" err="1"/>
              <a:t>Medialisierung</a:t>
            </a:r>
            <a:r>
              <a:rPr lang="de-DE" dirty="0"/>
              <a:t> der Wahlkämpfe, </a:t>
            </a:r>
            <a:r>
              <a:rPr lang="de-DE" dirty="0" err="1"/>
              <a:t>Medialisierung</a:t>
            </a:r>
            <a:r>
              <a:rPr lang="de-DE" dirty="0"/>
              <a:t> der Politik)</a:t>
            </a:r>
          </a:p>
          <a:p>
            <a:pPr marL="0" indent="0">
              <a:buNone/>
            </a:pPr>
            <a:r>
              <a:rPr lang="de-DE" b="1" dirty="0"/>
              <a:t>Vierstündiger Kurs 3.3.2.3 Gesetzgebung und Regieren</a:t>
            </a:r>
            <a:endParaRPr lang="de-DE" dirty="0"/>
          </a:p>
          <a:p>
            <a:pPr marL="0" indent="0">
              <a:buNone/>
            </a:pPr>
            <a:r>
              <a:rPr lang="de-DE" dirty="0"/>
              <a:t>(3) den </a:t>
            </a:r>
            <a:r>
              <a:rPr lang="de-DE" dirty="0">
                <a:solidFill>
                  <a:srgbClr val="C00000"/>
                </a:solidFill>
              </a:rPr>
              <a:t>Einfluss der Medien auf Gesetzgebung und Regieren </a:t>
            </a:r>
            <a:r>
              <a:rPr lang="de-DE" dirty="0"/>
              <a:t>erläutern</a:t>
            </a:r>
          </a:p>
          <a:p>
            <a:pPr marL="0" indent="0">
              <a:buNone/>
            </a:pPr>
            <a:r>
              <a:rPr lang="de-DE" b="1" dirty="0"/>
              <a:t>Vierstündiger Kurs 3.3.2.4 Kontrolle politischer Herrschaft</a:t>
            </a:r>
            <a:endParaRPr lang="de-DE" dirty="0"/>
          </a:p>
          <a:p>
            <a:pPr marL="0" indent="0">
              <a:buNone/>
            </a:pPr>
            <a:r>
              <a:rPr lang="de-DE" dirty="0"/>
              <a:t>(7) erörtern, </a:t>
            </a:r>
            <a:r>
              <a:rPr lang="de-DE" dirty="0">
                <a:solidFill>
                  <a:srgbClr val="C00000"/>
                </a:solidFill>
              </a:rPr>
              <a:t>ob Medien ihre Kontrollfunktion wahrnehmen </a:t>
            </a:r>
            <a:r>
              <a:rPr lang="de-DE" dirty="0"/>
              <a:t>(zum Beispiel Wirklichkeitsverzerrung durch Medien, Journalisten als politische Akteure, Journalismus unter wirtschaftlichen Zwängen, investigativer Journalismus)</a:t>
            </a:r>
          </a:p>
          <a:p>
            <a:pPr marL="0" indent="0">
              <a:buNone/>
            </a:pPr>
            <a:endParaRPr lang="de-DE" dirty="0"/>
          </a:p>
        </p:txBody>
      </p:sp>
    </p:spTree>
    <p:extLst>
      <p:ext uri="{BB962C8B-B14F-4D97-AF65-F5344CB8AC3E}">
        <p14:creationId xmlns:p14="http://schemas.microsoft.com/office/powerpoint/2010/main" val="28291048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err="1" smtClean="0">
                <a:solidFill>
                  <a:srgbClr val="C00000"/>
                </a:solidFill>
              </a:rPr>
              <a:t>pbK</a:t>
            </a:r>
            <a:r>
              <a:rPr lang="de-DE" b="1" dirty="0" smtClean="0">
                <a:solidFill>
                  <a:srgbClr val="C00000"/>
                </a:solidFill>
              </a:rPr>
              <a:t> </a:t>
            </a:r>
            <a:r>
              <a:rPr lang="de-DE" b="1" dirty="0">
                <a:solidFill>
                  <a:srgbClr val="C00000"/>
                </a:solidFill>
              </a:rPr>
              <a:t>mit Medienbezug in </a:t>
            </a:r>
            <a:r>
              <a:rPr lang="de-DE" b="1" dirty="0" err="1">
                <a:solidFill>
                  <a:srgbClr val="C00000"/>
                </a:solidFill>
              </a:rPr>
              <a:t>Gk</a:t>
            </a:r>
            <a:endParaRPr lang="de-DE" dirty="0"/>
          </a:p>
        </p:txBody>
      </p:sp>
      <p:sp>
        <p:nvSpPr>
          <p:cNvPr id="3" name="Inhaltsplatzhalter 2"/>
          <p:cNvSpPr>
            <a:spLocks noGrp="1"/>
          </p:cNvSpPr>
          <p:nvPr>
            <p:ph idx="1"/>
          </p:nvPr>
        </p:nvSpPr>
        <p:spPr>
          <a:xfrm>
            <a:off x="838200" y="1979271"/>
            <a:ext cx="10515600" cy="4197692"/>
          </a:xfrm>
        </p:spPr>
        <p:txBody>
          <a:bodyPr/>
          <a:lstStyle/>
          <a:p>
            <a:pPr marL="0" indent="0">
              <a:buNone/>
            </a:pPr>
            <a:r>
              <a:rPr lang="de-DE" b="1" dirty="0"/>
              <a:t>2.4 Methodenkompetenz</a:t>
            </a:r>
          </a:p>
          <a:p>
            <a:pPr marL="0" indent="0">
              <a:buNone/>
            </a:pPr>
            <a:endParaRPr lang="de-DE" dirty="0"/>
          </a:p>
          <a:p>
            <a:pPr marL="0" indent="0">
              <a:buNone/>
            </a:pPr>
            <a:r>
              <a:rPr lang="de-DE" dirty="0"/>
              <a:t>2. die gewonnenen Informationen quellenkritisch hinterfragen und dabei die </a:t>
            </a:r>
            <a:r>
              <a:rPr lang="de-DE" dirty="0">
                <a:solidFill>
                  <a:srgbClr val="C00000"/>
                </a:solidFill>
              </a:rPr>
              <a:t>Zuverlässigkeit der unterschiedlichen Medien einschätzen</a:t>
            </a:r>
          </a:p>
          <a:p>
            <a:pPr marL="0" indent="0">
              <a:buNone/>
            </a:pPr>
            <a:endParaRPr lang="de-DE" dirty="0"/>
          </a:p>
          <a:p>
            <a:pPr marL="0" indent="0">
              <a:buNone/>
            </a:pPr>
            <a:r>
              <a:rPr lang="de-DE" dirty="0"/>
              <a:t>6. </a:t>
            </a:r>
            <a:r>
              <a:rPr lang="de-DE" dirty="0" err="1"/>
              <a:t>produkt</a:t>
            </a:r>
            <a:r>
              <a:rPr lang="de-DE" dirty="0"/>
              <a:t>‑, rollen- beziehungsweise adressatenorientierte </a:t>
            </a:r>
            <a:r>
              <a:rPr lang="de-DE" dirty="0">
                <a:solidFill>
                  <a:srgbClr val="C00000"/>
                </a:solidFill>
              </a:rPr>
              <a:t>Texte verfassen</a:t>
            </a:r>
            <a:r>
              <a:rPr lang="de-DE" dirty="0"/>
              <a:t> (zum Beispiel Leserbrief, Blogeintrag, Rede, Streitgespräch, </a:t>
            </a:r>
            <a:r>
              <a:rPr lang="de-DE" dirty="0">
                <a:effectLst/>
              </a:rPr>
              <a:t>politische Strategie)</a:t>
            </a:r>
            <a:endParaRPr lang="de-DE" dirty="0"/>
          </a:p>
          <a:p>
            <a:pPr marL="0" indent="0">
              <a:buNone/>
            </a:pPr>
            <a:endParaRPr lang="de-DE" dirty="0"/>
          </a:p>
        </p:txBody>
      </p:sp>
    </p:spTree>
    <p:extLst>
      <p:ext uri="{BB962C8B-B14F-4D97-AF65-F5344CB8AC3E}">
        <p14:creationId xmlns:p14="http://schemas.microsoft.com/office/powerpoint/2010/main" val="2882590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err="1" smtClean="0">
                <a:solidFill>
                  <a:srgbClr val="C00000"/>
                </a:solidFill>
              </a:rPr>
              <a:t>pbK</a:t>
            </a:r>
            <a:r>
              <a:rPr lang="de-DE" b="1" dirty="0" smtClean="0">
                <a:solidFill>
                  <a:srgbClr val="C00000"/>
                </a:solidFill>
              </a:rPr>
              <a:t> </a:t>
            </a:r>
            <a:r>
              <a:rPr lang="de-DE" b="1" dirty="0">
                <a:solidFill>
                  <a:srgbClr val="C00000"/>
                </a:solidFill>
              </a:rPr>
              <a:t>mit Medienbezug in </a:t>
            </a:r>
            <a:r>
              <a:rPr lang="de-DE" b="1" dirty="0" err="1">
                <a:solidFill>
                  <a:srgbClr val="C00000"/>
                </a:solidFill>
              </a:rPr>
              <a:t>Gk</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863749962"/>
              </p:ext>
            </p:extLst>
          </p:nvPr>
        </p:nvGraphicFramePr>
        <p:xfrm>
          <a:off x="838200" y="1690688"/>
          <a:ext cx="10515600" cy="3945218"/>
        </p:xfrm>
        <a:graphic>
          <a:graphicData uri="http://schemas.openxmlformats.org/drawingml/2006/table">
            <a:tbl>
              <a:tblPr/>
              <a:tblGrid>
                <a:gridCol w="10515600">
                  <a:extLst>
                    <a:ext uri="{9D8B030D-6E8A-4147-A177-3AD203B41FA5}">
                      <a16:colId xmlns:a16="http://schemas.microsoft.com/office/drawing/2014/main" xmlns="" val="20000"/>
                    </a:ext>
                  </a:extLst>
                </a:gridCol>
              </a:tblGrid>
              <a:tr h="258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2800" b="1" dirty="0"/>
                        <a:t>2.3 Handlungskompetenz</a:t>
                      </a:r>
                    </a:p>
                    <a:p>
                      <a:endParaRPr lang="de-DE" sz="2800" dirty="0"/>
                    </a:p>
                    <a:p>
                      <a:r>
                        <a:rPr lang="de-DE" sz="2800" dirty="0"/>
                        <a:t>7.</a:t>
                      </a:r>
                      <a:r>
                        <a:rPr lang="de-DE" sz="2800" baseline="0" dirty="0"/>
                        <a:t> </a:t>
                      </a:r>
                      <a:r>
                        <a:rPr lang="de-DE" sz="2800" dirty="0">
                          <a:solidFill>
                            <a:srgbClr val="C00000"/>
                          </a:solidFill>
                        </a:rPr>
                        <a:t>Texte und andere Medien</a:t>
                      </a:r>
                      <a:r>
                        <a:rPr lang="de-DE" sz="2800" dirty="0"/>
                        <a:t>, die der Teilhabe an politischen, wirtschaftlichen und gesellschaftlichen Prozessen dienen, </a:t>
                      </a:r>
                      <a:r>
                        <a:rPr lang="de-DE" sz="2800" dirty="0">
                          <a:solidFill>
                            <a:srgbClr val="C00000"/>
                          </a:solidFill>
                        </a:rPr>
                        <a:t>erarbeiten</a:t>
                      </a:r>
                    </a:p>
                  </a:txBody>
                  <a:tcPr anchor="ctr">
                    <a:lnL>
                      <a:noFill/>
                    </a:lnL>
                    <a:lnR>
                      <a:noFill/>
                    </a:lnR>
                    <a:lnT>
                      <a:noFill/>
                    </a:lnT>
                    <a:lnB>
                      <a:noFill/>
                    </a:lnB>
                  </a:tcPr>
                </a:tc>
                <a:extLst>
                  <a:ext uri="{0D108BD9-81ED-4DB2-BD59-A6C34878D82A}">
                    <a16:rowId xmlns:a16="http://schemas.microsoft.com/office/drawing/2014/main" xmlns="" val="10000"/>
                  </a:ext>
                </a:extLst>
              </a:tr>
              <a:tr h="1361056">
                <a:tc>
                  <a:txBody>
                    <a:bodyPr/>
                    <a:lstStyle/>
                    <a:p>
                      <a:r>
                        <a:rPr lang="de-DE" sz="2800" dirty="0"/>
                        <a:t>8.</a:t>
                      </a:r>
                      <a:r>
                        <a:rPr lang="de-DE" sz="2800" baseline="0" dirty="0"/>
                        <a:t> </a:t>
                      </a:r>
                      <a:r>
                        <a:rPr lang="de-DE" sz="2800" dirty="0"/>
                        <a:t>bei der Nutzung von Medien die </a:t>
                      </a:r>
                      <a:r>
                        <a:rPr lang="de-DE" sz="2800" dirty="0">
                          <a:solidFill>
                            <a:srgbClr val="C00000"/>
                          </a:solidFill>
                        </a:rPr>
                        <a:t>Grundsätze des Datenschutzes und der informationellen Selbstbestimmung beachten</a:t>
                      </a:r>
                    </a:p>
                  </a:txBody>
                  <a:tcPr anchor="ctr">
                    <a:lnL>
                      <a:noFill/>
                    </a:lnL>
                    <a:lnR>
                      <a:noFill/>
                    </a:lnR>
                    <a:lnT>
                      <a:noFill/>
                    </a:lnT>
                    <a:lnB>
                      <a:noFill/>
                    </a:lnB>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992314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2246</Words>
  <Application>Microsoft Office PowerPoint</Application>
  <PresentationFormat>Breitbild</PresentationFormat>
  <Paragraphs>473</Paragraphs>
  <Slides>58</Slides>
  <Notes>9</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58</vt:i4>
      </vt:variant>
    </vt:vector>
  </HeadingPairs>
  <TitlesOfParts>
    <vt:vector size="63" baseType="lpstr">
      <vt:lpstr>Arial</vt:lpstr>
      <vt:lpstr>Calibri</vt:lpstr>
      <vt:lpstr>Calibri Light</vt:lpstr>
      <vt:lpstr>Wingdings</vt:lpstr>
      <vt:lpstr>Office Theme</vt:lpstr>
      <vt:lpstr>     Medienbildung im Fach Gemeinschaftskunde:  Was kann das Fach leisten und welche Vernetzungen mit anderem Bausteinen können genutzt werden?</vt:lpstr>
      <vt:lpstr>Medien als „Modethema“</vt:lpstr>
      <vt:lpstr>Und was hat das mit Gk zu tun?</vt:lpstr>
      <vt:lpstr>Und was hat das mit Gk zu tun?</vt:lpstr>
      <vt:lpstr>Struktur der Präsentation</vt:lpstr>
      <vt:lpstr>ibK mit Medienbezug in Gk Klasse 8-10</vt:lpstr>
      <vt:lpstr>ibK mit Medienbezug in Gk in der Kursstufe</vt:lpstr>
      <vt:lpstr>pbK mit Medienbezug in Gk</vt:lpstr>
      <vt:lpstr>pbK mit Medienbezug in Gk</vt:lpstr>
      <vt:lpstr>ibK und pbK mit Medienbezug in Gk</vt:lpstr>
      <vt:lpstr>Medienbezug im Bildungsplan anderer Fächer – Beispiel WBS</vt:lpstr>
      <vt:lpstr>Medienbezug im Bildungsplan anderer Fächer – Beispiel Deutsch</vt:lpstr>
      <vt:lpstr>Medienbezug im Bildungsplan anderer Fächer – Beispiel Deutsch</vt:lpstr>
      <vt:lpstr>Medienbezug im Bildungsplan anderer Fächer – Beispiel Deutsch</vt:lpstr>
      <vt:lpstr>Medienbezug im Bildungsplan anderer Fächer</vt:lpstr>
      <vt:lpstr>Leitperspektive Medienbildung</vt:lpstr>
      <vt:lpstr>Leitperspektive Medienbildung</vt:lpstr>
      <vt:lpstr>Leitperspektive Medienbildung</vt:lpstr>
      <vt:lpstr>Basiskurs Medienbildung</vt:lpstr>
      <vt:lpstr>Basiskurs Medienbildung </vt:lpstr>
      <vt:lpstr>Aufbaukurs Informatik Klasse 7</vt:lpstr>
      <vt:lpstr>Bausteine der Medienbildung</vt:lpstr>
      <vt:lpstr>Kern der Medienbildung aus den Bausteinen</vt:lpstr>
      <vt:lpstr>Kern der Medienbildung aus den Bausteinen</vt:lpstr>
      <vt:lpstr>Kern der Medienbildung aus den Bausteinen</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Unterrichtsbeispiel Klasse 9/10</vt:lpstr>
      <vt:lpstr>Ausblick: Medien und politische Partizipation – Unterrichtsbeispiel Klasse 11/12</vt:lpstr>
      <vt:lpstr> Ausblick: Politische Willensbildung und Partizipation – Unterrichtsbeispiel Klasse 11/12 </vt:lpstr>
      <vt:lpstr>Unterrichtsbeispiel Klasse 11/12</vt:lpstr>
      <vt:lpstr>Unterrichtsbeispiel Klasse 11/12</vt:lpstr>
      <vt:lpstr>Unterrichtsbeispiel Klasse 11/12</vt:lpstr>
      <vt:lpstr>Unterstützungsangebote</vt:lpstr>
      <vt:lpstr>Unterstützungsangebote - Beispielcurricula</vt:lpstr>
      <vt:lpstr>Unterstützungsangebote –  Mediencurriculum Gk</vt:lpstr>
      <vt:lpstr>Unterstützungsangebote der Schulen</vt:lpstr>
      <vt:lpstr>Unterstützungsangebote - LMZ</vt:lpstr>
      <vt:lpstr>Unterstützungsangebote - LpB</vt:lpstr>
      <vt:lpstr>Unterstützungsangebote - BpB</vt:lpstr>
      <vt:lpstr>Unterstützungsangebote - Landesbildungsserver</vt:lpstr>
      <vt:lpstr>Unterstützungsangebote - Zeitungprojekte</vt:lpstr>
      <vt:lpstr> Medienbildung in der Schule: Beschluss der Kultusministerkonferenz vom 8. März 2012 </vt:lpstr>
      <vt:lpstr>Fragen, Ergänzungen, Anmerkungen? Wünsche an die LpB/das LMZ?</vt:lpstr>
      <vt:lpstr>Vielen Dank für Ihre Aufmerksamkeit!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Medien als Querschnittsthema</dc:title>
  <dc:creator>uli</dc:creator>
  <cp:lastModifiedBy>uli</cp:lastModifiedBy>
  <cp:revision>139</cp:revision>
  <cp:lastPrinted>2018-03-21T07:25:37Z</cp:lastPrinted>
  <dcterms:created xsi:type="dcterms:W3CDTF">2017-03-22T05:41:37Z</dcterms:created>
  <dcterms:modified xsi:type="dcterms:W3CDTF">2018-04-16T16:15:36Z</dcterms:modified>
</cp:coreProperties>
</file>