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8" r:id="rId2"/>
    <p:sldId id="278" r:id="rId3"/>
    <p:sldId id="292" r:id="rId4"/>
    <p:sldId id="285" r:id="rId5"/>
    <p:sldId id="287" r:id="rId6"/>
    <p:sldId id="309" r:id="rId7"/>
    <p:sldId id="294" r:id="rId8"/>
    <p:sldId id="288" r:id="rId9"/>
    <p:sldId id="289" r:id="rId10"/>
    <p:sldId id="290" r:id="rId11"/>
    <p:sldId id="286" r:id="rId12"/>
    <p:sldId id="295" r:id="rId13"/>
    <p:sldId id="296" r:id="rId14"/>
    <p:sldId id="297" r:id="rId15"/>
    <p:sldId id="298" r:id="rId16"/>
    <p:sldId id="299" r:id="rId17"/>
    <p:sldId id="284" r:id="rId18"/>
    <p:sldId id="300" r:id="rId19"/>
    <p:sldId id="301" r:id="rId20"/>
    <p:sldId id="302" r:id="rId21"/>
    <p:sldId id="303" r:id="rId22"/>
    <p:sldId id="304" r:id="rId23"/>
    <p:sldId id="308" r:id="rId24"/>
    <p:sldId id="307" r:id="rId25"/>
    <p:sldId id="306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50"/>
    <p:restoredTop sz="94643"/>
  </p:normalViewPr>
  <p:slideViewPr>
    <p:cSldViewPr snapToGrid="0" snapToObjects="1">
      <p:cViewPr varScale="1">
        <p:scale>
          <a:sx n="68" d="100"/>
          <a:sy n="68" d="100"/>
        </p:scale>
        <p:origin x="10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F944B-99FA-47B8-9C73-4C8C4D6FA41A}" type="datetimeFigureOut">
              <a:rPr lang="de-DE" smtClean="0"/>
              <a:t>11.07.2021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5604C-DFAB-4883-AE09-F605A844D8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0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0E757-06A5-465A-8801-182B83FD4B4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26343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Der neue BP 2016 gibt Hinweise, bei welchen inhaltsbezogenen Kompetenzen sich welche prozessbezogenen Kompetenzen andocken lassen. </a:t>
            </a:r>
          </a:p>
          <a:p>
            <a:pPr marL="171450" indent="-171450">
              <a:buFontTx/>
              <a:buChar char="-"/>
            </a:pPr>
            <a:r>
              <a:rPr lang="de-DE" dirty="0"/>
              <a:t>Auch im Beispielcurriculum werden Möglichkeiten aufgezeigt</a:t>
            </a:r>
          </a:p>
          <a:p>
            <a:pPr marL="171450" indent="-171450">
              <a:buFontTx/>
              <a:buChar char="-"/>
            </a:pPr>
            <a:r>
              <a:rPr lang="de-DE" dirty="0"/>
              <a:t>Keine Verbindlichkeit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59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Aufgabenstellung: Operatoren beachten</a:t>
            </a:r>
          </a:p>
          <a:p>
            <a:pPr marL="171450" indent="-171450">
              <a:buFontTx/>
              <a:buChar char="-"/>
            </a:pPr>
            <a:r>
              <a:rPr lang="de-DE" dirty="0"/>
              <a:t>Alle Anforderungsbereiche müssen abgedeckt sein (dabei kann bspw. AFB I in einem Operator aus dem AFB II oder III integriert sein)</a:t>
            </a:r>
          </a:p>
          <a:p>
            <a:pPr marL="171450" indent="-171450">
              <a:buFontTx/>
              <a:buChar char="-"/>
            </a:pPr>
            <a:r>
              <a:rPr lang="de-DE" dirty="0"/>
              <a:t>Steigerung in den des Anforderungsniveaus hin zum AFB III</a:t>
            </a:r>
          </a:p>
          <a:p>
            <a:pPr marL="171450" indent="-171450">
              <a:buFontTx/>
              <a:buChar char="-"/>
            </a:pPr>
            <a:r>
              <a:rPr lang="de-DE" dirty="0"/>
              <a:t>Ausnahme: Es kann Sinn ergeben, bspw. mit einem Operator aus dem AFB II einzusteigen, wenn dieser sich auf das gewählte Material bezieht.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595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Auch hier gilt es zu beachten, dass es zwei verschiedene </a:t>
            </a:r>
            <a:r>
              <a:rPr lang="de-DE" dirty="0" err="1"/>
              <a:t>Operatorenkataloge</a:t>
            </a:r>
            <a:r>
              <a:rPr lang="de-DE" dirty="0"/>
              <a:t> gibt: BP 2004 und BP 2016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125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Gemeinsamkeiten: Fast alle Operatoren tauchen auch im neuen BP auf</a:t>
            </a:r>
          </a:p>
          <a:p>
            <a:pPr marL="171450" indent="-171450">
              <a:buFontTx/>
              <a:buChar char="-"/>
            </a:pPr>
            <a:r>
              <a:rPr lang="de-DE" dirty="0"/>
              <a:t>Unterschiede: </a:t>
            </a:r>
          </a:p>
          <a:p>
            <a:pPr marL="628650" lvl="1" indent="-171450">
              <a:buFontTx/>
              <a:buChar char="-"/>
            </a:pPr>
            <a:r>
              <a:rPr lang="de-DE" dirty="0"/>
              <a:t>zwei neue Operatoren: bezeichnen (AFB I) und entwickeln (AFB III)</a:t>
            </a:r>
          </a:p>
          <a:p>
            <a:pPr marL="628650" lvl="1" indent="-171450">
              <a:buFontTx/>
              <a:buChar char="-"/>
            </a:pPr>
            <a:r>
              <a:rPr lang="de-DE" dirty="0"/>
              <a:t>Konkretisierung der Beschreibung (höhere </a:t>
            </a:r>
            <a:r>
              <a:rPr lang="de-DE" dirty="0" err="1"/>
              <a:t>Trennschärde</a:t>
            </a:r>
            <a:r>
              <a:rPr lang="de-DE" dirty="0"/>
              <a:t>), Bsp. „beschreiben“. BP 2016: keine Entnahme aus Material, das wäre „herausarbeiten“.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13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Unterschiede: </a:t>
            </a:r>
          </a:p>
          <a:p>
            <a:pPr marL="628650" lvl="1" indent="-171450">
              <a:buFontTx/>
              <a:buChar char="-"/>
            </a:pPr>
            <a:r>
              <a:rPr lang="de-DE" dirty="0"/>
              <a:t>„Herausarbeiten“ wandert von AFB I in den AFB II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431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Über die formalen Aspekte (Bildungsplan, Kompetenzen, Operatoren) müssen weitere wichtige Rahmenbedingungen beachtet werden</a:t>
            </a:r>
          </a:p>
          <a:p>
            <a:pPr marL="171450" indent="-171450">
              <a:buFontTx/>
              <a:buChar char="-"/>
            </a:pPr>
            <a:r>
              <a:rPr lang="de-DE" dirty="0"/>
              <a:t>Dazu gehören in erster Linie der Unterricht, die Problemorientierung, 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507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EPA: Einheitliche Prüfungsanforderungen in der Abiturprüfung - EPA (Beschlüsse der KMK)</a:t>
            </a:r>
          </a:p>
          <a:p>
            <a:pPr marL="171450" indent="-171450">
              <a:buFontTx/>
              <a:buChar char="-"/>
            </a:pPr>
            <a:r>
              <a:rPr lang="de-DE" dirty="0"/>
              <a:t>„alter“ und „neuer“ Bildungsplan sind zu berücksichtigen, welcher ist zum jeweiligen Zeitpunkt gültig?</a:t>
            </a:r>
          </a:p>
          <a:p>
            <a:pPr marL="171450" indent="-171450">
              <a:buFontTx/>
              <a:buChar char="-"/>
            </a:pPr>
            <a:r>
              <a:rPr lang="de-DE" dirty="0"/>
              <a:t>BP2016 unterscheidet zwischen inhaltsbezogenen und prozessbezogenen Kompetenzen, diese Begrifflichkeit wird auch für den BP 2004 übernommen</a:t>
            </a:r>
          </a:p>
          <a:p>
            <a:pPr marL="171450" indent="-171450">
              <a:buFontTx/>
              <a:buChar char="-"/>
            </a:pPr>
            <a:r>
              <a:rPr lang="de-DE" dirty="0"/>
              <a:t>Einüben (Unterricht, Klausuren) und Verwenden von Operatoren in den Aufgabenstellungen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317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2021: erstmals die Kombinationsprüfung im Mündlichen Abitur, nur für die Basisfächer, also noch zwei mal</a:t>
            </a:r>
          </a:p>
          <a:p>
            <a:pPr marL="171450" indent="-171450">
              <a:buFontTx/>
              <a:buChar char="-"/>
            </a:pPr>
            <a:r>
              <a:rPr lang="de-DE" dirty="0"/>
              <a:t>Ab dem Abitur 2023 gilt dann der neue Bildungsplan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078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Zwei Themenfelder im Basisfach: Internationale Beziehungen und Politisches System</a:t>
            </a:r>
          </a:p>
          <a:p>
            <a:pPr marL="171450" indent="-171450">
              <a:buFontTx/>
              <a:buChar char="-"/>
            </a:pPr>
            <a:r>
              <a:rPr lang="de-DE" dirty="0"/>
              <a:t>Die Halbjahre sehen in der Regel </a:t>
            </a:r>
            <a:r>
              <a:rPr lang="de-DE" dirty="0" err="1"/>
              <a:t>Gk</a:t>
            </a:r>
            <a:r>
              <a:rPr lang="de-DE" dirty="0"/>
              <a:t> – </a:t>
            </a:r>
            <a:r>
              <a:rPr lang="de-DE" dirty="0" err="1"/>
              <a:t>Geo</a:t>
            </a:r>
            <a:r>
              <a:rPr lang="de-DE" dirty="0"/>
              <a:t> – </a:t>
            </a:r>
            <a:r>
              <a:rPr lang="de-DE" dirty="0" err="1"/>
              <a:t>Geo</a:t>
            </a:r>
            <a:r>
              <a:rPr lang="de-DE" dirty="0"/>
              <a:t> – </a:t>
            </a:r>
            <a:r>
              <a:rPr lang="de-DE" dirty="0" err="1"/>
              <a:t>Gk</a:t>
            </a:r>
            <a:r>
              <a:rPr lang="de-DE" dirty="0"/>
              <a:t> vor, können aber auch getauscht werden.</a:t>
            </a:r>
          </a:p>
          <a:p>
            <a:pPr marL="171450" indent="-171450">
              <a:buFontTx/>
              <a:buChar char="-"/>
            </a:pPr>
            <a:r>
              <a:rPr lang="de-DE" dirty="0"/>
              <a:t>Ab dem neuen Bildungsplan sollten die </a:t>
            </a:r>
            <a:r>
              <a:rPr lang="de-DE" dirty="0" err="1"/>
              <a:t>Gk</a:t>
            </a:r>
            <a:r>
              <a:rPr lang="de-DE" dirty="0"/>
              <a:t>-Halbjahre inhaltlich getauscht werden (Umfang der beiden Themengebiete hat sich verändert): Politisches System kleiner, Internationale Beziehungen größer; </a:t>
            </a:r>
          </a:p>
          <a:p>
            <a:pPr marL="171450" indent="-171450">
              <a:buFontTx/>
              <a:buChar char="-"/>
            </a:pPr>
            <a:r>
              <a:rPr lang="de-DE" dirty="0"/>
              <a:t>Problem 4. Halbjahr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882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Bei manchen Prüfungen (Präsentationsprüfungen, teilweise auch Zusatzprüfungen) war der Eindruck: Interessantes Thema, sehr detaillierter, kenntnisreicher Vortrag, aber wo bleibt das Politische?</a:t>
            </a:r>
          </a:p>
          <a:p>
            <a:r>
              <a:rPr lang="de-DE" dirty="0"/>
              <a:t>- Auch beim Kolloquium: Manche Prüfungsgespräche blieben sehr stark im Bereich der alltäglichen Politikwahrnehmung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376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Eine ideale Aufgabe/Prüfung berücksichtigt alle 3 Zonen des Politischen: die Alltagswahrnehmung/den konkreten politischen Konflikt, die Teilkompetenzen des Bildungsplans und die Basiskonzepte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6265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Hier am Beispiel eines Ausgabenvorschlags zu den Internationalen Beziehungen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3277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Und hier als Beispiel für einen Aufgabenvorschlag zum Politischen System (siehe später: Sichtung der Aufgabenvorschläge)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26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dirty="0"/>
              <a:t>Eine entscheidende Rolle bei der Gestaltung der Aufgabe spielt auch das Material</a:t>
            </a:r>
          </a:p>
          <a:p>
            <a:pPr marL="171450" indent="-171450">
              <a:buFontTx/>
              <a:buChar char="-"/>
            </a:pPr>
            <a:r>
              <a:rPr lang="de-DE" dirty="0"/>
              <a:t>Zentrale Frage: Welche prozessbezogene Kompetenzen lassen sich bei welchem Material in der Prüfung durch die </a:t>
            </a:r>
            <a:r>
              <a:rPr lang="de-DE" dirty="0" err="1"/>
              <a:t>SuS</a:t>
            </a:r>
            <a:r>
              <a:rPr lang="de-DE" dirty="0"/>
              <a:t> zeigen?</a:t>
            </a:r>
          </a:p>
          <a:p>
            <a:pPr marL="171450" indent="-171450">
              <a:buFontTx/>
              <a:buChar char="-"/>
            </a:pPr>
            <a:r>
              <a:rPr lang="de-DE" dirty="0"/>
              <a:t>Oder andersherum: Will ich eine bestimmte prozessbezogene Kompetenz abprüfen, welches Material muss ich dann wählen?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F5604C-DFAB-4883-AE09-F605A844D86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69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6954089"/>
      </p:ext>
    </p:extLst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2192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de-DE" noProof="0"/>
              <a:t>Diagramm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09035610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6240B7-706E-8743-92B7-7E284DBE8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36352406"/>
      </p:ext>
    </p:extLst>
  </p:cSld>
  <p:clrMapOvr>
    <a:masterClrMapping/>
  </p:clrMapOvr>
  <p:transition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6C60DE-0018-4344-9BD7-809007BA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90171403"/>
      </p:ext>
    </p:extLst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07309435"/>
      </p:ext>
    </p:extLst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11865324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86347418"/>
      </p:ext>
    </p:extLst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D15B797-A258-4169-98FD-FEEF6121FC08}"/>
              </a:ext>
            </a:extLst>
          </p:cNvPr>
          <p:cNvSpPr/>
          <p:nvPr userDrawn="1"/>
        </p:nvSpPr>
        <p:spPr bwMode="auto">
          <a:xfrm>
            <a:off x="10202238" y="6452171"/>
            <a:ext cx="1664414" cy="395555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CA919F5-8854-40DD-A8B8-092A612D10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11089" y="6114076"/>
            <a:ext cx="1980952" cy="6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18571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01175308"/>
      </p:ext>
    </p:extLst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27139071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4912888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2192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de-DE" noProof="0"/>
              <a:t>Klicken Sie auf das Symbol, um die SmartArt-Grafik hinzuzufügen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86365046"/>
      </p:ext>
    </p:extLst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zum Bearbeiten.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1036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Klicken Sie, um die Textformatierung des Masters zu bearbeiten.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7" name="Fußzeilenplatzhalter 3"/>
          <p:cNvSpPr txBox="1">
            <a:spLocks/>
          </p:cNvSpPr>
          <p:nvPr/>
        </p:nvSpPr>
        <p:spPr bwMode="auto">
          <a:xfrm>
            <a:off x="3615442" y="6614042"/>
            <a:ext cx="4435510" cy="15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449263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r" defTabSz="4492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de-DE" altLang="de-DE" sz="1100" dirty="0">
                <a:latin typeface="Arial" charset="0"/>
              </a:rPr>
              <a:t>ZPG Gemeinschaftskunde und Geographie: Kombinationsprüfung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221686" y="6477001"/>
            <a:ext cx="1683567" cy="321215"/>
          </a:xfrm>
          <a:prstGeom prst="rect">
            <a:avLst/>
          </a:prstGeom>
          <a:solidFill>
            <a:srgbClr val="FFFDE5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385842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transition>
    <p:pull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  <a:ea typeface="ＭＳ Ｐゴシック" charset="0"/>
          <a:cs typeface="ＭＳ Ｐゴシック" charset="0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9pPr>
    </p:titleStyle>
    <p:bodyStyle>
      <a:lvl1pPr marL="279400" indent="-2794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55650" indent="-284163" algn="l" rtl="0" eaLnBrk="1" fontAlgn="base" hangingPunct="1"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747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5938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129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471482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28634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385787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42939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tm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tm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2283366" y="243286"/>
            <a:ext cx="8499084" cy="184293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br>
              <a:rPr lang="de-DE" sz="3200" dirty="0"/>
            </a:br>
            <a:br>
              <a:rPr lang="de-DE" sz="3200" dirty="0"/>
            </a:br>
            <a:br>
              <a:rPr lang="de-DE" sz="3200" dirty="0"/>
            </a:br>
            <a:r>
              <a:rPr lang="de-DE" sz="3200" dirty="0"/>
              <a:t> </a:t>
            </a:r>
            <a:r>
              <a:rPr lang="de-DE" sz="16000" b="1" dirty="0">
                <a:latin typeface="Helvetica" panose="020B0604020202020204" pitchFamily="34" charset="0"/>
                <a:cs typeface="Helvetica" panose="020B0604020202020204" pitchFamily="34" charset="0"/>
              </a:rPr>
              <a:t>ZPG Gemeinschaftskunde</a:t>
            </a:r>
          </a:p>
          <a:p>
            <a:pPr>
              <a:defRPr/>
            </a:pPr>
            <a:endParaRPr lang="de-DE" sz="1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r>
              <a:rPr lang="de-DE" altLang="de-DE" sz="9600" b="1" dirty="0">
                <a:latin typeface="Helvetica" panose="020B0604020202020204" pitchFamily="34" charset="0"/>
                <a:cs typeface="Helvetica" panose="020B0604020202020204" pitchFamily="34" charset="0"/>
              </a:rPr>
              <a:t>Kombinationsprüfung Geographie/Gemeinschaftskunde</a:t>
            </a:r>
            <a:endParaRPr lang="de-DE" altLang="de-DE" sz="8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endParaRPr lang="de-DE" sz="1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defRPr/>
            </a:pPr>
            <a:br>
              <a:rPr lang="de-DE" sz="3200" dirty="0"/>
            </a:br>
            <a:br>
              <a:rPr lang="de-DE" sz="3200" dirty="0"/>
            </a:br>
            <a:endParaRPr lang="de-DE" sz="3200" dirty="0"/>
          </a:p>
        </p:txBody>
      </p:sp>
      <p:sp>
        <p:nvSpPr>
          <p:cNvPr id="6" name="Untertitel 2"/>
          <p:cNvSpPr txBox="1">
            <a:spLocks/>
          </p:cNvSpPr>
          <p:nvPr/>
        </p:nvSpPr>
        <p:spPr>
          <a:xfrm>
            <a:off x="2329208" y="5138357"/>
            <a:ext cx="8407400" cy="17215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2573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altLang="de-DE" sz="3600" dirty="0"/>
              <a:t>Vom Bildungsplan zur Aufgabe </a:t>
            </a:r>
          </a:p>
          <a:p>
            <a:pPr marL="0" indent="0" algn="ctr">
              <a:buNone/>
            </a:pPr>
            <a:r>
              <a:rPr lang="de-DE" altLang="de-DE" dirty="0"/>
              <a:t>(im Schwerpunktfach Gemeinschaftskunde)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41471BB-173D-441D-9AED-AB6BA53B17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00"/>
          <a:stretch/>
        </p:blipFill>
        <p:spPr>
          <a:xfrm>
            <a:off x="415448" y="2177248"/>
            <a:ext cx="3115394" cy="10375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Grafik 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4DA2957-08FE-41C0-B92F-7488C3FA8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868" y="2696017"/>
            <a:ext cx="3410166" cy="11629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Grafik 10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D0FEFB6-7F05-4739-BA66-50E0AD84A46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8337"/>
          <a:stretch/>
        </p:blipFill>
        <p:spPr>
          <a:xfrm>
            <a:off x="7888638" y="2192715"/>
            <a:ext cx="2313201" cy="1464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Grafik 1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154B7F26-5494-4622-841D-6C1CAB29122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6436"/>
          <a:stretch/>
        </p:blipFill>
        <p:spPr>
          <a:xfrm>
            <a:off x="9492830" y="2632499"/>
            <a:ext cx="2338374" cy="15737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7B5981B3-C4E4-4E19-90BB-AAD3CB9158D3}"/>
              </a:ext>
            </a:extLst>
          </p:cNvPr>
          <p:cNvSpPr/>
          <p:nvPr/>
        </p:nvSpPr>
        <p:spPr bwMode="auto">
          <a:xfrm>
            <a:off x="5824826" y="3025422"/>
            <a:ext cx="1478845" cy="440267"/>
          </a:xfrm>
          <a:prstGeom prst="rightArrow">
            <a:avLst/>
          </a:prstGeom>
          <a:blipFill>
            <a:blip r:embed="rId7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65860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Zonen des Politischen </a:t>
            </a:r>
            <a:r>
              <a:rPr lang="de-DE" sz="2400" dirty="0">
                <a:latin typeface="Helvetica" panose="020B0604020202020204" pitchFamily="34" charset="0"/>
                <a:cs typeface="Helvetica" panose="020B0604020202020204" pitchFamily="34" charset="0"/>
              </a:rPr>
              <a:t>(Sander 2007)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FD10874-F852-4F87-A075-4CA2EB80C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8" y="1903885"/>
            <a:ext cx="6690377" cy="388359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26A699-ABA7-4CCA-BF20-162BD7EEF372}"/>
              </a:ext>
            </a:extLst>
          </p:cNvPr>
          <p:cNvSpPr txBox="1"/>
          <p:nvPr/>
        </p:nvSpPr>
        <p:spPr>
          <a:xfrm>
            <a:off x="7336465" y="2222204"/>
            <a:ext cx="4088334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Aktualität, Alltagswahrnehmung: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Wahlen und Wahlbeteiligung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39F0AAF-D526-4F7B-9482-A00C4D280347}"/>
              </a:ext>
            </a:extLst>
          </p:cNvPr>
          <p:cNvSpPr txBox="1"/>
          <p:nvPr/>
        </p:nvSpPr>
        <p:spPr>
          <a:xfrm>
            <a:off x="7336465" y="3135079"/>
            <a:ext cx="4088335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Teilkompetenzen des Bildungsplans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(3) Ursachen des Nichtwählens beschreiben und mögliche Folgen einer geringen Wahlbeteiligung erläutern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9EEB88E-6A81-4946-AC67-0E4C53003DF9}"/>
              </a:ext>
            </a:extLst>
          </p:cNvPr>
          <p:cNvSpPr txBox="1"/>
          <p:nvPr/>
        </p:nvSpPr>
        <p:spPr>
          <a:xfrm>
            <a:off x="7336464" y="4505154"/>
            <a:ext cx="4088335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Basiskonzepte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(Bildungsplan 2016):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Interesse und Gemeinwohl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Regeln und Recht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Privatheit und Öffentlichkeit</a:t>
            </a: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95E64B9C-33B8-4704-9258-DFA62561E171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71650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Was gilt es zu berücksichtigen?</a:t>
            </a:r>
          </a:p>
        </p:txBody>
      </p:sp>
      <p:sp>
        <p:nvSpPr>
          <p:cNvPr id="3" name="Rechteck: eine Ecke abgeschnitten 2">
            <a:extLst>
              <a:ext uri="{FF2B5EF4-FFF2-40B4-BE49-F238E27FC236}">
                <a16:creationId xmlns:a16="http://schemas.microsoft.com/office/drawing/2014/main" id="{46B69A36-7B84-4517-9516-40A8DB43512B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: Fünfeck 20">
            <a:extLst>
              <a:ext uri="{FF2B5EF4-FFF2-40B4-BE49-F238E27FC236}">
                <a16:creationId xmlns:a16="http://schemas.microsoft.com/office/drawing/2014/main" id="{77380657-99F1-4016-8738-F1476B136AFA}"/>
              </a:ext>
            </a:extLst>
          </p:cNvPr>
          <p:cNvSpPr/>
          <p:nvPr/>
        </p:nvSpPr>
        <p:spPr>
          <a:xfrm>
            <a:off x="350874" y="4104163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Urteilskompetenz!</a:t>
            </a:r>
          </a:p>
          <a:p>
            <a:pPr algn="ctr"/>
            <a:endParaRPr lang="de-DE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erörtern, beurteilen, bewerten</a:t>
            </a:r>
          </a:p>
        </p:txBody>
      </p:sp>
      <p:sp>
        <p:nvSpPr>
          <p:cNvPr id="23" name="Pfeil: Fünfeck 22">
            <a:extLst>
              <a:ext uri="{FF2B5EF4-FFF2-40B4-BE49-F238E27FC236}">
                <a16:creationId xmlns:a16="http://schemas.microsoft.com/office/drawing/2014/main" id="{CCDD41DE-410E-4825-AF8B-4C1A7BCEC04B}"/>
              </a:ext>
            </a:extLst>
          </p:cNvPr>
          <p:cNvSpPr/>
          <p:nvPr/>
        </p:nvSpPr>
        <p:spPr>
          <a:xfrm flipH="1">
            <a:off x="8253726" y="4106734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Analysekompetenz</a:t>
            </a:r>
          </a:p>
          <a:p>
            <a:pPr algn="ctr"/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Methodenkompetenz</a:t>
            </a:r>
          </a:p>
          <a:p>
            <a:pPr algn="ctr"/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F731C51-21D4-457E-80D7-0E56081C6647}"/>
              </a:ext>
            </a:extLst>
          </p:cNvPr>
          <p:cNvSpPr/>
          <p:nvPr/>
        </p:nvSpPr>
        <p:spPr>
          <a:xfrm>
            <a:off x="4302300" y="4104163"/>
            <a:ext cx="3646968" cy="1683318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abhängig von den gewählten Materialien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ußzeilenplatzhalter 1">
            <a:extLst>
              <a:ext uri="{FF2B5EF4-FFF2-40B4-BE49-F238E27FC236}">
                <a16:creationId xmlns:a16="http://schemas.microsoft.com/office/drawing/2014/main" id="{83C26FDA-76A1-41C9-88AF-C3FE1E42FB20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73293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4151898" cy="123674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sz="3600" dirty="0">
                <a:latin typeface="Helvetica" panose="020B0604020202020204" pitchFamily="34" charset="0"/>
                <a:cs typeface="Helvetica" panose="020B0604020202020204" pitchFamily="34" charset="0"/>
              </a:rPr>
              <a:t>Prozessbezogene Kompetenzen</a:t>
            </a:r>
          </a:p>
        </p:txBody>
      </p:sp>
      <p:pic>
        <p:nvPicPr>
          <p:cNvPr id="4" name="Grafik 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3658DB7-3C8F-4692-A335-02492FF886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 b="1793"/>
          <a:stretch/>
        </p:blipFill>
        <p:spPr>
          <a:xfrm>
            <a:off x="5242813" y="170206"/>
            <a:ext cx="6858957" cy="579465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28D09F6-D622-4119-8DB4-E41A50A8E3E4}"/>
              </a:ext>
            </a:extLst>
          </p:cNvPr>
          <p:cNvSpPr txBox="1"/>
          <p:nvPr/>
        </p:nvSpPr>
        <p:spPr>
          <a:xfrm>
            <a:off x="457559" y="2870791"/>
            <a:ext cx="40263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Der Bildungsplan 2016 gibt zahlreiche Hinweise, bei welchen inhaltsbezogenen Kompetenzen man welche prozessbezogenen Kompetenzen anwenden kann. </a:t>
            </a:r>
          </a:p>
        </p:txBody>
      </p:sp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CEE60775-7CE2-4AF8-8765-4AAEF438D23B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74321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Was gilt es zu berücksichtigen?</a:t>
            </a:r>
          </a:p>
        </p:txBody>
      </p:sp>
      <p:sp>
        <p:nvSpPr>
          <p:cNvPr id="3" name="Rechteck: eine Ecke abgeschnitten 2">
            <a:extLst>
              <a:ext uri="{FF2B5EF4-FFF2-40B4-BE49-F238E27FC236}">
                <a16:creationId xmlns:a16="http://schemas.microsoft.com/office/drawing/2014/main" id="{46B69A36-7B84-4517-9516-40A8DB43512B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ußzeilenplatzhalter 1">
            <a:extLst>
              <a:ext uri="{FF2B5EF4-FFF2-40B4-BE49-F238E27FC236}">
                <a16:creationId xmlns:a16="http://schemas.microsoft.com/office/drawing/2014/main" id="{3DA35DC6-89DD-4FD5-9809-F08B9C64AECC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63413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Anforderungsbereiche I – III und Operatoren</a:t>
            </a:r>
          </a:p>
        </p:txBody>
      </p:sp>
      <p:pic>
        <p:nvPicPr>
          <p:cNvPr id="9" name="Grafik 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365C2F56-B09D-4BDD-96BE-CF52EA978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914" y="2349937"/>
            <a:ext cx="5602171" cy="3189145"/>
          </a:xfrm>
          <a:prstGeom prst="rect">
            <a:avLst/>
          </a:prstGeom>
        </p:spPr>
      </p:pic>
      <p:pic>
        <p:nvPicPr>
          <p:cNvPr id="17" name="Grafik 1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7454AE1-6D5B-404A-A232-834A029EE5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319"/>
          <a:stretch/>
        </p:blipFill>
        <p:spPr>
          <a:xfrm>
            <a:off x="346570" y="2349938"/>
            <a:ext cx="5816770" cy="30833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347A67A-061C-43FF-9CD5-A204183F0A67}"/>
              </a:ext>
            </a:extLst>
          </p:cNvPr>
          <p:cNvSpPr txBox="1"/>
          <p:nvPr/>
        </p:nvSpPr>
        <p:spPr>
          <a:xfrm>
            <a:off x="457559" y="1988288"/>
            <a:ext cx="563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Bildungsplan 2004 -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Basisoperatorenkatalog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F0907FA-BA4E-4A43-B3F0-5491D8D93FEA}"/>
              </a:ext>
            </a:extLst>
          </p:cNvPr>
          <p:cNvSpPr txBox="1"/>
          <p:nvPr/>
        </p:nvSpPr>
        <p:spPr>
          <a:xfrm>
            <a:off x="6260122" y="1980605"/>
            <a:ext cx="563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Bildungsplan 2016 - Operatoren</a:t>
            </a: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F7F1D682-12BB-4F33-9112-0CBD4812DB65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69321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Anforderungsbereiche I – III und Operatoren</a:t>
            </a:r>
          </a:p>
        </p:txBody>
      </p:sp>
      <p:pic>
        <p:nvPicPr>
          <p:cNvPr id="9" name="Grafik 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365C2F56-B09D-4BDD-96BE-CF52EA978D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914" y="2349937"/>
            <a:ext cx="5602171" cy="3189145"/>
          </a:xfrm>
          <a:prstGeom prst="rect">
            <a:avLst/>
          </a:prstGeom>
        </p:spPr>
      </p:pic>
      <p:pic>
        <p:nvPicPr>
          <p:cNvPr id="17" name="Grafik 1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7454AE1-6D5B-404A-A232-834A029EE50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319"/>
          <a:stretch/>
        </p:blipFill>
        <p:spPr>
          <a:xfrm>
            <a:off x="346570" y="2349938"/>
            <a:ext cx="5816770" cy="30833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347A67A-061C-43FF-9CD5-A204183F0A67}"/>
              </a:ext>
            </a:extLst>
          </p:cNvPr>
          <p:cNvSpPr txBox="1"/>
          <p:nvPr/>
        </p:nvSpPr>
        <p:spPr>
          <a:xfrm>
            <a:off x="457559" y="1988288"/>
            <a:ext cx="563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Bildungsplan 2004 -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Basisoperatorenkatalog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F0907FA-BA4E-4A43-B3F0-5491D8D93FEA}"/>
              </a:ext>
            </a:extLst>
          </p:cNvPr>
          <p:cNvSpPr txBox="1"/>
          <p:nvPr/>
        </p:nvSpPr>
        <p:spPr>
          <a:xfrm>
            <a:off x="6260122" y="1980605"/>
            <a:ext cx="563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Bildungsplan 2016 - Operatoren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7E014DB-E378-493E-BA61-1767972F819F}"/>
              </a:ext>
            </a:extLst>
          </p:cNvPr>
          <p:cNvSpPr/>
          <p:nvPr/>
        </p:nvSpPr>
        <p:spPr>
          <a:xfrm>
            <a:off x="786809" y="3429000"/>
            <a:ext cx="5309191" cy="5263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BAC64E8-A531-4CF2-BF9E-771C52B1166E}"/>
              </a:ext>
            </a:extLst>
          </p:cNvPr>
          <p:cNvSpPr/>
          <p:nvPr/>
        </p:nvSpPr>
        <p:spPr>
          <a:xfrm>
            <a:off x="6305587" y="3616842"/>
            <a:ext cx="5454022" cy="26404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D127138-9F61-4E41-B647-9E9F0457E706}"/>
              </a:ext>
            </a:extLst>
          </p:cNvPr>
          <p:cNvSpPr/>
          <p:nvPr/>
        </p:nvSpPr>
        <p:spPr>
          <a:xfrm>
            <a:off x="6042835" y="4770720"/>
            <a:ext cx="1282995" cy="56197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Fußzeilenplatzhalter 1">
            <a:extLst>
              <a:ext uri="{FF2B5EF4-FFF2-40B4-BE49-F238E27FC236}">
                <a16:creationId xmlns:a16="http://schemas.microsoft.com/office/drawing/2014/main" id="{63155CB7-6371-49C3-990D-073E45B79116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1893854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Anforderungsbereiche I – III und Operatoren</a:t>
            </a:r>
          </a:p>
        </p:txBody>
      </p:sp>
      <p:pic>
        <p:nvPicPr>
          <p:cNvPr id="17" name="Grafik 16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7454AE1-6D5B-404A-A232-834A029EE50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319"/>
          <a:stretch/>
        </p:blipFill>
        <p:spPr>
          <a:xfrm>
            <a:off x="346570" y="2349938"/>
            <a:ext cx="5816770" cy="30833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7347A67A-061C-43FF-9CD5-A204183F0A67}"/>
              </a:ext>
            </a:extLst>
          </p:cNvPr>
          <p:cNvSpPr txBox="1"/>
          <p:nvPr/>
        </p:nvSpPr>
        <p:spPr>
          <a:xfrm>
            <a:off x="457559" y="1988288"/>
            <a:ext cx="563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Bildungsplan 2004 -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Basisoperatorenkatalog</a:t>
            </a: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FF0907FA-BA4E-4A43-B3F0-5491D8D93FEA}"/>
              </a:ext>
            </a:extLst>
          </p:cNvPr>
          <p:cNvSpPr txBox="1"/>
          <p:nvPr/>
        </p:nvSpPr>
        <p:spPr>
          <a:xfrm>
            <a:off x="6260122" y="1980605"/>
            <a:ext cx="5638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Bildungsplan 2016 - Operatoren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7E014DB-E378-493E-BA61-1767972F819F}"/>
              </a:ext>
            </a:extLst>
          </p:cNvPr>
          <p:cNvSpPr/>
          <p:nvPr/>
        </p:nvSpPr>
        <p:spPr>
          <a:xfrm>
            <a:off x="786809" y="2821280"/>
            <a:ext cx="5309191" cy="6874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BAC64E8-A531-4CF2-BF9E-771C52B1166E}"/>
              </a:ext>
            </a:extLst>
          </p:cNvPr>
          <p:cNvSpPr/>
          <p:nvPr/>
        </p:nvSpPr>
        <p:spPr>
          <a:xfrm>
            <a:off x="6305587" y="3616842"/>
            <a:ext cx="5454022" cy="26404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6D127138-9F61-4E41-B647-9E9F0457E706}"/>
              </a:ext>
            </a:extLst>
          </p:cNvPr>
          <p:cNvSpPr/>
          <p:nvPr/>
        </p:nvSpPr>
        <p:spPr>
          <a:xfrm>
            <a:off x="162421" y="2240359"/>
            <a:ext cx="639203" cy="56197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0ABB6467-0E1D-4A1A-8FFD-9D23514288D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4" b="10904"/>
          <a:stretch/>
        </p:blipFill>
        <p:spPr>
          <a:xfrm>
            <a:off x="6229499" y="2402957"/>
            <a:ext cx="5838582" cy="3170370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2537D66F-4039-4B0F-B153-EEE4378A3213}"/>
              </a:ext>
            </a:extLst>
          </p:cNvPr>
          <p:cNvSpPr/>
          <p:nvPr/>
        </p:nvSpPr>
        <p:spPr>
          <a:xfrm>
            <a:off x="6347489" y="3911824"/>
            <a:ext cx="4997451" cy="52189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4D5E0873-2742-4B38-80D0-E291E831AB23}"/>
              </a:ext>
            </a:extLst>
          </p:cNvPr>
          <p:cNvSpPr/>
          <p:nvPr/>
        </p:nvSpPr>
        <p:spPr>
          <a:xfrm>
            <a:off x="11366003" y="3871745"/>
            <a:ext cx="639203" cy="561976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ußzeilenplatzhalter 1">
            <a:extLst>
              <a:ext uri="{FF2B5EF4-FFF2-40B4-BE49-F238E27FC236}">
                <a16:creationId xmlns:a16="http://schemas.microsoft.com/office/drawing/2014/main" id="{7E161894-6B73-48C5-B086-4AF4C562B378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105884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Was gilt es zu berücksichtigen?</a:t>
            </a:r>
          </a:p>
        </p:txBody>
      </p:sp>
      <p:sp>
        <p:nvSpPr>
          <p:cNvPr id="3" name="Rechteck: eine Ecke abgeschnitten 2">
            <a:extLst>
              <a:ext uri="{FF2B5EF4-FFF2-40B4-BE49-F238E27FC236}">
                <a16:creationId xmlns:a16="http://schemas.microsoft.com/office/drawing/2014/main" id="{46B69A36-7B84-4517-9516-40A8DB43512B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hteck: eine Ecke abgeschnitten 15">
            <a:extLst>
              <a:ext uri="{FF2B5EF4-FFF2-40B4-BE49-F238E27FC236}">
                <a16:creationId xmlns:a16="http://schemas.microsoft.com/office/drawing/2014/main" id="{8155DCBC-D33A-4B3D-A5EE-A0F6DC4FD9CD}"/>
              </a:ext>
            </a:extLst>
          </p:cNvPr>
          <p:cNvSpPr/>
          <p:nvPr/>
        </p:nvSpPr>
        <p:spPr>
          <a:xfrm>
            <a:off x="350874" y="3930744"/>
            <a:ext cx="2775098" cy="16586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Unterricht</a:t>
            </a:r>
          </a:p>
        </p:txBody>
      </p:sp>
      <p:sp>
        <p:nvSpPr>
          <p:cNvPr id="17" name="Rechteck: eine Ecke abgeschnitten 16">
            <a:extLst>
              <a:ext uri="{FF2B5EF4-FFF2-40B4-BE49-F238E27FC236}">
                <a16:creationId xmlns:a16="http://schemas.microsoft.com/office/drawing/2014/main" id="{EF6D9A9A-0B04-4BB0-936E-53C09E03E6F9}"/>
              </a:ext>
            </a:extLst>
          </p:cNvPr>
          <p:cNvSpPr/>
          <p:nvPr/>
        </p:nvSpPr>
        <p:spPr>
          <a:xfrm>
            <a:off x="3485024" y="3930744"/>
            <a:ext cx="2775098" cy="16586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Aktualität – Kontroversität </a:t>
            </a:r>
          </a:p>
        </p:txBody>
      </p:sp>
      <p:sp>
        <p:nvSpPr>
          <p:cNvPr id="18" name="Rechteck: eine Ecke abgeschnitten 17">
            <a:extLst>
              <a:ext uri="{FF2B5EF4-FFF2-40B4-BE49-F238E27FC236}">
                <a16:creationId xmlns:a16="http://schemas.microsoft.com/office/drawing/2014/main" id="{EC7D033E-AA38-4BF0-90F2-5812569A3CE3}"/>
              </a:ext>
            </a:extLst>
          </p:cNvPr>
          <p:cNvSpPr/>
          <p:nvPr/>
        </p:nvSpPr>
        <p:spPr>
          <a:xfrm>
            <a:off x="6619174" y="3930744"/>
            <a:ext cx="2775098" cy="16586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</a:p>
        </p:txBody>
      </p:sp>
      <p:sp>
        <p:nvSpPr>
          <p:cNvPr id="19" name="Rechteck: eine Ecke abgeschnitten 18">
            <a:extLst>
              <a:ext uri="{FF2B5EF4-FFF2-40B4-BE49-F238E27FC236}">
                <a16:creationId xmlns:a16="http://schemas.microsoft.com/office/drawing/2014/main" id="{C160C0F4-D794-494D-9879-4E42F721E9CE}"/>
              </a:ext>
            </a:extLst>
          </p:cNvPr>
          <p:cNvSpPr/>
          <p:nvPr/>
        </p:nvSpPr>
        <p:spPr>
          <a:xfrm>
            <a:off x="9753324" y="3930744"/>
            <a:ext cx="2087802" cy="16586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Lösungshinweise</a:t>
            </a:r>
          </a:p>
        </p:txBody>
      </p:sp>
      <p:sp>
        <p:nvSpPr>
          <p:cNvPr id="20" name="Fußzeilenplatzhalter 1">
            <a:extLst>
              <a:ext uri="{FF2B5EF4-FFF2-40B4-BE49-F238E27FC236}">
                <a16:creationId xmlns:a16="http://schemas.microsoft.com/office/drawing/2014/main" id="{7E6AD424-E554-4744-9864-38574A7A1F5E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135081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Was gilt es zu berücksichtigen?</a:t>
            </a:r>
          </a:p>
        </p:txBody>
      </p:sp>
      <p:sp>
        <p:nvSpPr>
          <p:cNvPr id="3" name="Rechteck: eine Ecke abgeschnitten 2">
            <a:extLst>
              <a:ext uri="{FF2B5EF4-FFF2-40B4-BE49-F238E27FC236}">
                <a16:creationId xmlns:a16="http://schemas.microsoft.com/office/drawing/2014/main" id="{46B69A36-7B84-4517-9516-40A8DB43512B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hteck: eine Ecke abgeschnitten 15">
            <a:extLst>
              <a:ext uri="{FF2B5EF4-FFF2-40B4-BE49-F238E27FC236}">
                <a16:creationId xmlns:a16="http://schemas.microsoft.com/office/drawing/2014/main" id="{8155DCBC-D33A-4B3D-A5EE-A0F6DC4FD9CD}"/>
              </a:ext>
            </a:extLst>
          </p:cNvPr>
          <p:cNvSpPr/>
          <p:nvPr/>
        </p:nvSpPr>
        <p:spPr>
          <a:xfrm>
            <a:off x="350874" y="3930744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Unterricht</a:t>
            </a:r>
          </a:p>
        </p:txBody>
      </p:sp>
      <p:sp>
        <p:nvSpPr>
          <p:cNvPr id="17" name="Rechteck: eine Ecke abgeschnitten 16">
            <a:extLst>
              <a:ext uri="{FF2B5EF4-FFF2-40B4-BE49-F238E27FC236}">
                <a16:creationId xmlns:a16="http://schemas.microsoft.com/office/drawing/2014/main" id="{EF6D9A9A-0B04-4BB0-936E-53C09E03E6F9}"/>
              </a:ext>
            </a:extLst>
          </p:cNvPr>
          <p:cNvSpPr/>
          <p:nvPr/>
        </p:nvSpPr>
        <p:spPr>
          <a:xfrm>
            <a:off x="3485024" y="3930744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Aktualität – Kontroversität </a:t>
            </a:r>
          </a:p>
        </p:txBody>
      </p:sp>
      <p:sp>
        <p:nvSpPr>
          <p:cNvPr id="18" name="Rechteck: eine Ecke abgeschnitten 17">
            <a:extLst>
              <a:ext uri="{FF2B5EF4-FFF2-40B4-BE49-F238E27FC236}">
                <a16:creationId xmlns:a16="http://schemas.microsoft.com/office/drawing/2014/main" id="{EC7D033E-AA38-4BF0-90F2-5812569A3CE3}"/>
              </a:ext>
            </a:extLst>
          </p:cNvPr>
          <p:cNvSpPr/>
          <p:nvPr/>
        </p:nvSpPr>
        <p:spPr>
          <a:xfrm>
            <a:off x="6619174" y="3930744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</a:p>
        </p:txBody>
      </p:sp>
      <p:sp>
        <p:nvSpPr>
          <p:cNvPr id="19" name="Rechteck: eine Ecke abgeschnitten 18">
            <a:extLst>
              <a:ext uri="{FF2B5EF4-FFF2-40B4-BE49-F238E27FC236}">
                <a16:creationId xmlns:a16="http://schemas.microsoft.com/office/drawing/2014/main" id="{C160C0F4-D794-494D-9879-4E42F721E9CE}"/>
              </a:ext>
            </a:extLst>
          </p:cNvPr>
          <p:cNvSpPr/>
          <p:nvPr/>
        </p:nvSpPr>
        <p:spPr>
          <a:xfrm>
            <a:off x="9753324" y="3930744"/>
            <a:ext cx="2087802" cy="1658680"/>
          </a:xfrm>
          <a:prstGeom prst="snip1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Lösungshinweise</a:t>
            </a:r>
          </a:p>
        </p:txBody>
      </p:sp>
      <p:sp>
        <p:nvSpPr>
          <p:cNvPr id="20" name="Fußzeilenplatzhalter 1">
            <a:extLst>
              <a:ext uri="{FF2B5EF4-FFF2-40B4-BE49-F238E27FC236}">
                <a16:creationId xmlns:a16="http://schemas.microsoft.com/office/drawing/2014/main" id="{F1C18F93-C396-41BE-9AF0-536C7F35E5E9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93858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Erwartungshorizont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81C313-0C50-4FD8-A90B-3A23783B2796}"/>
              </a:ext>
            </a:extLst>
          </p:cNvPr>
          <p:cNvSpPr txBox="1"/>
          <p:nvPr/>
        </p:nvSpPr>
        <p:spPr>
          <a:xfrm>
            <a:off x="574158" y="1924493"/>
            <a:ext cx="112067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nur beim Schwerpunktfach erforderlich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kein detaillierter Erwartungshorizont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eher Lösungshinweis wie im schriftlichen Abitur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Struktur der Lösung wichtiger als umfangreiche Inhalte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Vollständigkeit wird nicht erwartet, bzw. beispielhafte Lösung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maximal eine Seite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14731209-153D-478F-9E85-E02EE917ABDA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1036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Was gilt es zu berücksichtigen?</a:t>
            </a:r>
          </a:p>
        </p:txBody>
      </p:sp>
      <p:sp>
        <p:nvSpPr>
          <p:cNvPr id="3" name="Rechteck: eine Ecke abgeschnitten 2">
            <a:extLst>
              <a:ext uri="{FF2B5EF4-FFF2-40B4-BE49-F238E27FC236}">
                <a16:creationId xmlns:a16="http://schemas.microsoft.com/office/drawing/2014/main" id="{46B69A36-7B84-4517-9516-40A8DB43512B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Fußzeilenplatzhalter 1">
            <a:extLst>
              <a:ext uri="{FF2B5EF4-FFF2-40B4-BE49-F238E27FC236}">
                <a16:creationId xmlns:a16="http://schemas.microsoft.com/office/drawing/2014/main" id="{7DBB7D60-808B-4165-99BD-2E56F0E03AD9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6974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Zusammenfassung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7C5BCB2-83E9-49C0-8E61-B76553AD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59370"/>
              </p:ext>
            </p:extLst>
          </p:nvPr>
        </p:nvGraphicFramePr>
        <p:xfrm>
          <a:off x="320158" y="1752541"/>
          <a:ext cx="11577675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900">
                  <a:extLst>
                    <a:ext uri="{9D8B030D-6E8A-4147-A177-3AD203B41FA5}">
                      <a16:colId xmlns:a16="http://schemas.microsoft.com/office/drawing/2014/main" val="910265719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val="315788244"/>
                    </a:ext>
                  </a:extLst>
                </a:gridCol>
                <a:gridCol w="6860320">
                  <a:extLst>
                    <a:ext uri="{9D8B030D-6E8A-4147-A177-3AD203B41FA5}">
                      <a16:colId xmlns:a16="http://schemas.microsoft.com/office/drawing/2014/main" val="3299008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Teilbereiche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Hinweise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92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Kompetenz-orientierung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Inhalts- und prozess-bezogene Kompetenzen (BP 2016)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Fach- und Methoden-kompetenzen (BP 2004)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vgl. </a:t>
                      </a:r>
                      <a:r>
                        <a:rPr lang="de-D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Kriterienraster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Passung Aufgabenstellung – Kompetenzformulierung BP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Angebote schaffen zur Anwendung von Gelerntem (z.B. Vernetzung, Problemlösung, Urteilsbildung, Methoden) und Entwicklung eigenständiger Argumente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kein kleinschrittiges „Abfragen“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reine Wiederholung aus dem Unterricht vermeiden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Aufgaben-stellung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Abdeckung der AFB I – III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Verwendung von Operatoren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Schwerpunktfach: AFB III muss erreicht werden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Nicht-Schwerpunktfach: AFB II muss erreicht werden (AFB III sinnvoll)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Progression der Operatoren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Vorstrukturierung des Vortrags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078668"/>
                  </a:ext>
                </a:extLst>
              </a:tr>
            </a:tbl>
          </a:graphicData>
        </a:graphic>
      </p:graphicFrame>
      <p:sp>
        <p:nvSpPr>
          <p:cNvPr id="6" name="Fußzeilenplatzhalter 1">
            <a:extLst>
              <a:ext uri="{FF2B5EF4-FFF2-40B4-BE49-F238E27FC236}">
                <a16:creationId xmlns:a16="http://schemas.microsoft.com/office/drawing/2014/main" id="{10E97CD3-D4AE-4413-8BB0-BFAA89D3C445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37924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Zusammenfassung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D7C5BCB2-83E9-49C0-8E61-B76553AD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717737"/>
              </p:ext>
            </p:extLst>
          </p:nvPr>
        </p:nvGraphicFramePr>
        <p:xfrm>
          <a:off x="320158" y="1752541"/>
          <a:ext cx="11577675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7900">
                  <a:extLst>
                    <a:ext uri="{9D8B030D-6E8A-4147-A177-3AD203B41FA5}">
                      <a16:colId xmlns:a16="http://schemas.microsoft.com/office/drawing/2014/main" val="910265719"/>
                    </a:ext>
                  </a:extLst>
                </a:gridCol>
                <a:gridCol w="2909455">
                  <a:extLst>
                    <a:ext uri="{9D8B030D-6E8A-4147-A177-3AD203B41FA5}">
                      <a16:colId xmlns:a16="http://schemas.microsoft.com/office/drawing/2014/main" val="315788244"/>
                    </a:ext>
                  </a:extLst>
                </a:gridCol>
                <a:gridCol w="6860320">
                  <a:extLst>
                    <a:ext uri="{9D8B030D-6E8A-4147-A177-3AD203B41FA5}">
                      <a16:colId xmlns:a16="http://schemas.microsoft.com/office/drawing/2014/main" val="32990088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Kriterien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Teilbereiche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Hinweise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921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20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Funktion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Relevanz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Aussagekraft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Aktualität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Komplexität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Auswertbarkeit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Passung zur Aufgabenstellung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Zeit zum Erfassen des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Mehrwert des Materials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Vertiefung prozessbezogener Kompetenzen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Vorstrukturierung des Vortrags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Komplexität und Umfang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00291"/>
                  </a:ext>
                </a:extLst>
              </a:tr>
            </a:tbl>
          </a:graphicData>
        </a:graphic>
      </p:graphicFrame>
      <p:sp>
        <p:nvSpPr>
          <p:cNvPr id="6" name="Fußzeilenplatzhalter 1">
            <a:extLst>
              <a:ext uri="{FF2B5EF4-FFF2-40B4-BE49-F238E27FC236}">
                <a16:creationId xmlns:a16="http://schemas.microsoft.com/office/drawing/2014/main" id="{7BA7335C-D6F3-420F-9770-4D74CD425E97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56086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9BAFE68-D5F3-4514-8ABC-66BEC5959545}"/>
              </a:ext>
            </a:extLst>
          </p:cNvPr>
          <p:cNvSpPr txBox="1">
            <a:spLocks/>
          </p:cNvSpPr>
          <p:nvPr/>
        </p:nvSpPr>
        <p:spPr>
          <a:xfrm>
            <a:off x="909200" y="914401"/>
            <a:ext cx="10515600" cy="521176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Sichten Sie die Beispielaufgaben!</a:t>
            </a: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Überlegen Sie sich, wie Unterricht gestaltet sein muss, damit </a:t>
            </a:r>
            <a:r>
              <a:rPr lang="de-DE" dirty="0" err="1">
                <a:latin typeface="Helvetica" panose="020B0604020202020204" pitchFamily="34" charset="0"/>
                <a:cs typeface="Helvetica" panose="020B0604020202020204" pitchFamily="34" charset="0"/>
              </a:rPr>
              <a:t>SuS</a:t>
            </a:r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 gut auf die Prüfung im Schwerpunktfach vorbereitet sind. </a:t>
            </a: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Fußzeilenplatzhalter 1">
            <a:extLst>
              <a:ext uri="{FF2B5EF4-FFF2-40B4-BE49-F238E27FC236}">
                <a16:creationId xmlns:a16="http://schemas.microsoft.com/office/drawing/2014/main" id="{9124A53B-F802-4B60-9851-FA2E195DDA75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1666341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9BAFE68-D5F3-4514-8ABC-66BEC5959545}"/>
              </a:ext>
            </a:extLst>
          </p:cNvPr>
          <p:cNvSpPr txBox="1">
            <a:spLocks/>
          </p:cNvSpPr>
          <p:nvPr/>
        </p:nvSpPr>
        <p:spPr>
          <a:xfrm>
            <a:off x="909200" y="914401"/>
            <a:ext cx="10515600" cy="52117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Sichten Sie die Beispielaufgaben!</a:t>
            </a: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Überlegen Sie sich ausgehend von den Aufgaben, wie Unterricht gestaltet sein muss, damit </a:t>
            </a:r>
            <a:r>
              <a:rPr lang="de-DE" dirty="0" err="1">
                <a:latin typeface="Helvetica" panose="020B0604020202020204" pitchFamily="34" charset="0"/>
                <a:cs typeface="Helvetica" panose="020B0604020202020204" pitchFamily="34" charset="0"/>
              </a:rPr>
              <a:t>SuS</a:t>
            </a:r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 gut auf die Prüfung im Schwerpunktfach vorbereitet sind. </a:t>
            </a: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879FCC7F-C723-46BD-926E-731B36D25CCB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61098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D9BAFE68-D5F3-4514-8ABC-66BEC5959545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Aussprache</a:t>
            </a:r>
          </a:p>
        </p:txBody>
      </p:sp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98C045E8-655F-428C-9AB1-A46031AC8465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161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08F4B00-0B08-4E76-BE49-16A101E95220}"/>
              </a:ext>
            </a:extLst>
          </p:cNvPr>
          <p:cNvSpPr txBox="1"/>
          <p:nvPr/>
        </p:nvSpPr>
        <p:spPr>
          <a:xfrm>
            <a:off x="4208784" y="2991556"/>
            <a:ext cx="3774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104375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Was gilt es zu berücksichtigen?</a:t>
            </a:r>
          </a:p>
        </p:txBody>
      </p:sp>
      <p:sp>
        <p:nvSpPr>
          <p:cNvPr id="3" name="Rechteck: eine Ecke abgeschnitten 2">
            <a:extLst>
              <a:ext uri="{FF2B5EF4-FFF2-40B4-BE49-F238E27FC236}">
                <a16:creationId xmlns:a16="http://schemas.microsoft.com/office/drawing/2014/main" id="{46B69A36-7B84-4517-9516-40A8DB43512B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01AF9A39-C17C-4E92-92E0-760745BAE5FF}"/>
              </a:ext>
            </a:extLst>
          </p:cNvPr>
          <p:cNvSpPr/>
          <p:nvPr/>
        </p:nvSpPr>
        <p:spPr>
          <a:xfrm>
            <a:off x="350874" y="4104163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erstmals im Abitur 2021</a:t>
            </a:r>
          </a:p>
        </p:txBody>
      </p:sp>
      <p:sp>
        <p:nvSpPr>
          <p:cNvPr id="17" name="Pfeil: Fünfeck 16">
            <a:extLst>
              <a:ext uri="{FF2B5EF4-FFF2-40B4-BE49-F238E27FC236}">
                <a16:creationId xmlns:a16="http://schemas.microsoft.com/office/drawing/2014/main" id="{020060B5-86FE-4036-84DF-311E342714A1}"/>
              </a:ext>
            </a:extLst>
          </p:cNvPr>
          <p:cNvSpPr/>
          <p:nvPr/>
        </p:nvSpPr>
        <p:spPr>
          <a:xfrm>
            <a:off x="4343516" y="4104162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Bildungsplan 2004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bis zum Abitur 2022</a:t>
            </a:r>
          </a:p>
        </p:txBody>
      </p:sp>
      <p:sp>
        <p:nvSpPr>
          <p:cNvPr id="18" name="Pfeil: Fünfeck 17">
            <a:extLst>
              <a:ext uri="{FF2B5EF4-FFF2-40B4-BE49-F238E27FC236}">
                <a16:creationId xmlns:a16="http://schemas.microsoft.com/office/drawing/2014/main" id="{E67E47A9-3EBA-49AB-BDEF-1ED166B5F5A5}"/>
              </a:ext>
            </a:extLst>
          </p:cNvPr>
          <p:cNvSpPr/>
          <p:nvPr/>
        </p:nvSpPr>
        <p:spPr>
          <a:xfrm>
            <a:off x="8336158" y="4104162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Bildungsplan 2016 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 dem Abitur 2023  </a:t>
            </a:r>
          </a:p>
        </p:txBody>
      </p:sp>
      <p:sp>
        <p:nvSpPr>
          <p:cNvPr id="19" name="Fußzeilenplatzhalter 1">
            <a:extLst>
              <a:ext uri="{FF2B5EF4-FFF2-40B4-BE49-F238E27FC236}">
                <a16:creationId xmlns:a16="http://schemas.microsoft.com/office/drawing/2014/main" id="{D3EEE1B5-A30A-4BE8-98FD-96EFFE1B5766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4269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Was gilt es zu berücksichtigen?</a:t>
            </a:r>
          </a:p>
        </p:txBody>
      </p:sp>
      <p:sp>
        <p:nvSpPr>
          <p:cNvPr id="8" name="Rechteck: eine Ecke abgeschnitten 7">
            <a:extLst>
              <a:ext uri="{FF2B5EF4-FFF2-40B4-BE49-F238E27FC236}">
                <a16:creationId xmlns:a16="http://schemas.microsoft.com/office/drawing/2014/main" id="{8E056DB0-E60D-4C7D-BA8D-79E01DD69C46}"/>
              </a:ext>
            </a:extLst>
          </p:cNvPr>
          <p:cNvSpPr/>
          <p:nvPr/>
        </p:nvSpPr>
        <p:spPr>
          <a:xfrm>
            <a:off x="3485024" y="2004242"/>
            <a:ext cx="2775098" cy="749596"/>
          </a:xfrm>
          <a:prstGeom prst="snip1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Inhaltsbezogene Kompetenzen </a:t>
            </a:r>
          </a:p>
        </p:txBody>
      </p:sp>
      <p:sp>
        <p:nvSpPr>
          <p:cNvPr id="10" name="Rechteck: eine Ecke abgeschnitten 9">
            <a:extLst>
              <a:ext uri="{FF2B5EF4-FFF2-40B4-BE49-F238E27FC236}">
                <a16:creationId xmlns:a16="http://schemas.microsoft.com/office/drawing/2014/main" id="{36F309F6-AD85-4C76-9D84-4FD5521997D5}"/>
              </a:ext>
            </a:extLst>
          </p:cNvPr>
          <p:cNvSpPr/>
          <p:nvPr/>
        </p:nvSpPr>
        <p:spPr>
          <a:xfrm>
            <a:off x="3485024" y="2913325"/>
            <a:ext cx="2775098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Prozessbezogene Kompetenzen </a:t>
            </a:r>
          </a:p>
        </p:txBody>
      </p:sp>
      <p:sp>
        <p:nvSpPr>
          <p:cNvPr id="11" name="Rechteck: eine Ecke abgeschnitten 10">
            <a:extLst>
              <a:ext uri="{FF2B5EF4-FFF2-40B4-BE49-F238E27FC236}">
                <a16:creationId xmlns:a16="http://schemas.microsoft.com/office/drawing/2014/main" id="{288E7990-B5D8-46F0-A0F8-F5D24ED539A6}"/>
              </a:ext>
            </a:extLst>
          </p:cNvPr>
          <p:cNvSpPr/>
          <p:nvPr/>
        </p:nvSpPr>
        <p:spPr>
          <a:xfrm>
            <a:off x="6619174" y="2004242"/>
            <a:ext cx="3098984" cy="749596"/>
          </a:xfrm>
          <a:prstGeom prst="snip1Rect">
            <a:avLst/>
          </a:prstGeom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Internationale Beziehungen/</a:t>
            </a: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Politisches System </a:t>
            </a:r>
          </a:p>
        </p:txBody>
      </p:sp>
      <p:sp>
        <p:nvSpPr>
          <p:cNvPr id="12" name="Rechteck: eine Ecke abgeschnitten 11">
            <a:extLst>
              <a:ext uri="{FF2B5EF4-FFF2-40B4-BE49-F238E27FC236}">
                <a16:creationId xmlns:a16="http://schemas.microsoft.com/office/drawing/2014/main" id="{3C21A513-9BF0-458E-9B36-CC71CE7D0B8E}"/>
              </a:ext>
            </a:extLst>
          </p:cNvPr>
          <p:cNvSpPr/>
          <p:nvPr/>
        </p:nvSpPr>
        <p:spPr>
          <a:xfrm>
            <a:off x="6619174" y="2913325"/>
            <a:ext cx="3098984" cy="749596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Analyse-, Urteils- und Methodenkompetenz</a:t>
            </a:r>
          </a:p>
        </p:txBody>
      </p:sp>
      <p:sp>
        <p:nvSpPr>
          <p:cNvPr id="13" name="Rechteck: eine Ecke abgeschnitten 12">
            <a:extLst>
              <a:ext uri="{FF2B5EF4-FFF2-40B4-BE49-F238E27FC236}">
                <a16:creationId xmlns:a16="http://schemas.microsoft.com/office/drawing/2014/main" id="{CB3E9BFD-54B5-4B52-BA26-9E410BB4D952}"/>
              </a:ext>
            </a:extLst>
          </p:cNvPr>
          <p:cNvSpPr/>
          <p:nvPr/>
        </p:nvSpPr>
        <p:spPr>
          <a:xfrm>
            <a:off x="10077210" y="2004241"/>
            <a:ext cx="1763916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AFB I – III</a:t>
            </a:r>
          </a:p>
          <a:p>
            <a:pPr algn="ctr"/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Operatoren</a:t>
            </a:r>
          </a:p>
        </p:txBody>
      </p:sp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D8980361-8DBB-4BE6-93F7-3DE5787C1302}"/>
              </a:ext>
            </a:extLst>
          </p:cNvPr>
          <p:cNvSpPr/>
          <p:nvPr/>
        </p:nvSpPr>
        <p:spPr>
          <a:xfrm rot="5400000">
            <a:off x="2468885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Gleichschenkliges Dreieck 13">
            <a:extLst>
              <a:ext uri="{FF2B5EF4-FFF2-40B4-BE49-F238E27FC236}">
                <a16:creationId xmlns:a16="http://schemas.microsoft.com/office/drawing/2014/main" id="{0C42DF3E-B49A-45EA-9748-96A54DB5360C}"/>
              </a:ext>
            </a:extLst>
          </p:cNvPr>
          <p:cNvSpPr/>
          <p:nvPr/>
        </p:nvSpPr>
        <p:spPr>
          <a:xfrm rot="5400000">
            <a:off x="5589947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45545791-9120-4DB7-BD57-6FCB146E9018}"/>
              </a:ext>
            </a:extLst>
          </p:cNvPr>
          <p:cNvSpPr/>
          <p:nvPr/>
        </p:nvSpPr>
        <p:spPr>
          <a:xfrm rot="5400000">
            <a:off x="9051259" y="2735756"/>
            <a:ext cx="1658678" cy="19565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01AF9A39-C17C-4E92-92E0-760745BAE5FF}"/>
              </a:ext>
            </a:extLst>
          </p:cNvPr>
          <p:cNvSpPr/>
          <p:nvPr/>
        </p:nvSpPr>
        <p:spPr>
          <a:xfrm>
            <a:off x="350874" y="4104163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Auswahl, ggf. Bündelung</a:t>
            </a:r>
          </a:p>
        </p:txBody>
      </p:sp>
      <p:sp>
        <p:nvSpPr>
          <p:cNvPr id="17" name="Pfeil: Fünfeck 16">
            <a:extLst>
              <a:ext uri="{FF2B5EF4-FFF2-40B4-BE49-F238E27FC236}">
                <a16:creationId xmlns:a16="http://schemas.microsoft.com/office/drawing/2014/main" id="{020060B5-86FE-4036-84DF-311E342714A1}"/>
              </a:ext>
            </a:extLst>
          </p:cNvPr>
          <p:cNvSpPr/>
          <p:nvPr/>
        </p:nvSpPr>
        <p:spPr>
          <a:xfrm>
            <a:off x="4343516" y="4104162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Berücksichtigung des Unterrichts bei der Auswahl des Themas</a:t>
            </a:r>
          </a:p>
        </p:txBody>
      </p:sp>
      <p:sp>
        <p:nvSpPr>
          <p:cNvPr id="18" name="Pfeil: Fünfeck 17">
            <a:extLst>
              <a:ext uri="{FF2B5EF4-FFF2-40B4-BE49-F238E27FC236}">
                <a16:creationId xmlns:a16="http://schemas.microsoft.com/office/drawing/2014/main" id="{E67E47A9-3EBA-49AB-BDEF-1ED166B5F5A5}"/>
              </a:ext>
            </a:extLst>
          </p:cNvPr>
          <p:cNvSpPr/>
          <p:nvPr/>
        </p:nvSpPr>
        <p:spPr>
          <a:xfrm>
            <a:off x="8336158" y="4104162"/>
            <a:ext cx="3646968" cy="1658679"/>
          </a:xfrm>
          <a:prstGeom prst="homePlate">
            <a:avLst/>
          </a:prstGeom>
          <a:solidFill>
            <a:schemeClr val="bg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Basiskonzepte/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Zonen des Politischen/ Problemorientierung</a:t>
            </a:r>
          </a:p>
        </p:txBody>
      </p:sp>
      <p:sp>
        <p:nvSpPr>
          <p:cNvPr id="20" name="Rechteck: eine Ecke abgeschnitten 19">
            <a:extLst>
              <a:ext uri="{FF2B5EF4-FFF2-40B4-BE49-F238E27FC236}">
                <a16:creationId xmlns:a16="http://schemas.microsoft.com/office/drawing/2014/main" id="{97CB04B3-5653-4529-A605-76954A7E1FB2}"/>
              </a:ext>
            </a:extLst>
          </p:cNvPr>
          <p:cNvSpPr/>
          <p:nvPr/>
        </p:nvSpPr>
        <p:spPr>
          <a:xfrm>
            <a:off x="350874" y="2004241"/>
            <a:ext cx="2775098" cy="1658680"/>
          </a:xfrm>
          <a:prstGeom prst="snip1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EPA/Bildungsplan 2004/ Bildungsplan 2016</a:t>
            </a:r>
          </a:p>
        </p:txBody>
      </p:sp>
      <p:sp>
        <p:nvSpPr>
          <p:cNvPr id="19" name="Fußzeilenplatzhalter 1">
            <a:extLst>
              <a:ext uri="{FF2B5EF4-FFF2-40B4-BE49-F238E27FC236}">
                <a16:creationId xmlns:a16="http://schemas.microsoft.com/office/drawing/2014/main" id="{3139C9EB-F5BA-4704-AD0C-0E3B55F6A115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065951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-395619" y="1987959"/>
            <a:ext cx="5316940" cy="43453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de-DE" sz="3300" dirty="0">
                <a:latin typeface="Helvetica" panose="020B0604020202020204" pitchFamily="34" charset="0"/>
                <a:cs typeface="Helvetica" panose="020B0604020202020204" pitchFamily="34" charset="0"/>
              </a:rPr>
              <a:t>Bildungsplan 2004</a:t>
            </a:r>
          </a:p>
          <a:p>
            <a:pPr algn="r"/>
            <a:endParaRPr lang="de-DE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endParaRPr lang="de-DE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r"/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algn="r"/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de-DE" sz="3300" dirty="0">
                <a:latin typeface="Helvetica" panose="020B0604020202020204" pitchFamily="34" charset="0"/>
                <a:cs typeface="Helvetica" panose="020B0604020202020204" pitchFamily="34" charset="0"/>
              </a:rPr>
              <a:t>Bildungsplan 2016</a:t>
            </a:r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51FC040B-8B34-4097-9C43-9E0E370144E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00"/>
          <a:stretch/>
        </p:blipFill>
        <p:spPr>
          <a:xfrm>
            <a:off x="5059366" y="1649369"/>
            <a:ext cx="6000737" cy="1998463"/>
          </a:xfrm>
          <a:prstGeom prst="rect">
            <a:avLst/>
          </a:prstGeom>
        </p:spPr>
      </p:pic>
      <p:pic>
        <p:nvPicPr>
          <p:cNvPr id="19" name="Grafik 1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A1AB6C72-4025-4FCC-ACF6-05B78540C5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740" y="4011319"/>
            <a:ext cx="6201640" cy="2114845"/>
          </a:xfrm>
          <a:prstGeom prst="rect">
            <a:avLst/>
          </a:prstGeom>
        </p:spPr>
      </p:pic>
      <p:sp>
        <p:nvSpPr>
          <p:cNvPr id="8" name="Titel 1">
            <a:extLst>
              <a:ext uri="{FF2B5EF4-FFF2-40B4-BE49-F238E27FC236}">
                <a16:creationId xmlns:a16="http://schemas.microsoft.com/office/drawing/2014/main" id="{D5C05F5E-F475-4294-AA68-624CAD170F8D}"/>
              </a:ext>
            </a:extLst>
          </p:cNvPr>
          <p:cNvSpPr txBox="1">
            <a:spLocks/>
          </p:cNvSpPr>
          <p:nvPr/>
        </p:nvSpPr>
        <p:spPr>
          <a:xfrm>
            <a:off x="0" y="464196"/>
            <a:ext cx="12192000" cy="705306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sz="4300" dirty="0">
                <a:latin typeface="Helvetica" panose="020B0604020202020204" pitchFamily="34" charset="0"/>
                <a:cs typeface="Helvetica" panose="020B0604020202020204" pitchFamily="34" charset="0"/>
              </a:rPr>
              <a:t>Bildungspläne beachten</a:t>
            </a: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5B458C73-E0C9-421D-9363-AAF640353814}"/>
              </a:ext>
            </a:extLst>
          </p:cNvPr>
          <p:cNvSpPr txBox="1">
            <a:spLocks/>
          </p:cNvSpPr>
          <p:nvPr/>
        </p:nvSpPr>
        <p:spPr>
          <a:xfrm>
            <a:off x="404581" y="-938631"/>
            <a:ext cx="5316940" cy="43453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endParaRPr lang="de-DE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8DF02BD1-A871-412E-A31F-37E767B82E29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1529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Struktur einer Aufgabe/der Prüfung</a:t>
            </a:r>
            <a:endParaRPr lang="de-DE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7518135-727C-4497-8EF1-7B14DE30AB8B}"/>
              </a:ext>
            </a:extLst>
          </p:cNvPr>
          <p:cNvSpPr txBox="1"/>
          <p:nvPr/>
        </p:nvSpPr>
        <p:spPr>
          <a:xfrm>
            <a:off x="988856" y="1817050"/>
            <a:ext cx="10356287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Calibri" panose="020F0502020204030204" pitchFamily="34" charset="0"/>
                <a:cs typeface="Calibri" panose="020F0502020204030204" pitchFamily="34" charset="0"/>
              </a:rPr>
              <a:t>Problem: Wo bleibt das Politische?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ußzeilenplatzhalter 1">
            <a:extLst>
              <a:ext uri="{FF2B5EF4-FFF2-40B4-BE49-F238E27FC236}">
                <a16:creationId xmlns:a16="http://schemas.microsoft.com/office/drawing/2014/main" id="{DB19D6E4-E030-4510-B03D-F4B90D57AA0C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315764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Zonen des Politischen </a:t>
            </a:r>
            <a:r>
              <a:rPr lang="de-DE" sz="2400" dirty="0">
                <a:latin typeface="Helvetica" panose="020B0604020202020204" pitchFamily="34" charset="0"/>
                <a:cs typeface="Helvetica" panose="020B0604020202020204" pitchFamily="34" charset="0"/>
              </a:rPr>
              <a:t>(Sander 2007)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FD10874-F852-4F87-A075-4CA2EB80C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8" y="1903885"/>
            <a:ext cx="6690377" cy="3883596"/>
          </a:xfrm>
          <a:prstGeom prst="rect">
            <a:avLst/>
          </a:prstGeom>
        </p:spPr>
      </p:pic>
      <p:sp>
        <p:nvSpPr>
          <p:cNvPr id="8" name="Fußzeilenplatzhalter 1">
            <a:extLst>
              <a:ext uri="{FF2B5EF4-FFF2-40B4-BE49-F238E27FC236}">
                <a16:creationId xmlns:a16="http://schemas.microsoft.com/office/drawing/2014/main" id="{24B91D57-536C-4B1E-8161-3EF58DDBA1DB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150378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Zonen des Politischen </a:t>
            </a:r>
            <a:r>
              <a:rPr lang="de-DE" sz="2400" dirty="0">
                <a:latin typeface="Helvetica" panose="020B0604020202020204" pitchFamily="34" charset="0"/>
                <a:cs typeface="Helvetica" panose="020B0604020202020204" pitchFamily="34" charset="0"/>
              </a:rPr>
              <a:t>(Sander 2007)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FD10874-F852-4F87-A075-4CA2EB80C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8" y="1903885"/>
            <a:ext cx="6690377" cy="388359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26A699-ABA7-4CCA-BF20-162BD7EEF372}"/>
              </a:ext>
            </a:extLst>
          </p:cNvPr>
          <p:cNvSpPr txBox="1"/>
          <p:nvPr/>
        </p:nvSpPr>
        <p:spPr>
          <a:xfrm>
            <a:off x="7336465" y="2222204"/>
            <a:ext cx="4088334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Aktualität, Alltagswahrnehmung: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Zeitung lesen, Nachrichten anschauen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39F0AAF-D526-4F7B-9482-A00C4D280347}"/>
              </a:ext>
            </a:extLst>
          </p:cNvPr>
          <p:cNvSpPr txBox="1"/>
          <p:nvPr/>
        </p:nvSpPr>
        <p:spPr>
          <a:xfrm>
            <a:off x="7336465" y="3135079"/>
            <a:ext cx="4088335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Teilkompetenzen des Bildungsplans: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3.2.1 Internationale Beziehungen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3.2.2 Politisches System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9EEB88E-6A81-4946-AC67-0E4C53003DF9}"/>
              </a:ext>
            </a:extLst>
          </p:cNvPr>
          <p:cNvSpPr txBox="1"/>
          <p:nvPr/>
        </p:nvSpPr>
        <p:spPr>
          <a:xfrm>
            <a:off x="7336464" y="4505154"/>
            <a:ext cx="4088335" cy="147732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Basiskonzepte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(Bildungsplan 2016): 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Macht und Entscheidung, Interesse und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Gemeinwohl, Ordnung und Struktur, Regeln und Recht, Knappheit und Verteilung, Privatheit und Öffentlichkeit</a:t>
            </a: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E2268E34-3BCC-46A0-9BC7-FCF257B9E0E2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24731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62824C5-4580-4FEF-B1DF-2204DA41CB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582400" y="6126164"/>
            <a:ext cx="519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8F9D38-746F-4F66-8DFA-FA7E04203DA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9310A646-9964-44F8-94C7-5EA007A200FA}"/>
              </a:ext>
            </a:extLst>
          </p:cNvPr>
          <p:cNvSpPr txBox="1">
            <a:spLocks/>
          </p:cNvSpPr>
          <p:nvPr/>
        </p:nvSpPr>
        <p:spPr>
          <a:xfrm>
            <a:off x="909200" y="1070519"/>
            <a:ext cx="10515600" cy="56197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dirty="0">
                <a:latin typeface="Helvetica" panose="020B0604020202020204" pitchFamily="34" charset="0"/>
                <a:cs typeface="Helvetica" panose="020B0604020202020204" pitchFamily="34" charset="0"/>
              </a:rPr>
              <a:t>Zonen des Politischen </a:t>
            </a:r>
            <a:r>
              <a:rPr lang="de-DE" sz="2400" dirty="0">
                <a:latin typeface="Helvetica" panose="020B0604020202020204" pitchFamily="34" charset="0"/>
                <a:cs typeface="Helvetica" panose="020B0604020202020204" pitchFamily="34" charset="0"/>
              </a:rPr>
              <a:t>(Sander 2007)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FD10874-F852-4F87-A075-4CA2EB80C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18" y="1903885"/>
            <a:ext cx="6690377" cy="3883596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8926A699-ABA7-4CCA-BF20-162BD7EEF372}"/>
              </a:ext>
            </a:extLst>
          </p:cNvPr>
          <p:cNvSpPr txBox="1"/>
          <p:nvPr/>
        </p:nvSpPr>
        <p:spPr>
          <a:xfrm>
            <a:off x="7336465" y="2222204"/>
            <a:ext cx="4088334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Aktualität, Alltagswahrnehmung: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aktuelle NATO-Strategie in der Diskussion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39F0AAF-D526-4F7B-9482-A00C4D280347}"/>
              </a:ext>
            </a:extLst>
          </p:cNvPr>
          <p:cNvSpPr txBox="1"/>
          <p:nvPr/>
        </p:nvSpPr>
        <p:spPr>
          <a:xfrm>
            <a:off x="7336465" y="3135079"/>
            <a:ext cx="4088335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Teilkompetenzen des Bildungsplans: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(5) … die NATO-Strategie vor dem Hintergrund der aktuellen Sicherheitslage erörtern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9EEB88E-6A81-4946-AC67-0E4C53003DF9}"/>
              </a:ext>
            </a:extLst>
          </p:cNvPr>
          <p:cNvSpPr txBox="1"/>
          <p:nvPr/>
        </p:nvSpPr>
        <p:spPr>
          <a:xfrm>
            <a:off x="7336464" y="4505154"/>
            <a:ext cx="4088335" cy="92333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Calibri" panose="020F0502020204030204" pitchFamily="34" charset="0"/>
                <a:cs typeface="Calibri" panose="020F0502020204030204" pitchFamily="34" charset="0"/>
              </a:rPr>
              <a:t>Basiskonzepte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(Bildungsplan 2016):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Interesse und Gemeinwohl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Ordnung und Struktur</a:t>
            </a:r>
          </a:p>
        </p:txBody>
      </p:sp>
      <p:sp>
        <p:nvSpPr>
          <p:cNvPr id="10" name="Fußzeilenplatzhalter 1">
            <a:extLst>
              <a:ext uri="{FF2B5EF4-FFF2-40B4-BE49-F238E27FC236}">
                <a16:creationId xmlns:a16="http://schemas.microsoft.com/office/drawing/2014/main" id="{76A963F3-F261-4A3B-B72A-D4D891F23DCC}"/>
              </a:ext>
            </a:extLst>
          </p:cNvPr>
          <p:cNvSpPr txBox="1">
            <a:spLocks/>
          </p:cNvSpPr>
          <p:nvPr/>
        </p:nvSpPr>
        <p:spPr>
          <a:xfrm>
            <a:off x="143934" y="6504167"/>
            <a:ext cx="4991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000" kern="1200" dirty="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de-DE">
                <a:solidFill>
                  <a:prstClr val="black">
                    <a:tint val="75000"/>
                  </a:prstClr>
                </a:solidFill>
              </a:rPr>
              <a:t>ZPG GK / Lg. 927361 / 6. Juni 2019</a:t>
            </a:r>
          </a:p>
        </p:txBody>
      </p:sp>
    </p:spTree>
    <p:extLst>
      <p:ext uri="{BB962C8B-B14F-4D97-AF65-F5344CB8AC3E}">
        <p14:creationId xmlns:p14="http://schemas.microsoft.com/office/powerpoint/2010/main" val="212244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Kombinationsprüfung">
  <a:themeElements>
    <a:clrScheme name="RPF-PowerpointVorlage 1">
      <a:dk1>
        <a:srgbClr val="000000"/>
      </a:dk1>
      <a:lt1>
        <a:srgbClr val="FFFFC1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RPF-PowerpointVorlag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RPF-PowerpointVorlage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orlage für Präsentationen Kombinationsprüfung" id="{030124EC-B42A-8B4C-8CEC-E319C1CCBA58}" vid="{B797666D-A82A-AC43-8C4A-C19D64245BC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 für Präsentationen Kombinationsprüfung</Template>
  <TotalTime>0</TotalTime>
  <Words>1568</Words>
  <Application>Microsoft Office PowerPoint</Application>
  <PresentationFormat>Breitbild</PresentationFormat>
  <Paragraphs>304</Paragraphs>
  <Slides>25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Calibri</vt:lpstr>
      <vt:lpstr>Helvetica</vt:lpstr>
      <vt:lpstr>Times</vt:lpstr>
      <vt:lpstr>Times New Roman</vt:lpstr>
      <vt:lpstr>Wingdings</vt:lpstr>
      <vt:lpstr>Kombinationsprüfung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Wolfram</dc:creator>
  <cp:lastModifiedBy>Wolfram Willfahrt</cp:lastModifiedBy>
  <cp:revision>42</cp:revision>
  <dcterms:created xsi:type="dcterms:W3CDTF">2019-05-24T04:16:38Z</dcterms:created>
  <dcterms:modified xsi:type="dcterms:W3CDTF">2021-07-11T13:38:26Z</dcterms:modified>
</cp:coreProperties>
</file>