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Folie mittels Klicken verschieben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2000" spc="-1" strike="noStrike">
                <a:latin typeface="Arial"/>
              </a:rPr>
              <a:t>Format der Notizen mittels Klicken bearbeiten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1400" spc="-1" strike="noStrike">
                <a:latin typeface="Times New Roman"/>
              </a:rPr>
              <a:t>&lt;Kopfzeile&gt;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63273554-12A0-4F32-A082-5A5F1CD55942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endParaRPr b="0" lang="de-DE" sz="2000" spc="-1" strike="noStrike"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6B0B504-32A1-4770-812D-A905946796C6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pPr marL="216000" indent="-21492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    • </a:t>
            </a:r>
            <a:r>
              <a:rPr b="0" lang="de-DE" sz="1600" spc="-1" strike="noStrike">
                <a:latin typeface="Arial"/>
              </a:rPr>
              <a:t>mind. 1/3 der Gesamtprüfungszeit für das Nebengebiet</a:t>
            </a:r>
            <a:endParaRPr b="0" lang="de-DE" sz="16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Ziel: adäquater Anteil für das zweite Fach</a:t>
            </a:r>
            <a:endParaRPr b="0" lang="de-DE" sz="16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    • </a:t>
            </a:r>
            <a:r>
              <a:rPr b="0" lang="de-DE" sz="1600" spc="-1" strike="noStrike">
                <a:latin typeface="Arial"/>
              </a:rPr>
              <a:t>zwingend kurz zu erfassender Impuls als Übergang als Grundlage für den zweiten Teil</a:t>
            </a:r>
            <a:endParaRPr b="0" lang="de-DE" sz="16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Ziel: Soll Beliebigkeit verhindern </a:t>
            </a:r>
            <a:endParaRPr b="0" lang="de-DE" sz="16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→ </a:t>
            </a:r>
            <a:r>
              <a:rPr b="0" lang="de-DE" sz="1600" spc="-1" strike="noStrike">
                <a:latin typeface="Arial"/>
              </a:rPr>
              <a:t>Herausforderung für die Kollegen, Material schnell zu erfassen.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C786C749-9BB2-4ACC-85DD-BC33EA492728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endParaRPr b="0" lang="de-DE" sz="2000" spc="-1" strike="noStrike">
              <a:latin typeface="Arial"/>
            </a:endParaRPr>
          </a:p>
        </p:txBody>
      </p:sp>
      <p:sp>
        <p:nvSpPr>
          <p:cNvPr id="88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E2491FB-01AD-4601-8BC2-4088034CEEFC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Vielzahl an Impulsen möglich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Hier: Karikatur, Modell, Schlagzeile,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Denkbar auch einfache Grafik z.B. zum Wahlverhalten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- leicht und schnell zu erfassen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- Weg in ein kompetenzorientiertes Prüfungsgespräch eröffnen.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1" lang="de-DE" sz="1600" spc="-1" strike="noStrike">
                <a:latin typeface="Arial"/>
              </a:rPr>
              <a:t>Faustregel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Was im Unterricht als (Einstiegs-) Impuls verwendet wird, kann auch in der Prüfung verwendet werden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0043729E-B175-4549-BF0A-F1B8D7CCA53A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Was für Schülerinnen und Schüler leicht zu erfassen ist, kann nur vor dem Hintergrund des Unterrichts des jeweiligen Fachlehrers verstanden werden (Vorgespräch)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Hier mögliche Schwierigkeiten: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Mögliche Unübersichtlichkeit, Abkürzungen, Begriff: Föderalismus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Gleichzeitig: Viel mit Karikaturen im Unterricht gearbeitet,  Föderalismus behandelt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53EF327-0131-4356-820C-3B47913EBDEB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Guter Übergang muss nicht notwendig Anknüpfung heißen.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Vielleicht ehrlicher, einen klaren Bruch zu machen. 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Wenn thematischer Übergang dann wenn es passt.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z.B 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Entscheidungsprozess über eine Streiftage aus dem ersten Teil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Modell zur Analyse des Themas des ersten Teils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1" lang="de-DE" sz="1600" spc="-1" strike="noStrike">
                <a:latin typeface="Arial"/>
              </a:rPr>
              <a:t>Faustregel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600" spc="-1" strike="noStrike">
                <a:latin typeface="Arial"/>
              </a:rPr>
              <a:t>Anknüpfung nicht erzwingen, im Vorgespräch mit dem GEO-Kollegen prüfen, ob dieser möglich ist.</a:t>
            </a: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600" spc="-1" strike="noStrike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0136682-5C54-4D00-9D82-75E7876718F5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Möglichen Gesprächsverlauf mit Hilfe von Operatoren formulieren,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Versuchen, Operatoren ins Prüfungsgespräch mit einzubinden.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1) Analysekompetenz (Karikatur AFB2)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2) AFB 1, knüpft an Aufgabe 1 an und ermöglicht dem Prüfling so, die eigene Antwort weiter zu entwickeln.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3) In dritten AFB , aber auch hier die logische Anknüpfung an die voran gegangene Aufgabe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Eventuell noch Zwischenschritt im Sinne von Erläutern von Folgen für die Sicherheitspolitik der Bundesrepublik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Weg zurück in AFB 2 leicht möglich über Begründung / Erklärung / Erläuterung einzelner Positionen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Hier geht es um eine einfache Positionierung, da Anschluss an die Aufgabe ; bewerten auf AFB-Ebene in Klasse 8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Möglichkeit zur weiteren Vereinfachung: Kriterium mitgeben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1" lang="de-DE" sz="1400" spc="-1" strike="noStrike">
                <a:latin typeface="Arial"/>
              </a:rPr>
              <a:t>Faustregel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r>
              <a:rPr b="0" lang="de-DE" sz="1400" spc="-1" strike="noStrike">
                <a:latin typeface="Arial"/>
              </a:rPr>
              <a:t>Gespräch ermöglichen und Operatoren mitdenken</a:t>
            </a:r>
            <a:endParaRPr b="0" lang="de-DE" sz="1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3317C56-E2E3-4030-8383-F38CEB5C5B23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/>
          <a:p>
            <a:endParaRPr b="0" lang="de-DE" sz="20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F135615-A4A0-4014-B7EE-CF26EC2B1CE9}" type="slidenum">
              <a:rPr b="0" lang="de-DE" sz="12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628080" y="6613920"/>
            <a:ext cx="4409280" cy="1551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algn="ctr">
              <a:lnSpc>
                <a:spcPct val="93000"/>
              </a:lnSpc>
            </a:pPr>
            <a:r>
              <a:rPr b="1" lang="de-DE" sz="11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ZPG Gemeinschaftskunde und Geographie: Kombinationsprüfung</a:t>
            </a:r>
            <a:endParaRPr b="0" lang="de-DE" sz="1100" spc="-1" strike="noStrike">
              <a:latin typeface="Arial"/>
            </a:endParaRPr>
          </a:p>
        </p:txBody>
      </p:sp>
      <p:pic>
        <p:nvPicPr>
          <p:cNvPr id="1" name="Bild 1" descr=""/>
          <p:cNvPicPr/>
          <p:nvPr/>
        </p:nvPicPr>
        <p:blipFill>
          <a:blip r:embed="rId2"/>
          <a:stretch/>
        </p:blipFill>
        <p:spPr>
          <a:xfrm>
            <a:off x="10221840" y="6477120"/>
            <a:ext cx="1682640" cy="32004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10202400" y="6452280"/>
            <a:ext cx="1663200" cy="394560"/>
          </a:xfrm>
          <a:prstGeom prst="rect">
            <a:avLst/>
          </a:prstGeom>
          <a:solidFill>
            <a:schemeClr val="accent3"/>
          </a:solidFill>
          <a:ln w="9360">
            <a:solidFill>
              <a:schemeClr val="bg1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3" name="Grafik 2" descr=""/>
          <p:cNvPicPr/>
          <p:nvPr/>
        </p:nvPicPr>
        <p:blipFill>
          <a:blip r:embed="rId3"/>
          <a:stretch/>
        </p:blipFill>
        <p:spPr>
          <a:xfrm>
            <a:off x="9811080" y="6114240"/>
            <a:ext cx="1980000" cy="675000"/>
          </a:xfrm>
          <a:prstGeom prst="rect">
            <a:avLst/>
          </a:prstGeom>
          <a:ln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</a:t>
            </a:r>
            <a:r>
              <a:rPr b="0" lang="de-DE" sz="4400" spc="-1" strike="noStrike">
                <a:latin typeface="Arial"/>
              </a:rPr>
              <a:t>o</a:t>
            </a:r>
            <a:r>
              <a:rPr b="0" lang="de-DE" sz="4400" spc="-1" strike="noStrike">
                <a:latin typeface="Arial"/>
              </a:rPr>
              <a:t>r</a:t>
            </a:r>
            <a:r>
              <a:rPr b="0" lang="de-DE" sz="4400" spc="-1" strike="noStrike">
                <a:latin typeface="Arial"/>
              </a:rPr>
              <a:t>m</a:t>
            </a:r>
            <a:r>
              <a:rPr b="0" lang="de-DE" sz="4400" spc="-1" strike="noStrike">
                <a:latin typeface="Arial"/>
              </a:rPr>
              <a:t>a</a:t>
            </a:r>
            <a:r>
              <a:rPr b="0" lang="de-DE" sz="4400" spc="-1" strike="noStrike">
                <a:latin typeface="Arial"/>
              </a:rPr>
              <a:t>t </a:t>
            </a:r>
            <a:r>
              <a:rPr b="0" lang="de-DE" sz="4400" spc="-1" strike="noStrike">
                <a:latin typeface="Arial"/>
              </a:rPr>
              <a:t>d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s </a:t>
            </a:r>
            <a:r>
              <a:rPr b="0" lang="de-DE" sz="4400" spc="-1" strike="noStrike">
                <a:latin typeface="Arial"/>
              </a:rPr>
              <a:t>T</a:t>
            </a:r>
            <a:r>
              <a:rPr b="0" lang="de-DE" sz="4400" spc="-1" strike="noStrike">
                <a:latin typeface="Arial"/>
              </a:rPr>
              <a:t>it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lt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x</a:t>
            </a:r>
            <a:r>
              <a:rPr b="0" lang="de-DE" sz="4400" spc="-1" strike="noStrike">
                <a:latin typeface="Arial"/>
              </a:rPr>
              <a:t>t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s </a:t>
            </a:r>
            <a:r>
              <a:rPr b="0" lang="de-DE" sz="4400" spc="-1" strike="noStrike">
                <a:latin typeface="Arial"/>
              </a:rPr>
              <a:t>d</a:t>
            </a:r>
            <a:r>
              <a:rPr b="0" lang="de-DE" sz="4400" spc="-1" strike="noStrike">
                <a:latin typeface="Arial"/>
              </a:rPr>
              <a:t>u</a:t>
            </a:r>
            <a:r>
              <a:rPr b="0" lang="de-DE" sz="4400" spc="-1" strike="noStrike">
                <a:latin typeface="Arial"/>
              </a:rPr>
              <a:t>r</a:t>
            </a:r>
            <a:r>
              <a:rPr b="0" lang="de-DE" sz="4400" spc="-1" strike="noStrike">
                <a:latin typeface="Arial"/>
              </a:rPr>
              <a:t>c</a:t>
            </a:r>
            <a:r>
              <a:rPr b="0" lang="de-DE" sz="4400" spc="-1" strike="noStrike">
                <a:latin typeface="Arial"/>
              </a:rPr>
              <a:t>h </a:t>
            </a:r>
            <a:r>
              <a:rPr b="0" lang="de-DE" sz="4400" spc="-1" strike="noStrike">
                <a:latin typeface="Arial"/>
              </a:rPr>
              <a:t>K</a:t>
            </a:r>
            <a:r>
              <a:rPr b="0" lang="de-DE" sz="4400" spc="-1" strike="noStrike">
                <a:latin typeface="Arial"/>
              </a:rPr>
              <a:t>li</a:t>
            </a:r>
            <a:r>
              <a:rPr b="0" lang="de-DE" sz="4400" spc="-1" strike="noStrike">
                <a:latin typeface="Arial"/>
              </a:rPr>
              <a:t>c</a:t>
            </a:r>
            <a:r>
              <a:rPr b="0" lang="de-DE" sz="4400" spc="-1" strike="noStrike">
                <a:latin typeface="Arial"/>
              </a:rPr>
              <a:t>k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n </a:t>
            </a:r>
            <a:r>
              <a:rPr b="0" lang="de-DE" sz="4400" spc="-1" strike="noStrike">
                <a:latin typeface="Arial"/>
              </a:rPr>
              <a:t>b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a</a:t>
            </a:r>
            <a:r>
              <a:rPr b="0" lang="de-DE" sz="4400" spc="-1" strike="noStrike">
                <a:latin typeface="Arial"/>
              </a:rPr>
              <a:t>r</a:t>
            </a:r>
            <a:r>
              <a:rPr b="0" lang="de-DE" sz="4400" spc="-1" strike="noStrike">
                <a:latin typeface="Arial"/>
              </a:rPr>
              <a:t>b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it</a:t>
            </a:r>
            <a:r>
              <a:rPr b="0" lang="de-DE" sz="4400" spc="-1" strike="noStrike">
                <a:latin typeface="Arial"/>
              </a:rPr>
              <a:t>e</a:t>
            </a:r>
            <a:r>
              <a:rPr b="0" lang="de-DE" sz="4400" spc="-1" strike="noStrike">
                <a:latin typeface="Arial"/>
              </a:rPr>
              <a:t>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welt.de/newsticker/dpa_nt/infoline_nt/schlaglichter_nt/article168859900/" TargetMode="Externa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4157EEDF-F998-4DA7-B7FE-A6FA0F9D47AB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1229400" y="1214640"/>
            <a:ext cx="9731880" cy="2385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/>
          <a:p>
            <a:pPr algn="ctr">
              <a:lnSpc>
                <a:spcPct val="100000"/>
              </a:lnSpc>
            </a:pPr>
            <a:r>
              <a:rPr b="0" lang="de-DE" sz="4500" spc="-1" strike="noStrike">
                <a:solidFill>
                  <a:srgbClr val="000000"/>
                </a:solidFill>
                <a:latin typeface="Calibri"/>
                <a:ea typeface="Calibri"/>
              </a:rPr>
              <a:t>Mündliche Abiturprüfung in</a:t>
            </a:r>
            <a:br/>
            <a:r>
              <a:rPr b="0" lang="de-DE" sz="4500" spc="-1" strike="noStrike">
                <a:solidFill>
                  <a:srgbClr val="000000"/>
                </a:solidFill>
                <a:latin typeface="Calibri"/>
                <a:ea typeface="Calibri"/>
              </a:rPr>
              <a:t>Gemeinschaftskunde und Geographie</a:t>
            </a:r>
            <a:br/>
            <a:r>
              <a:rPr b="0" lang="de-DE" sz="3200" spc="-1" strike="noStrike">
                <a:solidFill>
                  <a:srgbClr val="000000"/>
                </a:solidFill>
                <a:latin typeface="Calibri"/>
                <a:ea typeface="Calibri"/>
              </a:rPr>
              <a:t>Gemeinschaftskunde im Nebengebiet</a:t>
            </a:r>
            <a:br/>
            <a:endParaRPr b="0" lang="de-DE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1002414D-B71B-4180-BF1E-5178E481F410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288000" y="467640"/>
            <a:ext cx="11302560" cy="389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Gemeinschaftskunde im Nebengebiet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Vorgaben aus AGVO und Abiturerlass</a:t>
            </a:r>
            <a:endParaRPr b="0" lang="de-DE" sz="2400" spc="-1" strike="noStrike">
              <a:latin typeface="Arial"/>
            </a:endParaRPr>
          </a:p>
          <a:p>
            <a:pPr marL="216000" indent="-21456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mind. 1/3 der Gesamtprüfungszeit für das Nebengebiet</a:t>
            </a:r>
            <a:endParaRPr b="0" lang="de-DE" sz="2400" spc="-1" strike="noStrike">
              <a:latin typeface="Arial"/>
            </a:endParaRPr>
          </a:p>
          <a:p>
            <a:pPr marL="216000" indent="-214560">
              <a:lnSpc>
                <a:spcPct val="15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zwingend kurz zu erfassender Impuls als Grundlage für den zweiten Teil</a:t>
            </a:r>
            <a:endParaRPr b="0" lang="de-DE" sz="2400" spc="-1" strike="noStrike"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Prüfung der Anforderungsbereiche 1 und 2</a:t>
            </a:r>
            <a:endParaRPr b="0" lang="de-DE" sz="24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6340B5D0-41B3-4AB9-8A44-4DD8D04C1EF9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56" name="CustomShape 3"/>
          <p:cNvSpPr/>
          <p:nvPr/>
        </p:nvSpPr>
        <p:spPr>
          <a:xfrm>
            <a:off x="288000" y="432000"/>
            <a:ext cx="11014920" cy="388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Gemeinschaftskunde im Nebengebiet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Fragen bei der Konzeption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1. Welche Anforderungen gibt es an den Impuls für den zweiten Teil?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2. Wie kann ein guter Übergang zwischen den beiden Prüfungsteilen aussehen?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3. Wie können Operatoren in das Prüfungsgespräch eingebunden werden?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4. Kann das Gespräch auch in den dritten Operatorenbereich gehen?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de-DE" sz="24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3481FDC2-E3AC-4502-ACDA-F0D4E1C82D62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58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59" name="CustomShape 3"/>
          <p:cNvSpPr/>
          <p:nvPr/>
        </p:nvSpPr>
        <p:spPr>
          <a:xfrm>
            <a:off x="180000" y="231480"/>
            <a:ext cx="11374560" cy="142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20"/>
              </a:spcBef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1. Welche Anforderungen gibt es an den Impuls?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60" name="CustomShape 4"/>
          <p:cNvSpPr/>
          <p:nvPr/>
        </p:nvSpPr>
        <p:spPr>
          <a:xfrm>
            <a:off x="108000" y="4365000"/>
            <a:ext cx="12022560" cy="215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[Textimpuls: Bundesbürger wollen mehr direkte Demokratie]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  <a:ea typeface="DejaVu Sans"/>
              </a:rPr>
              <a:t>(</a:t>
            </a:r>
            <a:r>
              <a:rPr b="0" lang="de-DE" sz="1200" spc="-1" strike="noStrike" u="sng">
                <a:solidFill>
                  <a:srgbClr val="ff0000"/>
                </a:solidFill>
                <a:uFillTx/>
                <a:latin typeface="Arial"/>
                <a:ea typeface="DejaVu Sans"/>
                <a:hlinkClick r:id="rId1"/>
              </a:rPr>
              <a:t>https://www.welt.de/newsticker/dpa_nt/infoline_nt/schlaglichter_nt/article168859900/</a:t>
            </a:r>
            <a:r>
              <a:rPr b="0" lang="de-DE" sz="1200" spc="-1" strike="noStrike">
                <a:solidFill>
                  <a:srgbClr val="000000"/>
                </a:solidFill>
                <a:latin typeface="Arial"/>
                <a:ea typeface="DejaVu Sans"/>
              </a:rPr>
              <a:t>Bundesbuerger-wollen-mehr-direkte-Demokratie.html, 20.09.2017)</a:t>
            </a:r>
            <a:endParaRPr b="0" lang="de-DE" sz="1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200" spc="-1" strike="noStrike">
              <a:latin typeface="Arial"/>
            </a:endParaRPr>
          </a:p>
        </p:txBody>
      </p:sp>
      <p:pic>
        <p:nvPicPr>
          <p:cNvPr id="61" name="" descr=""/>
          <p:cNvPicPr/>
          <p:nvPr/>
        </p:nvPicPr>
        <p:blipFill>
          <a:blip r:embed="rId2"/>
          <a:stretch/>
        </p:blipFill>
        <p:spPr>
          <a:xfrm>
            <a:off x="236880" y="925920"/>
            <a:ext cx="6171120" cy="2996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4C88DE90-4C0B-412F-A75E-DAD247F9A2D7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63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64" name="CustomShape 3"/>
          <p:cNvSpPr/>
          <p:nvPr/>
        </p:nvSpPr>
        <p:spPr>
          <a:xfrm>
            <a:off x="180000" y="231480"/>
            <a:ext cx="11374560" cy="142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20"/>
              </a:spcBef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1. Welche Anforderungen gibt es an den Impuls?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65" name="CustomShape 4"/>
          <p:cNvSpPr/>
          <p:nvPr/>
        </p:nvSpPr>
        <p:spPr>
          <a:xfrm>
            <a:off x="1872000" y="1944000"/>
            <a:ext cx="8789400" cy="85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Arial"/>
              </a:rPr>
              <a:t>Karikatur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Arial"/>
              </a:rPr>
              <a:t>Quelle: www.bpb.de/izpb/160181/zukunft-des-foederalismus, entnommen am 30.1.19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6C984349-B802-4B08-BB32-FADA38436F90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68" name="CustomShape 3"/>
          <p:cNvSpPr/>
          <p:nvPr/>
        </p:nvSpPr>
        <p:spPr>
          <a:xfrm>
            <a:off x="288000" y="339120"/>
            <a:ext cx="9574560" cy="142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2. Übergang zwischen den beiden Prüfungsteilen?</a:t>
            </a:r>
            <a:endParaRPr b="0" lang="de-DE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endParaRPr b="0" lang="de-DE" sz="3200" spc="-1" strike="noStrike">
              <a:latin typeface="Arial"/>
            </a:endParaRPr>
          </a:p>
        </p:txBody>
      </p:sp>
      <p:sp>
        <p:nvSpPr>
          <p:cNvPr id="69" name="CustomShape 4"/>
          <p:cNvSpPr/>
          <p:nvPr/>
        </p:nvSpPr>
        <p:spPr>
          <a:xfrm>
            <a:off x="6660000" y="1413000"/>
            <a:ext cx="5146560" cy="485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Bundesbürger wollen mehr direkte Demokratie 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Berlin (dpa) - Die Mehrheit der Bundesbürger will einer […] Umfrage zufolge mehr Möglichkeiten, bei politischen Entscheidungen mitzureden. 72 Prozent der Befragten befürworteten demnach mehr Elemente direkter Demokratie wie etwa Plebiszite oder Volksabstimmungen […].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800" spc="-1" strike="noStrike">
                <a:solidFill>
                  <a:srgbClr val="000000"/>
                </a:solidFill>
                <a:latin typeface="Arial"/>
                <a:ea typeface="DejaVu Sans"/>
              </a:rPr>
              <a:t>(https://www.welt.de/newsticker/dpa_nt/infoline_nt/schlaglichter_nt/article168859900/Bundesbuerger-wollen-mehr-direkte-Demokratie.html, 20.09.2017)</a:t>
            </a:r>
            <a:endParaRPr b="0" lang="de-DE" sz="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800" spc="-1" strike="noStrike"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163440" y="1475640"/>
            <a:ext cx="6171120" cy="2996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6E760E58-4AE6-478C-818E-00C9B7B075D7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72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73" name="CustomShape 3"/>
          <p:cNvSpPr/>
          <p:nvPr/>
        </p:nvSpPr>
        <p:spPr>
          <a:xfrm>
            <a:off x="216000" y="372240"/>
            <a:ext cx="11518560" cy="4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3./4. Einbindung der Operatoren? Umgang mit AFB 3?</a:t>
            </a:r>
            <a:endParaRPr b="0" lang="de-DE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endParaRPr b="0" lang="de-DE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b="0" lang="de-DE" sz="3200" spc="-1" strike="noStrike">
              <a:latin typeface="Arial"/>
            </a:endParaRPr>
          </a:p>
        </p:txBody>
      </p:sp>
      <p:sp>
        <p:nvSpPr>
          <p:cNvPr id="74" name="CustomShape 4"/>
          <p:cNvSpPr/>
          <p:nvPr/>
        </p:nvSpPr>
        <p:spPr>
          <a:xfrm>
            <a:off x="7164000" y="1473120"/>
            <a:ext cx="4822560" cy="416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Möglicher Gesprächsverlauf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[1] Analysieren Sie, ausgehend von M1, Bedrohungen für die internationale Sicherheit. 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[2] Beschreiben Sie den erweiterten Sicherheitsbegriff.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[3] Bewerten Sie die Strategie der NATO, den Frieden in Europa zu sichern. 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75" name="CustomShape 5"/>
          <p:cNvSpPr/>
          <p:nvPr/>
        </p:nvSpPr>
        <p:spPr>
          <a:xfrm>
            <a:off x="324000" y="1620360"/>
            <a:ext cx="5183640" cy="111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Arial"/>
              </a:rPr>
              <a:t>[Karikatur von Klaus Stuttmann ]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200" spc="-1" strike="noStrike">
                <a:latin typeface="Arial"/>
              </a:rPr>
              <a:t>(veröffentlicht am Di, 05. Februar 2019 auf badische-zeitung.de)</a:t>
            </a:r>
            <a:endParaRPr b="0" lang="de-DE" sz="1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2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11582280" y="6126120"/>
            <a:ext cx="5184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6DB56EEB-9A9C-490F-B7F8-032CAAADB5F0}" type="slidenum">
              <a:rPr b="0" lang="de-DE" sz="1200" spc="-1" strike="noStrike">
                <a:solidFill>
                  <a:srgbClr val="8b8b8b"/>
                </a:solidFill>
                <a:latin typeface="Times New Roman"/>
                <a:ea typeface="DejaVu Sans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144000" y="6504120"/>
            <a:ext cx="49899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Arial"/>
                <a:ea typeface="DejaVu Sans"/>
              </a:rPr>
              <a:t>ZPG GK / Lg. 927361 / 6. Juni 2019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>
            <a:off x="288000" y="303840"/>
            <a:ext cx="9574560" cy="63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20"/>
              </a:spcBef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  <a:ea typeface="DejaVu Sans"/>
              </a:rPr>
              <a:t>Gemeinschaftskunde im Nebengebiet</a:t>
            </a:r>
            <a:endParaRPr b="0" lang="de-DE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b="0" lang="de-DE" sz="3200" spc="-1" strike="noStrike">
              <a:latin typeface="Arial"/>
            </a:endParaRPr>
          </a:p>
        </p:txBody>
      </p:sp>
      <p:sp>
        <p:nvSpPr>
          <p:cNvPr id="79" name="CustomShape 4"/>
          <p:cNvSpPr/>
          <p:nvPr/>
        </p:nvSpPr>
        <p:spPr>
          <a:xfrm>
            <a:off x="324000" y="1152000"/>
            <a:ext cx="11626560" cy="58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Fragen und Antworten bei der Konzeption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1. Welche Anforderungen gibt es an den Impuls für den zweiten Teil?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Was im Unterricht als (Einstiegs-) Impuls verwendet wird, kann auch in der Prüfung verwendet werden.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2. Wie kann ein guter Übergang zwischen den beiden Prüfungsteilen aussehen?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Anknüpfung nicht erzwingen, im Vorgespräch mit dem GEO-Kollegen prüfen, ob dieser möglich ist.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3. Wie können Operatoren in das Prüfungsgespräch eingebunden werden?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4. Kann das Gespräch auch in den dritten Operatorenbereich gehen?</a:t>
            </a:r>
            <a:endParaRPr b="0" lang="de-DE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i="1" lang="de-DE" sz="2400" spc="-1" strike="noStrike">
                <a:solidFill>
                  <a:srgbClr val="000000"/>
                </a:solidFill>
                <a:latin typeface="Arial"/>
                <a:ea typeface="DejaVu Sans"/>
              </a:rPr>
              <a:t>Gespräch ermöglichen und Operatoren mitdenken.</a:t>
            </a:r>
            <a:endParaRPr b="0" lang="de-DE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c0c0c0"/>
      </a:lt2>
      <a:accent1>
        <a:srgbClr val="969696"/>
      </a:accent1>
      <a:accent2>
        <a:srgbClr val="0000ff"/>
      </a:accent2>
      <a:accent3>
        <a:srgbClr val="ffffdd"/>
      </a:accent3>
      <a:accent4>
        <a:srgbClr val="000000"/>
      </a:accent4>
      <a:accent5>
        <a:srgbClr val="c9c9c9"/>
      </a:accent5>
      <a:accent6>
        <a:srgbClr val="0000e7"/>
      </a:accent6>
      <a:hlink>
        <a:srgbClr val="ff0000"/>
      </a:hlink>
      <a:folHlink>
        <a:srgbClr val="5f5f5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c0c0c0"/>
      </a:lt2>
      <a:accent1>
        <a:srgbClr val="969696"/>
      </a:accent1>
      <a:accent2>
        <a:srgbClr val="0000ff"/>
      </a:accent2>
      <a:accent3>
        <a:srgbClr val="ffffdd"/>
      </a:accent3>
      <a:accent4>
        <a:srgbClr val="000000"/>
      </a:accent4>
      <a:accent5>
        <a:srgbClr val="c9c9c9"/>
      </a:accent5>
      <a:accent6>
        <a:srgbClr val="0000e7"/>
      </a:accent6>
      <a:hlink>
        <a:srgbClr val="ff0000"/>
      </a:hlink>
      <a:folHlink>
        <a:srgbClr val="5f5f5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für Präsentationen Kombinationsprüfung</Template>
  <TotalTime>19</TotalTime>
  <Application>LibreOffice/6.0.7.3$Linux_X86_64 LibreOffice_project/00m0$Build-3</Application>
  <Words>1604</Words>
  <Paragraphs>309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2019-05-24T04:16:38Z</dcterms:created>
  <dc:creator>Wolfram</dc:creator>
  <dc:description/>
  <dc:language>de-DE</dc:language>
  <cp:lastModifiedBy/>
  <dcterms:modified xsi:type="dcterms:W3CDTF">2019-07-22T18:08:48Z</dcterms:modified>
  <cp:revision>43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16</vt:i4>
  </property>
  <property fmtid="{D5CDD505-2E9C-101B-9397-08002B2CF9AE}" pid="8" name="PresentationFormat">
    <vt:lpwstr>Breitbild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26</vt:i4>
  </property>
</Properties>
</file>