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0" strike="noStrike" spc="-1">
                <a:solidFill>
                  <a:srgbClr val="000000"/>
                </a:solidFill>
                <a:latin typeface="Times New Roman"/>
              </a:rPr>
              <a:t>Folie mittels Klicken verschieben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latin typeface="Times New Roman"/>
              </a:rPr>
              <a:t>&lt;Kopfzeile&gt;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de-DE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8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8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8E323A8-8798-450F-92E2-EFA808E07F65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262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/>
          <a:lstStyle/>
          <a:p>
            <a:pPr marL="216000" indent="-215640">
              <a:lnSpc>
                <a:spcPct val="100000"/>
              </a:lnSpc>
            </a:pPr>
            <a:r>
              <a:rPr lang="de-DE" sz="2000" b="0" strike="noStrike" spc="-1" dirty="0">
                <a:latin typeface="Arial"/>
              </a:rPr>
              <a:t>https://portal.picture-alliance.com/portal/searchresult/editorial/-1/NORMAL_THUMB/true/true/true/true/true/Welthandel</a:t>
            </a:r>
          </a:p>
        </p:txBody>
      </p:sp>
      <p:sp>
        <p:nvSpPr>
          <p:cNvPr id="122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B2F6418-0DEA-42E7-992A-7BACC543F9E4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de-DE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824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/>
          <a:lstStyle/>
          <a:p>
            <a:pPr marL="216000" indent="-215640">
              <a:lnSpc>
                <a:spcPct val="100000"/>
              </a:lnSpc>
            </a:pPr>
            <a:r>
              <a:rPr lang="de-DE" sz="2000" b="0" strike="noStrike" spc="-1" dirty="0">
                <a:latin typeface="Arial"/>
              </a:rPr>
              <a:t>https://www.google.com/</a:t>
            </a:r>
            <a:r>
              <a:rPr lang="de-DE" sz="2000" b="0" strike="noStrike" spc="-1" dirty="0" err="1">
                <a:latin typeface="Arial"/>
              </a:rPr>
              <a:t>search?client</a:t>
            </a:r>
            <a:r>
              <a:rPr lang="de-DE" sz="2000" b="0" strike="noStrike" spc="-1" dirty="0">
                <a:latin typeface="Arial"/>
              </a:rPr>
              <a:t>=</a:t>
            </a:r>
            <a:r>
              <a:rPr lang="de-DE" sz="2000" b="0" strike="noStrike" spc="-1" dirty="0" err="1">
                <a:latin typeface="Arial"/>
              </a:rPr>
              <a:t>firefox-b-e&amp;biw</a:t>
            </a:r>
            <a:r>
              <a:rPr lang="de-DE" sz="2000" b="0" strike="noStrike" spc="-1" dirty="0">
                <a:latin typeface="Arial"/>
              </a:rPr>
              <a:t>=1280&amp;bih=910&amp;tbm=</a:t>
            </a:r>
            <a:r>
              <a:rPr lang="de-DE" sz="2000" b="0" strike="noStrike" spc="-1" dirty="0" err="1">
                <a:latin typeface="Arial"/>
              </a:rPr>
              <a:t>isch&amp;sa</a:t>
            </a:r>
            <a:r>
              <a:rPr lang="de-DE" sz="2000" b="0" strike="noStrike" spc="-1" dirty="0">
                <a:latin typeface="Arial"/>
              </a:rPr>
              <a:t>=1&amp;ei=KaHaXPD3DqHDxgP1u5TADA&amp;q=sch%C3%BCler+gruppenarbeit&amp;oq=sch%C3%BCler+gruppenarbeit&amp;gs_l=img.3...11823.17688..17884...0.0..0.54.980.21......0....1..gws-wiz-img.......0j0i5i30j0i8i30j0i10i24.1DDomOv33d4#imgrc=FMb7NEkChOcjFM:</a:t>
            </a:r>
          </a:p>
        </p:txBody>
      </p:sp>
      <p:sp>
        <p:nvSpPr>
          <p:cNvPr id="125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761191D-4945-4DC5-A8E7-0AA0755AFE5D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de-DE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7010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/>
          <a:lstStyle/>
          <a:p>
            <a:pPr marL="216000" indent="-215640">
              <a:lnSpc>
                <a:spcPct val="100000"/>
              </a:lnSpc>
            </a:pPr>
            <a:r>
              <a:rPr lang="de-DE" sz="2000" b="0" strike="noStrike" spc="-1" dirty="0">
                <a:latin typeface="Arial"/>
              </a:rPr>
              <a:t>https://www.scook.de/widget/scook/weiterwissen/lerntipps%20&amp;%20methoden/305568</a:t>
            </a:r>
          </a:p>
        </p:txBody>
      </p:sp>
      <p:sp>
        <p:nvSpPr>
          <p:cNvPr id="12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7262299-7E0B-4B3B-882B-AD6BE8AA5F26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de-DE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5841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/>
          <a:lstStyle/>
          <a:p>
            <a:pPr marL="216000" indent="-215640">
              <a:lnSpc>
                <a:spcPct val="100000"/>
              </a:lnSpc>
            </a:pPr>
            <a:r>
              <a:rPr lang="de-DE" sz="2000" b="0" strike="noStrike" spc="-1" dirty="0">
                <a:latin typeface="Arial"/>
              </a:rPr>
              <a:t>https://www.google.com/search?q=mock+exam&amp;client=firefox-b-e&amp;source=lnms&amp;tbm=isch&amp;sa=X&amp;ved=0ahUKEwiE9Zro9priAhWBZVAKHQ5_DJMQ_AUIDigB&amp;biw=1280&amp;bih=910#imgrc=qPsds42ytJuNYM:</a:t>
            </a:r>
          </a:p>
        </p:txBody>
      </p:sp>
      <p:sp>
        <p:nvSpPr>
          <p:cNvPr id="131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D992D73-8A2B-4E82-B1AC-5FCC88F566BA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de-DE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7211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/>
          <a:lstStyle/>
          <a:p>
            <a:pPr marL="216000" indent="-215640">
              <a:lnSpc>
                <a:spcPct val="100000"/>
              </a:lnSpc>
            </a:pPr>
            <a:r>
              <a:rPr lang="de-DE" sz="2000" b="0" strike="noStrike" spc="-1" dirty="0">
                <a:latin typeface="Arial"/>
              </a:rPr>
              <a:t>https://www.kognity.com/blog/2017/8-tips-to-help-your-ib-students-prepare-for-mock-exams/</a:t>
            </a:r>
          </a:p>
        </p:txBody>
      </p:sp>
      <p:sp>
        <p:nvSpPr>
          <p:cNvPr id="134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2492321-82D8-44D8-AE33-4BEF9DE52AAC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de-DE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9216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/>
          <a:lstStyle/>
          <a:p>
            <a:pPr marL="216000" indent="-215640">
              <a:lnSpc>
                <a:spcPct val="100000"/>
              </a:lnSpc>
            </a:pPr>
            <a:r>
              <a:rPr lang="de-DE" sz="2000" b="0" strike="noStrike" spc="-1" dirty="0">
                <a:latin typeface="Arial"/>
              </a:rPr>
              <a:t>https://ieltsmedical.co.uk/official-mock-exam-saturday-4th-february/</a:t>
            </a:r>
          </a:p>
        </p:txBody>
      </p:sp>
      <p:sp>
        <p:nvSpPr>
          <p:cNvPr id="13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F544C7C-6554-4EC0-9562-59F1E7C2DBC9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de-DE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950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3628080" y="6613920"/>
            <a:ext cx="4410000" cy="155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93000"/>
              </a:lnSpc>
            </a:pPr>
            <a:r>
              <a:rPr lang="de-DE" sz="11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ZPG Gemeinschaftskunde und Geographie: Kombinationsprüfung</a:t>
            </a:r>
            <a:endParaRPr lang="de-DE" sz="1100" b="0" strike="noStrike" spc="-1">
              <a:latin typeface="Arial"/>
            </a:endParaRPr>
          </a:p>
        </p:txBody>
      </p:sp>
      <p:pic>
        <p:nvPicPr>
          <p:cNvPr id="5" name="Bild 1"/>
          <p:cNvPicPr/>
          <p:nvPr/>
        </p:nvPicPr>
        <p:blipFill>
          <a:blip r:embed="rId14">
            <a:alphaModFix amt="0"/>
          </a:blip>
          <a:stretch/>
        </p:blipFill>
        <p:spPr>
          <a:xfrm>
            <a:off x="10221840" y="6477120"/>
            <a:ext cx="1683360" cy="32076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4000" b="0" strike="noStrike" spc="-1">
                <a:solidFill>
                  <a:srgbClr val="000000"/>
                </a:solidFill>
                <a:latin typeface="Times New Roman"/>
              </a:rPr>
              <a:t>Format des Titeltextes durch Klicken bearbeiten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3628080" y="6613920"/>
            <a:ext cx="4410000" cy="155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93000"/>
              </a:lnSpc>
            </a:pPr>
            <a:r>
              <a:rPr lang="de-DE" sz="11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ZPG Gemeinschaftskunde und Geographie: Kombinationsprüfung</a:t>
            </a:r>
            <a:endParaRPr lang="de-DE" sz="1100" b="0" strike="noStrike" spc="-1">
              <a:latin typeface="Arial"/>
            </a:endParaRPr>
          </a:p>
        </p:txBody>
      </p:sp>
      <p:pic>
        <p:nvPicPr>
          <p:cNvPr id="41" name="Bild 1"/>
          <p:cNvPicPr/>
          <p:nvPr/>
        </p:nvPicPr>
        <p:blipFill>
          <a:blip r:embed="rId14">
            <a:alphaModFix amt="0"/>
          </a:blip>
          <a:stretch/>
        </p:blipFill>
        <p:spPr>
          <a:xfrm>
            <a:off x="10221840" y="6477120"/>
            <a:ext cx="1683360" cy="320760"/>
          </a:xfrm>
          <a:prstGeom prst="rect">
            <a:avLst/>
          </a:prstGeom>
          <a:ln>
            <a:noFill/>
          </a:ln>
        </p:spPr>
      </p:pic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0" strike="noStrike" spc="-1">
                <a:solidFill>
                  <a:srgbClr val="000000"/>
                </a:solidFill>
                <a:latin typeface="Times New Roman"/>
              </a:rPr>
              <a:t>Format des Titeltextes durch Klicken bearbeiten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523880" y="801846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de-DE" sz="6000" b="1" strike="noStrike" spc="-1" dirty="0">
                <a:solidFill>
                  <a:srgbClr val="FF0000"/>
                </a:solidFill>
                <a:latin typeface="Calibri Light"/>
              </a:rPr>
              <a:t>Mit Plan in die Prüfung gehen</a:t>
            </a:r>
            <a:endParaRPr lang="de-DE" sz="6000" b="0" strike="noStrike" spc="-1" dirty="0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1523880" y="3388404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de-DE" sz="5400" b="0" strike="noStrike" spc="-1" dirty="0">
                <a:solidFill>
                  <a:srgbClr val="000000"/>
                </a:solidFill>
                <a:latin typeface="Calibri Light"/>
              </a:rPr>
              <a:t>Vorbereitungsmöglichkeiten für die Kombiprüfung</a:t>
            </a:r>
            <a:endParaRPr lang="de-DE" sz="5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de-DE" sz="18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838080" y="1825560"/>
            <a:ext cx="6721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1" strike="noStrike" spc="-1" dirty="0" smtClean="0">
                <a:solidFill>
                  <a:srgbClr val="000000"/>
                </a:solidFill>
                <a:latin typeface="Calibri"/>
              </a:rPr>
              <a:t>Einführung in die Prüfungssituation </a:t>
            </a:r>
            <a:r>
              <a:rPr lang="de-DE" sz="2800" b="0" strike="noStrike" spc="-1" dirty="0" smtClean="0">
                <a:solidFill>
                  <a:srgbClr val="000000"/>
                </a:solidFill>
                <a:latin typeface="Calibri"/>
              </a:rPr>
              <a:t>(welche 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Rolle haben Prüfer, Prüfungsvorsitzende etc.)</a:t>
            </a:r>
            <a:endParaRPr lang="de-DE" sz="2800" b="0" strike="noStrike" spc="-1" dirty="0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Letzte Tipps:</a:t>
            </a:r>
            <a:endParaRPr lang="de-DE" sz="2800" b="0" strike="noStrike" spc="-1" dirty="0">
              <a:latin typeface="Arial"/>
            </a:endParaRPr>
          </a:p>
          <a:p>
            <a:pPr marL="540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Was muss ich bei der Vorbereitung bedenken?</a:t>
            </a:r>
            <a:endParaRPr lang="de-DE" sz="2800" b="0" strike="noStrike" spc="-1" dirty="0">
              <a:latin typeface="Arial"/>
            </a:endParaRPr>
          </a:p>
          <a:p>
            <a:pPr marL="540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Wie gehe ich in der Prüfung selbst vor (Vorbereitungszeit, Präsentation, Gesprächsführung)?</a:t>
            </a:r>
            <a:endParaRPr lang="de-DE" sz="2800" b="0" strike="noStrike" spc="-1" dirty="0">
              <a:latin typeface="Arial"/>
            </a:endParaRPr>
          </a:p>
          <a:p>
            <a:pPr marL="540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Was tun bei Nervosität? </a:t>
            </a:r>
            <a:endParaRPr lang="de-DE" sz="2800" b="0" strike="noStrike" spc="-1" dirty="0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endParaRPr lang="de-DE" sz="2800" b="0" strike="noStrike" spc="-1" dirty="0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838440" y="36540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 dirty="0">
                <a:solidFill>
                  <a:srgbClr val="FF0000"/>
                </a:solidFill>
                <a:latin typeface="Calibri"/>
              </a:rPr>
              <a:t>Letzte Hinweise</a:t>
            </a:r>
            <a:endParaRPr lang="de-DE" sz="4400" b="0" strike="noStrike" spc="-1" dirty="0">
              <a:latin typeface="Arial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095520" y="253581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6000" indent="-215640">
              <a:lnSpc>
                <a:spcPct val="100000"/>
              </a:lnSpc>
            </a:pPr>
            <a:r>
              <a:rPr lang="de-DE" sz="1200" spc="-1" dirty="0" smtClean="0"/>
              <a:t>Foto: https</a:t>
            </a:r>
            <a:r>
              <a:rPr lang="de-DE" sz="1200" spc="-1" dirty="0"/>
              <a:t>://www.kognity.com/blog/2017/8-tips-to-help-your-ib-students-prepare-for-mock-exams/</a:t>
            </a:r>
            <a:endParaRPr lang="de-DE" sz="1200" spc="-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FF0000"/>
                </a:solidFill>
                <a:latin typeface="Calibri"/>
              </a:rPr>
              <a:t>Fragen, Anregungen?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838080" y="1825560"/>
            <a:ext cx="5569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de-DE" sz="4000" b="0" strike="noStrike" spc="-1">
                <a:solidFill>
                  <a:srgbClr val="000000"/>
                </a:solidFill>
                <a:latin typeface="Calibri"/>
              </a:rPr>
              <a:t>Vielen Dank für Ihre Aufmerksamkeit!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767449" y="1953929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6000" indent="-215640">
              <a:lnSpc>
                <a:spcPct val="100000"/>
              </a:lnSpc>
            </a:pPr>
            <a:r>
              <a:rPr lang="de-DE" sz="1200" spc="-1" dirty="0" smtClean="0"/>
              <a:t>Spruch: https</a:t>
            </a:r>
            <a:r>
              <a:rPr lang="de-DE" sz="1200" spc="-1" dirty="0"/>
              <a:t>://</a:t>
            </a:r>
            <a:r>
              <a:rPr lang="de-DE" sz="1200" spc="-1" dirty="0" smtClean="0"/>
              <a:t>ieltsmedical.co.uk/official-mock-exam-saturday-4th-february/</a:t>
            </a:r>
            <a:endParaRPr lang="de-DE" sz="1200" spc="-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2006930" y="358920"/>
            <a:ext cx="8750637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de-DE" sz="4400" b="1" strike="noStrike" spc="-1" dirty="0" smtClean="0">
                <a:solidFill>
                  <a:srgbClr val="FF0000"/>
                </a:solidFill>
                <a:latin typeface="Calibri Light"/>
              </a:rPr>
              <a:t>Herausforderung </a:t>
            </a:r>
            <a:r>
              <a:rPr lang="de-DE" sz="4400" b="1" strike="noStrike" spc="-1" dirty="0">
                <a:solidFill>
                  <a:srgbClr val="FF0000"/>
                </a:solidFill>
                <a:latin typeface="Calibri Light"/>
              </a:rPr>
              <a:t>bei der Vorbereitung</a:t>
            </a:r>
            <a:endParaRPr lang="de-DE" sz="4400" b="0" strike="noStrike" spc="-1" dirty="0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de-DE" sz="4000" b="0" strike="noStrike" spc="-1" dirty="0">
                <a:solidFill>
                  <a:srgbClr val="000000"/>
                </a:solidFill>
                <a:latin typeface="Calibri"/>
              </a:rPr>
              <a:t>neuer, anspruchsvoller Prüfungstyp</a:t>
            </a:r>
            <a:endParaRPr lang="de-DE" sz="40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de-DE" sz="40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de-DE" sz="40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de-DE" sz="40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de-DE" sz="4000" b="0" strike="noStrike" spc="-1" dirty="0">
                <a:solidFill>
                  <a:srgbClr val="000000"/>
                </a:solidFill>
                <a:latin typeface="Calibri"/>
              </a:rPr>
              <a:t>wenig Zeit für „Training“</a:t>
            </a:r>
            <a:endParaRPr lang="de-DE" sz="4000" b="0" strike="noStrike" spc="-1" dirty="0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903640" y="3208320"/>
            <a:ext cx="617040" cy="144324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800000" y="403200"/>
            <a:ext cx="722592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 dirty="0" smtClean="0">
                <a:solidFill>
                  <a:srgbClr val="FF0000"/>
                </a:solidFill>
                <a:latin typeface="Calibri"/>
              </a:rPr>
              <a:t>Mögliche Vorgehensweise</a:t>
            </a:r>
            <a:endParaRPr lang="de-DE" sz="4400" b="0" strike="noStrike" spc="-1" dirty="0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1800000" y="1841400"/>
            <a:ext cx="909792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3200" b="1" strike="noStrike" spc="-1" dirty="0">
                <a:solidFill>
                  <a:srgbClr val="000000"/>
                </a:solidFill>
                <a:latin typeface="Calibri"/>
              </a:rPr>
              <a:t>Ziel:</a:t>
            </a:r>
            <a:endParaRPr lang="de-DE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Möglichst wenig aufwändige Übungsmöglichkeiten, </a:t>
            </a: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integriert in den normalen Unterricht</a:t>
            </a:r>
            <a:endParaRPr lang="de-DE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 dirty="0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3200" b="1" strike="noStrike" spc="-1" dirty="0">
                <a:solidFill>
                  <a:srgbClr val="000000"/>
                </a:solidFill>
                <a:latin typeface="Calibri"/>
              </a:rPr>
              <a:t>Unterscheidung:</a:t>
            </a:r>
            <a:endParaRPr lang="de-DE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Kontinuierliche Vorarbeit – Vorbereitung auf die Prüfung – Letzte Hinweise</a:t>
            </a:r>
            <a:endParaRPr lang="de-DE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 dirty="0">
                <a:solidFill>
                  <a:srgbClr val="FF0000"/>
                </a:solidFill>
                <a:latin typeface="Calibri"/>
              </a:rPr>
              <a:t>Kontinuierliche Vorarbeit</a:t>
            </a:r>
            <a:endParaRPr lang="de-DE" sz="4400" b="0" strike="noStrike" spc="-1" dirty="0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konsequent mit den eingeführten 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Operatoren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arbeiten 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(im Unterricht und in Klausuren)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</p:txBody>
      </p:sp>
      <p:graphicFrame>
        <p:nvGraphicFramePr>
          <p:cNvPr id="95" name="Table 3"/>
          <p:cNvGraphicFramePr/>
          <p:nvPr/>
        </p:nvGraphicFramePr>
        <p:xfrm>
          <a:off x="838080" y="3794400"/>
          <a:ext cx="10514880" cy="1280160"/>
        </p:xfrm>
        <a:graphic>
          <a:graphicData uri="http://schemas.openxmlformats.org/drawingml/2006/table">
            <a:tbl>
              <a:tblPr/>
              <a:tblGrid>
                <a:gridCol w="3504960"/>
                <a:gridCol w="3504960"/>
                <a:gridCol w="35049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Operatoren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Beschreibung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AFB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analysieren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Materialien oder Sachverhalte systematisch untersuchen und auswerten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  <a:endParaRPr lang="de-DE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FF0000"/>
                </a:solidFill>
                <a:latin typeface="Calibri"/>
              </a:rPr>
              <a:t>Kontinuierliche Vorarbeit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838080" y="1632960"/>
            <a:ext cx="6577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2800" b="1" strike="noStrike" spc="-1">
                <a:solidFill>
                  <a:srgbClr val="000000"/>
                </a:solidFill>
                <a:latin typeface="Calibri"/>
              </a:rPr>
              <a:t>Materialarbeit:</a:t>
            </a:r>
            <a:endParaRPr lang="de-DE" sz="2800" b="0" strike="noStrike" spc="-1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immer wieder Texte, Diagramme, Bilder, Karikaturen auswerten lassen</a:t>
            </a:r>
            <a:endParaRPr lang="de-DE" sz="2800" b="0" strike="noStrike" spc="-1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dabei Methodenblätter nutzen</a:t>
            </a:r>
            <a:endParaRPr lang="de-DE" sz="2800" b="0" strike="noStrike" spc="-1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Materialien als Hausaufgabe vorbereiten lassen – Flipped Classroom, im Unterricht dann direkt in die Besprechung/Befragung einsteigen</a:t>
            </a:r>
            <a:endParaRPr lang="de-DE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>
              <a:latin typeface="Arial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954982" y="2726927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6000" indent="-215640">
              <a:lnSpc>
                <a:spcPct val="100000"/>
              </a:lnSpc>
            </a:pPr>
            <a:r>
              <a:rPr lang="de-DE" sz="1200" spc="-1" dirty="0" smtClean="0"/>
              <a:t>Grafik: https</a:t>
            </a:r>
            <a:r>
              <a:rPr lang="de-DE" sz="1200" spc="-1" dirty="0"/>
              <a:t>://portal.picture-alliance.com/portal/searchresult/editorial/-1/NORMAL_THUMB/true/true/true/true/true/Welthandel</a:t>
            </a:r>
            <a:endParaRPr lang="de-DE" sz="1200" spc="-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FF0000"/>
                </a:solidFill>
                <a:latin typeface="Calibri"/>
              </a:rPr>
              <a:t>Kontinuierliche Vorarbeit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910440" y="1512000"/>
            <a:ext cx="5569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endParaRPr lang="de-DE" sz="1800" b="0" strike="noStrike" spc="-1" dirty="0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  <a:ea typeface="Microsoft YaHei"/>
              </a:rPr>
              <a:t>SuS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selbst 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Fragen 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zu verschiedenen Materialien/Themenblöcken/ </a:t>
            </a:r>
            <a:r>
              <a:rPr lang="de-DE" sz="2800" b="0" strike="noStrike" spc="-1" dirty="0" smtClean="0">
                <a:solidFill>
                  <a:srgbClr val="000000"/>
                </a:solidFill>
                <a:latin typeface="Calibri"/>
                <a:ea typeface="Microsoft YaHei"/>
              </a:rPr>
              <a:t>Kompetenzformulierungen 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aus dem Bildungsplan 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entwickeln lassen</a:t>
            </a:r>
            <a:endParaRPr lang="de-DE" sz="2800" b="0" strike="noStrike" spc="-1" dirty="0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  <a:ea typeface="Microsoft YaHei"/>
              </a:rPr>
              <a:t>SuS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selbst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Erwartungshorizonte 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zu verschiedenen Materialien/ Aufgabenstellungen 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verfassen lassen</a:t>
            </a:r>
            <a:endParaRPr lang="de-DE" sz="2800" b="0" strike="noStrike" spc="-1" dirty="0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endParaRPr lang="de-DE" sz="2800" b="0" strike="noStrike" spc="-1" dirty="0">
              <a:latin typeface="Arial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095520" y="2484590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6000" indent="-215640">
              <a:lnSpc>
                <a:spcPct val="100000"/>
              </a:lnSpc>
            </a:pPr>
            <a:r>
              <a:rPr lang="de-DE" sz="1200" spc="-1" dirty="0" smtClean="0"/>
              <a:t>Foto: https</a:t>
            </a:r>
            <a:r>
              <a:rPr lang="de-DE" sz="1200" spc="-1" dirty="0"/>
              <a:t>://www.google.com/</a:t>
            </a:r>
            <a:r>
              <a:rPr lang="de-DE" sz="1200" spc="-1" dirty="0" err="1"/>
              <a:t>search?client</a:t>
            </a:r>
            <a:r>
              <a:rPr lang="de-DE" sz="1200" spc="-1" dirty="0"/>
              <a:t>=</a:t>
            </a:r>
            <a:r>
              <a:rPr lang="de-DE" sz="1200" spc="-1" dirty="0" err="1"/>
              <a:t>firefox-b-e&amp;biw</a:t>
            </a:r>
            <a:r>
              <a:rPr lang="de-DE" sz="1200" spc="-1" dirty="0"/>
              <a:t>=1280&amp;bih=910&amp;tbm=</a:t>
            </a:r>
            <a:r>
              <a:rPr lang="de-DE" sz="1200" spc="-1" dirty="0" err="1"/>
              <a:t>isch&amp;sa</a:t>
            </a:r>
            <a:r>
              <a:rPr lang="de-DE" sz="1200" spc="-1" dirty="0"/>
              <a:t>=1&amp;ei=KaHaXPD3DqHDxgP1u5TADA&amp;q=sch%C3%BCler+gruppenarbeit&amp;oq=sch%C3%BCler+gruppenarbeit&amp;gs_l=img.3...11823.17688..17884...0.0..0.54.980.21......0....1..gws-wiz-img.......0j0i5i30j0i8i30j0i10i24.1DDomOv33d4#imgrc=FMb7NEkChOcjFM:</a:t>
            </a:r>
            <a:endParaRPr lang="de-DE" sz="1200" spc="-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FF0000"/>
                </a:solidFill>
                <a:latin typeface="Calibri"/>
              </a:rPr>
              <a:t>Kontinuierliche Vorarbeit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838080" y="1825560"/>
            <a:ext cx="6073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GFS, kleine </a:t>
            </a:r>
            <a:r>
              <a:rPr lang="de-DE" sz="2800" b="1" strike="noStrike" spc="-1" dirty="0" smtClean="0">
                <a:solidFill>
                  <a:srgbClr val="000000"/>
                </a:solidFill>
                <a:latin typeface="Calibri"/>
              </a:rPr>
              <a:t>Präsentationen </a:t>
            </a:r>
            <a:r>
              <a:rPr lang="de-DE" sz="2800" b="0" strike="noStrike" spc="-1" dirty="0" smtClean="0">
                <a:solidFill>
                  <a:srgbClr val="000000"/>
                </a:solidFill>
                <a:latin typeface="Calibri"/>
              </a:rPr>
              <a:t>(„Aktuelles Thema“, „Mitarbeiter der Woche“)</a:t>
            </a:r>
            <a:r>
              <a:rPr lang="de-DE" sz="2800" spc="-1" dirty="0" smtClean="0"/>
              <a:t> </a:t>
            </a: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1" strike="noStrike" spc="-1" dirty="0" smtClean="0">
                <a:solidFill>
                  <a:srgbClr val="000000"/>
                </a:solidFill>
                <a:latin typeface="Calibri"/>
              </a:rPr>
              <a:t>Präsentation 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von Gruppenergebnissen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Nachfragen und Feedback durch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</a:rPr>
              <a:t>KuK</a:t>
            </a:r>
            <a:r>
              <a:rPr dirty="0"/>
              <a:t/>
            </a:r>
            <a:br>
              <a:rPr dirty="0"/>
            </a:b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    und andere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</a:rPr>
              <a:t>SuS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58691" y="527901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6000" indent="-215640">
              <a:lnSpc>
                <a:spcPct val="100000"/>
              </a:lnSpc>
            </a:pPr>
            <a:r>
              <a:rPr lang="de-DE" sz="1200" spc="-1" dirty="0" smtClean="0"/>
              <a:t>Foto: https</a:t>
            </a:r>
            <a:r>
              <a:rPr lang="de-DE" sz="1200" spc="-1" dirty="0"/>
              <a:t>://www.scook.de/widget/scook/weiterwissen/lerntipps%20&amp;%20methoden/305568</a:t>
            </a:r>
            <a:endParaRPr lang="de-DE" sz="1200" spc="-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t/>
            </a:r>
            <a:br/>
            <a:r>
              <a:t/>
            </a:r>
            <a:br/>
            <a:endParaRPr lang="de-DE" sz="18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Klausuren/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Musterprüfungen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gemeinsam anschauen und besprechen (Aufgabenstellungen, Aufbau einer Prüfung)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für das Nichtschwerpunktfach: 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„Speed-Dating“ 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mit Materialimpulsen (wie würde ich darauf reagieren?)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</p:txBody>
      </p:sp>
      <p:pic>
        <p:nvPicPr>
          <p:cNvPr id="107" name="Grafik 7"/>
          <p:cNvPicPr/>
          <p:nvPr/>
        </p:nvPicPr>
        <p:blipFill>
          <a:blip r:embed="rId2"/>
          <a:stretch/>
        </p:blipFill>
        <p:spPr>
          <a:xfrm>
            <a:off x="932400" y="2730600"/>
            <a:ext cx="5705280" cy="1973520"/>
          </a:xfrm>
          <a:prstGeom prst="rect">
            <a:avLst/>
          </a:prstGeom>
          <a:ln>
            <a:noFill/>
          </a:ln>
        </p:spPr>
      </p:pic>
      <p:sp>
        <p:nvSpPr>
          <p:cNvPr id="108" name="CustomShape 3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FF0000"/>
                </a:solidFill>
                <a:latin typeface="Calibri"/>
              </a:rPr>
              <a:t>Vorbereitung auf die Prüfung</a:t>
            </a:r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t/>
            </a:r>
            <a:br/>
            <a:r>
              <a:t/>
            </a:r>
            <a:br/>
            <a:endParaRPr lang="de-DE" sz="1800" b="0" strike="noStrike" spc="-1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838080" y="1825560"/>
            <a:ext cx="80895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Mock </a:t>
            </a:r>
            <a:r>
              <a:rPr lang="de-DE" sz="2800" b="1" strike="noStrike" spc="-1" dirty="0" err="1">
                <a:solidFill>
                  <a:srgbClr val="000000"/>
                </a:solidFill>
                <a:latin typeface="Calibri"/>
              </a:rPr>
              <a:t>Exams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</a:rPr>
              <a:t>: </a:t>
            </a:r>
            <a:endParaRPr lang="de-DE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mündliche Prüfungen mit Freiwilligen </a:t>
            </a:r>
            <a:r>
              <a:rPr lang="de-DE" sz="2800" b="0" strike="noStrike" spc="-1" dirty="0" smtClean="0">
                <a:solidFill>
                  <a:srgbClr val="000000"/>
                </a:solidFill>
                <a:latin typeface="Calibri"/>
              </a:rPr>
              <a:t>simulieren,</a:t>
            </a:r>
            <a:r>
              <a:rPr lang="de-DE" sz="2800" spc="-1" dirty="0">
                <a:latin typeface="Arial"/>
              </a:rPr>
              <a:t> </a:t>
            </a:r>
            <a:r>
              <a:rPr lang="de-DE" sz="2800" spc="-1" dirty="0" smtClean="0">
                <a:latin typeface="Arial"/>
              </a:rPr>
              <a:t/>
            </a:r>
            <a:br>
              <a:rPr lang="de-DE" sz="2800" spc="-1" dirty="0" smtClean="0">
                <a:latin typeface="Arial"/>
              </a:rPr>
            </a:br>
            <a:r>
              <a:rPr lang="de-DE" sz="2800" b="0" strike="noStrike" spc="-1" dirty="0" smtClean="0">
                <a:solidFill>
                  <a:srgbClr val="000000"/>
                </a:solidFill>
                <a:latin typeface="Calibri"/>
              </a:rPr>
              <a:t>evtl. mit Videoaufzeichnung</a:t>
            </a:r>
            <a:endParaRPr lang="de-DE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in Kleingruppen mündliche Prüfungen simulieren</a:t>
            </a:r>
            <a:endParaRPr lang="de-DE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Videomitschnitt eines (inszenierten) Prüfungsgesprächs einsetzen </a:t>
            </a:r>
            <a:endParaRPr lang="de-DE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Schülerinnen und Schüler üben selbst vor dem Spiegel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28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daraus Strategien für die Prüfungsvorbereitung </a:t>
            </a:r>
            <a:r>
              <a:rPr dirty="0"/>
              <a:t/>
            </a:r>
            <a:br>
              <a:rPr dirty="0"/>
            </a:br>
            <a:r>
              <a:rPr lang="de-DE" sz="2800" b="0" strike="noStrike" spc="-1" dirty="0">
                <a:solidFill>
                  <a:srgbClr val="000000"/>
                </a:solidFill>
                <a:latin typeface="Calibri"/>
              </a:rPr>
              <a:t>      </a:t>
            </a:r>
            <a:r>
              <a:rPr lang="de-DE" sz="2800" b="0" strike="noStrike" spc="-1" dirty="0" smtClean="0">
                <a:solidFill>
                  <a:srgbClr val="000000"/>
                </a:solidFill>
                <a:latin typeface="Calibri"/>
              </a:rPr>
              <a:t>ableiten!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800" b="0" strike="noStrike" spc="-1" dirty="0"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838440" y="36540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FF0000"/>
                </a:solidFill>
                <a:latin typeface="Calibri"/>
              </a:rPr>
              <a:t>Vorbereitung auf die Prüfung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791199" y="576775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spc="-1" dirty="0" smtClean="0"/>
              <a:t>Spruch: https</a:t>
            </a:r>
            <a:r>
              <a:rPr lang="de-DE" sz="1200" spc="-1" dirty="0"/>
              <a:t>://www.google.com/search?q=mock+exam&amp;client=firefox-b-e&amp;source=lnms&amp;tbm=isch&amp;sa=X&amp;ved=0ahUKEwiE9Zro9priAhWBZVAKHQ5_DJMQ_AUIDigB&amp;biw=1280&amp;bih=910#imgrc=qPsds42ytJuNYM</a:t>
            </a:r>
            <a:endParaRPr lang="de-DE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C0C0C0"/>
      </a:lt2>
      <a:accent1>
        <a:srgbClr val="969696"/>
      </a:accent1>
      <a:accent2>
        <a:srgbClr val="0000FF"/>
      </a:accent2>
      <a:accent3>
        <a:srgbClr val="FFFFDD"/>
      </a:accent3>
      <a:accent4>
        <a:srgbClr val="000000"/>
      </a:accent4>
      <a:accent5>
        <a:srgbClr val="C9C9C9"/>
      </a:accent5>
      <a:accent6>
        <a:srgbClr val="0000E7"/>
      </a:accent6>
      <a:hlink>
        <a:srgbClr val="FF0000"/>
      </a:hlink>
      <a:folHlink>
        <a:srgbClr val="5F5F5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C0C0C0"/>
      </a:lt2>
      <a:accent1>
        <a:srgbClr val="969696"/>
      </a:accent1>
      <a:accent2>
        <a:srgbClr val="0000FF"/>
      </a:accent2>
      <a:accent3>
        <a:srgbClr val="FFFFDD"/>
      </a:accent3>
      <a:accent4>
        <a:srgbClr val="000000"/>
      </a:accent4>
      <a:accent5>
        <a:srgbClr val="C9C9C9"/>
      </a:accent5>
      <a:accent6>
        <a:srgbClr val="0000E7"/>
      </a:accent6>
      <a:hlink>
        <a:srgbClr val="FF0000"/>
      </a:hlink>
      <a:folHlink>
        <a:srgbClr val="5F5F5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C0C0C0"/>
      </a:lt2>
      <a:accent1>
        <a:srgbClr val="969696"/>
      </a:accent1>
      <a:accent2>
        <a:srgbClr val="0000FF"/>
      </a:accent2>
      <a:accent3>
        <a:srgbClr val="FFFFDD"/>
      </a:accent3>
      <a:accent4>
        <a:srgbClr val="000000"/>
      </a:accent4>
      <a:accent5>
        <a:srgbClr val="C9C9C9"/>
      </a:accent5>
      <a:accent6>
        <a:srgbClr val="0000E7"/>
      </a:accent6>
      <a:hlink>
        <a:srgbClr val="FF0000"/>
      </a:hlink>
      <a:folHlink>
        <a:srgbClr val="5F5F5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Präsentation3</Template>
  <TotalTime>0</TotalTime>
  <Words>363</Words>
  <Application>Microsoft Office PowerPoint</Application>
  <PresentationFormat>Breitbild</PresentationFormat>
  <Paragraphs>91</Paragraphs>
  <Slides>11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22" baseType="lpstr">
      <vt:lpstr>Microsoft YaHei</vt:lpstr>
      <vt:lpstr>ＭＳ Ｐゴシック</vt:lpstr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Mündliche Abiturprüfung in Gemeinschaftskunde und Geographie</dc:title>
  <dc:subject/>
  <dc:creator>Matthias Scholliers</dc:creator>
  <dc:description/>
  <cp:lastModifiedBy>uli</cp:lastModifiedBy>
  <cp:revision>14</cp:revision>
  <dcterms:created xsi:type="dcterms:W3CDTF">2019-05-22T09:46:35Z</dcterms:created>
  <dcterms:modified xsi:type="dcterms:W3CDTF">2019-09-07T21:14:00Z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Breitbild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