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3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Keine Formatvorlage, kein Ras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266"/>
    <p:restoredTop sz="94674"/>
  </p:normalViewPr>
  <p:slideViewPr>
    <p:cSldViewPr snapToGrid="0" snapToObjects="1">
      <p:cViewPr varScale="1">
        <p:scale>
          <a:sx n="119" d="100"/>
          <a:sy n="119" d="100"/>
        </p:scale>
        <p:origin x="141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4E96BC9-D64C-6C47-8ECA-F73C7355A11F}" type="datetimeFigureOut">
              <a:rPr lang="de-DE" smtClean="0"/>
              <a:t>23.07.19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5C616E4-05E6-3342-9C36-D476B68FC4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469729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5C616E4-05E6-3342-9C36-D476B68FC42A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7689989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</p:spPr>
      </p:sp>
      <p:sp>
        <p:nvSpPr>
          <p:cNvPr id="123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</p:spPr>
        <p:txBody>
          <a:bodyPr/>
          <a:lstStyle/>
          <a:p>
            <a:pPr marL="216000" indent="-216000">
              <a:lnSpc>
                <a:spcPct val="100000"/>
              </a:lnSpc>
            </a:pPr>
            <a:r>
              <a:rPr lang="de-DE" sz="2000" b="0" strike="noStrike" spc="-1" dirty="0">
                <a:latin typeface="Arial"/>
              </a:rPr>
              <a:t>https://</a:t>
            </a:r>
            <a:r>
              <a:rPr lang="de-DE" sz="2000" b="0" strike="noStrike" spc="-1" dirty="0" err="1">
                <a:latin typeface="Arial"/>
              </a:rPr>
              <a:t>portal.picture-alliance.com</a:t>
            </a:r>
            <a:r>
              <a:rPr lang="de-DE" sz="2000" b="0" strike="noStrike" spc="-1" dirty="0">
                <a:latin typeface="Arial"/>
              </a:rPr>
              <a:t>/</a:t>
            </a:r>
            <a:r>
              <a:rPr lang="de-DE" sz="2000" b="0" strike="noStrike" spc="-1" dirty="0" err="1">
                <a:latin typeface="Arial"/>
              </a:rPr>
              <a:t>portal</a:t>
            </a:r>
            <a:r>
              <a:rPr lang="de-DE" sz="2000" b="0" strike="noStrike" spc="-1" dirty="0">
                <a:latin typeface="Arial"/>
              </a:rPr>
              <a:t>/</a:t>
            </a:r>
            <a:r>
              <a:rPr lang="de-DE" sz="2000" b="0" strike="noStrike" spc="-1" dirty="0" err="1">
                <a:latin typeface="Arial"/>
              </a:rPr>
              <a:t>searchresult</a:t>
            </a:r>
            <a:r>
              <a:rPr lang="de-DE" sz="2000" b="0" strike="noStrike" spc="-1" dirty="0">
                <a:latin typeface="Arial"/>
              </a:rPr>
              <a:t>/</a:t>
            </a:r>
            <a:r>
              <a:rPr lang="de-DE" sz="2000" b="0" strike="noStrike" spc="-1" dirty="0" err="1">
                <a:latin typeface="Arial"/>
              </a:rPr>
              <a:t>editorial</a:t>
            </a:r>
            <a:r>
              <a:rPr lang="de-DE" sz="2000" b="0" strike="noStrike" spc="-1" dirty="0">
                <a:latin typeface="Arial"/>
              </a:rPr>
              <a:t>/-1/NORMAL_THUMB/</a:t>
            </a:r>
            <a:r>
              <a:rPr lang="de-DE" sz="2000" b="0" strike="noStrike" spc="-1" dirty="0" err="1">
                <a:latin typeface="Arial"/>
              </a:rPr>
              <a:t>true</a:t>
            </a:r>
            <a:r>
              <a:rPr lang="de-DE" sz="2000" b="0" strike="noStrike" spc="-1" dirty="0">
                <a:latin typeface="Arial"/>
              </a:rPr>
              <a:t>/</a:t>
            </a:r>
            <a:r>
              <a:rPr lang="de-DE" sz="2000" b="0" strike="noStrike" spc="-1" dirty="0" err="1">
                <a:latin typeface="Arial"/>
              </a:rPr>
              <a:t>true</a:t>
            </a:r>
            <a:r>
              <a:rPr lang="de-DE" sz="2000" b="0" strike="noStrike" spc="-1" dirty="0">
                <a:latin typeface="Arial"/>
              </a:rPr>
              <a:t>/</a:t>
            </a:r>
            <a:r>
              <a:rPr lang="de-DE" sz="2000" b="0" strike="noStrike" spc="-1" dirty="0" err="1">
                <a:latin typeface="Arial"/>
              </a:rPr>
              <a:t>true</a:t>
            </a:r>
            <a:r>
              <a:rPr lang="de-DE" sz="2000" b="0" strike="noStrike" spc="-1" dirty="0">
                <a:latin typeface="Arial"/>
              </a:rPr>
              <a:t>/</a:t>
            </a:r>
            <a:r>
              <a:rPr lang="de-DE" sz="2000" b="0" strike="noStrike" spc="-1" dirty="0" err="1">
                <a:latin typeface="Arial"/>
              </a:rPr>
              <a:t>true</a:t>
            </a:r>
            <a:r>
              <a:rPr lang="de-DE" sz="2000" b="0" strike="noStrike" spc="-1" dirty="0">
                <a:latin typeface="Arial"/>
              </a:rPr>
              <a:t>/</a:t>
            </a:r>
            <a:r>
              <a:rPr lang="de-DE" sz="2000" b="0" strike="noStrike" spc="-1" dirty="0" err="1">
                <a:latin typeface="Arial"/>
              </a:rPr>
              <a:t>true</a:t>
            </a:r>
            <a:r>
              <a:rPr lang="de-DE" sz="2000" b="0" strike="noStrike" spc="-1" dirty="0">
                <a:latin typeface="Arial"/>
              </a:rPr>
              <a:t>/Welthandel</a:t>
            </a:r>
          </a:p>
          <a:p>
            <a:pPr marL="216000" indent="-216000">
              <a:lnSpc>
                <a:spcPct val="100000"/>
              </a:lnSpc>
            </a:pPr>
            <a:endParaRPr lang="de-DE" sz="2000" b="0" strike="noStrike" spc="-1" dirty="0">
              <a:latin typeface="Arial"/>
            </a:endParaRPr>
          </a:p>
          <a:p>
            <a:pPr marL="216000" indent="-216000">
              <a:lnSpc>
                <a:spcPct val="100000"/>
              </a:lnSpc>
            </a:pPr>
            <a:r>
              <a:rPr lang="de-DE" sz="2000" b="0" strike="noStrike" spc="-1" dirty="0">
                <a:latin typeface="Arial"/>
              </a:rPr>
              <a:t>Standardisierte Vorgehensweisen: auch z. B. mit Methodenblättern</a:t>
            </a:r>
          </a:p>
        </p:txBody>
      </p:sp>
      <p:sp>
        <p:nvSpPr>
          <p:cNvPr id="124" name="TextShape 3"/>
          <p:cNvSpPr txBox="1"/>
          <p:nvPr/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algn="r">
              <a:lnSpc>
                <a:spcPct val="100000"/>
              </a:lnSpc>
            </a:pPr>
            <a:fld id="{2277F509-2C9B-49EA-9FB3-2520B37AFB34}" type="slidenum">
              <a:rPr lang="de-DE" sz="1200" b="0" strike="noStrike" spc="-1">
                <a:solidFill>
                  <a:srgbClr val="000000"/>
                </a:solidFill>
                <a:latin typeface="+mn-lt"/>
                <a:ea typeface="+mn-ea"/>
              </a:rPr>
              <a:t>5</a:t>
            </a:fld>
            <a:endParaRPr lang="de-DE" sz="12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50687070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</p:spPr>
      </p:sp>
      <p:sp>
        <p:nvSpPr>
          <p:cNvPr id="126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</p:spPr>
        <p:txBody>
          <a:bodyPr/>
          <a:lstStyle/>
          <a:p>
            <a:pPr marL="216000" indent="-216000">
              <a:lnSpc>
                <a:spcPct val="100000"/>
              </a:lnSpc>
            </a:pPr>
            <a:r>
              <a:rPr lang="de-DE" sz="2000" b="0" strike="noStrike" spc="-1">
                <a:latin typeface="Arial"/>
              </a:rPr>
              <a:t>https://www.google.com/search?client=firefox-b-e&amp;biw=1280&amp;bih=910&amp;tbm=isch&amp;sa=1&amp;ei=KaHaXPD3DqHDxgP1u5TADA&amp;q=sch%C3%BCler+gruppenarbeit&amp;oq=sch%C3%BCler+gruppenarbeit&amp;gs_l=img.3...11823.17688..17884...0.0..0.54.980.21......0....1..gws-wiz-img.......0j0i5i30j0i8i30j0i10i24.1DDomOv33d4#imgrc=FMb7NEkChOcjFM:</a:t>
            </a:r>
          </a:p>
        </p:txBody>
      </p:sp>
      <p:sp>
        <p:nvSpPr>
          <p:cNvPr id="127" name="TextShape 3"/>
          <p:cNvSpPr txBox="1"/>
          <p:nvPr/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algn="r">
              <a:lnSpc>
                <a:spcPct val="100000"/>
              </a:lnSpc>
            </a:pPr>
            <a:fld id="{7FC80A16-6F21-4931-9897-36CEAB6C8A7B}" type="slidenum">
              <a:rPr lang="de-DE" sz="1200" b="0" strike="noStrike" spc="-1">
                <a:solidFill>
                  <a:srgbClr val="000000"/>
                </a:solidFill>
                <a:latin typeface="+mn-lt"/>
                <a:ea typeface="+mn-ea"/>
              </a:rPr>
              <a:t>6</a:t>
            </a:fld>
            <a:endParaRPr lang="de-DE" sz="12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59667315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</p:spPr>
      </p:sp>
      <p:sp>
        <p:nvSpPr>
          <p:cNvPr id="129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</p:spPr>
        <p:txBody>
          <a:bodyPr/>
          <a:lstStyle/>
          <a:p>
            <a:pPr marL="216000" indent="-216000">
              <a:lnSpc>
                <a:spcPct val="100000"/>
              </a:lnSpc>
            </a:pPr>
            <a:r>
              <a:rPr lang="de-DE" sz="2000" b="0" strike="noStrike" spc="-1">
                <a:latin typeface="Arial"/>
              </a:rPr>
              <a:t>https://www.scook.de/widget/scook/weiterwissen/lerntipps%20&amp;%20methoden/305568</a:t>
            </a:r>
          </a:p>
        </p:txBody>
      </p:sp>
      <p:sp>
        <p:nvSpPr>
          <p:cNvPr id="130" name="TextShape 3"/>
          <p:cNvSpPr txBox="1"/>
          <p:nvPr/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algn="r">
              <a:lnSpc>
                <a:spcPct val="100000"/>
              </a:lnSpc>
            </a:pPr>
            <a:fld id="{4E9A9CB5-35CA-4B95-A643-6765CA0964C1}" type="slidenum">
              <a:rPr lang="de-DE" sz="1200" b="0" strike="noStrike" spc="-1">
                <a:solidFill>
                  <a:srgbClr val="000000"/>
                </a:solidFill>
                <a:latin typeface="+mn-lt"/>
                <a:ea typeface="+mn-ea"/>
              </a:rPr>
              <a:t>7</a:t>
            </a:fld>
            <a:endParaRPr lang="de-DE" sz="12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37560462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</p:spPr>
      </p:sp>
      <p:sp>
        <p:nvSpPr>
          <p:cNvPr id="132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</p:spPr>
        <p:txBody>
          <a:bodyPr/>
          <a:lstStyle/>
          <a:p>
            <a:pPr marL="216000" indent="-216000">
              <a:lnSpc>
                <a:spcPct val="100000"/>
              </a:lnSpc>
            </a:pPr>
            <a:r>
              <a:rPr lang="de-DE" sz="2000" b="0" strike="noStrike" spc="-1" dirty="0">
                <a:latin typeface="Arial"/>
              </a:rPr>
              <a:t>https://</a:t>
            </a:r>
            <a:r>
              <a:rPr lang="de-DE" sz="2000" b="0" strike="noStrike" spc="-1" dirty="0" err="1">
                <a:latin typeface="Arial"/>
              </a:rPr>
              <a:t>www.google.com</a:t>
            </a:r>
            <a:r>
              <a:rPr lang="de-DE" sz="2000" b="0" strike="noStrike" spc="-1" dirty="0">
                <a:latin typeface="Arial"/>
              </a:rPr>
              <a:t>/</a:t>
            </a:r>
            <a:r>
              <a:rPr lang="de-DE" sz="2000" b="0" strike="noStrike" spc="-1" dirty="0" err="1">
                <a:latin typeface="Arial"/>
              </a:rPr>
              <a:t>search?q</a:t>
            </a:r>
            <a:r>
              <a:rPr lang="de-DE" sz="2000" b="0" strike="noStrike" spc="-1" dirty="0">
                <a:latin typeface="Arial"/>
              </a:rPr>
              <a:t>=</a:t>
            </a:r>
            <a:r>
              <a:rPr lang="de-DE" sz="2000" b="0" strike="noStrike" spc="-1" dirty="0" err="1">
                <a:latin typeface="Arial"/>
              </a:rPr>
              <a:t>mock+exam&amp;client</a:t>
            </a:r>
            <a:r>
              <a:rPr lang="de-DE" sz="2000" b="0" strike="noStrike" spc="-1" dirty="0">
                <a:latin typeface="Arial"/>
              </a:rPr>
              <a:t>=</a:t>
            </a:r>
            <a:r>
              <a:rPr lang="de-DE" sz="2000" b="0" strike="noStrike" spc="-1" dirty="0" err="1">
                <a:latin typeface="Arial"/>
              </a:rPr>
              <a:t>firefox-b-e&amp;source</a:t>
            </a:r>
            <a:r>
              <a:rPr lang="de-DE" sz="2000" b="0" strike="noStrike" spc="-1" dirty="0">
                <a:latin typeface="Arial"/>
              </a:rPr>
              <a:t>=</a:t>
            </a:r>
            <a:r>
              <a:rPr lang="de-DE" sz="2000" b="0" strike="noStrike" spc="-1" dirty="0" err="1">
                <a:latin typeface="Arial"/>
              </a:rPr>
              <a:t>lnms&amp;tbm</a:t>
            </a:r>
            <a:r>
              <a:rPr lang="de-DE" sz="2000" b="0" strike="noStrike" spc="-1" dirty="0">
                <a:latin typeface="Arial"/>
              </a:rPr>
              <a:t>=</a:t>
            </a:r>
            <a:r>
              <a:rPr lang="de-DE" sz="2000" b="0" strike="noStrike" spc="-1" dirty="0" err="1">
                <a:latin typeface="Arial"/>
              </a:rPr>
              <a:t>isch&amp;sa</a:t>
            </a:r>
            <a:r>
              <a:rPr lang="de-DE" sz="2000" b="0" strike="noStrike" spc="-1" dirty="0">
                <a:latin typeface="Arial"/>
              </a:rPr>
              <a:t>=</a:t>
            </a:r>
            <a:r>
              <a:rPr lang="de-DE" sz="2000" b="0" strike="noStrike" spc="-1" dirty="0" err="1">
                <a:latin typeface="Arial"/>
              </a:rPr>
              <a:t>X&amp;ved</a:t>
            </a:r>
            <a:r>
              <a:rPr lang="de-DE" sz="2000" b="0" strike="noStrike" spc="-1" dirty="0">
                <a:latin typeface="Arial"/>
              </a:rPr>
              <a:t>=0ahUKEwiE9Zro9priAhWBZVAKHQ5_DJMQ_AUIDigB&amp;biw=1280&amp;bih=910#imgrc=qPsds42ytJuNYM:</a:t>
            </a:r>
          </a:p>
        </p:txBody>
      </p:sp>
      <p:sp>
        <p:nvSpPr>
          <p:cNvPr id="133" name="TextShape 3"/>
          <p:cNvSpPr txBox="1"/>
          <p:nvPr/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algn="r">
              <a:lnSpc>
                <a:spcPct val="100000"/>
              </a:lnSpc>
            </a:pPr>
            <a:fld id="{A8CD88BE-2618-4661-BBEE-FE70CB36DDEA}" type="slidenum">
              <a:rPr lang="de-DE" sz="1200" b="0" strike="noStrike" spc="-1">
                <a:solidFill>
                  <a:srgbClr val="000000"/>
                </a:solidFill>
                <a:latin typeface="+mn-lt"/>
                <a:ea typeface="+mn-ea"/>
              </a:rPr>
              <a:t>9</a:t>
            </a:fld>
            <a:endParaRPr lang="de-DE" sz="12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62108995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</p:spPr>
      </p:sp>
      <p:sp>
        <p:nvSpPr>
          <p:cNvPr id="135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</p:spPr>
        <p:txBody>
          <a:bodyPr/>
          <a:lstStyle/>
          <a:p>
            <a:pPr marL="216000" indent="-216000">
              <a:lnSpc>
                <a:spcPct val="100000"/>
              </a:lnSpc>
            </a:pPr>
            <a:r>
              <a:rPr lang="de-DE" sz="2000" b="0" strike="noStrike" spc="-1">
                <a:latin typeface="Arial"/>
              </a:rPr>
              <a:t>https://www.kognity.com/blog/2017/8-tips-to-help-your-ib-students-prepare-for-mock-exams/</a:t>
            </a:r>
          </a:p>
        </p:txBody>
      </p:sp>
      <p:sp>
        <p:nvSpPr>
          <p:cNvPr id="136" name="TextShape 3"/>
          <p:cNvSpPr txBox="1"/>
          <p:nvPr/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algn="r">
              <a:lnSpc>
                <a:spcPct val="100000"/>
              </a:lnSpc>
            </a:pPr>
            <a:fld id="{634B7B26-7AB4-458C-B500-59404F7B0C49}" type="slidenum">
              <a:rPr lang="de-DE" sz="1200" b="0" strike="noStrike" spc="-1">
                <a:solidFill>
                  <a:srgbClr val="000000"/>
                </a:solidFill>
                <a:latin typeface="+mn-lt"/>
                <a:ea typeface="+mn-ea"/>
              </a:rPr>
              <a:t>10</a:t>
            </a:fld>
            <a:endParaRPr lang="de-DE" sz="12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22139602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</p:spPr>
      </p:sp>
      <p:sp>
        <p:nvSpPr>
          <p:cNvPr id="138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</p:spPr>
        <p:txBody>
          <a:bodyPr/>
          <a:lstStyle/>
          <a:p>
            <a:pPr marL="216000" indent="-216000">
              <a:lnSpc>
                <a:spcPct val="100000"/>
              </a:lnSpc>
            </a:pPr>
            <a:r>
              <a:rPr lang="de-DE" sz="2000" b="0" strike="noStrike" spc="-1" dirty="0">
                <a:latin typeface="Arial"/>
              </a:rPr>
              <a:t>https://</a:t>
            </a:r>
            <a:r>
              <a:rPr lang="de-DE" sz="2000" b="0" strike="noStrike" spc="-1" dirty="0" err="1">
                <a:latin typeface="Arial"/>
              </a:rPr>
              <a:t>ieltsmedical.co.uk</a:t>
            </a:r>
            <a:r>
              <a:rPr lang="de-DE" sz="2000" b="0" strike="noStrike" spc="-1" dirty="0">
                <a:latin typeface="Arial"/>
              </a:rPr>
              <a:t>/official-mock-exam-saturday-4th-february/</a:t>
            </a:r>
          </a:p>
        </p:txBody>
      </p:sp>
      <p:sp>
        <p:nvSpPr>
          <p:cNvPr id="139" name="TextShape 3"/>
          <p:cNvSpPr txBox="1"/>
          <p:nvPr/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algn="r">
              <a:lnSpc>
                <a:spcPct val="100000"/>
              </a:lnSpc>
            </a:pPr>
            <a:fld id="{0D58C12C-C73F-4E08-BC04-F9D829329265}" type="slidenum">
              <a:rPr lang="de-DE" sz="1200" b="0" strike="noStrike" spc="-1">
                <a:solidFill>
                  <a:srgbClr val="000000"/>
                </a:solidFill>
                <a:latin typeface="+mn-lt"/>
                <a:ea typeface="+mn-ea"/>
              </a:rPr>
              <a:t>11</a:t>
            </a:fld>
            <a:endParaRPr lang="de-DE" sz="12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0023396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charset="0"/>
                <a:ea typeface="Calibri" charset="0"/>
                <a:cs typeface="Calibri" charset="0"/>
              </a:defRPr>
            </a:lvl1pPr>
          </a:lstStyle>
          <a:p>
            <a:r>
              <a:rPr lang="de-DE"/>
              <a:t>Mastertitelformat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charset="0"/>
                <a:ea typeface="Calibri" charset="0"/>
                <a:cs typeface="Calibri" charset="0"/>
              </a:defRPr>
            </a:lvl1pPr>
            <a:lvl2pPr>
              <a:defRPr>
                <a:latin typeface="Calibri" charset="0"/>
                <a:ea typeface="Calibri" charset="0"/>
                <a:cs typeface="Calibri" charset="0"/>
              </a:defRPr>
            </a:lvl2pPr>
            <a:lvl3pPr>
              <a:defRPr>
                <a:latin typeface="Calibri" charset="0"/>
                <a:ea typeface="Calibri" charset="0"/>
                <a:cs typeface="Calibri" charset="0"/>
              </a:defRPr>
            </a:lvl3pPr>
            <a:lvl4pPr>
              <a:defRPr>
                <a:latin typeface="Calibri" charset="0"/>
                <a:ea typeface="Calibri" charset="0"/>
                <a:cs typeface="Calibri" charset="0"/>
              </a:defRPr>
            </a:lvl4pPr>
            <a:lvl5pPr>
              <a:defRPr>
                <a:latin typeface="Calibri" charset="0"/>
                <a:ea typeface="Calibri" charset="0"/>
                <a:cs typeface="Calibri" charset="0"/>
              </a:defRPr>
            </a:lvl5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636954089"/>
      </p:ext>
    </p:extLst>
  </p:cSld>
  <p:clrMapOvr>
    <a:masterClrMapping/>
  </p:clrMapOvr>
  <p:transition>
    <p:pull dir="r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el und Diagram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533400"/>
            <a:ext cx="10363200" cy="1219200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iagrammplatzhalter 2"/>
          <p:cNvSpPr>
            <a:spLocks noGrp="1"/>
          </p:cNvSpPr>
          <p:nvPr>
            <p:ph type="chart" idx="1"/>
          </p:nvPr>
        </p:nvSpPr>
        <p:spPr>
          <a:xfrm>
            <a:off x="914400" y="2133600"/>
            <a:ext cx="10363200" cy="3962400"/>
          </a:xfrm>
        </p:spPr>
        <p:txBody>
          <a:bodyPr/>
          <a:lstStyle/>
          <a:p>
            <a:pPr lvl="0"/>
            <a:r>
              <a:rPr lang="de-DE" noProof="0"/>
              <a:t>Diagramm durch Klicken auf Symbol hinzufügen</a:t>
            </a:r>
            <a:endParaRPr lang="de-DE" noProof="0" dirty="0"/>
          </a:p>
        </p:txBody>
      </p:sp>
    </p:spTree>
    <p:extLst>
      <p:ext uri="{BB962C8B-B14F-4D97-AF65-F5344CB8AC3E}">
        <p14:creationId xmlns:p14="http://schemas.microsoft.com/office/powerpoint/2010/main" val="509035610"/>
      </p:ext>
    </p:extLst>
  </p:cSld>
  <p:clrMapOvr>
    <a:masterClrMapping/>
  </p:clrMapOvr>
  <p:transition>
    <p:pull dir="r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enutzerdefiniertes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6240B7-706E-8743-92B7-7E284DBE8E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2336352406"/>
      </p:ext>
    </p:extLst>
  </p:cSld>
  <p:clrMapOvr>
    <a:masterClrMapping/>
  </p:clrMapOvr>
  <p:transition>
    <p:pull dir="r"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Benutzerdefiniertes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36C60DE-0018-4344-9BD7-809007BA19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2390171403"/>
      </p:ext>
    </p:extLst>
  </p:cSld>
  <p:clrMapOvr>
    <a:masterClrMapping/>
  </p:clrMapOvr>
  <p:transition>
    <p:pull dir="r"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de-DE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de-DE" sz="3200" b="0" strike="noStrike" spc="-1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802991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Mastertitelformat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963084" y="2906715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153" indent="0">
              <a:buNone/>
              <a:defRPr sz="1800"/>
            </a:lvl2pPr>
            <a:lvl3pPr marL="914305" indent="0">
              <a:buNone/>
              <a:defRPr sz="1600"/>
            </a:lvl3pPr>
            <a:lvl4pPr marL="1371458" indent="0">
              <a:buNone/>
              <a:defRPr sz="1400"/>
            </a:lvl4pPr>
            <a:lvl5pPr marL="1828610" indent="0">
              <a:buNone/>
              <a:defRPr sz="1400"/>
            </a:lvl5pPr>
            <a:lvl6pPr marL="2285763" indent="0">
              <a:buNone/>
              <a:defRPr sz="1400"/>
            </a:lvl6pPr>
            <a:lvl7pPr marL="2742915" indent="0">
              <a:buNone/>
              <a:defRPr sz="1400"/>
            </a:lvl7pPr>
            <a:lvl8pPr marL="3200068" indent="0">
              <a:buNone/>
              <a:defRPr sz="1400"/>
            </a:lvl8pPr>
            <a:lvl9pPr marL="3657220" indent="0">
              <a:buNone/>
              <a:defRPr sz="14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1907309435"/>
      </p:ext>
    </p:extLst>
  </p:cSld>
  <p:clrMapOvr>
    <a:masterClrMapping/>
  </p:clrMapOvr>
  <p:transition>
    <p:pull dir="r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914400" y="2133600"/>
            <a:ext cx="5080000" cy="3962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97600" y="2133600"/>
            <a:ext cx="5080000" cy="3962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2511865324"/>
      </p:ext>
    </p:extLst>
  </p:cSld>
  <p:clrMapOvr>
    <a:masterClrMapping/>
  </p:clrMapOvr>
  <p:transition>
    <p:pull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1386347418"/>
      </p:ext>
    </p:extLst>
  </p:cSld>
  <p:clrMapOvr>
    <a:masterClrMapping/>
  </p:clrMapOvr>
  <p:transition>
    <p:pull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53218571"/>
      </p:ext>
    </p:extLst>
  </p:cSld>
  <p:clrMapOvr>
    <a:masterClrMapping/>
  </p:clrMapOvr>
  <p:transition>
    <p:pull dir="r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766735" y="273052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153" indent="0">
              <a:buNone/>
              <a:defRPr sz="1200"/>
            </a:lvl2pPr>
            <a:lvl3pPr marL="914305" indent="0">
              <a:buNone/>
              <a:defRPr sz="1000"/>
            </a:lvl3pPr>
            <a:lvl4pPr marL="1371458" indent="0">
              <a:buNone/>
              <a:defRPr sz="900"/>
            </a:lvl4pPr>
            <a:lvl5pPr marL="1828610" indent="0">
              <a:buNone/>
              <a:defRPr sz="900"/>
            </a:lvl5pPr>
            <a:lvl6pPr marL="2285763" indent="0">
              <a:buNone/>
              <a:defRPr sz="900"/>
            </a:lvl6pPr>
            <a:lvl7pPr marL="2742915" indent="0">
              <a:buNone/>
              <a:defRPr sz="900"/>
            </a:lvl7pPr>
            <a:lvl8pPr marL="3200068" indent="0">
              <a:buNone/>
              <a:defRPr sz="900"/>
            </a:lvl8pPr>
            <a:lvl9pPr marL="365722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1001175308"/>
      </p:ext>
    </p:extLst>
  </p:cSld>
  <p:clrMapOvr>
    <a:masterClrMapping/>
  </p:clrMapOvr>
  <p:transition>
    <p:pull dir="r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153" indent="0">
              <a:buNone/>
              <a:defRPr sz="2800"/>
            </a:lvl2pPr>
            <a:lvl3pPr marL="914305" indent="0">
              <a:buNone/>
              <a:defRPr sz="2400"/>
            </a:lvl3pPr>
            <a:lvl4pPr marL="1371458" indent="0">
              <a:buNone/>
              <a:defRPr sz="2000"/>
            </a:lvl4pPr>
            <a:lvl5pPr marL="1828610" indent="0">
              <a:buNone/>
              <a:defRPr sz="2000"/>
            </a:lvl5pPr>
            <a:lvl6pPr marL="2285763" indent="0">
              <a:buNone/>
              <a:defRPr sz="2000"/>
            </a:lvl6pPr>
            <a:lvl7pPr marL="2742915" indent="0">
              <a:buNone/>
              <a:defRPr sz="2000"/>
            </a:lvl7pPr>
            <a:lvl8pPr marL="3200068" indent="0">
              <a:buNone/>
              <a:defRPr sz="2000"/>
            </a:lvl8pPr>
            <a:lvl9pPr marL="3657220" indent="0">
              <a:buNone/>
              <a:defRPr sz="2000"/>
            </a:lvl9pPr>
          </a:lstStyle>
          <a:p>
            <a:pPr lvl="0"/>
            <a:r>
              <a:rPr lang="de-DE" noProof="0"/>
              <a:t>Bild durch Klicken auf Symbol hinzufügen</a:t>
            </a:r>
            <a:endParaRPr lang="de-DE" noProof="0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153" indent="0">
              <a:buNone/>
              <a:defRPr sz="1200"/>
            </a:lvl2pPr>
            <a:lvl3pPr marL="914305" indent="0">
              <a:buNone/>
              <a:defRPr sz="1000"/>
            </a:lvl3pPr>
            <a:lvl4pPr marL="1371458" indent="0">
              <a:buNone/>
              <a:defRPr sz="900"/>
            </a:lvl4pPr>
            <a:lvl5pPr marL="1828610" indent="0">
              <a:buNone/>
              <a:defRPr sz="900"/>
            </a:lvl5pPr>
            <a:lvl6pPr marL="2285763" indent="0">
              <a:buNone/>
              <a:defRPr sz="900"/>
            </a:lvl6pPr>
            <a:lvl7pPr marL="2742915" indent="0">
              <a:buNone/>
              <a:defRPr sz="900"/>
            </a:lvl7pPr>
            <a:lvl8pPr marL="3200068" indent="0">
              <a:buNone/>
              <a:defRPr sz="900"/>
            </a:lvl8pPr>
            <a:lvl9pPr marL="365722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1727139071"/>
      </p:ext>
    </p:extLst>
  </p:cSld>
  <p:clrMapOvr>
    <a:masterClrMapping/>
  </p:clrMapOvr>
  <p:transition>
    <p:pull dir="r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154912888"/>
      </p:ext>
    </p:extLst>
  </p:cSld>
  <p:clrMapOvr>
    <a:masterClrMapping/>
  </p:clrMapOvr>
  <p:transition>
    <p:pull dir="r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el und Diagramm oder Organigram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533400"/>
            <a:ext cx="10363200" cy="1219200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SmartArt-Platzhalter 2"/>
          <p:cNvSpPr>
            <a:spLocks noGrp="1"/>
          </p:cNvSpPr>
          <p:nvPr>
            <p:ph type="dgm" idx="1"/>
          </p:nvPr>
        </p:nvSpPr>
        <p:spPr>
          <a:xfrm>
            <a:off x="914400" y="2133600"/>
            <a:ext cx="10363200" cy="3962400"/>
          </a:xfrm>
        </p:spPr>
        <p:txBody>
          <a:bodyPr/>
          <a:lstStyle/>
          <a:p>
            <a:pPr lvl="0"/>
            <a:r>
              <a:rPr lang="de-DE" noProof="0"/>
              <a:t>Klicken Sie auf das Symbol, um die SmartArt-Grafik hinzuzufügen</a:t>
            </a:r>
            <a:endParaRPr lang="de-DE" noProof="0" dirty="0"/>
          </a:p>
        </p:txBody>
      </p:sp>
    </p:spTree>
    <p:extLst>
      <p:ext uri="{BB962C8B-B14F-4D97-AF65-F5344CB8AC3E}">
        <p14:creationId xmlns:p14="http://schemas.microsoft.com/office/powerpoint/2010/main" val="1086365046"/>
      </p:ext>
    </p:extLst>
  </p:cSld>
  <p:clrMapOvr>
    <a:masterClrMapping/>
  </p:clrMapOvr>
  <p:transition>
    <p:pull dir="r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FFDE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533400"/>
            <a:ext cx="103632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 dirty="0"/>
              <a:t>Klicken Sie, zum Bearbeiten.</a:t>
            </a:r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2133600"/>
            <a:ext cx="10363200" cy="396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 dirty="0"/>
              <a:t>Klicken Sie, um die Textformatierung des Masters zu bearbeiten.</a:t>
            </a:r>
          </a:p>
          <a:p>
            <a:pPr lvl="1"/>
            <a:r>
              <a:rPr lang="de-DE" altLang="de-DE" dirty="0"/>
              <a:t>Zweite Ebene</a:t>
            </a:r>
          </a:p>
          <a:p>
            <a:pPr lvl="2"/>
            <a:r>
              <a:rPr lang="de-DE" altLang="de-DE" dirty="0"/>
              <a:t>Dritte Ebene</a:t>
            </a:r>
          </a:p>
          <a:p>
            <a:pPr lvl="3"/>
            <a:r>
              <a:rPr lang="de-DE" altLang="de-DE" dirty="0"/>
              <a:t>Vierte Ebene</a:t>
            </a:r>
          </a:p>
          <a:p>
            <a:pPr lvl="4"/>
            <a:r>
              <a:rPr lang="de-DE" altLang="de-DE" dirty="0"/>
              <a:t>Fünfte Ebene</a:t>
            </a:r>
          </a:p>
        </p:txBody>
      </p:sp>
      <p:sp>
        <p:nvSpPr>
          <p:cNvPr id="7" name="Fußzeilenplatzhalter 3"/>
          <p:cNvSpPr txBox="1">
            <a:spLocks/>
          </p:cNvSpPr>
          <p:nvPr/>
        </p:nvSpPr>
        <p:spPr bwMode="auto">
          <a:xfrm>
            <a:off x="3615442" y="6614042"/>
            <a:ext cx="4435510" cy="1574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>
            <a:lvl1pPr defTabSz="449263" eaLnBrk="0" hangingPunct="0">
              <a:defRPr sz="2400" b="1">
                <a:solidFill>
                  <a:schemeClr val="tx1"/>
                </a:solidFill>
                <a:latin typeface="Times New Roman" charset="0"/>
                <a:ea typeface="ＭＳ Ｐゴシック" charset="-128"/>
              </a:defRPr>
            </a:lvl1pPr>
            <a:lvl2pPr marL="742950" indent="-285750" defTabSz="449263" eaLnBrk="0" hangingPunct="0">
              <a:defRPr sz="2400" b="1">
                <a:solidFill>
                  <a:schemeClr val="tx1"/>
                </a:solidFill>
                <a:latin typeface="Times New Roman" charset="0"/>
                <a:ea typeface="ＭＳ Ｐゴシック" charset="-128"/>
              </a:defRPr>
            </a:lvl2pPr>
            <a:lvl3pPr marL="1143000" indent="-228600" defTabSz="449263" eaLnBrk="0" hangingPunct="0">
              <a:defRPr sz="2400" b="1">
                <a:solidFill>
                  <a:schemeClr val="tx1"/>
                </a:solidFill>
                <a:latin typeface="Times New Roman" charset="0"/>
                <a:ea typeface="ＭＳ Ｐゴシック" charset="-128"/>
              </a:defRPr>
            </a:lvl3pPr>
            <a:lvl4pPr marL="1600200" indent="-228600" defTabSz="449263" eaLnBrk="0" hangingPunct="0">
              <a:defRPr sz="2400" b="1">
                <a:solidFill>
                  <a:schemeClr val="tx1"/>
                </a:solidFill>
                <a:latin typeface="Times New Roman" charset="0"/>
                <a:ea typeface="ＭＳ Ｐゴシック" charset="-128"/>
              </a:defRPr>
            </a:lvl4pPr>
            <a:lvl5pPr marL="2057400" indent="-228600" defTabSz="449263" eaLnBrk="0" hangingPunct="0">
              <a:defRPr sz="2400" b="1">
                <a:solidFill>
                  <a:schemeClr val="tx1"/>
                </a:solidFill>
                <a:latin typeface="Times New Roman" charset="0"/>
                <a:ea typeface="ＭＳ Ｐゴシック" charset="-128"/>
              </a:defRPr>
            </a:lvl5pPr>
            <a:lvl6pPr marL="2514600" indent="-228600" algn="r" defTabSz="44926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charset="0"/>
                <a:ea typeface="ＭＳ Ｐゴシック" charset="-128"/>
              </a:defRPr>
            </a:lvl6pPr>
            <a:lvl7pPr marL="2971800" indent="-228600" algn="r" defTabSz="44926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charset="0"/>
                <a:ea typeface="ＭＳ Ｐゴシック" charset="-128"/>
              </a:defRPr>
            </a:lvl7pPr>
            <a:lvl8pPr marL="3429000" indent="-228600" algn="r" defTabSz="44926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charset="0"/>
                <a:ea typeface="ＭＳ Ｐゴシック" charset="-128"/>
              </a:defRPr>
            </a:lvl8pPr>
            <a:lvl9pPr marL="3886200" indent="-228600" algn="r" defTabSz="44926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charset="0"/>
                <a:ea typeface="ＭＳ Ｐゴシック" charset="-128"/>
              </a:defRPr>
            </a:lvl9pPr>
          </a:lstStyle>
          <a:p>
            <a:pPr algn="ctr" eaLnBrk="1">
              <a:lnSpc>
                <a:spcPct val="93000"/>
              </a:lnSpc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r>
              <a:rPr lang="de-DE" altLang="de-DE" sz="1100" dirty="0">
                <a:latin typeface="Arial" charset="0"/>
              </a:rPr>
              <a:t>ZPG Gemeinschaftskunde und Geographie: Kombinationsprüfung</a:t>
            </a:r>
          </a:p>
        </p:txBody>
      </p:sp>
      <p:pic>
        <p:nvPicPr>
          <p:cNvPr id="2" name="Bild 1"/>
          <p:cNvPicPr>
            <a:picLocks noChangeAspect="1"/>
          </p:cNvPicPr>
          <p:nvPr/>
        </p:nvPicPr>
        <p:blipFill>
          <a:blip r:embed="rId15"/>
          <a:stretch>
            <a:fillRect/>
          </a:stretch>
        </p:blipFill>
        <p:spPr>
          <a:xfrm>
            <a:off x="10221686" y="6477001"/>
            <a:ext cx="1683567" cy="321215"/>
          </a:xfrm>
          <a:prstGeom prst="rect">
            <a:avLst/>
          </a:prstGeom>
          <a:solidFill>
            <a:srgbClr val="FFFDE5">
              <a:alpha val="0"/>
            </a:srgbClr>
          </a:solidFill>
        </p:spPr>
      </p:pic>
    </p:spTree>
    <p:extLst>
      <p:ext uri="{BB962C8B-B14F-4D97-AF65-F5344CB8AC3E}">
        <p14:creationId xmlns:p14="http://schemas.microsoft.com/office/powerpoint/2010/main" val="38584270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2" r:id="rId11"/>
    <p:sldLayoutId id="2147483673" r:id="rId12"/>
    <p:sldLayoutId id="2147483674" r:id="rId13"/>
  </p:sldLayoutIdLst>
  <p:transition>
    <p:pull dir="r"/>
  </p:transition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Calibri" charset="0"/>
          <a:ea typeface="Calibri" charset="0"/>
          <a:cs typeface="Calibri" charset="0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"/>
          <a:ea typeface="ＭＳ Ｐゴシック" charset="0"/>
          <a:cs typeface="ＭＳ Ｐゴシック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"/>
          <a:ea typeface="ＭＳ Ｐゴシック" charset="0"/>
          <a:cs typeface="ＭＳ Ｐゴシック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"/>
          <a:ea typeface="ＭＳ Ｐゴシック" charset="0"/>
          <a:cs typeface="ＭＳ Ｐゴシック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"/>
          <a:ea typeface="ＭＳ Ｐゴシック" charset="0"/>
          <a:cs typeface="ＭＳ Ｐゴシック" charset="0"/>
        </a:defRPr>
      </a:lvl5pPr>
      <a:lvl6pPr marL="457153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"/>
        </a:defRPr>
      </a:lvl6pPr>
      <a:lvl7pPr marL="914305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"/>
        </a:defRPr>
      </a:lvl7pPr>
      <a:lvl8pPr marL="1371458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"/>
        </a:defRPr>
      </a:lvl8pPr>
      <a:lvl9pPr marL="182861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"/>
        </a:defRPr>
      </a:lvl9pPr>
    </p:titleStyle>
    <p:bodyStyle>
      <a:lvl1pPr marL="279400" indent="-279400" algn="l" rtl="0" eaLnBrk="1" fontAlgn="base" hangingPunct="1">
        <a:spcBef>
          <a:spcPct val="30000"/>
        </a:spcBef>
        <a:spcAft>
          <a:spcPct val="0"/>
        </a:spcAft>
        <a:buSzPct val="90000"/>
        <a:buChar char="•"/>
        <a:defRPr sz="2400">
          <a:solidFill>
            <a:schemeClr val="tx1"/>
          </a:solidFill>
          <a:latin typeface="Calibri" charset="0"/>
          <a:ea typeface="Calibri" charset="0"/>
          <a:cs typeface="Calibri" charset="0"/>
        </a:defRPr>
      </a:lvl1pPr>
      <a:lvl2pPr marL="755650" indent="-284163" algn="l" rtl="0" eaLnBrk="1" fontAlgn="base" hangingPunct="1">
        <a:spcBef>
          <a:spcPct val="0"/>
        </a:spcBef>
        <a:spcAft>
          <a:spcPct val="0"/>
        </a:spcAft>
        <a:buChar char="–"/>
        <a:defRPr sz="2400">
          <a:solidFill>
            <a:schemeClr val="tx1"/>
          </a:solidFill>
          <a:latin typeface="Calibri" charset="0"/>
          <a:ea typeface="Calibri" charset="0"/>
          <a:cs typeface="Calibri" charset="0"/>
        </a:defRPr>
      </a:lvl2pPr>
      <a:lvl3pPr marL="1174750" indent="-227013" algn="l" rtl="0" eaLnBrk="1" fontAlgn="base" hangingPunct="1">
        <a:spcBef>
          <a:spcPct val="30000"/>
        </a:spcBef>
        <a:spcAft>
          <a:spcPct val="0"/>
        </a:spcAft>
        <a:buSzPct val="90000"/>
        <a:buChar char="•"/>
        <a:defRPr sz="2000">
          <a:solidFill>
            <a:schemeClr val="tx1"/>
          </a:solidFill>
          <a:latin typeface="Calibri" charset="0"/>
          <a:ea typeface="Calibri" charset="0"/>
          <a:cs typeface="Calibri" charset="0"/>
        </a:defRPr>
      </a:lvl3pPr>
      <a:lvl4pPr marL="1593850" indent="-227013" algn="l" rtl="0" eaLnBrk="1" fontAlgn="base" hangingPunct="1">
        <a:spcBef>
          <a:spcPct val="30000"/>
        </a:spcBef>
        <a:spcAft>
          <a:spcPct val="0"/>
        </a:spcAft>
        <a:buSzPct val="90000"/>
        <a:buChar char="•"/>
        <a:defRPr sz="2000">
          <a:solidFill>
            <a:schemeClr val="tx1"/>
          </a:solidFill>
          <a:latin typeface="Calibri" charset="0"/>
          <a:ea typeface="Calibri" charset="0"/>
          <a:cs typeface="Calibri" charset="0"/>
        </a:defRPr>
      </a:lvl4pPr>
      <a:lvl5pPr marL="2012950" indent="-227013" algn="l" rtl="0" eaLnBrk="1" fontAlgn="base" hangingPunct="1">
        <a:spcBef>
          <a:spcPct val="30000"/>
        </a:spcBef>
        <a:spcAft>
          <a:spcPct val="0"/>
        </a:spcAft>
        <a:buSzPct val="90000"/>
        <a:buChar char="•"/>
        <a:defRPr sz="2000">
          <a:solidFill>
            <a:schemeClr val="tx1"/>
          </a:solidFill>
          <a:latin typeface="Calibri" charset="0"/>
          <a:ea typeface="Calibri" charset="0"/>
          <a:cs typeface="Calibri" charset="0"/>
        </a:defRPr>
      </a:lvl5pPr>
      <a:lvl6pPr marL="2471482" indent="-228577" algn="l" rtl="0" eaLnBrk="1" fontAlgn="base" hangingPunct="1">
        <a:spcBef>
          <a:spcPct val="30000"/>
        </a:spcBef>
        <a:spcAft>
          <a:spcPct val="0"/>
        </a:spcAft>
        <a:buSzPct val="90000"/>
        <a:buChar char="•"/>
        <a:defRPr sz="2000">
          <a:solidFill>
            <a:schemeClr val="tx1"/>
          </a:solidFill>
          <a:latin typeface="+mn-lt"/>
        </a:defRPr>
      </a:lvl6pPr>
      <a:lvl7pPr marL="2928634" indent="-228577" algn="l" rtl="0" eaLnBrk="1" fontAlgn="base" hangingPunct="1">
        <a:spcBef>
          <a:spcPct val="30000"/>
        </a:spcBef>
        <a:spcAft>
          <a:spcPct val="0"/>
        </a:spcAft>
        <a:buSzPct val="90000"/>
        <a:buChar char="•"/>
        <a:defRPr sz="2000">
          <a:solidFill>
            <a:schemeClr val="tx1"/>
          </a:solidFill>
          <a:latin typeface="+mn-lt"/>
        </a:defRPr>
      </a:lvl7pPr>
      <a:lvl8pPr marL="3385787" indent="-228577" algn="l" rtl="0" eaLnBrk="1" fontAlgn="base" hangingPunct="1">
        <a:spcBef>
          <a:spcPct val="30000"/>
        </a:spcBef>
        <a:spcAft>
          <a:spcPct val="0"/>
        </a:spcAft>
        <a:buSzPct val="90000"/>
        <a:buChar char="•"/>
        <a:defRPr sz="2000">
          <a:solidFill>
            <a:schemeClr val="tx1"/>
          </a:solidFill>
          <a:latin typeface="+mn-lt"/>
        </a:defRPr>
      </a:lvl8pPr>
      <a:lvl9pPr marL="3842939" indent="-228577" algn="l" rtl="0" eaLnBrk="1" fontAlgn="base" hangingPunct="1">
        <a:spcBef>
          <a:spcPct val="30000"/>
        </a:spcBef>
        <a:spcAft>
          <a:spcPct val="0"/>
        </a:spcAft>
        <a:buSzPct val="90000"/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30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53" algn="l" defTabSz="91430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05" algn="l" defTabSz="91430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458" algn="l" defTabSz="91430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10" algn="l" defTabSz="91430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763" algn="l" defTabSz="91430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915" algn="l" defTabSz="91430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68" algn="l" defTabSz="91430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220" algn="l" defTabSz="91430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TextShape 2"/>
          <p:cNvSpPr txBox="1"/>
          <p:nvPr/>
        </p:nvSpPr>
        <p:spPr>
          <a:xfrm>
            <a:off x="0" y="1192341"/>
            <a:ext cx="12191999" cy="4473318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90000"/>
              </a:lnSpc>
              <a:spcBef>
                <a:spcPts val="1001"/>
              </a:spcBef>
              <a:tabLst>
                <a:tab pos="1193800" algn="l"/>
              </a:tabLst>
            </a:pPr>
            <a:r>
              <a:rPr lang="de-DE" sz="6600" spc="-1" dirty="0">
                <a:latin typeface="Calibri" panose="020F0502020204030204" pitchFamily="34" charset="0"/>
                <a:cs typeface="Calibri" panose="020F0502020204030204" pitchFamily="34" charset="0"/>
              </a:rPr>
              <a:t>Mit Plan in die Prüfung gehen!</a:t>
            </a:r>
          </a:p>
          <a:p>
            <a:pPr algn="ctr">
              <a:lnSpc>
                <a:spcPct val="90000"/>
              </a:lnSpc>
              <a:spcBef>
                <a:spcPts val="1001"/>
              </a:spcBef>
              <a:tabLst>
                <a:tab pos="1193800" algn="l"/>
              </a:tabLst>
            </a:pPr>
            <a:endParaRPr lang="de-DE" sz="5400" spc="-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>
              <a:lnSpc>
                <a:spcPct val="90000"/>
              </a:lnSpc>
              <a:spcBef>
                <a:spcPts val="1001"/>
              </a:spcBef>
              <a:tabLst>
                <a:tab pos="1193800" algn="l"/>
              </a:tabLst>
            </a:pPr>
            <a:r>
              <a:rPr lang="de-DE" sz="4000" spc="-1" dirty="0">
                <a:latin typeface="Calibri" panose="020F0502020204030204" pitchFamily="34" charset="0"/>
                <a:cs typeface="Calibri" panose="020F0502020204030204" pitchFamily="34" charset="0"/>
              </a:rPr>
              <a:t> – </a:t>
            </a:r>
            <a:r>
              <a:rPr lang="de-DE" sz="4000" strike="noStrike" spc="-1" dirty="0">
                <a:latin typeface="Calibri" panose="020F0502020204030204" pitchFamily="34" charset="0"/>
                <a:cs typeface="Calibri" panose="020F0502020204030204" pitchFamily="34" charset="0"/>
              </a:rPr>
              <a:t>Vorbereitungsmöglichkeiten für die Kombinationsprüfung –</a:t>
            </a:r>
          </a:p>
        </p:txBody>
      </p:sp>
    </p:spTree>
    <p:extLst>
      <p:ext uri="{BB962C8B-B14F-4D97-AF65-F5344CB8AC3E}">
        <p14:creationId xmlns:p14="http://schemas.microsoft.com/office/powerpoint/2010/main" val="3881103671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>
            <a:normAutofit fontScale="97500" lnSpcReduction="10000"/>
          </a:bodyPr>
          <a:lstStyle/>
          <a:p>
            <a:pPr>
              <a:lnSpc>
                <a:spcPct val="90000"/>
              </a:lnSpc>
            </a:pPr>
            <a:br/>
            <a:br/>
            <a:br/>
            <a:br/>
            <a:endParaRPr lang="de-DE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6" name="TextShape 2"/>
          <p:cNvSpPr txBox="1"/>
          <p:nvPr/>
        </p:nvSpPr>
        <p:spPr>
          <a:xfrm>
            <a:off x="838079" y="1825560"/>
            <a:ext cx="7961676" cy="4350960"/>
          </a:xfrm>
          <a:prstGeom prst="rect">
            <a:avLst/>
          </a:prstGeom>
          <a:noFill/>
          <a:ln>
            <a:noFill/>
          </a:ln>
        </p:spPr>
        <p:txBody>
          <a:bodyPr>
            <a:normAutofit/>
          </a:bodyPr>
          <a:lstStyle/>
          <a:p>
            <a:pPr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In die </a:t>
            </a: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Prüfungssituation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 einführen (welche Rolle haben Prüfer, Prüfungsvorsitzende, etc.?)</a:t>
            </a:r>
          </a:p>
          <a:p>
            <a:pPr>
              <a:spcBef>
                <a:spcPts val="1001"/>
              </a:spcBef>
            </a:pPr>
            <a:endParaRPr lang="de-DE" sz="2800" b="1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spcBef>
                <a:spcPts val="1001"/>
              </a:spcBef>
            </a:pP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Letzte Tipps geben:</a:t>
            </a: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Was muss ich bei der Vorbereitung bedenken?</a:t>
            </a:r>
          </a:p>
          <a:p>
            <a:pPr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Wie gehe ich in der Prüfung selbst vor? (Vorbereitungszeit, Präsentation, Gesprächsführung)</a:t>
            </a:r>
          </a:p>
        </p:txBody>
      </p:sp>
      <p:sp>
        <p:nvSpPr>
          <p:cNvPr id="118" name="TextShape 3"/>
          <p:cNvSpPr txBox="1"/>
          <p:nvPr/>
        </p:nvSpPr>
        <p:spPr>
          <a:xfrm>
            <a:off x="838440" y="36540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b="0" strike="noStrike" spc="-1" dirty="0">
                <a:solidFill>
                  <a:srgbClr val="FF0000"/>
                </a:solidFill>
                <a:latin typeface="Calibri"/>
              </a:rPr>
              <a:t>Letzte Hinweise:</a:t>
            </a:r>
          </a:p>
        </p:txBody>
      </p:sp>
    </p:spTree>
    <p:extLst>
      <p:ext uri="{BB962C8B-B14F-4D97-AF65-F5344CB8AC3E}">
        <p14:creationId xmlns:p14="http://schemas.microsoft.com/office/powerpoint/2010/main" val="1137240116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strike="noStrike" spc="-1" dirty="0">
                <a:solidFill>
                  <a:srgbClr val="FF0000"/>
                </a:solidFill>
                <a:latin typeface="Calibri" panose="020F0502020204030204" pitchFamily="34" charset="0"/>
              </a:rPr>
              <a:t>Fragen, Anregungen?</a:t>
            </a:r>
            <a:endParaRPr lang="de-DE" sz="4400" strike="noStrike" spc="-1" dirty="0">
              <a:solidFill>
                <a:srgbClr val="000000"/>
              </a:solidFill>
              <a:latin typeface="Calibri" panose="020F0502020204030204" pitchFamily="34" charset="0"/>
            </a:endParaRPr>
          </a:p>
        </p:txBody>
      </p:sp>
      <p:sp>
        <p:nvSpPr>
          <p:cNvPr id="120" name="TextShape 2"/>
          <p:cNvSpPr txBox="1"/>
          <p:nvPr/>
        </p:nvSpPr>
        <p:spPr>
          <a:xfrm>
            <a:off x="838080" y="1825560"/>
            <a:ext cx="5569920" cy="4350960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 algn="ctr">
              <a:lnSpc>
                <a:spcPct val="90000"/>
              </a:lnSpc>
              <a:spcBef>
                <a:spcPts val="1001"/>
              </a:spcBef>
            </a:pPr>
            <a:r>
              <a:rPr lang="de-DE" sz="4000" b="0" strike="noStrike" spc="-1" dirty="0">
                <a:solidFill>
                  <a:srgbClr val="000000"/>
                </a:solidFill>
                <a:latin typeface="Calibri"/>
              </a:rPr>
              <a:t>Vielen Dank für Ihre Aufmerksamkeit!</a:t>
            </a:r>
          </a:p>
        </p:txBody>
      </p:sp>
    </p:spTree>
    <p:extLst>
      <p:ext uri="{BB962C8B-B14F-4D97-AF65-F5344CB8AC3E}">
        <p14:creationId xmlns:p14="http://schemas.microsoft.com/office/powerpoint/2010/main" val="354806957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TextShape 1"/>
          <p:cNvSpPr txBox="1"/>
          <p:nvPr/>
        </p:nvSpPr>
        <p:spPr>
          <a:xfrm>
            <a:off x="8383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strike="noStrike" spc="-1" dirty="0">
                <a:solidFill>
                  <a:srgbClr val="FF0000"/>
                </a:solidFill>
                <a:latin typeface="Calibri" panose="020F0502020204030204" pitchFamily="34" charset="0"/>
              </a:rPr>
              <a:t>Mögliches</a:t>
            </a:r>
            <a:r>
              <a:rPr lang="de-DE" sz="4400" b="1" strike="noStrike" spc="-1" dirty="0">
                <a:solidFill>
                  <a:srgbClr val="FF0000"/>
                </a:solidFill>
                <a:latin typeface="Calibri Light"/>
              </a:rPr>
              <a:t> Problem bei der Vorbereitung:</a:t>
            </a:r>
            <a:endParaRPr lang="de-DE" sz="44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1" name="TextShape 2"/>
          <p:cNvSpPr txBox="1"/>
          <p:nvPr/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 algn="ctr">
              <a:lnSpc>
                <a:spcPct val="90000"/>
              </a:lnSpc>
              <a:spcBef>
                <a:spcPts val="1001"/>
              </a:spcBef>
            </a:pPr>
            <a:r>
              <a:rPr lang="de-DE" sz="4000" b="0" strike="noStrike" spc="-1" dirty="0">
                <a:solidFill>
                  <a:srgbClr val="000000"/>
                </a:solidFill>
                <a:latin typeface="Calibri"/>
              </a:rPr>
              <a:t>neuer, anspruchsvoller Prüfungstyp</a:t>
            </a:r>
          </a:p>
          <a:p>
            <a:pPr algn="ctr">
              <a:lnSpc>
                <a:spcPct val="90000"/>
              </a:lnSpc>
              <a:spcBef>
                <a:spcPts val="1001"/>
              </a:spcBef>
            </a:pPr>
            <a:endParaRPr lang="de-DE" sz="4000" b="0" strike="noStrike" spc="-1" dirty="0">
              <a:solidFill>
                <a:srgbClr val="000000"/>
              </a:solidFill>
              <a:latin typeface="Calibri"/>
            </a:endParaRPr>
          </a:p>
          <a:p>
            <a:pPr algn="ctr">
              <a:lnSpc>
                <a:spcPct val="90000"/>
              </a:lnSpc>
              <a:spcBef>
                <a:spcPts val="1001"/>
              </a:spcBef>
            </a:pPr>
            <a:endParaRPr lang="de-DE" sz="4000" b="0" strike="noStrike" spc="-1" dirty="0">
              <a:solidFill>
                <a:srgbClr val="000000"/>
              </a:solidFill>
              <a:latin typeface="Calibri"/>
            </a:endParaRPr>
          </a:p>
          <a:p>
            <a:pPr algn="ctr">
              <a:lnSpc>
                <a:spcPct val="90000"/>
              </a:lnSpc>
              <a:spcBef>
                <a:spcPts val="1001"/>
              </a:spcBef>
            </a:pPr>
            <a:endParaRPr lang="de-DE" sz="4000" b="0" strike="noStrike" spc="-1" dirty="0">
              <a:solidFill>
                <a:srgbClr val="000000"/>
              </a:solidFill>
              <a:latin typeface="Calibri"/>
            </a:endParaRPr>
          </a:p>
          <a:p>
            <a:pPr algn="ctr">
              <a:lnSpc>
                <a:spcPct val="90000"/>
              </a:lnSpc>
              <a:spcBef>
                <a:spcPts val="1001"/>
              </a:spcBef>
            </a:pPr>
            <a:r>
              <a:rPr lang="de-DE" sz="4000" b="0" strike="noStrike" spc="-1" dirty="0">
                <a:solidFill>
                  <a:srgbClr val="000000"/>
                </a:solidFill>
                <a:latin typeface="Calibri"/>
              </a:rPr>
              <a:t>wenig Zeit für „Training“</a:t>
            </a:r>
          </a:p>
        </p:txBody>
      </p:sp>
      <p:sp>
        <p:nvSpPr>
          <p:cNvPr id="92" name="CustomShape 3"/>
          <p:cNvSpPr/>
          <p:nvPr/>
        </p:nvSpPr>
        <p:spPr>
          <a:xfrm>
            <a:off x="5903640" y="3208320"/>
            <a:ext cx="617400" cy="1443600"/>
          </a:xfrm>
          <a:prstGeom prst="upDownArrow">
            <a:avLst>
              <a:gd name="adj1" fmla="val 50000"/>
              <a:gd name="adj2" fmla="val 50000"/>
            </a:avLst>
          </a:prstGeom>
          <a:solidFill>
            <a:srgbClr val="FF0000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</p:spTree>
    <p:extLst>
      <p:ext uri="{BB962C8B-B14F-4D97-AF65-F5344CB8AC3E}">
        <p14:creationId xmlns:p14="http://schemas.microsoft.com/office/powerpoint/2010/main" val="3639858860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strike="noStrike" spc="-1" dirty="0">
                <a:solidFill>
                  <a:srgbClr val="FF0000"/>
                </a:solidFill>
                <a:latin typeface="Calibri" panose="020F0502020204030204" pitchFamily="34" charset="0"/>
              </a:rPr>
              <a:t>Mögliches Problem bei der Vorbereitung:</a:t>
            </a:r>
            <a:endParaRPr lang="de-DE" sz="4400" strike="noStrike" spc="-1" dirty="0">
              <a:solidFill>
                <a:srgbClr val="000000"/>
              </a:solidFill>
              <a:latin typeface="Calibri" panose="020F0502020204030204" pitchFamily="34" charset="0"/>
            </a:endParaRPr>
          </a:p>
        </p:txBody>
      </p:sp>
      <p:sp>
        <p:nvSpPr>
          <p:cNvPr id="94" name="TextShape 2"/>
          <p:cNvSpPr txBox="1"/>
          <p:nvPr/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90000"/>
              </a:lnSpc>
              <a:spcBef>
                <a:spcPts val="1001"/>
              </a:spcBef>
            </a:pPr>
            <a:r>
              <a:rPr lang="de-DE" sz="3200" b="1" strike="noStrike" spc="-1">
                <a:solidFill>
                  <a:srgbClr val="000000"/>
                </a:solidFill>
                <a:latin typeface="Calibri"/>
              </a:rPr>
              <a:t>Lösungsansatz:</a:t>
            </a:r>
            <a:endParaRPr lang="de-DE" sz="3200" b="0" strike="noStrike" spc="-1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r>
              <a:rPr lang="de-DE" sz="3200" b="0" strike="noStrike" spc="-1">
                <a:solidFill>
                  <a:srgbClr val="000000"/>
                </a:solidFill>
                <a:latin typeface="Calibri"/>
              </a:rPr>
              <a:t>Möglichst wenig aufwändige Übungsmöglichkeiten suchen, die in den „normalen“ Unterricht integriert werden können</a:t>
            </a: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3200" b="0" strike="noStrike" spc="-1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r>
              <a:rPr lang="de-DE" sz="3200" b="1" strike="noStrike" spc="-1">
                <a:solidFill>
                  <a:srgbClr val="000000"/>
                </a:solidFill>
                <a:latin typeface="Calibri"/>
              </a:rPr>
              <a:t>Unterscheidung:</a:t>
            </a:r>
            <a:endParaRPr lang="de-DE" sz="3200" b="0" strike="noStrike" spc="-1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r>
              <a:rPr lang="de-DE" sz="3200" b="0" strike="noStrike" spc="-1">
                <a:solidFill>
                  <a:srgbClr val="000000"/>
                </a:solidFill>
                <a:latin typeface="Calibri"/>
              </a:rPr>
              <a:t>Kontinuierliche Vorarbeit – Vorbereitung auf die Prüfung – Letzte Hinweise</a:t>
            </a:r>
          </a:p>
        </p:txBody>
      </p:sp>
    </p:spTree>
    <p:extLst>
      <p:ext uri="{BB962C8B-B14F-4D97-AF65-F5344CB8AC3E}">
        <p14:creationId xmlns:p14="http://schemas.microsoft.com/office/powerpoint/2010/main" val="1164086680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b="0" strike="noStrike" spc="-1" dirty="0">
                <a:solidFill>
                  <a:srgbClr val="FF0000"/>
                </a:solidFill>
                <a:latin typeface="Calibri"/>
              </a:rPr>
              <a:t>Kontinuierliche Vorarbeit:</a:t>
            </a:r>
          </a:p>
        </p:txBody>
      </p:sp>
      <p:sp>
        <p:nvSpPr>
          <p:cNvPr id="96" name="TextShape 2"/>
          <p:cNvSpPr txBox="1"/>
          <p:nvPr/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konsequent mit den eingeführten </a:t>
            </a: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Operatoren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 arbeiten </a:t>
            </a:r>
          </a:p>
          <a:p>
            <a:pPr>
              <a:lnSpc>
                <a:spcPct val="90000"/>
              </a:lnSpc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(im Unterricht und in Klausuren)</a:t>
            </a: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</p:txBody>
      </p:sp>
      <p:graphicFrame>
        <p:nvGraphicFramePr>
          <p:cNvPr id="97" name="Table 3"/>
          <p:cNvGraphicFramePr/>
          <p:nvPr/>
        </p:nvGraphicFramePr>
        <p:xfrm>
          <a:off x="838080" y="3794400"/>
          <a:ext cx="10514880" cy="1280160"/>
        </p:xfrm>
        <a:graphic>
          <a:graphicData uri="http://schemas.openxmlformats.org/drawingml/2006/table">
            <a:tbl>
              <a:tblPr/>
              <a:tblGrid>
                <a:gridCol w="3504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504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504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de-DE" sz="1800" b="0" strike="noStrike" spc="-1">
                          <a:solidFill>
                            <a:srgbClr val="FF0000"/>
                          </a:solidFill>
                          <a:latin typeface="Calibri"/>
                        </a:rPr>
                        <a:t>Operatoren</a:t>
                      </a:r>
                      <a:endParaRPr lang="de-DE" sz="1800" b="0" strike="noStrike" spc="-1">
                        <a:latin typeface="Arial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de-DE" sz="1800" b="0" strike="noStrike" spc="-1">
                          <a:solidFill>
                            <a:srgbClr val="FF0000"/>
                          </a:solidFill>
                          <a:latin typeface="Calibri"/>
                        </a:rPr>
                        <a:t>Beschreibung</a:t>
                      </a:r>
                      <a:endParaRPr lang="de-DE" sz="1800" b="0" strike="noStrike" spc="-1">
                        <a:latin typeface="Arial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de-DE" sz="1800" b="0" strike="noStrike" spc="-1">
                          <a:solidFill>
                            <a:srgbClr val="FF0000"/>
                          </a:solidFill>
                          <a:latin typeface="Calibri"/>
                        </a:rPr>
                        <a:t>AFB</a:t>
                      </a:r>
                      <a:endParaRPr lang="de-DE" sz="1800" b="0" strike="noStrike" spc="-1">
                        <a:latin typeface="Arial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de-DE" sz="1800" b="0" strike="noStrike" spc="-1" dirty="0">
                          <a:solidFill>
                            <a:srgbClr val="000000"/>
                          </a:solidFill>
                          <a:latin typeface="Calibri"/>
                        </a:rPr>
                        <a:t>analysieren</a:t>
                      </a:r>
                      <a:endParaRPr lang="de-DE" sz="1800" b="0" strike="noStrike" spc="-1" dirty="0">
                        <a:latin typeface="Arial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de-DE" sz="18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Materialien oder Sachverhalte systematisch untersuchen und auswerten</a:t>
                      </a:r>
                      <a:endParaRPr lang="de-DE" sz="1800" b="0" strike="noStrike" spc="-1">
                        <a:latin typeface="Arial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de-DE" sz="1800" b="0" strike="noStrike" spc="-1" dirty="0">
                          <a:solidFill>
                            <a:srgbClr val="000000"/>
                          </a:solidFill>
                          <a:latin typeface="Calibri"/>
                        </a:rPr>
                        <a:t>II</a:t>
                      </a:r>
                      <a:endParaRPr lang="de-DE" sz="1800" b="0" strike="noStrike" spc="-1" dirty="0">
                        <a:latin typeface="Arial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de-DE" sz="1800" b="0" strike="noStrike" spc="-1" dirty="0">
                        <a:latin typeface="Arial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1451214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b="0" strike="noStrike" spc="-1" dirty="0">
                <a:solidFill>
                  <a:srgbClr val="FF0000"/>
                </a:solidFill>
                <a:latin typeface="Calibri"/>
              </a:rPr>
              <a:t>Kontinuierliche Vorarbeit:</a:t>
            </a:r>
            <a:endParaRPr lang="de-DE" sz="4400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9" name="TextShape 2"/>
          <p:cNvSpPr txBox="1"/>
          <p:nvPr/>
        </p:nvSpPr>
        <p:spPr>
          <a:xfrm>
            <a:off x="838079" y="1632960"/>
            <a:ext cx="6821365" cy="4350960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>
              <a:spcBef>
                <a:spcPts val="1001"/>
              </a:spcBef>
            </a:pP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Materialarbeit:</a:t>
            </a: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immer wieder Texte, Diagramme, Bilder, Karikaturen auswerten lassen</a:t>
            </a:r>
          </a:p>
          <a:p>
            <a:pPr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dabei </a:t>
            </a: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standardisierte Vorgehensweisen </a:t>
            </a:r>
            <a:r>
              <a:rPr lang="de-DE" sz="2800" strike="noStrike" spc="-1" dirty="0">
                <a:solidFill>
                  <a:srgbClr val="000000"/>
                </a:solidFill>
                <a:latin typeface="Calibri"/>
              </a:rPr>
              <a:t>üben</a:t>
            </a:r>
          </a:p>
          <a:p>
            <a:pPr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Materialien als </a:t>
            </a: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Hausaufgabe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 vorbereiten lassen – </a:t>
            </a:r>
            <a:r>
              <a:rPr lang="de-DE" sz="2800" b="1" strike="noStrike" spc="-1" dirty="0" err="1">
                <a:solidFill>
                  <a:srgbClr val="000000"/>
                </a:solidFill>
                <a:latin typeface="Calibri"/>
              </a:rPr>
              <a:t>Flipped</a:t>
            </a: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de-DE" sz="2800" b="1" strike="noStrike" spc="-1" dirty="0" err="1">
                <a:solidFill>
                  <a:srgbClr val="000000"/>
                </a:solidFill>
                <a:latin typeface="Calibri"/>
              </a:rPr>
              <a:t>Classroom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, im Unterricht dann direkt in die Besprechung/Befragung einsteigen</a:t>
            </a: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607014040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b="0" strike="noStrike" spc="-1" dirty="0">
                <a:solidFill>
                  <a:srgbClr val="FF0000"/>
                </a:solidFill>
                <a:latin typeface="Calibri"/>
              </a:rPr>
              <a:t>Kontinuierliche Vorarbeit:</a:t>
            </a:r>
            <a:endParaRPr lang="de-DE" sz="4400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2" name="TextShape 2"/>
          <p:cNvSpPr txBox="1"/>
          <p:nvPr/>
        </p:nvSpPr>
        <p:spPr>
          <a:xfrm>
            <a:off x="838080" y="1997680"/>
            <a:ext cx="5569920" cy="2445229"/>
          </a:xfrm>
          <a:prstGeom prst="rect">
            <a:avLst/>
          </a:prstGeom>
          <a:noFill/>
          <a:ln>
            <a:noFill/>
          </a:ln>
        </p:spPr>
        <p:txBody>
          <a:bodyPr>
            <a:normAutofit/>
          </a:bodyPr>
          <a:lstStyle/>
          <a:p>
            <a:pPr>
              <a:spcBef>
                <a:spcPts val="1001"/>
              </a:spcBef>
            </a:pPr>
            <a:r>
              <a:rPr lang="de-DE" sz="2800" b="0" strike="noStrike" spc="-1" dirty="0" err="1">
                <a:solidFill>
                  <a:srgbClr val="000000"/>
                </a:solidFill>
                <a:latin typeface="Calibri"/>
              </a:rPr>
              <a:t>SuS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 selbst </a:t>
            </a:r>
            <a:r>
              <a:rPr lang="de-DE" sz="2800" b="1" spc="-1" dirty="0">
                <a:solidFill>
                  <a:srgbClr val="000000"/>
                </a:solidFill>
                <a:latin typeface="Calibri"/>
              </a:rPr>
              <a:t>Fragen entwickeln lassen</a:t>
            </a:r>
          </a:p>
          <a:p>
            <a:pPr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spcBef>
                <a:spcPts val="1001"/>
              </a:spcBef>
            </a:pPr>
            <a:r>
              <a:rPr lang="de-DE" sz="2800" b="0" strike="noStrike" spc="-1" dirty="0" err="1">
                <a:solidFill>
                  <a:srgbClr val="000000"/>
                </a:solidFill>
                <a:latin typeface="Calibri"/>
              </a:rPr>
              <a:t>SuS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 selbst</a:t>
            </a: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 Erwartungshorizonte verfassen lassen</a:t>
            </a: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4725800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b="0" strike="noStrike" spc="-1" dirty="0">
                <a:solidFill>
                  <a:srgbClr val="FF0000"/>
                </a:solidFill>
                <a:latin typeface="Calibri"/>
              </a:rPr>
              <a:t>Kontinuierliche Vorarbeit:</a:t>
            </a:r>
            <a:endParaRPr lang="de-DE" sz="4400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5" name="TextShape 2"/>
          <p:cNvSpPr txBox="1"/>
          <p:nvPr/>
        </p:nvSpPr>
        <p:spPr>
          <a:xfrm>
            <a:off x="838080" y="1825560"/>
            <a:ext cx="6073920" cy="4350960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>
              <a:spcBef>
                <a:spcPts val="1001"/>
              </a:spcBef>
            </a:pP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GFS, kleine Präsentationen (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„Thema der Woche“)</a:t>
            </a:r>
          </a:p>
          <a:p>
            <a:pPr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spcBef>
                <a:spcPts val="1001"/>
              </a:spcBef>
            </a:pP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Präsentation von Gruppenergebnissen</a:t>
            </a:r>
            <a:endParaRPr lang="de-DE" sz="2800" spc="-1" dirty="0">
              <a:solidFill>
                <a:srgbClr val="000000"/>
              </a:solidFill>
              <a:latin typeface="Calibri"/>
            </a:endParaRPr>
          </a:p>
          <a:p>
            <a:pPr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Wingdings"/>
              </a:rPr>
              <a:t>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 Nachfragen und Feedback durch </a:t>
            </a:r>
            <a:r>
              <a:rPr lang="de-DE" sz="2800" b="0" strike="noStrike" spc="-1" dirty="0" err="1">
                <a:solidFill>
                  <a:srgbClr val="000000"/>
                </a:solidFill>
                <a:latin typeface="Calibri"/>
              </a:rPr>
              <a:t>KuK</a:t>
            </a:r>
            <a:br>
              <a:rPr lang="de-DE" sz="2800" b="0" strike="noStrike" spc="-1" dirty="0">
                <a:solidFill>
                  <a:srgbClr val="000000"/>
                </a:solidFill>
                <a:latin typeface="Calibri"/>
              </a:rPr>
            </a:b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     und andere </a:t>
            </a:r>
            <a:r>
              <a:rPr lang="de-DE" sz="2800" b="0" strike="noStrike" spc="-1" dirty="0" err="1">
                <a:solidFill>
                  <a:srgbClr val="000000"/>
                </a:solidFill>
                <a:latin typeface="Calibri"/>
              </a:rPr>
              <a:t>SuS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)</a:t>
            </a: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54142883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>
            <a:normAutofit fontScale="98500"/>
          </a:bodyPr>
          <a:lstStyle/>
          <a:p>
            <a:pPr>
              <a:lnSpc>
                <a:spcPct val="90000"/>
              </a:lnSpc>
            </a:pPr>
            <a:br/>
            <a:br/>
            <a:endParaRPr lang="de-DE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8" name="TextShape 2"/>
          <p:cNvSpPr txBox="1"/>
          <p:nvPr/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>
            <a:noFill/>
          </a:ln>
        </p:spPr>
        <p:txBody>
          <a:bodyPr>
            <a:normAutofit/>
          </a:bodyPr>
          <a:lstStyle/>
          <a:p>
            <a:pPr>
              <a:spcBef>
                <a:spcPts val="1001"/>
              </a:spcBef>
            </a:pP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Musterprüfungen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 gemeinsam anschauen und besprechen (Aufgabenstellungen, Aufbau einer Prüfung)</a:t>
            </a:r>
          </a:p>
          <a:p>
            <a:pPr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>
              <a:spcBef>
                <a:spcPts val="1001"/>
              </a:spcBef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Für das Nichtschwerpunktfach: </a:t>
            </a: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„Speed-Dating“ 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mit Materialimpulsen (wie würde ich darauf reagieren?)</a:t>
            </a: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0" name="TextShape 3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b="0" strike="noStrike" spc="-1" dirty="0">
                <a:solidFill>
                  <a:srgbClr val="FF0000"/>
                </a:solidFill>
                <a:latin typeface="Calibri"/>
              </a:rPr>
              <a:t>Vorbereitung auf die Prüfung:</a:t>
            </a:r>
          </a:p>
        </p:txBody>
      </p:sp>
    </p:spTree>
    <p:extLst>
      <p:ext uri="{BB962C8B-B14F-4D97-AF65-F5344CB8AC3E}">
        <p14:creationId xmlns:p14="http://schemas.microsoft.com/office/powerpoint/2010/main" val="1807815475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>
            <a:normAutofit fontScale="98500"/>
          </a:bodyPr>
          <a:lstStyle/>
          <a:p>
            <a:pPr>
              <a:lnSpc>
                <a:spcPct val="90000"/>
              </a:lnSpc>
            </a:pPr>
            <a:br/>
            <a:br/>
            <a:endParaRPr lang="de-DE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2" name="TextShape 2"/>
          <p:cNvSpPr txBox="1"/>
          <p:nvPr/>
        </p:nvSpPr>
        <p:spPr>
          <a:xfrm>
            <a:off x="838080" y="1825560"/>
            <a:ext cx="8089920" cy="4350960"/>
          </a:xfrm>
          <a:prstGeom prst="rect">
            <a:avLst/>
          </a:prstGeom>
          <a:noFill/>
          <a:ln>
            <a:noFill/>
          </a:ln>
        </p:spPr>
        <p:txBody>
          <a:bodyPr>
            <a:normAutofit/>
          </a:bodyPr>
          <a:lstStyle/>
          <a:p>
            <a:pPr>
              <a:spcBef>
                <a:spcPts val="1001"/>
              </a:spcBef>
            </a:pP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Mock </a:t>
            </a:r>
            <a:r>
              <a:rPr lang="de-DE" sz="2800" b="1" strike="noStrike" spc="-1" dirty="0" err="1">
                <a:solidFill>
                  <a:srgbClr val="000000"/>
                </a:solidFill>
                <a:latin typeface="Calibri"/>
              </a:rPr>
              <a:t>Exams</a:t>
            </a:r>
            <a:r>
              <a:rPr lang="de-DE" sz="2800" b="1" strike="noStrike" spc="-1" dirty="0">
                <a:solidFill>
                  <a:srgbClr val="000000"/>
                </a:solidFill>
                <a:latin typeface="Calibri"/>
              </a:rPr>
              <a:t>: </a:t>
            </a: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  <a:p>
            <a:pPr marL="228600" indent="-228240"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mündliche Prüfungen mit Freiwilligen simulieren</a:t>
            </a:r>
          </a:p>
          <a:p>
            <a:pPr marL="228600" indent="-228240"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in Kleingruppen mündliche Prüfungen simulieren</a:t>
            </a:r>
          </a:p>
          <a:p>
            <a:pPr>
              <a:spcBef>
                <a:spcPts val="1001"/>
              </a:spcBef>
              <a:tabLst>
                <a:tab pos="436563" algn="l"/>
              </a:tabLst>
            </a:pPr>
            <a:r>
              <a:rPr lang="de-DE" sz="2800" b="0" strike="noStrike" spc="-1" dirty="0">
                <a:solidFill>
                  <a:srgbClr val="000000"/>
                </a:solidFill>
                <a:latin typeface="Wingdings"/>
              </a:rPr>
              <a:t></a:t>
            </a:r>
            <a:r>
              <a:rPr lang="de-DE" sz="2800" spc="-1" dirty="0">
                <a:solidFill>
                  <a:srgbClr val="000000"/>
                </a:solidFill>
                <a:latin typeface="Calibri"/>
              </a:rPr>
              <a:t>	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diese </a:t>
            </a:r>
            <a:r>
              <a:rPr lang="de-DE" sz="2800" b="0" strike="noStrike" spc="-1" dirty="0" err="1">
                <a:solidFill>
                  <a:srgbClr val="000000"/>
                </a:solidFill>
                <a:latin typeface="Calibri"/>
              </a:rPr>
              <a:t>analysiern</a:t>
            </a:r>
            <a:r>
              <a:rPr lang="de-DE" sz="2800" b="0" strike="noStrike" spc="-1" dirty="0">
                <a:solidFill>
                  <a:srgbClr val="000000"/>
                </a:solidFill>
                <a:latin typeface="Calibri"/>
              </a:rPr>
              <a:t> und daraus Strategien für die 	Prüfungsvorbereitung ableiten!</a:t>
            </a:r>
          </a:p>
          <a:p>
            <a:pPr>
              <a:lnSpc>
                <a:spcPct val="90000"/>
              </a:lnSpc>
              <a:spcBef>
                <a:spcPts val="1001"/>
              </a:spcBef>
            </a:pPr>
            <a:endParaRPr lang="de-DE" sz="2800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4" name="TextShape 3"/>
          <p:cNvSpPr txBox="1"/>
          <p:nvPr/>
        </p:nvSpPr>
        <p:spPr>
          <a:xfrm>
            <a:off x="838440" y="36540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de-DE" sz="4400" b="0" strike="noStrike" spc="-1" dirty="0">
                <a:solidFill>
                  <a:srgbClr val="FF0000"/>
                </a:solidFill>
                <a:latin typeface="Calibri"/>
              </a:rPr>
              <a:t>Vorbereitung auf die Prüfung:</a:t>
            </a:r>
          </a:p>
        </p:txBody>
      </p:sp>
    </p:spTree>
    <p:extLst>
      <p:ext uri="{BB962C8B-B14F-4D97-AF65-F5344CB8AC3E}">
        <p14:creationId xmlns:p14="http://schemas.microsoft.com/office/powerpoint/2010/main" val="352510598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Kombinationsprüfung">
  <a:themeElements>
    <a:clrScheme name="RPF-PowerpointVorlage 1">
      <a:dk1>
        <a:srgbClr val="000000"/>
      </a:dk1>
      <a:lt1>
        <a:srgbClr val="FFFFC1"/>
      </a:lt1>
      <a:dk2>
        <a:srgbClr val="000000"/>
      </a:dk2>
      <a:lt2>
        <a:srgbClr val="C0C0C0"/>
      </a:lt2>
      <a:accent1>
        <a:srgbClr val="969696"/>
      </a:accent1>
      <a:accent2>
        <a:srgbClr val="0000FF"/>
      </a:accent2>
      <a:accent3>
        <a:srgbClr val="FFFFDD"/>
      </a:accent3>
      <a:accent4>
        <a:srgbClr val="000000"/>
      </a:accent4>
      <a:accent5>
        <a:srgbClr val="C9C9C9"/>
      </a:accent5>
      <a:accent6>
        <a:srgbClr val="0000E7"/>
      </a:accent6>
      <a:hlink>
        <a:srgbClr val="FF0000"/>
      </a:hlink>
      <a:folHlink>
        <a:srgbClr val="5F5F5F"/>
      </a:folHlink>
    </a:clrScheme>
    <a:fontScheme name="RPF-PowerpointVorlage">
      <a:majorFont>
        <a:latin typeface="Times"/>
        <a:ea typeface=""/>
        <a:cs typeface=""/>
      </a:majorFont>
      <a:minorFont>
        <a:latin typeface="Times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altLang="de-DE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altLang="de-DE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"/>
          </a:defRPr>
        </a:defPPr>
      </a:lstStyle>
    </a:lnDef>
  </a:objectDefaults>
  <a:extraClrSchemeLst>
    <a:extraClrScheme>
      <a:clrScheme name="RPF-PowerpointVorlage 1">
        <a:dk1>
          <a:srgbClr val="000000"/>
        </a:dk1>
        <a:lt1>
          <a:srgbClr val="FFFFC1"/>
        </a:lt1>
        <a:dk2>
          <a:srgbClr val="000000"/>
        </a:dk2>
        <a:lt2>
          <a:srgbClr val="C0C0C0"/>
        </a:lt2>
        <a:accent1>
          <a:srgbClr val="969696"/>
        </a:accent1>
        <a:accent2>
          <a:srgbClr val="0000FF"/>
        </a:accent2>
        <a:accent3>
          <a:srgbClr val="FFFFDD"/>
        </a:accent3>
        <a:accent4>
          <a:srgbClr val="000000"/>
        </a:accent4>
        <a:accent5>
          <a:srgbClr val="C9C9C9"/>
        </a:accent5>
        <a:accent6>
          <a:srgbClr val="0000E7"/>
        </a:accent6>
        <a:hlink>
          <a:srgbClr val="FF0000"/>
        </a:hlink>
        <a:folHlink>
          <a:srgbClr val="5F5F5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ZPG" id="{0A96CC4F-DD6B-2348-A01E-F19A4A884C8D}" vid="{60E103EC-E80B-8C47-9E50-FD4220EEE9AC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Präsentation3</Template>
  <TotalTime>0</TotalTime>
  <Words>499</Words>
  <Application>Microsoft Macintosh PowerPoint</Application>
  <PresentationFormat>Breitbild</PresentationFormat>
  <Paragraphs>83</Paragraphs>
  <Slides>11</Slides>
  <Notes>7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11</vt:i4>
      </vt:variant>
    </vt:vector>
  </HeadingPairs>
  <TitlesOfParts>
    <vt:vector size="18" baseType="lpstr">
      <vt:lpstr>Arial</vt:lpstr>
      <vt:lpstr>Calibri</vt:lpstr>
      <vt:lpstr>Calibri Light</vt:lpstr>
      <vt:lpstr>Times</vt:lpstr>
      <vt:lpstr>Times New Roman</vt:lpstr>
      <vt:lpstr>Wingdings</vt:lpstr>
      <vt:lpstr>Kombinationsprüfung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Mündliche Abiturprüfung in Gemeinschaftskunde und Geographie</dc:title>
  <dc:creator>Matthias Scholliers</dc:creator>
  <cp:lastModifiedBy>Microsoft Office User</cp:lastModifiedBy>
  <cp:revision>17</cp:revision>
  <dcterms:created xsi:type="dcterms:W3CDTF">2019-05-22T09:46:35Z</dcterms:created>
  <dcterms:modified xsi:type="dcterms:W3CDTF">2019-07-23T11:40:09Z</dcterms:modified>
</cp:coreProperties>
</file>

<file path=docProps/thumbnail.jpeg>
</file>