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jpeg" ContentType="image/jpeg"/>
  <Override PartName="/ppt/media/image12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28" hidden="1"/>
          <p:cNvSpPr/>
          <p:nvPr/>
        </p:nvSpPr>
        <p:spPr>
          <a:xfrm>
            <a:off x="0" y="360"/>
            <a:ext cx="10078200" cy="25488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Fußzeilenplatzhalter 4" hidden="1"/>
          <p:cNvSpPr/>
          <p:nvPr/>
        </p:nvSpPr>
        <p:spPr>
          <a:xfrm>
            <a:off x="4150440" y="5008320"/>
            <a:ext cx="177408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www.zsl-bw.de </a:t>
            </a:r>
            <a:fld id="{8C5D3AEA-452A-44D5-A651-BECDC66DE23D}" type="datetime1"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04.07.2023</a:t>
            </a:fld>
            <a:endParaRPr b="0" lang="de-DE" sz="800" spc="-1" strike="noStrike">
              <a:latin typeface="Arial"/>
            </a:endParaRPr>
          </a:p>
        </p:txBody>
      </p:sp>
      <p:pic>
        <p:nvPicPr>
          <p:cNvPr id="2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8720" cy="295920"/>
          </a:xfrm>
          <a:prstGeom prst="rect">
            <a:avLst/>
          </a:prstGeom>
          <a:ln w="0">
            <a:noFill/>
          </a:ln>
        </p:spPr>
      </p:pic>
      <p:pic>
        <p:nvPicPr>
          <p:cNvPr id="3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7200" cy="295920"/>
          </a:xfrm>
          <a:prstGeom prst="rect">
            <a:avLst/>
          </a:prstGeom>
          <a:ln w="0">
            <a:noFill/>
          </a:ln>
        </p:spPr>
      </p:pic>
      <p:sp>
        <p:nvSpPr>
          <p:cNvPr id="4" name="Abgerundetes Rechteck 29"/>
          <p:cNvSpPr/>
          <p:nvPr/>
        </p:nvSpPr>
        <p:spPr>
          <a:xfrm>
            <a:off x="5963760" y="3276000"/>
            <a:ext cx="3375000" cy="20880"/>
          </a:xfrm>
          <a:prstGeom prst="roundRect">
            <a:avLst>
              <a:gd name="adj" fmla="val 16667"/>
            </a:avLst>
          </a:prstGeom>
          <a:solidFill>
            <a:srgbClr val="fffde9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Rechteck 9"/>
          <p:cNvSpPr/>
          <p:nvPr/>
        </p:nvSpPr>
        <p:spPr>
          <a:xfrm>
            <a:off x="0" y="3017880"/>
            <a:ext cx="10078200" cy="20088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6" name="Grafik 1" descr=""/>
          <p:cNvPicPr/>
          <p:nvPr/>
        </p:nvPicPr>
        <p:blipFill>
          <a:blip r:embed="rId4"/>
          <a:stretch/>
        </p:blipFill>
        <p:spPr>
          <a:xfrm>
            <a:off x="527400" y="334440"/>
            <a:ext cx="359640" cy="492480"/>
          </a:xfrm>
          <a:prstGeom prst="rect">
            <a:avLst/>
          </a:prstGeom>
          <a:ln w="0">
            <a:noFill/>
          </a:ln>
        </p:spPr>
      </p:pic>
      <p:pic>
        <p:nvPicPr>
          <p:cNvPr id="7" name="Grafik 2" descr=""/>
          <p:cNvPicPr/>
          <p:nvPr/>
        </p:nvPicPr>
        <p:blipFill>
          <a:blip r:embed="rId5"/>
          <a:srcRect l="7163" t="15718" r="6803" b="15924"/>
          <a:stretch/>
        </p:blipFill>
        <p:spPr>
          <a:xfrm>
            <a:off x="8289000" y="334440"/>
            <a:ext cx="1416240" cy="49248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28"/>
          <p:cNvSpPr/>
          <p:nvPr/>
        </p:nvSpPr>
        <p:spPr>
          <a:xfrm>
            <a:off x="0" y="360"/>
            <a:ext cx="10079280" cy="25524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7" name="Fußzeilenplatzhalter 4"/>
          <p:cNvSpPr/>
          <p:nvPr/>
        </p:nvSpPr>
        <p:spPr>
          <a:xfrm>
            <a:off x="4150800" y="5009040"/>
            <a:ext cx="177480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www.zsl-bw.de </a:t>
            </a:r>
            <a:fld id="{D5FBC020-3F31-4DA5-8419-9BD4D6C428B5}" type="datetime1"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04.07.2023</a:t>
            </a:fld>
            <a:endParaRPr b="0" lang="de-DE" sz="800" spc="-1" strike="noStrike">
              <a:latin typeface="Arial"/>
            </a:endParaRPr>
          </a:p>
        </p:txBody>
      </p:sp>
      <p:pic>
        <p:nvPicPr>
          <p:cNvPr id="48" name="Grafik 7" descr=""/>
          <p:cNvPicPr/>
          <p:nvPr/>
        </p:nvPicPr>
        <p:blipFill>
          <a:blip r:embed="rId2"/>
          <a:stretch/>
        </p:blipFill>
        <p:spPr>
          <a:xfrm>
            <a:off x="493920" y="4948920"/>
            <a:ext cx="289080" cy="296280"/>
          </a:xfrm>
          <a:prstGeom prst="rect">
            <a:avLst/>
          </a:prstGeom>
          <a:ln w="0">
            <a:noFill/>
          </a:ln>
        </p:spPr>
      </p:pic>
      <p:pic>
        <p:nvPicPr>
          <p:cNvPr id="49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1480" y="4948920"/>
            <a:ext cx="727560" cy="29628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hteck 28"/>
          <p:cNvSpPr/>
          <p:nvPr/>
        </p:nvSpPr>
        <p:spPr>
          <a:xfrm>
            <a:off x="0" y="360"/>
            <a:ext cx="10078200" cy="25488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89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8720" cy="295920"/>
          </a:xfrm>
          <a:prstGeom prst="rect">
            <a:avLst/>
          </a:prstGeom>
          <a:ln w="0">
            <a:noFill/>
          </a:ln>
        </p:spPr>
      </p:pic>
      <p:pic>
        <p:nvPicPr>
          <p:cNvPr id="90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7200" cy="29592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hteck 28"/>
          <p:cNvSpPr/>
          <p:nvPr/>
        </p:nvSpPr>
        <p:spPr>
          <a:xfrm>
            <a:off x="0" y="360"/>
            <a:ext cx="10078200" cy="25488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130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8720" cy="295920"/>
          </a:xfrm>
          <a:prstGeom prst="rect">
            <a:avLst/>
          </a:prstGeom>
          <a:ln w="0">
            <a:noFill/>
          </a:ln>
        </p:spPr>
      </p:pic>
      <p:pic>
        <p:nvPicPr>
          <p:cNvPr id="131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7200" cy="29592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3640" y="572400"/>
            <a:ext cx="9070200" cy="880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/>
          <p:nvPr/>
        </p:nvSpPr>
        <p:spPr>
          <a:xfrm>
            <a:off x="1261800" y="1080000"/>
            <a:ext cx="7556760" cy="14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DejaVu Sans"/>
              </a:rPr>
              <a:t>Themenverteilungsplan und Beispielcurriculum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>
            <a:off x="3420000" y="3780000"/>
            <a:ext cx="3958560" cy="65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de-DE" sz="4400" spc="-1" strike="noStrike">
                <a:solidFill>
                  <a:srgbClr val="000000"/>
                </a:solidFill>
                <a:latin typeface="Candara Light"/>
                <a:ea typeface="DejaVu Sans"/>
              </a:rPr>
              <a:t>Gesellschaft</a:t>
            </a:r>
            <a:endParaRPr b="0" lang="de-DE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03640" y="572400"/>
            <a:ext cx="9069840" cy="87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3200" spc="-1" strike="noStrike">
                <a:solidFill>
                  <a:srgbClr val="000000"/>
                </a:solidFill>
                <a:latin typeface="Calibri Light"/>
              </a:rPr>
              <a:t>Unterschiede zwischen Basis- und Leistungsfach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503640" y="1526760"/>
            <a:ext cx="9069840" cy="333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de-DE" sz="1800" spc="-1" strike="noStrike">
                <a:solidFill>
                  <a:srgbClr val="595959"/>
                </a:solidFill>
                <a:latin typeface="Arial"/>
              </a:rPr>
              <a:t> </a:t>
            </a: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Unterschiede: </a:t>
            </a: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	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Menge der Themenfelder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Menge der Teilstandards im Themenfeld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Grundlagenkapitel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171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 </a:t>
            </a: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Gemeinsamkeiten: 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595959"/>
                </a:solidFill>
                <a:latin typeface="Calibri Light"/>
              </a:rPr>
              <a:t>Formulierung der Teilstandards</a:t>
            </a:r>
            <a:endParaRPr b="0" lang="de-DE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" descr=""/>
          <p:cNvPicPr/>
          <p:nvPr/>
        </p:nvPicPr>
        <p:blipFill>
          <a:blip r:embed="rId1"/>
          <a:stretch/>
        </p:blipFill>
        <p:spPr>
          <a:xfrm>
            <a:off x="1980000" y="720000"/>
            <a:ext cx="6466320" cy="4319280"/>
          </a:xfrm>
          <a:prstGeom prst="rect">
            <a:avLst/>
          </a:prstGeom>
          <a:ln w="0">
            <a:noFill/>
          </a:ln>
        </p:spPr>
      </p:pic>
      <p:sp>
        <p:nvSpPr>
          <p:cNvPr id="175" name="Legende: Linie 3"/>
          <p:cNvSpPr/>
          <p:nvPr/>
        </p:nvSpPr>
        <p:spPr>
          <a:xfrm flipH="1">
            <a:off x="178560" y="702720"/>
            <a:ext cx="1618560" cy="555840"/>
          </a:xfrm>
          <a:prstGeom prst="borderCallout1">
            <a:avLst>
              <a:gd name="adj1" fmla="val 66875"/>
              <a:gd name="adj2" fmla="val -7947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Verweis auf das Themenfeld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6" name="Legende: Linie 6"/>
          <p:cNvSpPr/>
          <p:nvPr/>
        </p:nvSpPr>
        <p:spPr>
          <a:xfrm flipH="1">
            <a:off x="178560" y="1440000"/>
            <a:ext cx="1618560" cy="718560"/>
          </a:xfrm>
          <a:prstGeom prst="borderCallout1">
            <a:avLst>
              <a:gd name="adj1" fmla="val 6203"/>
              <a:gd name="adj2" fmla="val -160146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Leitfrage für das gesamte Halbjahr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7" name="Legende: Linie 8"/>
          <p:cNvSpPr/>
          <p:nvPr/>
        </p:nvSpPr>
        <p:spPr>
          <a:xfrm flipH="1">
            <a:off x="178560" y="2187720"/>
            <a:ext cx="1618560" cy="510840"/>
          </a:xfrm>
          <a:prstGeom prst="borderCallout1">
            <a:avLst>
              <a:gd name="adj1" fmla="val 32419"/>
              <a:gd name="adj2" fmla="val -114136"/>
              <a:gd name="adj3" fmla="val 70675"/>
              <a:gd name="adj4" fmla="val -5867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ibKs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8" name="Legende: Linie 9"/>
          <p:cNvSpPr/>
          <p:nvPr/>
        </p:nvSpPr>
        <p:spPr>
          <a:xfrm flipH="1">
            <a:off x="205920" y="2885400"/>
            <a:ext cx="1618560" cy="510840"/>
          </a:xfrm>
          <a:prstGeom prst="borderCallout1">
            <a:avLst>
              <a:gd name="adj1" fmla="val 53727"/>
              <a:gd name="adj2" fmla="val -110380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pbKs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9" name="Legende: Linie 11"/>
          <p:cNvSpPr/>
          <p:nvPr/>
        </p:nvSpPr>
        <p:spPr>
          <a:xfrm flipH="1">
            <a:off x="178560" y="3600000"/>
            <a:ext cx="1618560" cy="1618560"/>
          </a:xfrm>
          <a:prstGeom prst="borderCallout1">
            <a:avLst>
              <a:gd name="adj1" fmla="val -4000"/>
              <a:gd name="adj2" fmla="val -138008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Verweis auf „Umsetzung ausgewählter Operatoren“</a:t>
            </a:r>
            <a:endParaRPr b="0" lang="de-DE" sz="149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KG Gemein-schaftskunde</a:t>
            </a:r>
            <a:endParaRPr b="0" lang="de-DE" sz="1490" spc="-1" strike="noStrike">
              <a:latin typeface="Arial"/>
            </a:endParaRPr>
          </a:p>
        </p:txBody>
      </p:sp>
      <p:sp>
        <p:nvSpPr>
          <p:cNvPr id="180" name="Legende: Linie 14"/>
          <p:cNvSpPr/>
          <p:nvPr/>
        </p:nvSpPr>
        <p:spPr>
          <a:xfrm>
            <a:off x="8640720" y="1440000"/>
            <a:ext cx="1258560" cy="1260720"/>
          </a:xfrm>
          <a:prstGeom prst="borderCallout1">
            <a:avLst>
              <a:gd name="adj1" fmla="val 47503"/>
              <a:gd name="adj2" fmla="val -9402"/>
              <a:gd name="adj3" fmla="val 77689"/>
              <a:gd name="adj4" fmla="val -100142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Modelle und Theorien: rot hervorge-hoben  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1" name="Legende: Linie 15"/>
          <p:cNvSpPr/>
          <p:nvPr/>
        </p:nvSpPr>
        <p:spPr>
          <a:xfrm>
            <a:off x="8682840" y="2906280"/>
            <a:ext cx="1215720" cy="2312280"/>
          </a:xfrm>
          <a:prstGeom prst="borderCallout1">
            <a:avLst>
              <a:gd name="adj1" fmla="val 18750"/>
              <a:gd name="adj2" fmla="val -8333"/>
              <a:gd name="adj3" fmla="val 69415"/>
              <a:gd name="adj4" fmla="val -80987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An dieser Stelle nicht verwendete ibKs oder pbKs sind aus Trans-parenz-gründen gestrichen.  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2" name="Rectangle 2"/>
          <p:cNvSpPr/>
          <p:nvPr/>
        </p:nvSpPr>
        <p:spPr>
          <a:xfrm>
            <a:off x="1895760" y="116280"/>
            <a:ext cx="10076760" cy="37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Legende: Linie 16"/>
          <p:cNvSpPr/>
          <p:nvPr/>
        </p:nvSpPr>
        <p:spPr>
          <a:xfrm>
            <a:off x="8640000" y="540000"/>
            <a:ext cx="1258560" cy="622800"/>
          </a:xfrm>
          <a:prstGeom prst="borderCallout1">
            <a:avLst>
              <a:gd name="adj1" fmla="val 40046"/>
              <a:gd name="adj2" fmla="val -12460"/>
              <a:gd name="adj3" fmla="val 180150"/>
              <a:gd name="adj4" fmla="val -34266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Vorschlag Stundenzahl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4" name="Titel 1_ 2"/>
          <p:cNvSpPr/>
          <p:nvPr/>
        </p:nvSpPr>
        <p:spPr>
          <a:xfrm>
            <a:off x="3240000" y="5040000"/>
            <a:ext cx="3717720" cy="600120"/>
          </a:xfrm>
          <a:prstGeom prst="rect">
            <a:avLst/>
          </a:prstGeom>
          <a:noFill/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0800" rIns="100800" tIns="55080" bIns="55080" anchor="ctr">
            <a:normAutofit fontScale="99000"/>
          </a:bodyPr>
          <a:p>
            <a:pPr algn="ctr">
              <a:lnSpc>
                <a:spcPct val="90000"/>
              </a:lnSpc>
            </a:pPr>
            <a:r>
              <a:rPr b="1" lang="de-DE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Lesehinweise</a:t>
            </a:r>
            <a:endParaRPr b="0" lang="de-DE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1895760" y="540000"/>
            <a:ext cx="6614640" cy="4415040"/>
          </a:xfrm>
          <a:prstGeom prst="rect">
            <a:avLst/>
          </a:prstGeom>
          <a:ln w="0">
            <a:noFill/>
          </a:ln>
        </p:spPr>
      </p:pic>
      <p:sp>
        <p:nvSpPr>
          <p:cNvPr id="186" name="Legende: Linie 2"/>
          <p:cNvSpPr/>
          <p:nvPr/>
        </p:nvSpPr>
        <p:spPr>
          <a:xfrm flipH="1">
            <a:off x="178560" y="1620000"/>
            <a:ext cx="1618560" cy="718560"/>
          </a:xfrm>
          <a:prstGeom prst="borderCallout1">
            <a:avLst>
              <a:gd name="adj1" fmla="val -4247"/>
              <a:gd name="adj2" fmla="val -112952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Berührte Basiskonzepte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7" name="Legende: Linie 4"/>
          <p:cNvSpPr/>
          <p:nvPr/>
        </p:nvSpPr>
        <p:spPr>
          <a:xfrm flipH="1">
            <a:off x="178560" y="2700000"/>
            <a:ext cx="1618560" cy="898560"/>
          </a:xfrm>
          <a:prstGeom prst="borderCallout1">
            <a:avLst>
              <a:gd name="adj1" fmla="val -53258"/>
              <a:gd name="adj2" fmla="val -36014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Teilaspekte</a:t>
            </a:r>
            <a:endParaRPr b="0" lang="de-DE" sz="16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(rot, falls Grundlage)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8" name="Legende: Linie 5"/>
          <p:cNvSpPr/>
          <p:nvPr/>
        </p:nvSpPr>
        <p:spPr>
          <a:xfrm flipH="1">
            <a:off x="178560" y="3780000"/>
            <a:ext cx="1618560" cy="510840"/>
          </a:xfrm>
          <a:prstGeom prst="borderCallout1">
            <a:avLst>
              <a:gd name="adj1" fmla="val -42907"/>
              <a:gd name="adj2" fmla="val -129060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pbKs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9" name="Legende: Linie 7"/>
          <p:cNvSpPr/>
          <p:nvPr/>
        </p:nvSpPr>
        <p:spPr>
          <a:xfrm flipH="1">
            <a:off x="178560" y="360000"/>
            <a:ext cx="1618560" cy="538560"/>
          </a:xfrm>
          <a:prstGeom prst="borderCallout1">
            <a:avLst>
              <a:gd name="adj1" fmla="val 189207"/>
              <a:gd name="adj2" fmla="val -30304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Leitfragen für Einheiten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90" name="Legende: Linie 12"/>
          <p:cNvSpPr/>
          <p:nvPr/>
        </p:nvSpPr>
        <p:spPr>
          <a:xfrm>
            <a:off x="8682840" y="2006280"/>
            <a:ext cx="1215720" cy="2312280"/>
          </a:xfrm>
          <a:prstGeom prst="borderCallout1">
            <a:avLst>
              <a:gd name="adj1" fmla="val 18750"/>
              <a:gd name="adj2" fmla="val -8333"/>
              <a:gd name="adj3" fmla="val -42703"/>
              <a:gd name="adj4" fmla="val -231194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Verweis auf „Umsetzung ausgewählter Operatoren“</a:t>
            </a:r>
            <a:endParaRPr b="0" lang="de-DE" sz="149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KG Gemein-schaftskunde</a:t>
            </a:r>
            <a:endParaRPr b="0" lang="de-DE" sz="1490" spc="-1" strike="noStrike">
              <a:latin typeface="Arial"/>
            </a:endParaRPr>
          </a:p>
        </p:txBody>
      </p:sp>
      <p:sp>
        <p:nvSpPr>
          <p:cNvPr id="191" name="Gerader Verbinder 1"/>
          <p:cNvSpPr/>
          <p:nvPr/>
        </p:nvSpPr>
        <p:spPr>
          <a:xfrm flipH="1">
            <a:off x="5940000" y="2520000"/>
            <a:ext cx="2700000" cy="1080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Rectangle 1"/>
          <p:cNvSpPr/>
          <p:nvPr/>
        </p:nvSpPr>
        <p:spPr>
          <a:xfrm>
            <a:off x="1895760" y="116280"/>
            <a:ext cx="10076760" cy="37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Legende: Linie 13"/>
          <p:cNvSpPr/>
          <p:nvPr/>
        </p:nvSpPr>
        <p:spPr>
          <a:xfrm>
            <a:off x="8640000" y="540000"/>
            <a:ext cx="1258560" cy="622800"/>
          </a:xfrm>
          <a:prstGeom prst="borderCallout1">
            <a:avLst>
              <a:gd name="adj1" fmla="val 39884"/>
              <a:gd name="adj2" fmla="val -11825"/>
              <a:gd name="adj3" fmla="val 144438"/>
              <a:gd name="adj4" fmla="val -35132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Vorschlag Stundenzahl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94" name="Titel 1_ 1"/>
          <p:cNvSpPr/>
          <p:nvPr/>
        </p:nvSpPr>
        <p:spPr>
          <a:xfrm>
            <a:off x="3121560" y="4979160"/>
            <a:ext cx="3717720" cy="600120"/>
          </a:xfrm>
          <a:prstGeom prst="rect">
            <a:avLst/>
          </a:prstGeom>
          <a:noFill/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0800" rIns="100800" tIns="55080" bIns="55080" anchor="ctr">
            <a:normAutofit fontScale="99000"/>
          </a:bodyPr>
          <a:p>
            <a:pPr algn="ctr">
              <a:lnSpc>
                <a:spcPct val="90000"/>
              </a:lnSpc>
            </a:pPr>
            <a:r>
              <a:rPr b="1" lang="de-DE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Lesehinweise</a:t>
            </a:r>
            <a:endParaRPr b="0" lang="de-DE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LibreOffice/7.2.3.2$Windows_X86_64 LibreOffice_project/d166454616c1632304285822f9c83ce2e660fd92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2022-11-10T17:43:30Z</dcterms:created>
  <dc:creator/>
  <dc:description/>
  <dc:language>de-DE</dc:language>
  <cp:lastModifiedBy/>
  <dcterms:modified xsi:type="dcterms:W3CDTF">2023-07-04T16:06:42Z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