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9" r:id="rId9"/>
    <p:sldId id="263" r:id="rId10"/>
    <p:sldId id="264" r:id="rId11"/>
    <p:sldId id="265" r:id="rId12"/>
    <p:sldId id="270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9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ec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2E4BA-FFF4-4606-B637-1F11016636BF}" type="datetimeFigureOut">
              <a:rPr lang="de-DE" smtClean="0"/>
              <a:pPr/>
              <a:t>26.02.2012</a:t>
            </a:fld>
            <a:endParaRPr lang="de-DE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Gerade Verbindung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ec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DD6A22A-457B-4C4D-86FC-E933C29819A1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2E4BA-FFF4-4606-B637-1F11016636BF}" type="datetimeFigureOut">
              <a:rPr lang="de-DE" smtClean="0"/>
              <a:pPr/>
              <a:t>26.02.2012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6A22A-457B-4C4D-86FC-E933C29819A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ec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ec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htec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ec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Gerade Verbindung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DD6A22A-457B-4C4D-86FC-E933C29819A1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2E4BA-FFF4-4606-B637-1F11016636BF}" type="datetimeFigureOut">
              <a:rPr lang="de-DE" smtClean="0"/>
              <a:pPr/>
              <a:t>26.02.2012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2E4BA-FFF4-4606-B637-1F11016636BF}" type="datetimeFigureOut">
              <a:rPr lang="de-DE" smtClean="0"/>
              <a:pPr/>
              <a:t>26.02.2012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DD6A22A-457B-4C4D-86FC-E933C29819A1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htec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ec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13" name="Rechtec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htec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2E4BA-FFF4-4606-B637-1F11016636BF}" type="datetimeFigureOut">
              <a:rPr lang="de-DE" smtClean="0"/>
              <a:pPr/>
              <a:t>26.02.2012</a:t>
            </a:fld>
            <a:endParaRPr lang="de-DE"/>
          </a:p>
        </p:txBody>
      </p:sp>
      <p:sp>
        <p:nvSpPr>
          <p:cNvPr id="8" name="Gerade Verbindung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DD6A22A-457B-4C4D-86FC-E933C29819A1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CB2E4BA-FFF4-4606-B637-1F11016636BF}" type="datetimeFigureOut">
              <a:rPr lang="de-DE" smtClean="0"/>
              <a:pPr/>
              <a:t>26.02.2012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6A22A-457B-4C4D-86FC-E933C29819A1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Gerade Verbindung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nhaltsplatzhalt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2" name="Inhaltsplatzhalt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erade Verbindung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htec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htec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htec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htec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ec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2E4BA-FFF4-4606-B637-1F11016636BF}" type="datetimeFigureOut">
              <a:rPr lang="de-DE" smtClean="0"/>
              <a:pPr/>
              <a:t>26.02.2012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de-DE"/>
          </a:p>
        </p:txBody>
      </p:sp>
      <p:sp>
        <p:nvSpPr>
          <p:cNvPr id="15" name="Gerade Verbindung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nhaltsplatzhalt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26" name="Inhaltsplatzhalt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DD6A22A-457B-4C4D-86FC-E933C29819A1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3" name="Titel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2E4BA-FFF4-4606-B637-1F11016636BF}" type="datetimeFigureOut">
              <a:rPr lang="de-DE" smtClean="0"/>
              <a:pPr/>
              <a:t>26.02.2012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DD6A22A-457B-4C4D-86FC-E933C29819A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ec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ec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htec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htec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2E4BA-FFF4-4606-B637-1F11016636BF}" type="datetimeFigureOut">
              <a:rPr lang="de-DE" smtClean="0"/>
              <a:pPr/>
              <a:t>26.02.2012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DD6A22A-457B-4C4D-86FC-E933C29819A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htec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htec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Gerade Verbindung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nhaltsplatzhalt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DD6A22A-457B-4C4D-86FC-E933C29819A1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1" name="Rechtec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2E4BA-FFF4-4606-B637-1F11016636BF}" type="datetimeFigureOut">
              <a:rPr lang="de-DE" smtClean="0"/>
              <a:pPr/>
              <a:t>26.02.2012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erade Verbindung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htec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htec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DD6A22A-457B-4C4D-86FC-E933C29819A1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22" name="Rechtec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CB2E4BA-FFF4-4606-B637-1F11016636BF}" type="datetimeFigureOut">
              <a:rPr lang="de-DE" smtClean="0"/>
              <a:pPr/>
              <a:t>26.02.2012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ec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CB2E4BA-FFF4-4606-B637-1F11016636BF}" type="datetimeFigureOut">
              <a:rPr lang="de-DE" smtClean="0"/>
              <a:pPr/>
              <a:t>26.02.2012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de-DE"/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Gerade Verbindung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DD6A22A-457B-4C4D-86FC-E933C29819A1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Einführung bei ZPG Veranstaltungen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1944216"/>
          </a:xfrm>
        </p:spPr>
        <p:txBody>
          <a:bodyPr>
            <a:normAutofit fontScale="90000"/>
          </a:bodyPr>
          <a:lstStyle/>
          <a:p>
            <a:r>
              <a:rPr lang="de-DE" sz="3100" b="1" dirty="0"/>
              <a:t>Worin zeigt sich kompetenzorientierter Religionsunterricht?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800" b="1" dirty="0" smtClean="0">
                <a:solidFill>
                  <a:srgbClr val="FF0000"/>
                </a:solidFill>
              </a:rPr>
              <a:t>Merkmale eines kompetenzorientierten RU</a:t>
            </a:r>
            <a:endParaRPr lang="de-DE" sz="2800" b="1" dirty="0">
              <a:solidFill>
                <a:srgbClr val="FF000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de-DE" sz="3200" dirty="0" smtClean="0"/>
              <a:t>Ausgang von Kompetenzen des Bildungsplans</a:t>
            </a:r>
          </a:p>
          <a:p>
            <a:r>
              <a:rPr lang="de-DE" sz="3200" dirty="0" smtClean="0"/>
              <a:t>Definition und Begründung von Studienzielen</a:t>
            </a:r>
          </a:p>
          <a:p>
            <a:r>
              <a:rPr lang="de-DE" sz="3200" dirty="0" smtClean="0"/>
              <a:t>Lernstanderhebung</a:t>
            </a:r>
          </a:p>
          <a:p>
            <a:r>
              <a:rPr lang="de-DE" sz="3200" dirty="0" smtClean="0"/>
              <a:t>Transparenz</a:t>
            </a:r>
          </a:p>
          <a:p>
            <a:r>
              <a:rPr lang="de-DE" sz="3200" dirty="0" smtClean="0"/>
              <a:t>Ermöglichung eigenständigen und individuellen Lernens</a:t>
            </a:r>
          </a:p>
          <a:p>
            <a:r>
              <a:rPr lang="de-DE" sz="3200" dirty="0" smtClean="0"/>
              <a:t>Evaluation</a:t>
            </a:r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>
                <a:solidFill>
                  <a:schemeClr val="accent1"/>
                </a:solidFill>
              </a:rPr>
              <a:t>Lern- und Aufgabenkultur</a:t>
            </a:r>
            <a:endParaRPr lang="de-DE" b="1" dirty="0">
              <a:solidFill>
                <a:schemeClr val="accent1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de-DE" sz="3600" dirty="0"/>
              <a:t>Formen </a:t>
            </a:r>
            <a:r>
              <a:rPr lang="de-DE" sz="3600" dirty="0" smtClean="0"/>
              <a:t>kooperativen Lernens</a:t>
            </a:r>
          </a:p>
          <a:p>
            <a:r>
              <a:rPr lang="de-DE" sz="3600" dirty="0" smtClean="0"/>
              <a:t>Lernaufgaben  </a:t>
            </a:r>
            <a:r>
              <a:rPr lang="de-DE" sz="3600" dirty="0"/>
              <a:t>sind von Diagnose- und Prüfaufgaben zu </a:t>
            </a:r>
            <a:r>
              <a:rPr lang="de-DE" sz="3600" dirty="0" smtClean="0"/>
              <a:t>unterscheiden</a:t>
            </a:r>
          </a:p>
          <a:p>
            <a:r>
              <a:rPr lang="de-DE" sz="3600" dirty="0" smtClean="0"/>
              <a:t>Bei den Lernaufgaben kann man </a:t>
            </a:r>
            <a:r>
              <a:rPr lang="de-DE" sz="3600" dirty="0" smtClean="0">
                <a:solidFill>
                  <a:srgbClr val="FF0000"/>
                </a:solidFill>
              </a:rPr>
              <a:t>verständnisintensive</a:t>
            </a:r>
            <a:r>
              <a:rPr lang="de-DE" sz="3600" dirty="0" smtClean="0"/>
              <a:t>, </a:t>
            </a:r>
            <a:r>
              <a:rPr lang="de-DE" sz="3600" dirty="0" smtClean="0">
                <a:solidFill>
                  <a:srgbClr val="FF0000"/>
                </a:solidFill>
              </a:rPr>
              <a:t>selbstdifferenzierende </a:t>
            </a:r>
            <a:r>
              <a:rPr lang="de-DE" sz="3600" dirty="0" smtClean="0"/>
              <a:t>und </a:t>
            </a:r>
            <a:r>
              <a:rPr lang="de-DE" sz="3600" dirty="0" smtClean="0">
                <a:solidFill>
                  <a:srgbClr val="FF0000"/>
                </a:solidFill>
              </a:rPr>
              <a:t>offene Lernaufgaben </a:t>
            </a:r>
            <a:r>
              <a:rPr lang="de-DE" sz="3600" dirty="0" smtClean="0"/>
              <a:t>unterscheiden</a:t>
            </a:r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800" b="1" dirty="0" smtClean="0">
                <a:solidFill>
                  <a:srgbClr val="FF0000"/>
                </a:solidFill>
              </a:rPr>
              <a:t>Merkmale eines kompetenzorientierten RU</a:t>
            </a:r>
            <a:endParaRPr lang="de-DE" sz="2800" b="1" dirty="0">
              <a:solidFill>
                <a:srgbClr val="FF000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sz="3600" dirty="0" smtClean="0"/>
              <a:t>Ausgang von Kompetenzen des Bildungsplans</a:t>
            </a:r>
          </a:p>
          <a:p>
            <a:r>
              <a:rPr lang="de-DE" sz="3600" dirty="0" smtClean="0"/>
              <a:t>Definition und Begründung von Studienzielen</a:t>
            </a:r>
          </a:p>
          <a:p>
            <a:r>
              <a:rPr lang="de-DE" sz="3600" dirty="0" smtClean="0"/>
              <a:t>Lernstanderhebung</a:t>
            </a:r>
          </a:p>
          <a:p>
            <a:r>
              <a:rPr lang="de-DE" sz="3600" dirty="0" smtClean="0"/>
              <a:t>Transparenz</a:t>
            </a:r>
          </a:p>
          <a:p>
            <a:r>
              <a:rPr lang="de-DE" sz="3600" dirty="0" smtClean="0"/>
              <a:t>Ermöglichung eigenständigen und individuellen Lernens</a:t>
            </a:r>
          </a:p>
          <a:p>
            <a:r>
              <a:rPr lang="de-DE" sz="3600" dirty="0" smtClean="0"/>
              <a:t>Evaluation</a:t>
            </a:r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2400" b="1" dirty="0" smtClean="0">
                <a:solidFill>
                  <a:srgbClr val="FF0000"/>
                </a:solidFill>
              </a:rPr>
              <a:t>Merkmale kompetenzorientierter Unterrichtseinheiten</a:t>
            </a:r>
            <a:endParaRPr lang="de-DE" sz="2400" b="1" dirty="0">
              <a:solidFill>
                <a:srgbClr val="FF000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Kompetenzen als Ausgangspunkt</a:t>
            </a:r>
          </a:p>
          <a:p>
            <a:r>
              <a:rPr lang="de-DE" dirty="0" smtClean="0"/>
              <a:t>Kompetenzanalyse in drei Schritten</a:t>
            </a:r>
          </a:p>
          <a:p>
            <a:r>
              <a:rPr lang="de-DE" dirty="0" smtClean="0"/>
              <a:t>Bestimmung mind. einer Anforderungssituation</a:t>
            </a:r>
          </a:p>
          <a:p>
            <a:r>
              <a:rPr lang="de-DE" dirty="0" smtClean="0"/>
              <a:t>Lernstanderhebung</a:t>
            </a:r>
          </a:p>
          <a:p>
            <a:r>
              <a:rPr lang="de-DE" dirty="0" smtClean="0"/>
              <a:t>Aufbau eines gegliederten Lernweges</a:t>
            </a:r>
          </a:p>
          <a:p>
            <a:r>
              <a:rPr lang="de-DE" dirty="0" smtClean="0"/>
              <a:t>Entwicklung eines </a:t>
            </a:r>
            <a:r>
              <a:rPr lang="de-DE" dirty="0" err="1" smtClean="0"/>
              <a:t>Advance</a:t>
            </a:r>
            <a:r>
              <a:rPr lang="de-DE" dirty="0" smtClean="0"/>
              <a:t> Organizer</a:t>
            </a:r>
          </a:p>
          <a:p>
            <a:r>
              <a:rPr lang="de-DE" dirty="0" smtClean="0"/>
              <a:t>Schlussevaluation</a:t>
            </a:r>
          </a:p>
          <a:p>
            <a:r>
              <a:rPr lang="de-DE" dirty="0" smtClean="0"/>
              <a:t>Sicherung wichtiger Inhalte und Methoden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112168"/>
          </a:xfrm>
        </p:spPr>
        <p:txBody>
          <a:bodyPr>
            <a:normAutofit fontScale="90000"/>
          </a:bodyPr>
          <a:lstStyle/>
          <a:p>
            <a:pPr lvl="0"/>
            <a:r>
              <a:rPr lang="de-DE" sz="3600" b="1" dirty="0" smtClean="0"/>
              <a:t/>
            </a:r>
            <a:br>
              <a:rPr lang="de-DE" sz="3600" b="1" dirty="0" smtClean="0"/>
            </a:br>
            <a:r>
              <a:rPr lang="de-DE" sz="3600" b="1" dirty="0" smtClean="0">
                <a:solidFill>
                  <a:srgbClr val="FF0000"/>
                </a:solidFill>
              </a:rPr>
              <a:t>Merkmale eines Aufbaumodells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Angabe von  Zielkompetenzen</a:t>
            </a:r>
            <a:r>
              <a:rPr lang="de-DE" dirty="0" smtClean="0"/>
              <a:t>.</a:t>
            </a:r>
          </a:p>
          <a:p>
            <a:r>
              <a:rPr lang="de-DE" dirty="0"/>
              <a:t>Definition, welche Kompetenzen an welchen Inhalten in den einzelnen Schulstufen erworben werden können und sollen</a:t>
            </a:r>
            <a:r>
              <a:rPr lang="de-DE" dirty="0" smtClean="0"/>
              <a:t>.</a:t>
            </a:r>
          </a:p>
          <a:p>
            <a:r>
              <a:rPr lang="de-DE" dirty="0"/>
              <a:t>Markieren von </a:t>
            </a:r>
            <a:r>
              <a:rPr lang="de-DE" dirty="0" smtClean="0"/>
              <a:t>Etappenzielen</a:t>
            </a:r>
          </a:p>
          <a:p>
            <a:r>
              <a:rPr lang="de-DE" dirty="0"/>
              <a:t>Festlegung, was </a:t>
            </a:r>
            <a:r>
              <a:rPr lang="de-DE" dirty="0" smtClean="0"/>
              <a:t>immer </a:t>
            </a:r>
            <a:r>
              <a:rPr lang="de-DE" dirty="0"/>
              <a:t>wieder wiederholt und eingeübt werden muss</a:t>
            </a:r>
            <a:r>
              <a:rPr lang="de-DE" dirty="0" smtClean="0"/>
              <a:t>.</a:t>
            </a:r>
          </a:p>
          <a:p>
            <a:r>
              <a:rPr lang="de-DE" dirty="0"/>
              <a:t>Festlegung,  wie das Ergebnis </a:t>
            </a:r>
            <a:r>
              <a:rPr lang="de-DE" dirty="0" smtClean="0"/>
              <a:t>erhoben </a:t>
            </a:r>
            <a:r>
              <a:rPr lang="de-DE" dirty="0"/>
              <a:t>und gewürdigt werden kann.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Das war´s für den Moment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de-DE" sz="6000" dirty="0" smtClean="0"/>
          </a:p>
          <a:p>
            <a:pPr algn="ctr">
              <a:buNone/>
            </a:pPr>
            <a:r>
              <a:rPr lang="de-DE" sz="6000" b="1" dirty="0" smtClean="0">
                <a:solidFill>
                  <a:srgbClr val="FF0000"/>
                </a:solidFill>
              </a:rPr>
              <a:t>Herzlichen Dank für die Aufmerksamkeit!</a:t>
            </a:r>
            <a:endParaRPr lang="de-DE" sz="6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>
                <a:solidFill>
                  <a:srgbClr val="FF0000"/>
                </a:solidFill>
              </a:rPr>
              <a:t>Gliederung</a:t>
            </a:r>
            <a:endParaRPr lang="de-DE" b="1" dirty="0">
              <a:solidFill>
                <a:srgbClr val="FF000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de-DE" sz="4000" dirty="0"/>
              <a:t>Die grundlegenden Voraussetzungen </a:t>
            </a:r>
          </a:p>
          <a:p>
            <a:pPr lvl="0"/>
            <a:r>
              <a:rPr lang="de-DE" sz="4000" dirty="0"/>
              <a:t>Die einzelne Unterrichtsstunde </a:t>
            </a:r>
          </a:p>
          <a:p>
            <a:pPr lvl="0"/>
            <a:r>
              <a:rPr lang="de-DE" sz="4000" dirty="0"/>
              <a:t>Die Unterrichtseinheit</a:t>
            </a:r>
          </a:p>
          <a:p>
            <a:pPr lvl="0"/>
            <a:r>
              <a:rPr lang="de-DE" sz="4000" dirty="0"/>
              <a:t>Der Aufbau des Lernens im Fachcurriculum</a:t>
            </a:r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1752" y="0"/>
            <a:ext cx="8534400" cy="1268760"/>
          </a:xfrm>
        </p:spPr>
        <p:txBody>
          <a:bodyPr>
            <a:normAutofit fontScale="90000"/>
          </a:bodyPr>
          <a:lstStyle/>
          <a:p>
            <a:pPr lvl="0"/>
            <a:r>
              <a:rPr lang="de-DE" b="1" dirty="0" smtClean="0"/>
              <a:t/>
            </a:r>
            <a:br>
              <a:rPr lang="de-DE" b="1" dirty="0" smtClean="0"/>
            </a:br>
            <a:r>
              <a:rPr lang="de-DE" b="1" dirty="0" smtClean="0"/>
              <a:t/>
            </a:r>
            <a:br>
              <a:rPr lang="de-DE" b="1" dirty="0" smtClean="0"/>
            </a:br>
            <a:r>
              <a:rPr lang="de-DE" sz="3600" b="1" dirty="0" smtClean="0">
                <a:solidFill>
                  <a:srgbClr val="FF0000"/>
                </a:solidFill>
              </a:rPr>
              <a:t>Die </a:t>
            </a:r>
            <a:r>
              <a:rPr lang="de-DE" sz="3600" b="1" dirty="0">
                <a:solidFill>
                  <a:srgbClr val="FF0000"/>
                </a:solidFill>
              </a:rPr>
              <a:t>grundlegenden </a:t>
            </a:r>
            <a:r>
              <a:rPr lang="de-DE" sz="3600" b="1" dirty="0" smtClean="0">
                <a:solidFill>
                  <a:srgbClr val="FF0000"/>
                </a:solidFill>
              </a:rPr>
              <a:t>Voraussetzungen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de-DE" sz="3600" dirty="0" smtClean="0"/>
              <a:t>Output statt Input</a:t>
            </a:r>
          </a:p>
          <a:p>
            <a:r>
              <a:rPr lang="de-DE" sz="3600" dirty="0" smtClean="0"/>
              <a:t>Kompetenzen</a:t>
            </a:r>
          </a:p>
          <a:p>
            <a:r>
              <a:rPr lang="de-DE" sz="3600" dirty="0" smtClean="0"/>
              <a:t>Erweitertes Lernverständnis</a:t>
            </a:r>
          </a:p>
          <a:p>
            <a:r>
              <a:rPr lang="de-DE" sz="3600" dirty="0" smtClean="0"/>
              <a:t>Lernpsychologische Hintergründe</a:t>
            </a:r>
          </a:p>
          <a:p>
            <a:r>
              <a:rPr lang="de-DE" sz="3600" dirty="0" smtClean="0"/>
              <a:t>Guter Unterricht</a:t>
            </a:r>
          </a:p>
          <a:p>
            <a:r>
              <a:rPr lang="de-DE" sz="3600" dirty="0" smtClean="0"/>
              <a:t>Aufgabe und Ziele des Religionsunterrichts</a:t>
            </a:r>
            <a:endParaRPr lang="de-DE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Kompetenzbegriff von Weinert und </a:t>
            </a:r>
            <a:r>
              <a:rPr lang="de-DE" dirty="0" err="1" smtClean="0"/>
              <a:t>Klieme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de-DE" sz="2800" dirty="0" smtClean="0"/>
              <a:t>Kompetenzen sind  </a:t>
            </a:r>
            <a:r>
              <a:rPr lang="de-DE" sz="2800" dirty="0"/>
              <a:t>„die bei Individuen verfügbaren und von ihnen erlernbaren kognitiven Fähigkeiten und Fertigkeiten, bestimmte Probleme zu lösen sowie die damit verbundenen </a:t>
            </a:r>
            <a:r>
              <a:rPr lang="de-DE" sz="2800" dirty="0" err="1"/>
              <a:t>motivationalen</a:t>
            </a:r>
            <a:r>
              <a:rPr lang="de-DE" sz="2800" dirty="0"/>
              <a:t>, volitionalen und sozialen Bereitschaften und Fähigkeiten, die Problemlösungen in variablen Situationen erfolgreich und verantwortungsvoll nutzen zu können“.</a:t>
            </a:r>
            <a:r>
              <a:rPr lang="de-DE" sz="2800" baseline="30000" dirty="0"/>
              <a:t> </a:t>
            </a:r>
            <a:endParaRPr lang="de-DE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Lernpsychologische Hintergründe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/>
              <a:t>Lernen besteht danach in der Aufnahme, Verarbeitung, Speicherung sowie der Anwendung von Informationen in unterschiedlichen Anforderungssituationen. Im Zentrum </a:t>
            </a:r>
            <a:r>
              <a:rPr lang="de-DE" dirty="0" smtClean="0"/>
              <a:t>steht </a:t>
            </a:r>
            <a:r>
              <a:rPr lang="de-DE" dirty="0"/>
              <a:t>die Konstruktion mentaler Modelle durch das lernende Subjekt</a:t>
            </a:r>
            <a:r>
              <a:rPr lang="de-DE" dirty="0" smtClean="0"/>
              <a:t>.</a:t>
            </a:r>
          </a:p>
          <a:p>
            <a:r>
              <a:rPr lang="de-DE" dirty="0" smtClean="0"/>
              <a:t>Mentale </a:t>
            </a:r>
            <a:r>
              <a:rPr lang="de-DE" dirty="0"/>
              <a:t>Modelle sind als Gedächtniseinheiten zu verstehen, die im Gehirn das in vielfältigen Einzelerfahrungen erworbene Wissen einer Person mit Personen, Objekten, Situationen oder Handlungen repräsentieren. </a:t>
            </a:r>
            <a:endParaRPr lang="de-DE" dirty="0" smtClean="0"/>
          </a:p>
          <a:p>
            <a:r>
              <a:rPr lang="de-DE" dirty="0"/>
              <a:t>Nachhaltig ist ein </a:t>
            </a:r>
            <a:r>
              <a:rPr lang="de-DE" dirty="0" smtClean="0"/>
              <a:t>Lernen, </a:t>
            </a:r>
            <a:r>
              <a:rPr lang="de-DE" dirty="0"/>
              <a:t>wenn die aufgebauten mentalen Modelle im Langzeitgedächtnis fest verankert sowie mit möglichst vielen Aspekten verknüpft sind und so verlässlich zur Verfügung stehen. </a:t>
            </a:r>
          </a:p>
          <a:p>
            <a:endParaRPr lang="de-DE" dirty="0"/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de-DE" b="1" dirty="0" smtClean="0"/>
              <a:t/>
            </a:r>
            <a:br>
              <a:rPr lang="de-DE" b="1" dirty="0" smtClean="0"/>
            </a:br>
            <a:r>
              <a:rPr lang="de-DE" b="1" dirty="0" smtClean="0"/>
              <a:t/>
            </a:r>
            <a:br>
              <a:rPr lang="de-DE" b="1" dirty="0" smtClean="0"/>
            </a:br>
            <a:r>
              <a:rPr lang="de-DE" dirty="0"/>
              <a:t/>
            </a:r>
            <a:br>
              <a:rPr lang="de-DE" dirty="0"/>
            </a:br>
            <a:r>
              <a:rPr lang="de-DE" b="1" dirty="0" smtClean="0">
                <a:solidFill>
                  <a:srgbClr val="FF0000"/>
                </a:solidFill>
              </a:rPr>
              <a:t>Die grundlegenden Voraussetzungen</a:t>
            </a: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de-DE" sz="3600" dirty="0" smtClean="0"/>
              <a:t>Output statt Input</a:t>
            </a:r>
          </a:p>
          <a:p>
            <a:r>
              <a:rPr lang="de-DE" sz="3600" dirty="0" smtClean="0"/>
              <a:t>Kompetenzen</a:t>
            </a:r>
          </a:p>
          <a:p>
            <a:r>
              <a:rPr lang="de-DE" sz="3600" dirty="0" smtClean="0"/>
              <a:t>Erweitertes Lernverständnis</a:t>
            </a:r>
          </a:p>
          <a:p>
            <a:r>
              <a:rPr lang="de-DE" sz="3600" dirty="0" smtClean="0"/>
              <a:t>Lernpsychologische Hintergründe</a:t>
            </a:r>
          </a:p>
          <a:p>
            <a:r>
              <a:rPr lang="de-DE" sz="3600" dirty="0" smtClean="0"/>
              <a:t>Guter Unterricht</a:t>
            </a:r>
          </a:p>
          <a:p>
            <a:r>
              <a:rPr lang="de-DE" sz="3600" dirty="0" smtClean="0"/>
              <a:t>Aufgabe und Ziele des Religionsunterrichts</a:t>
            </a:r>
            <a:endParaRPr lang="de-DE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Merkmale „guten“ Unterrichts nach H. Meyer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0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de-DE" sz="5900" dirty="0" smtClean="0"/>
              <a:t>Klare </a:t>
            </a:r>
            <a:r>
              <a:rPr lang="de-DE" sz="5900" dirty="0"/>
              <a:t>Strukturierung von Lehr- und Lernprozessen </a:t>
            </a:r>
          </a:p>
          <a:p>
            <a:pPr marL="514350" lvl="0" indent="-514350">
              <a:buFont typeface="+mj-lt"/>
              <a:buAutoNum type="arabicPeriod"/>
            </a:pPr>
            <a:r>
              <a:rPr lang="de-DE" sz="5900" dirty="0" smtClean="0"/>
              <a:t>Intensive </a:t>
            </a:r>
            <a:r>
              <a:rPr lang="de-DE" sz="5900" dirty="0"/>
              <a:t>Nutzung der Lernzeit </a:t>
            </a:r>
          </a:p>
          <a:p>
            <a:pPr marL="514350" lvl="0" indent="-514350">
              <a:buFont typeface="+mj-lt"/>
              <a:buAutoNum type="arabicPeriod"/>
            </a:pPr>
            <a:r>
              <a:rPr lang="de-DE" sz="5900" dirty="0" smtClean="0"/>
              <a:t>Stimmigkeit </a:t>
            </a:r>
            <a:r>
              <a:rPr lang="de-DE" sz="5900" dirty="0"/>
              <a:t>der Ziel-, Inhalts- und Methodenentscheidungen </a:t>
            </a:r>
            <a:endParaRPr lang="de-DE" sz="59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de-DE" sz="5900" dirty="0" smtClean="0"/>
              <a:t>Methodenvielfalt </a:t>
            </a:r>
          </a:p>
          <a:p>
            <a:pPr marL="514350" lvl="0" indent="-514350">
              <a:buFont typeface="+mj-lt"/>
              <a:buAutoNum type="arabicPeriod"/>
            </a:pPr>
            <a:r>
              <a:rPr lang="de-DE" sz="5900" dirty="0" smtClean="0"/>
              <a:t>Intelligentes </a:t>
            </a:r>
            <a:r>
              <a:rPr lang="de-DE" sz="5900" dirty="0"/>
              <a:t>Üben </a:t>
            </a:r>
            <a:endParaRPr lang="de-DE" sz="59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de-DE" sz="5900" dirty="0" smtClean="0"/>
              <a:t>Individuelles Fördern</a:t>
            </a:r>
          </a:p>
          <a:p>
            <a:pPr marL="514350" lvl="0" indent="-514350">
              <a:buFont typeface="+mj-lt"/>
              <a:buAutoNum type="arabicPeriod"/>
            </a:pPr>
            <a:r>
              <a:rPr lang="de-DE" sz="5900" dirty="0" smtClean="0"/>
              <a:t>Lernförderliches </a:t>
            </a:r>
            <a:r>
              <a:rPr lang="de-DE" sz="5900" dirty="0"/>
              <a:t>Unterrichtsklima </a:t>
            </a:r>
            <a:endParaRPr lang="de-DE" sz="59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de-DE" sz="5900" dirty="0" smtClean="0"/>
              <a:t>Sinnstiftende Unterrichtsgespräche</a:t>
            </a:r>
          </a:p>
          <a:p>
            <a:pPr marL="514350" lvl="0" indent="-514350">
              <a:buFont typeface="+mj-lt"/>
              <a:buAutoNum type="arabicPeriod"/>
            </a:pPr>
            <a:r>
              <a:rPr lang="de-DE" sz="5900" dirty="0" smtClean="0"/>
              <a:t>Schüler Feedback</a:t>
            </a:r>
          </a:p>
          <a:p>
            <a:pPr marL="514350" lvl="0" indent="-514350">
              <a:buFont typeface="+mj-lt"/>
              <a:buAutoNum type="arabicPeriod"/>
            </a:pPr>
            <a:r>
              <a:rPr lang="de-DE" sz="5900" dirty="0" smtClean="0"/>
              <a:t>Klare </a:t>
            </a:r>
            <a:r>
              <a:rPr lang="de-DE" sz="5900" dirty="0"/>
              <a:t>Leistungserwartungen und </a:t>
            </a:r>
            <a:r>
              <a:rPr lang="de-DE" sz="5900" dirty="0" smtClean="0"/>
              <a:t>klare</a:t>
            </a:r>
            <a:r>
              <a:rPr lang="de-DE" sz="5900" dirty="0"/>
              <a:t> Leistungskontrollen</a:t>
            </a:r>
          </a:p>
          <a:p>
            <a:pPr>
              <a:buNone/>
            </a:pPr>
            <a:endParaRPr lang="de-DE" dirty="0"/>
          </a:p>
          <a:p>
            <a:pPr>
              <a:buNone/>
            </a:pPr>
            <a:endParaRPr lang="de-DE" dirty="0"/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534400" cy="758952"/>
          </a:xfrm>
        </p:spPr>
        <p:txBody>
          <a:bodyPr>
            <a:normAutofit fontScale="90000"/>
          </a:bodyPr>
          <a:lstStyle/>
          <a:p>
            <a:pPr lvl="0"/>
            <a:r>
              <a:rPr lang="de-DE" dirty="0"/>
              <a:t/>
            </a:r>
            <a:br>
              <a:rPr lang="de-DE" dirty="0"/>
            </a:br>
            <a:r>
              <a:rPr lang="de-DE" b="1" dirty="0" smtClean="0">
                <a:solidFill>
                  <a:srgbClr val="FF0000"/>
                </a:solidFill>
              </a:rPr>
              <a:t>Die grundlegenden Voraussetzungen</a:t>
            </a: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Output statt Input</a:t>
            </a:r>
          </a:p>
          <a:p>
            <a:r>
              <a:rPr lang="de-DE" sz="3600" dirty="0" smtClean="0"/>
              <a:t>Kompetenzen</a:t>
            </a:r>
          </a:p>
          <a:p>
            <a:r>
              <a:rPr lang="de-DE" sz="3600" dirty="0" smtClean="0"/>
              <a:t>Erweitertes Lernverständnis</a:t>
            </a:r>
          </a:p>
          <a:p>
            <a:r>
              <a:rPr lang="de-DE" sz="3600" dirty="0" smtClean="0"/>
              <a:t>Lernpsychologische Hintergründe</a:t>
            </a:r>
          </a:p>
          <a:p>
            <a:r>
              <a:rPr lang="de-DE" sz="3600" dirty="0" smtClean="0"/>
              <a:t>Guter Unterricht</a:t>
            </a:r>
          </a:p>
          <a:p>
            <a:r>
              <a:rPr lang="de-DE" sz="3600" dirty="0" smtClean="0"/>
              <a:t>Aufgabe und Ziele des Religionsunterrichts</a:t>
            </a:r>
            <a:endParaRPr lang="de-DE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800" dirty="0" smtClean="0"/>
              <a:t>Aufgabe des RU im Rahmen der Allgemeinbildung</a:t>
            </a:r>
            <a:endParaRPr lang="de-DE" sz="2800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de-DE" dirty="0"/>
              <a:t>Im Religionsunterricht geht es darum, </a:t>
            </a:r>
            <a:endParaRPr lang="de-DE" dirty="0" smtClean="0"/>
          </a:p>
          <a:p>
            <a:r>
              <a:rPr lang="de-DE" dirty="0" smtClean="0"/>
              <a:t>sich </a:t>
            </a:r>
            <a:r>
              <a:rPr lang="de-DE" dirty="0"/>
              <a:t>mit elementaren Lebensfragen und </a:t>
            </a:r>
            <a:endParaRPr lang="de-DE" dirty="0" smtClean="0"/>
          </a:p>
          <a:p>
            <a:r>
              <a:rPr lang="de-DE" dirty="0" smtClean="0"/>
              <a:t>darauf </a:t>
            </a:r>
            <a:r>
              <a:rPr lang="de-DE" dirty="0"/>
              <a:t>bezogenen grundlegenden Vorstellungen von dem eigenen Selbst (Selbstkonzept), </a:t>
            </a:r>
            <a:endParaRPr lang="de-DE" dirty="0" smtClean="0"/>
          </a:p>
          <a:p>
            <a:r>
              <a:rPr lang="de-DE" dirty="0" smtClean="0"/>
              <a:t>der </a:t>
            </a:r>
            <a:r>
              <a:rPr lang="de-DE" dirty="0"/>
              <a:t>Welt (Weltkonzept), </a:t>
            </a:r>
            <a:endParaRPr lang="de-DE" dirty="0" smtClean="0"/>
          </a:p>
          <a:p>
            <a:r>
              <a:rPr lang="de-DE" dirty="0" smtClean="0"/>
              <a:t>einem </a:t>
            </a:r>
            <a:r>
              <a:rPr lang="de-DE" dirty="0"/>
              <a:t>guten Leben (Wertekonzept) und </a:t>
            </a:r>
            <a:endParaRPr lang="de-DE" dirty="0" smtClean="0"/>
          </a:p>
          <a:p>
            <a:r>
              <a:rPr lang="de-DE" dirty="0" smtClean="0"/>
              <a:t>dem</a:t>
            </a:r>
            <a:r>
              <a:rPr lang="de-DE" dirty="0"/>
              <a:t>, worauf ich mich verlasse (Gotteskonzept) </a:t>
            </a:r>
            <a:r>
              <a:rPr lang="de-DE" dirty="0" smtClean="0"/>
              <a:t> auseinander </a:t>
            </a:r>
            <a:r>
              <a:rPr lang="de-DE" dirty="0"/>
              <a:t>zu setzen und </a:t>
            </a:r>
            <a:endParaRPr lang="de-DE" dirty="0" smtClean="0"/>
          </a:p>
          <a:p>
            <a:r>
              <a:rPr lang="de-DE" dirty="0" smtClean="0"/>
              <a:t>in </a:t>
            </a:r>
            <a:r>
              <a:rPr lang="de-DE" dirty="0"/>
              <a:t>Begegnung mit dem evangelischen Christentum </a:t>
            </a:r>
            <a:r>
              <a:rPr lang="de-DE" dirty="0" smtClean="0"/>
              <a:t>sowie mit </a:t>
            </a:r>
            <a:r>
              <a:rPr lang="de-DE" dirty="0"/>
              <a:t>anderen Konfessionen, Religionen und </a:t>
            </a:r>
            <a:r>
              <a:rPr lang="de-DE" dirty="0" smtClean="0"/>
              <a:t>Weltanschauungen</a:t>
            </a:r>
          </a:p>
          <a:p>
            <a:r>
              <a:rPr lang="de-DE" dirty="0" smtClean="0"/>
              <a:t>„</a:t>
            </a:r>
            <a:r>
              <a:rPr lang="de-DE" dirty="0"/>
              <a:t>religiöse Kompetenz“ zu erwerben. </a:t>
            </a:r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ronus">
  <a:themeElements>
    <a:clrScheme name="Cronus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ronus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ronus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484</Words>
  <Application>Microsoft Office PowerPoint</Application>
  <PresentationFormat>Bildschirmpräsentation (4:3)</PresentationFormat>
  <Paragraphs>91</Paragraphs>
  <Slides>15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6" baseType="lpstr">
      <vt:lpstr>Cronus</vt:lpstr>
      <vt:lpstr>Worin zeigt sich kompetenzorientierter Religionsunterricht? </vt:lpstr>
      <vt:lpstr>Gliederung</vt:lpstr>
      <vt:lpstr>  Die grundlegenden Voraussetzungen </vt:lpstr>
      <vt:lpstr>Kompetenzbegriff von Weinert und Klieme</vt:lpstr>
      <vt:lpstr>Lernpsychologische Hintergründe</vt:lpstr>
      <vt:lpstr>   Die grundlegenden Voraussetzungen</vt:lpstr>
      <vt:lpstr>Merkmale „guten“ Unterrichts nach H. Meyer</vt:lpstr>
      <vt:lpstr> Die grundlegenden Voraussetzungen</vt:lpstr>
      <vt:lpstr>Aufgabe des RU im Rahmen der Allgemeinbildung</vt:lpstr>
      <vt:lpstr>Merkmale eines kompetenzorientierten RU</vt:lpstr>
      <vt:lpstr>Lern- und Aufgabenkultur</vt:lpstr>
      <vt:lpstr>Merkmale eines kompetenzorientierten RU</vt:lpstr>
      <vt:lpstr>Merkmale kompetenzorientierter Unterrichtseinheiten</vt:lpstr>
      <vt:lpstr> Merkmale eines Aufbaumodells </vt:lpstr>
      <vt:lpstr>Das war´s für den Moment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Worin zeigt sich kompetenzorientierter Religionsunterricht?</dc:title>
  <dc:creator>Dr. Hartmut Rupp</dc:creator>
  <cp:lastModifiedBy>Job</cp:lastModifiedBy>
  <cp:revision>5</cp:revision>
  <dcterms:created xsi:type="dcterms:W3CDTF">2011-12-11T08:49:26Z</dcterms:created>
  <dcterms:modified xsi:type="dcterms:W3CDTF">2012-02-26T17:08:45Z</dcterms:modified>
</cp:coreProperties>
</file>