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88" r:id="rId3"/>
    <p:sldId id="287" r:id="rId4"/>
    <p:sldId id="305" r:id="rId5"/>
    <p:sldId id="291" r:id="rId6"/>
    <p:sldId id="294" r:id="rId7"/>
    <p:sldId id="303" r:id="rId8"/>
    <p:sldId id="292" r:id="rId9"/>
    <p:sldId id="304" r:id="rId10"/>
    <p:sldId id="310" r:id="rId11"/>
    <p:sldId id="307" r:id="rId12"/>
    <p:sldId id="308" r:id="rId13"/>
    <p:sldId id="309" r:id="rId14"/>
    <p:sldId id="312" r:id="rId15"/>
    <p:sldId id="311" r:id="rId16"/>
    <p:sldId id="300" r:id="rId17"/>
    <p:sldId id="313" r:id="rId18"/>
    <p:sldId id="299" r:id="rId19"/>
    <p:sldId id="284" r:id="rId20"/>
    <p:sldId id="301" r:id="rId21"/>
    <p:sldId id="314" r:id="rId22"/>
  </p:sldIdLst>
  <p:sldSz cx="9144000" cy="6858000" type="screen4x3"/>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032"/>
    <a:srgbClr val="6CB868"/>
    <a:srgbClr val="0793E9"/>
    <a:srgbClr val="00D661"/>
    <a:srgbClr val="D1A0E4"/>
    <a:srgbClr val="A812AC"/>
    <a:srgbClr val="EE4502"/>
    <a:srgbClr val="F2B282"/>
    <a:srgbClr val="FC7C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83687" autoAdjust="0"/>
  </p:normalViewPr>
  <p:slideViewPr>
    <p:cSldViewPr>
      <p:cViewPr varScale="1">
        <p:scale>
          <a:sx n="56" d="100"/>
          <a:sy n="56" d="100"/>
        </p:scale>
        <p:origin x="1514"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CAFAA-7094-41D3-B155-C7330516B855}" type="doc">
      <dgm:prSet loTypeId="urn:microsoft.com/office/officeart/2005/8/layout/chart3" loCatId="cycle" qsTypeId="urn:microsoft.com/office/officeart/2005/8/quickstyle/simple1" qsCatId="simple" csTypeId="urn:microsoft.com/office/officeart/2005/8/colors/accent1_2" csCatId="accent1" phldr="1"/>
      <dgm:spPr/>
    </dgm:pt>
    <dgm:pt modelId="{49D7BA0E-A91A-42B2-9165-D8C0404BBA9A}">
      <dgm:prSet phldrT="[Text]"/>
      <dgm:spPr>
        <a:solidFill>
          <a:srgbClr val="6EA032"/>
        </a:solidFill>
      </dgm:spPr>
      <dgm:t>
        <a:bodyPr/>
        <a:lstStyle/>
        <a:p>
          <a:r>
            <a:rPr lang="de-DE" b="1" dirty="0" smtClean="0">
              <a:solidFill>
                <a:schemeClr val="tx1">
                  <a:lumMod val="95000"/>
                  <a:lumOff val="5000"/>
                </a:schemeClr>
              </a:solidFill>
            </a:rPr>
            <a:t>Mensch</a:t>
          </a:r>
          <a:endParaRPr lang="de-DE" b="1" dirty="0">
            <a:solidFill>
              <a:schemeClr val="tx1">
                <a:lumMod val="95000"/>
                <a:lumOff val="5000"/>
              </a:schemeClr>
            </a:solidFill>
          </a:endParaRPr>
        </a:p>
      </dgm:t>
    </dgm:pt>
    <dgm:pt modelId="{6592FBAB-3B12-43A6-AE68-248E518EE7A8}" type="parTrans" cxnId="{97CE3BBF-3966-4C4E-93DD-B0F334AC8FE2}">
      <dgm:prSet/>
      <dgm:spPr/>
      <dgm:t>
        <a:bodyPr/>
        <a:lstStyle/>
        <a:p>
          <a:endParaRPr lang="de-DE"/>
        </a:p>
      </dgm:t>
    </dgm:pt>
    <dgm:pt modelId="{0E3ACA71-929D-4349-869D-DE9E235F6ABD}" type="sibTrans" cxnId="{97CE3BBF-3966-4C4E-93DD-B0F334AC8FE2}">
      <dgm:prSet/>
      <dgm:spPr/>
      <dgm:t>
        <a:bodyPr/>
        <a:lstStyle/>
        <a:p>
          <a:endParaRPr lang="de-DE"/>
        </a:p>
      </dgm:t>
    </dgm:pt>
    <dgm:pt modelId="{1BCA582F-AC82-43EC-8927-216B4FB9DC3D}">
      <dgm:prSet phldrT="[Text]"/>
      <dgm:spPr>
        <a:solidFill>
          <a:srgbClr val="6EA032"/>
        </a:solidFill>
      </dgm:spPr>
      <dgm:t>
        <a:bodyPr/>
        <a:lstStyle/>
        <a:p>
          <a:r>
            <a:rPr lang="de-DE" b="1" dirty="0" smtClean="0">
              <a:solidFill>
                <a:schemeClr val="tx1">
                  <a:lumMod val="95000"/>
                  <a:lumOff val="5000"/>
                </a:schemeClr>
              </a:solidFill>
            </a:rPr>
            <a:t>Welt und Verantwortung</a:t>
          </a:r>
          <a:endParaRPr lang="de-DE" b="1" dirty="0">
            <a:solidFill>
              <a:schemeClr val="tx1">
                <a:lumMod val="95000"/>
                <a:lumOff val="5000"/>
              </a:schemeClr>
            </a:solidFill>
          </a:endParaRPr>
        </a:p>
      </dgm:t>
    </dgm:pt>
    <dgm:pt modelId="{9C5395FB-A5DC-4EAB-BA22-158052961ECD}" type="parTrans" cxnId="{4F502DF2-F812-4DCB-A204-A38AD965AAA1}">
      <dgm:prSet/>
      <dgm:spPr/>
      <dgm:t>
        <a:bodyPr/>
        <a:lstStyle/>
        <a:p>
          <a:endParaRPr lang="de-DE"/>
        </a:p>
      </dgm:t>
    </dgm:pt>
    <dgm:pt modelId="{916C5F6F-89F1-4834-9959-BECF0CE8B39F}" type="sibTrans" cxnId="{4F502DF2-F812-4DCB-A204-A38AD965AAA1}">
      <dgm:prSet/>
      <dgm:spPr/>
      <dgm:t>
        <a:bodyPr/>
        <a:lstStyle/>
        <a:p>
          <a:endParaRPr lang="de-DE"/>
        </a:p>
      </dgm:t>
    </dgm:pt>
    <dgm:pt modelId="{68A24FE9-C9F8-43C7-AAED-D37929C7643A}">
      <dgm:prSet phldrT="[Text]"/>
      <dgm:spPr>
        <a:solidFill>
          <a:srgbClr val="6EA032"/>
        </a:solidFill>
      </dgm:spPr>
      <dgm:t>
        <a:bodyPr/>
        <a:lstStyle/>
        <a:p>
          <a:r>
            <a:rPr lang="de-DE" b="1" dirty="0" smtClean="0">
              <a:solidFill>
                <a:schemeClr val="tx1">
                  <a:lumMod val="95000"/>
                  <a:lumOff val="5000"/>
                </a:schemeClr>
              </a:solidFill>
            </a:rPr>
            <a:t>Religionen</a:t>
          </a:r>
          <a:endParaRPr lang="de-DE" b="1" dirty="0">
            <a:solidFill>
              <a:schemeClr val="tx1">
                <a:lumMod val="95000"/>
                <a:lumOff val="5000"/>
              </a:schemeClr>
            </a:solidFill>
          </a:endParaRPr>
        </a:p>
      </dgm:t>
    </dgm:pt>
    <dgm:pt modelId="{D16ED6DC-7A89-4A3C-BE2E-CF8C8D658302}" type="parTrans" cxnId="{0FD60614-A372-4414-9876-286377F7E841}">
      <dgm:prSet/>
      <dgm:spPr/>
      <dgm:t>
        <a:bodyPr/>
        <a:lstStyle/>
        <a:p>
          <a:endParaRPr lang="de-DE"/>
        </a:p>
      </dgm:t>
    </dgm:pt>
    <dgm:pt modelId="{C48340B9-38C1-4ABD-BA4C-5669BD2844C3}" type="sibTrans" cxnId="{0FD60614-A372-4414-9876-286377F7E841}">
      <dgm:prSet/>
      <dgm:spPr/>
      <dgm:t>
        <a:bodyPr/>
        <a:lstStyle/>
        <a:p>
          <a:endParaRPr lang="de-DE"/>
        </a:p>
      </dgm:t>
    </dgm:pt>
    <dgm:pt modelId="{11D99CE6-DD8B-4DE8-A3A1-AC7B4F2D014E}">
      <dgm:prSet/>
      <dgm:spPr>
        <a:solidFill>
          <a:srgbClr val="6EA032"/>
        </a:solidFill>
      </dgm:spPr>
      <dgm:t>
        <a:bodyPr/>
        <a:lstStyle/>
        <a:p>
          <a:r>
            <a:rPr lang="de-DE" b="1" dirty="0" smtClean="0">
              <a:solidFill>
                <a:schemeClr val="tx1">
                  <a:lumMod val="95000"/>
                  <a:lumOff val="5000"/>
                </a:schemeClr>
              </a:solidFill>
            </a:rPr>
            <a:t>Gott</a:t>
          </a:r>
          <a:endParaRPr lang="de-DE" b="1" dirty="0">
            <a:solidFill>
              <a:schemeClr val="tx1">
                <a:lumMod val="95000"/>
                <a:lumOff val="5000"/>
              </a:schemeClr>
            </a:solidFill>
          </a:endParaRPr>
        </a:p>
      </dgm:t>
    </dgm:pt>
    <dgm:pt modelId="{352ED647-D2B3-48A9-8BCA-5B2A7EC860A7}" type="parTrans" cxnId="{5913FFEA-BAA6-4316-A603-F6518F600D68}">
      <dgm:prSet/>
      <dgm:spPr/>
      <dgm:t>
        <a:bodyPr/>
        <a:lstStyle/>
        <a:p>
          <a:endParaRPr lang="de-DE"/>
        </a:p>
      </dgm:t>
    </dgm:pt>
    <dgm:pt modelId="{98CD1D37-4FAC-4AF0-9CF2-7C9E4CEF39C9}" type="sibTrans" cxnId="{5913FFEA-BAA6-4316-A603-F6518F600D68}">
      <dgm:prSet/>
      <dgm:spPr/>
      <dgm:t>
        <a:bodyPr/>
        <a:lstStyle/>
        <a:p>
          <a:endParaRPr lang="de-DE"/>
        </a:p>
      </dgm:t>
    </dgm:pt>
    <dgm:pt modelId="{CCBE9C6E-C183-4884-B8EB-43D8CCA2AB75}">
      <dgm:prSet/>
      <dgm:spPr>
        <a:solidFill>
          <a:srgbClr val="6EA032"/>
        </a:solidFill>
      </dgm:spPr>
      <dgm:t>
        <a:bodyPr/>
        <a:lstStyle/>
        <a:p>
          <a:r>
            <a:rPr lang="de-DE" b="1" dirty="0" smtClean="0">
              <a:solidFill>
                <a:schemeClr val="tx1">
                  <a:lumMod val="95000"/>
                  <a:lumOff val="5000"/>
                </a:schemeClr>
              </a:solidFill>
            </a:rPr>
            <a:t>Jesus Christus</a:t>
          </a:r>
          <a:endParaRPr lang="de-DE" b="1" dirty="0">
            <a:solidFill>
              <a:schemeClr val="tx1">
                <a:lumMod val="95000"/>
                <a:lumOff val="5000"/>
              </a:schemeClr>
            </a:solidFill>
          </a:endParaRPr>
        </a:p>
      </dgm:t>
    </dgm:pt>
    <dgm:pt modelId="{2C40A8C9-5EAA-4178-99C2-8F4FD05DE78E}" type="parTrans" cxnId="{D3FBB4C9-9E94-4533-B2DB-67BBAFAD92CC}">
      <dgm:prSet/>
      <dgm:spPr/>
      <dgm:t>
        <a:bodyPr/>
        <a:lstStyle/>
        <a:p>
          <a:endParaRPr lang="de-DE"/>
        </a:p>
      </dgm:t>
    </dgm:pt>
    <dgm:pt modelId="{CE53F43B-550E-4427-9B25-1C313EB8F250}" type="sibTrans" cxnId="{D3FBB4C9-9E94-4533-B2DB-67BBAFAD92CC}">
      <dgm:prSet/>
      <dgm:spPr/>
      <dgm:t>
        <a:bodyPr/>
        <a:lstStyle/>
        <a:p>
          <a:endParaRPr lang="de-DE"/>
        </a:p>
      </dgm:t>
    </dgm:pt>
    <dgm:pt modelId="{51029F4E-0E09-4742-A9D3-D1BFBD2B4214}">
      <dgm:prSet/>
      <dgm:spPr>
        <a:solidFill>
          <a:srgbClr val="6EA032"/>
        </a:solidFill>
      </dgm:spPr>
      <dgm:t>
        <a:bodyPr/>
        <a:lstStyle/>
        <a:p>
          <a:r>
            <a:rPr lang="de-DE" b="1" dirty="0" smtClean="0">
              <a:solidFill>
                <a:schemeClr val="tx1">
                  <a:lumMod val="95000"/>
                  <a:lumOff val="5000"/>
                </a:schemeClr>
              </a:solidFill>
            </a:rPr>
            <a:t>Kirche</a:t>
          </a:r>
          <a:endParaRPr lang="de-DE" b="1" dirty="0">
            <a:solidFill>
              <a:schemeClr val="tx1">
                <a:lumMod val="95000"/>
                <a:lumOff val="5000"/>
              </a:schemeClr>
            </a:solidFill>
          </a:endParaRPr>
        </a:p>
      </dgm:t>
    </dgm:pt>
    <dgm:pt modelId="{D7299A1C-D7FE-4FF1-B390-6E897A83804E}" type="parTrans" cxnId="{676D5DD5-79B7-4A63-9231-BA99656C4D21}">
      <dgm:prSet/>
      <dgm:spPr/>
      <dgm:t>
        <a:bodyPr/>
        <a:lstStyle/>
        <a:p>
          <a:endParaRPr lang="de-DE"/>
        </a:p>
      </dgm:t>
    </dgm:pt>
    <dgm:pt modelId="{55175D5F-2E38-4E11-A71F-076D3DE9C828}" type="sibTrans" cxnId="{676D5DD5-79B7-4A63-9231-BA99656C4D21}">
      <dgm:prSet/>
      <dgm:spPr/>
      <dgm:t>
        <a:bodyPr/>
        <a:lstStyle/>
        <a:p>
          <a:endParaRPr lang="de-DE"/>
        </a:p>
      </dgm:t>
    </dgm:pt>
    <dgm:pt modelId="{2942E6BF-9FAD-486F-8835-DD157E0F6FEC}">
      <dgm:prSet/>
      <dgm:spPr>
        <a:solidFill>
          <a:srgbClr val="6EA032"/>
        </a:solidFill>
      </dgm:spPr>
      <dgm:t>
        <a:bodyPr/>
        <a:lstStyle/>
        <a:p>
          <a:r>
            <a:rPr lang="de-DE" b="1" u="sng" dirty="0" smtClean="0">
              <a:solidFill>
                <a:srgbClr val="7030A0"/>
              </a:solidFill>
            </a:rPr>
            <a:t>Bibe</a:t>
          </a:r>
          <a:r>
            <a:rPr lang="de-DE" u="sng" dirty="0" smtClean="0">
              <a:solidFill>
                <a:srgbClr val="7030A0"/>
              </a:solidFill>
            </a:rPr>
            <a:t>l </a:t>
          </a:r>
          <a:endParaRPr lang="de-DE" u="sng" dirty="0">
            <a:solidFill>
              <a:srgbClr val="7030A0"/>
            </a:solidFill>
          </a:endParaRPr>
        </a:p>
      </dgm:t>
    </dgm:pt>
    <dgm:pt modelId="{D51CC390-8855-49C5-BE64-A1205C010B13}" type="parTrans" cxnId="{310CAAD0-B16D-49FD-9B36-4D458FAFF6CB}">
      <dgm:prSet/>
      <dgm:spPr/>
      <dgm:t>
        <a:bodyPr/>
        <a:lstStyle/>
        <a:p>
          <a:endParaRPr lang="de-DE"/>
        </a:p>
      </dgm:t>
    </dgm:pt>
    <dgm:pt modelId="{FDAEC645-610E-4DFC-A6FC-87AA493998B3}" type="sibTrans" cxnId="{310CAAD0-B16D-49FD-9B36-4D458FAFF6CB}">
      <dgm:prSet/>
      <dgm:spPr/>
      <dgm:t>
        <a:bodyPr/>
        <a:lstStyle/>
        <a:p>
          <a:endParaRPr lang="de-DE"/>
        </a:p>
      </dgm:t>
    </dgm:pt>
    <dgm:pt modelId="{CCD02DE5-238E-4340-B4FA-69E3DD832BAF}" type="pres">
      <dgm:prSet presAssocID="{71DCAFAA-7094-41D3-B155-C7330516B855}" presName="compositeShape" presStyleCnt="0">
        <dgm:presLayoutVars>
          <dgm:chMax val="7"/>
          <dgm:dir/>
          <dgm:resizeHandles val="exact"/>
        </dgm:presLayoutVars>
      </dgm:prSet>
      <dgm:spPr/>
    </dgm:pt>
    <dgm:pt modelId="{7E05677D-69AF-4378-9332-4307BC59E338}" type="pres">
      <dgm:prSet presAssocID="{71DCAFAA-7094-41D3-B155-C7330516B855}" presName="wedge1" presStyleLbl="node1" presStyleIdx="0" presStyleCnt="7" custLinFactNeighborX="-2929" custLinFactNeighborY="4596"/>
      <dgm:spPr/>
      <dgm:t>
        <a:bodyPr/>
        <a:lstStyle/>
        <a:p>
          <a:endParaRPr lang="de-DE"/>
        </a:p>
      </dgm:t>
    </dgm:pt>
    <dgm:pt modelId="{98DA62E4-7992-4DDA-B2E7-2CBF6F8545C5}" type="pres">
      <dgm:prSet presAssocID="{71DCAFAA-7094-41D3-B155-C7330516B855}" presName="wedge1Tx" presStyleLbl="node1" presStyleIdx="0" presStyleCnt="7">
        <dgm:presLayoutVars>
          <dgm:chMax val="0"/>
          <dgm:chPref val="0"/>
          <dgm:bulletEnabled val="1"/>
        </dgm:presLayoutVars>
      </dgm:prSet>
      <dgm:spPr/>
      <dgm:t>
        <a:bodyPr/>
        <a:lstStyle/>
        <a:p>
          <a:endParaRPr lang="de-DE"/>
        </a:p>
      </dgm:t>
    </dgm:pt>
    <dgm:pt modelId="{B638A7F8-7BDF-4182-B1F8-BB386770687A}" type="pres">
      <dgm:prSet presAssocID="{71DCAFAA-7094-41D3-B155-C7330516B855}" presName="wedge2" presStyleLbl="node1" presStyleIdx="1" presStyleCnt="7" custLinFactNeighborX="-345" custLinFactNeighborY="-761"/>
      <dgm:spPr/>
      <dgm:t>
        <a:bodyPr/>
        <a:lstStyle/>
        <a:p>
          <a:endParaRPr lang="de-DE"/>
        </a:p>
      </dgm:t>
    </dgm:pt>
    <dgm:pt modelId="{CF08C87B-1C1F-4B87-A3C7-47F574025528}" type="pres">
      <dgm:prSet presAssocID="{71DCAFAA-7094-41D3-B155-C7330516B855}" presName="wedge2Tx" presStyleLbl="node1" presStyleIdx="1" presStyleCnt="7">
        <dgm:presLayoutVars>
          <dgm:chMax val="0"/>
          <dgm:chPref val="0"/>
          <dgm:bulletEnabled val="1"/>
        </dgm:presLayoutVars>
      </dgm:prSet>
      <dgm:spPr/>
      <dgm:t>
        <a:bodyPr/>
        <a:lstStyle/>
        <a:p>
          <a:endParaRPr lang="de-DE"/>
        </a:p>
      </dgm:t>
    </dgm:pt>
    <dgm:pt modelId="{0FDA8B24-873A-4934-9D06-9C707CA3C43B}" type="pres">
      <dgm:prSet presAssocID="{71DCAFAA-7094-41D3-B155-C7330516B855}" presName="wedge3" presStyleLbl="node1" presStyleIdx="2" presStyleCnt="7" custLinFactNeighborX="-345" custLinFactNeighborY="-761"/>
      <dgm:spPr/>
      <dgm:t>
        <a:bodyPr/>
        <a:lstStyle/>
        <a:p>
          <a:endParaRPr lang="de-DE"/>
        </a:p>
      </dgm:t>
    </dgm:pt>
    <dgm:pt modelId="{AB12A365-9720-48B8-B637-7B57126F093D}" type="pres">
      <dgm:prSet presAssocID="{71DCAFAA-7094-41D3-B155-C7330516B855}" presName="wedge3Tx" presStyleLbl="node1" presStyleIdx="2" presStyleCnt="7">
        <dgm:presLayoutVars>
          <dgm:chMax val="0"/>
          <dgm:chPref val="0"/>
          <dgm:bulletEnabled val="1"/>
        </dgm:presLayoutVars>
      </dgm:prSet>
      <dgm:spPr/>
      <dgm:t>
        <a:bodyPr/>
        <a:lstStyle/>
        <a:p>
          <a:endParaRPr lang="de-DE"/>
        </a:p>
      </dgm:t>
    </dgm:pt>
    <dgm:pt modelId="{BD122062-DB65-4E94-B66B-3E37FB3DBA09}" type="pres">
      <dgm:prSet presAssocID="{71DCAFAA-7094-41D3-B155-C7330516B855}" presName="wedge4" presStyleLbl="node1" presStyleIdx="3" presStyleCnt="7" custLinFactNeighborX="-345" custLinFactNeighborY="-761"/>
      <dgm:spPr/>
      <dgm:t>
        <a:bodyPr/>
        <a:lstStyle/>
        <a:p>
          <a:endParaRPr lang="de-DE"/>
        </a:p>
      </dgm:t>
    </dgm:pt>
    <dgm:pt modelId="{237497FA-FF3D-4AF4-A16C-DF209C874EE7}" type="pres">
      <dgm:prSet presAssocID="{71DCAFAA-7094-41D3-B155-C7330516B855}" presName="wedge4Tx" presStyleLbl="node1" presStyleIdx="3" presStyleCnt="7">
        <dgm:presLayoutVars>
          <dgm:chMax val="0"/>
          <dgm:chPref val="0"/>
          <dgm:bulletEnabled val="1"/>
        </dgm:presLayoutVars>
      </dgm:prSet>
      <dgm:spPr/>
      <dgm:t>
        <a:bodyPr/>
        <a:lstStyle/>
        <a:p>
          <a:endParaRPr lang="de-DE"/>
        </a:p>
      </dgm:t>
    </dgm:pt>
    <dgm:pt modelId="{DDC3DCEA-3DA5-4DDF-B0B8-E17C9D29AD3E}" type="pres">
      <dgm:prSet presAssocID="{71DCAFAA-7094-41D3-B155-C7330516B855}" presName="wedge5" presStyleLbl="node1" presStyleIdx="4" presStyleCnt="7" custLinFactNeighborX="-345" custLinFactNeighborY="-761"/>
      <dgm:spPr/>
      <dgm:t>
        <a:bodyPr/>
        <a:lstStyle/>
        <a:p>
          <a:endParaRPr lang="de-DE"/>
        </a:p>
      </dgm:t>
    </dgm:pt>
    <dgm:pt modelId="{A892D717-AC9A-4B8C-9BF6-510457376B7B}" type="pres">
      <dgm:prSet presAssocID="{71DCAFAA-7094-41D3-B155-C7330516B855}" presName="wedge5Tx" presStyleLbl="node1" presStyleIdx="4" presStyleCnt="7">
        <dgm:presLayoutVars>
          <dgm:chMax val="0"/>
          <dgm:chPref val="0"/>
          <dgm:bulletEnabled val="1"/>
        </dgm:presLayoutVars>
      </dgm:prSet>
      <dgm:spPr/>
      <dgm:t>
        <a:bodyPr/>
        <a:lstStyle/>
        <a:p>
          <a:endParaRPr lang="de-DE"/>
        </a:p>
      </dgm:t>
    </dgm:pt>
    <dgm:pt modelId="{39A7462A-9394-4A32-AD4D-834C3A5A700B}" type="pres">
      <dgm:prSet presAssocID="{71DCAFAA-7094-41D3-B155-C7330516B855}" presName="wedge6" presStyleLbl="node1" presStyleIdx="5" presStyleCnt="7" custLinFactNeighborX="-345" custLinFactNeighborY="-761"/>
      <dgm:spPr/>
      <dgm:t>
        <a:bodyPr/>
        <a:lstStyle/>
        <a:p>
          <a:endParaRPr lang="de-DE"/>
        </a:p>
      </dgm:t>
    </dgm:pt>
    <dgm:pt modelId="{85327F33-EE40-48AB-AB4E-000EDBEA68A7}" type="pres">
      <dgm:prSet presAssocID="{71DCAFAA-7094-41D3-B155-C7330516B855}" presName="wedge6Tx" presStyleLbl="node1" presStyleIdx="5" presStyleCnt="7">
        <dgm:presLayoutVars>
          <dgm:chMax val="0"/>
          <dgm:chPref val="0"/>
          <dgm:bulletEnabled val="1"/>
        </dgm:presLayoutVars>
      </dgm:prSet>
      <dgm:spPr/>
      <dgm:t>
        <a:bodyPr/>
        <a:lstStyle/>
        <a:p>
          <a:endParaRPr lang="de-DE"/>
        </a:p>
      </dgm:t>
    </dgm:pt>
    <dgm:pt modelId="{BC787C92-50A5-4153-B59B-BC8129FC3CDC}" type="pres">
      <dgm:prSet presAssocID="{71DCAFAA-7094-41D3-B155-C7330516B855}" presName="wedge7" presStyleLbl="node1" presStyleIdx="6" presStyleCnt="7" custLinFactNeighborX="-345" custLinFactNeighborY="-761"/>
      <dgm:spPr/>
      <dgm:t>
        <a:bodyPr/>
        <a:lstStyle/>
        <a:p>
          <a:endParaRPr lang="de-DE"/>
        </a:p>
      </dgm:t>
    </dgm:pt>
    <dgm:pt modelId="{06F069CB-6E06-4BC2-A900-59AC176E60AF}" type="pres">
      <dgm:prSet presAssocID="{71DCAFAA-7094-41D3-B155-C7330516B855}" presName="wedge7Tx" presStyleLbl="node1" presStyleIdx="6" presStyleCnt="7">
        <dgm:presLayoutVars>
          <dgm:chMax val="0"/>
          <dgm:chPref val="0"/>
          <dgm:bulletEnabled val="1"/>
        </dgm:presLayoutVars>
      </dgm:prSet>
      <dgm:spPr/>
      <dgm:t>
        <a:bodyPr/>
        <a:lstStyle/>
        <a:p>
          <a:endParaRPr lang="de-DE"/>
        </a:p>
      </dgm:t>
    </dgm:pt>
  </dgm:ptLst>
  <dgm:cxnLst>
    <dgm:cxn modelId="{319FD512-7AD8-41C8-B5B4-329035788EF5}" type="presOf" srcId="{1BCA582F-AC82-43EC-8927-216B4FB9DC3D}" destId="{B638A7F8-7BDF-4182-B1F8-BB386770687A}" srcOrd="0" destOrd="0" presId="urn:microsoft.com/office/officeart/2005/8/layout/chart3"/>
    <dgm:cxn modelId="{25BEDEF9-503F-49B5-AD20-508727D51DD2}" type="presOf" srcId="{71DCAFAA-7094-41D3-B155-C7330516B855}" destId="{CCD02DE5-238E-4340-B4FA-69E3DD832BAF}" srcOrd="0" destOrd="0" presId="urn:microsoft.com/office/officeart/2005/8/layout/chart3"/>
    <dgm:cxn modelId="{4F502DF2-F812-4DCB-A204-A38AD965AAA1}" srcId="{71DCAFAA-7094-41D3-B155-C7330516B855}" destId="{1BCA582F-AC82-43EC-8927-216B4FB9DC3D}" srcOrd="1" destOrd="0" parTransId="{9C5395FB-A5DC-4EAB-BA22-158052961ECD}" sibTransId="{916C5F6F-89F1-4834-9959-BECF0CE8B39F}"/>
    <dgm:cxn modelId="{806D0DC4-DE61-4F02-9E11-0D7B2AD98851}" type="presOf" srcId="{2942E6BF-9FAD-486F-8835-DD157E0F6FEC}" destId="{0FDA8B24-873A-4934-9D06-9C707CA3C43B}" srcOrd="0" destOrd="0" presId="urn:microsoft.com/office/officeart/2005/8/layout/chart3"/>
    <dgm:cxn modelId="{0FD60614-A372-4414-9876-286377F7E841}" srcId="{71DCAFAA-7094-41D3-B155-C7330516B855}" destId="{68A24FE9-C9F8-43C7-AAED-D37929C7643A}" srcOrd="6" destOrd="0" parTransId="{D16ED6DC-7A89-4A3C-BE2E-CF8C8D658302}" sibTransId="{C48340B9-38C1-4ABD-BA4C-5669BD2844C3}"/>
    <dgm:cxn modelId="{069EF78B-5E58-4830-A85F-24F5900A4986}" type="presOf" srcId="{11D99CE6-DD8B-4DE8-A3A1-AC7B4F2D014E}" destId="{237497FA-FF3D-4AF4-A16C-DF209C874EE7}" srcOrd="1" destOrd="0" presId="urn:microsoft.com/office/officeart/2005/8/layout/chart3"/>
    <dgm:cxn modelId="{5169D313-88A0-4F05-9F42-A47CEABE9351}" type="presOf" srcId="{51029F4E-0E09-4742-A9D3-D1BFBD2B4214}" destId="{85327F33-EE40-48AB-AB4E-000EDBEA68A7}" srcOrd="1" destOrd="0" presId="urn:microsoft.com/office/officeart/2005/8/layout/chart3"/>
    <dgm:cxn modelId="{70E00B51-FF6F-4B92-A694-A27E4FB3BCFB}" type="presOf" srcId="{51029F4E-0E09-4742-A9D3-D1BFBD2B4214}" destId="{39A7462A-9394-4A32-AD4D-834C3A5A700B}" srcOrd="0" destOrd="0" presId="urn:microsoft.com/office/officeart/2005/8/layout/chart3"/>
    <dgm:cxn modelId="{DD070834-EE8A-4797-A415-8997FA30A679}" type="presOf" srcId="{1BCA582F-AC82-43EC-8927-216B4FB9DC3D}" destId="{CF08C87B-1C1F-4B87-A3C7-47F574025528}" srcOrd="1" destOrd="0" presId="urn:microsoft.com/office/officeart/2005/8/layout/chart3"/>
    <dgm:cxn modelId="{D3FBB4C9-9E94-4533-B2DB-67BBAFAD92CC}" srcId="{71DCAFAA-7094-41D3-B155-C7330516B855}" destId="{CCBE9C6E-C183-4884-B8EB-43D8CCA2AB75}" srcOrd="4" destOrd="0" parTransId="{2C40A8C9-5EAA-4178-99C2-8F4FD05DE78E}" sibTransId="{CE53F43B-550E-4427-9B25-1C313EB8F250}"/>
    <dgm:cxn modelId="{088FED9D-3861-439F-9CEE-F2997F9B5940}" type="presOf" srcId="{68A24FE9-C9F8-43C7-AAED-D37929C7643A}" destId="{BC787C92-50A5-4153-B59B-BC8129FC3CDC}" srcOrd="0" destOrd="0" presId="urn:microsoft.com/office/officeart/2005/8/layout/chart3"/>
    <dgm:cxn modelId="{8AA656A5-8C9F-48BA-B6AD-38C3F79C8678}" type="presOf" srcId="{CCBE9C6E-C183-4884-B8EB-43D8CCA2AB75}" destId="{A892D717-AC9A-4B8C-9BF6-510457376B7B}" srcOrd="1" destOrd="0" presId="urn:microsoft.com/office/officeart/2005/8/layout/chart3"/>
    <dgm:cxn modelId="{676D5DD5-79B7-4A63-9231-BA99656C4D21}" srcId="{71DCAFAA-7094-41D3-B155-C7330516B855}" destId="{51029F4E-0E09-4742-A9D3-D1BFBD2B4214}" srcOrd="5" destOrd="0" parTransId="{D7299A1C-D7FE-4FF1-B390-6E897A83804E}" sibTransId="{55175D5F-2E38-4E11-A71F-076D3DE9C828}"/>
    <dgm:cxn modelId="{8404A0B9-CFE0-4C4D-ACA9-B377CACFDD65}" type="presOf" srcId="{49D7BA0E-A91A-42B2-9165-D8C0404BBA9A}" destId="{7E05677D-69AF-4378-9332-4307BC59E338}" srcOrd="0" destOrd="0" presId="urn:microsoft.com/office/officeart/2005/8/layout/chart3"/>
    <dgm:cxn modelId="{97CE3BBF-3966-4C4E-93DD-B0F334AC8FE2}" srcId="{71DCAFAA-7094-41D3-B155-C7330516B855}" destId="{49D7BA0E-A91A-42B2-9165-D8C0404BBA9A}" srcOrd="0" destOrd="0" parTransId="{6592FBAB-3B12-43A6-AE68-248E518EE7A8}" sibTransId="{0E3ACA71-929D-4349-869D-DE9E235F6ABD}"/>
    <dgm:cxn modelId="{5913FFEA-BAA6-4316-A603-F6518F600D68}" srcId="{71DCAFAA-7094-41D3-B155-C7330516B855}" destId="{11D99CE6-DD8B-4DE8-A3A1-AC7B4F2D014E}" srcOrd="3" destOrd="0" parTransId="{352ED647-D2B3-48A9-8BCA-5B2A7EC860A7}" sibTransId="{98CD1D37-4FAC-4AF0-9CF2-7C9E4CEF39C9}"/>
    <dgm:cxn modelId="{0D5BADA4-B675-4313-AF52-F6627CBA4B21}" type="presOf" srcId="{11D99CE6-DD8B-4DE8-A3A1-AC7B4F2D014E}" destId="{BD122062-DB65-4E94-B66B-3E37FB3DBA09}" srcOrd="0" destOrd="0" presId="urn:microsoft.com/office/officeart/2005/8/layout/chart3"/>
    <dgm:cxn modelId="{DF0026AF-BA64-4F2B-B9A0-B2748B241F55}" type="presOf" srcId="{2942E6BF-9FAD-486F-8835-DD157E0F6FEC}" destId="{AB12A365-9720-48B8-B637-7B57126F093D}" srcOrd="1" destOrd="0" presId="urn:microsoft.com/office/officeart/2005/8/layout/chart3"/>
    <dgm:cxn modelId="{8960ABBD-4CEE-43A6-9054-A54A3D0EA8AA}" type="presOf" srcId="{CCBE9C6E-C183-4884-B8EB-43D8CCA2AB75}" destId="{DDC3DCEA-3DA5-4DDF-B0B8-E17C9D29AD3E}" srcOrd="0" destOrd="0" presId="urn:microsoft.com/office/officeart/2005/8/layout/chart3"/>
    <dgm:cxn modelId="{9CC54E0B-7261-4C40-BFE0-FAE13E05A09F}" type="presOf" srcId="{49D7BA0E-A91A-42B2-9165-D8C0404BBA9A}" destId="{98DA62E4-7992-4DDA-B2E7-2CBF6F8545C5}" srcOrd="1" destOrd="0" presId="urn:microsoft.com/office/officeart/2005/8/layout/chart3"/>
    <dgm:cxn modelId="{310CAAD0-B16D-49FD-9B36-4D458FAFF6CB}" srcId="{71DCAFAA-7094-41D3-B155-C7330516B855}" destId="{2942E6BF-9FAD-486F-8835-DD157E0F6FEC}" srcOrd="2" destOrd="0" parTransId="{D51CC390-8855-49C5-BE64-A1205C010B13}" sibTransId="{FDAEC645-610E-4DFC-A6FC-87AA493998B3}"/>
    <dgm:cxn modelId="{68E5FB1E-005A-4D86-AF5E-3C2486852203}" type="presOf" srcId="{68A24FE9-C9F8-43C7-AAED-D37929C7643A}" destId="{06F069CB-6E06-4BC2-A900-59AC176E60AF}" srcOrd="1" destOrd="0" presId="urn:microsoft.com/office/officeart/2005/8/layout/chart3"/>
    <dgm:cxn modelId="{1295DE5F-42E2-446F-AC56-DF6BB29B2E49}" type="presParOf" srcId="{CCD02DE5-238E-4340-B4FA-69E3DD832BAF}" destId="{7E05677D-69AF-4378-9332-4307BC59E338}" srcOrd="0" destOrd="0" presId="urn:microsoft.com/office/officeart/2005/8/layout/chart3"/>
    <dgm:cxn modelId="{65DF6149-20C3-45B8-9563-60C8258E8D8E}" type="presParOf" srcId="{CCD02DE5-238E-4340-B4FA-69E3DD832BAF}" destId="{98DA62E4-7992-4DDA-B2E7-2CBF6F8545C5}" srcOrd="1" destOrd="0" presId="urn:microsoft.com/office/officeart/2005/8/layout/chart3"/>
    <dgm:cxn modelId="{93E97FD6-4A1B-429D-9A7B-A3C1CB8BF4FF}" type="presParOf" srcId="{CCD02DE5-238E-4340-B4FA-69E3DD832BAF}" destId="{B638A7F8-7BDF-4182-B1F8-BB386770687A}" srcOrd="2" destOrd="0" presId="urn:microsoft.com/office/officeart/2005/8/layout/chart3"/>
    <dgm:cxn modelId="{F27AD55A-0BA4-4607-809B-634433CCB404}" type="presParOf" srcId="{CCD02DE5-238E-4340-B4FA-69E3DD832BAF}" destId="{CF08C87B-1C1F-4B87-A3C7-47F574025528}" srcOrd="3" destOrd="0" presId="urn:microsoft.com/office/officeart/2005/8/layout/chart3"/>
    <dgm:cxn modelId="{64F23204-6B3D-446A-B1B0-0FFFED6230DD}" type="presParOf" srcId="{CCD02DE5-238E-4340-B4FA-69E3DD832BAF}" destId="{0FDA8B24-873A-4934-9D06-9C707CA3C43B}" srcOrd="4" destOrd="0" presId="urn:microsoft.com/office/officeart/2005/8/layout/chart3"/>
    <dgm:cxn modelId="{46EEA63A-C6BF-4FE9-A163-9F57B9E52635}" type="presParOf" srcId="{CCD02DE5-238E-4340-B4FA-69E3DD832BAF}" destId="{AB12A365-9720-48B8-B637-7B57126F093D}" srcOrd="5" destOrd="0" presId="urn:microsoft.com/office/officeart/2005/8/layout/chart3"/>
    <dgm:cxn modelId="{0A7126D3-2614-4BE2-98C7-8F9ADFE40E0D}" type="presParOf" srcId="{CCD02DE5-238E-4340-B4FA-69E3DD832BAF}" destId="{BD122062-DB65-4E94-B66B-3E37FB3DBA09}" srcOrd="6" destOrd="0" presId="urn:microsoft.com/office/officeart/2005/8/layout/chart3"/>
    <dgm:cxn modelId="{04961ABD-D6E9-4D78-BE00-28CE94284A4F}" type="presParOf" srcId="{CCD02DE5-238E-4340-B4FA-69E3DD832BAF}" destId="{237497FA-FF3D-4AF4-A16C-DF209C874EE7}" srcOrd="7" destOrd="0" presId="urn:microsoft.com/office/officeart/2005/8/layout/chart3"/>
    <dgm:cxn modelId="{2FA5660B-430F-40A3-8C69-CAD56EFDD76F}" type="presParOf" srcId="{CCD02DE5-238E-4340-B4FA-69E3DD832BAF}" destId="{DDC3DCEA-3DA5-4DDF-B0B8-E17C9D29AD3E}" srcOrd="8" destOrd="0" presId="urn:microsoft.com/office/officeart/2005/8/layout/chart3"/>
    <dgm:cxn modelId="{C190EBB9-797A-4971-BB5D-2F5CDA5AA973}" type="presParOf" srcId="{CCD02DE5-238E-4340-B4FA-69E3DD832BAF}" destId="{A892D717-AC9A-4B8C-9BF6-510457376B7B}" srcOrd="9" destOrd="0" presId="urn:microsoft.com/office/officeart/2005/8/layout/chart3"/>
    <dgm:cxn modelId="{BB87A702-8D14-4179-A109-865C890699FC}" type="presParOf" srcId="{CCD02DE5-238E-4340-B4FA-69E3DD832BAF}" destId="{39A7462A-9394-4A32-AD4D-834C3A5A700B}" srcOrd="10" destOrd="0" presId="urn:microsoft.com/office/officeart/2005/8/layout/chart3"/>
    <dgm:cxn modelId="{9BD71AFF-B058-4E64-B0FD-34F54AA6A1B1}" type="presParOf" srcId="{CCD02DE5-238E-4340-B4FA-69E3DD832BAF}" destId="{85327F33-EE40-48AB-AB4E-000EDBEA68A7}" srcOrd="11" destOrd="0" presId="urn:microsoft.com/office/officeart/2005/8/layout/chart3"/>
    <dgm:cxn modelId="{3FA96FA5-D81B-4CA7-8D0B-53D9A17BF03F}" type="presParOf" srcId="{CCD02DE5-238E-4340-B4FA-69E3DD832BAF}" destId="{BC787C92-50A5-4153-B59B-BC8129FC3CDC}" srcOrd="12" destOrd="0" presId="urn:microsoft.com/office/officeart/2005/8/layout/chart3"/>
    <dgm:cxn modelId="{1AB8421C-258F-42BF-B849-936739A3BF41}" type="presParOf" srcId="{CCD02DE5-238E-4340-B4FA-69E3DD832BAF}" destId="{06F069CB-6E06-4BC2-A900-59AC176E60AF}" srcOrd="13" destOrd="0" presId="urn:microsoft.com/office/officeart/2005/8/layout/chart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5677D-69AF-4378-9332-4307BC59E338}">
      <dsp:nvSpPr>
        <dsp:cNvPr id="0" name=""/>
        <dsp:cNvSpPr/>
      </dsp:nvSpPr>
      <dsp:spPr>
        <a:xfrm>
          <a:off x="1703181" y="496791"/>
          <a:ext cx="4342116" cy="4342116"/>
        </a:xfrm>
        <a:prstGeom prst="pie">
          <a:avLst>
            <a:gd name="adj1" fmla="val 16200000"/>
            <a:gd name="adj2" fmla="val 19285716"/>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Mensch</a:t>
          </a:r>
          <a:endParaRPr lang="de-DE" sz="1500" b="1" kern="1200" dirty="0">
            <a:solidFill>
              <a:schemeClr val="tx1">
                <a:lumMod val="95000"/>
                <a:lumOff val="5000"/>
              </a:schemeClr>
            </a:solidFill>
          </a:endParaRPr>
        </a:p>
      </dsp:txBody>
      <dsp:txXfrm>
        <a:off x="3917144" y="910326"/>
        <a:ext cx="1188912" cy="749531"/>
      </dsp:txXfrm>
    </dsp:sp>
    <dsp:sp modelId="{B638A7F8-7BDF-4182-B1F8-BB386770687A}">
      <dsp:nvSpPr>
        <dsp:cNvPr id="0" name=""/>
        <dsp:cNvSpPr/>
      </dsp:nvSpPr>
      <dsp:spPr>
        <a:xfrm>
          <a:off x="1703210" y="496798"/>
          <a:ext cx="4342116" cy="4342116"/>
        </a:xfrm>
        <a:prstGeom prst="pie">
          <a:avLst>
            <a:gd name="adj1" fmla="val 19285716"/>
            <a:gd name="adj2" fmla="val 771428"/>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Welt und Verantwortung</a:t>
          </a:r>
          <a:endParaRPr lang="de-DE" sz="1500" b="1" kern="1200" dirty="0">
            <a:solidFill>
              <a:schemeClr val="tx1">
                <a:lumMod val="95000"/>
                <a:lumOff val="5000"/>
              </a:schemeClr>
            </a:solidFill>
          </a:endParaRPr>
        </a:p>
      </dsp:txBody>
      <dsp:txXfrm>
        <a:off x="4675492" y="2047553"/>
        <a:ext cx="1261281" cy="801223"/>
      </dsp:txXfrm>
    </dsp:sp>
    <dsp:sp modelId="{0FDA8B24-873A-4934-9D06-9C707CA3C43B}">
      <dsp:nvSpPr>
        <dsp:cNvPr id="0" name=""/>
        <dsp:cNvSpPr/>
      </dsp:nvSpPr>
      <dsp:spPr>
        <a:xfrm>
          <a:off x="1703210" y="496798"/>
          <a:ext cx="4342116" cy="4342116"/>
        </a:xfrm>
        <a:prstGeom prst="pie">
          <a:avLst>
            <a:gd name="adj1" fmla="val 771428"/>
            <a:gd name="adj2" fmla="val 3857143"/>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u="sng" kern="1200" dirty="0" smtClean="0">
              <a:solidFill>
                <a:srgbClr val="7030A0"/>
              </a:solidFill>
            </a:rPr>
            <a:t>Bibe</a:t>
          </a:r>
          <a:r>
            <a:rPr lang="de-DE" sz="1500" u="sng" kern="1200" dirty="0" smtClean="0">
              <a:solidFill>
                <a:srgbClr val="7030A0"/>
              </a:solidFill>
            </a:rPr>
            <a:t>l </a:t>
          </a:r>
          <a:endParaRPr lang="de-DE" sz="1500" u="sng" kern="1200" dirty="0">
            <a:solidFill>
              <a:srgbClr val="7030A0"/>
            </a:solidFill>
          </a:endParaRPr>
        </a:p>
      </dsp:txBody>
      <dsp:txXfrm>
        <a:off x="4494571" y="3081391"/>
        <a:ext cx="1137220" cy="827069"/>
      </dsp:txXfrm>
    </dsp:sp>
    <dsp:sp modelId="{BD122062-DB65-4E94-B66B-3E37FB3DBA09}">
      <dsp:nvSpPr>
        <dsp:cNvPr id="0" name=""/>
        <dsp:cNvSpPr/>
      </dsp:nvSpPr>
      <dsp:spPr>
        <a:xfrm>
          <a:off x="1703210" y="496798"/>
          <a:ext cx="4342116" cy="4342116"/>
        </a:xfrm>
        <a:prstGeom prst="pie">
          <a:avLst>
            <a:gd name="adj1" fmla="val 3857226"/>
            <a:gd name="adj2" fmla="val 6942858"/>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Gott</a:t>
          </a:r>
          <a:endParaRPr lang="de-DE" sz="1500" b="1" kern="1200" dirty="0">
            <a:solidFill>
              <a:schemeClr val="tx1">
                <a:lumMod val="95000"/>
                <a:lumOff val="5000"/>
              </a:schemeClr>
            </a:solidFill>
          </a:endParaRPr>
        </a:p>
      </dsp:txBody>
      <dsp:txXfrm>
        <a:off x="3292735" y="3908460"/>
        <a:ext cx="1163066" cy="827069"/>
      </dsp:txXfrm>
    </dsp:sp>
    <dsp:sp modelId="{DDC3DCEA-3DA5-4DDF-B0B8-E17C9D29AD3E}">
      <dsp:nvSpPr>
        <dsp:cNvPr id="0" name=""/>
        <dsp:cNvSpPr/>
      </dsp:nvSpPr>
      <dsp:spPr>
        <a:xfrm>
          <a:off x="1703210" y="496798"/>
          <a:ext cx="4342116" cy="4342116"/>
        </a:xfrm>
        <a:prstGeom prst="pie">
          <a:avLst>
            <a:gd name="adj1" fmla="val 6942858"/>
            <a:gd name="adj2" fmla="val 10028574"/>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Jesus Christus</a:t>
          </a:r>
          <a:endParaRPr lang="de-DE" sz="1500" b="1" kern="1200" dirty="0">
            <a:solidFill>
              <a:schemeClr val="tx1">
                <a:lumMod val="95000"/>
                <a:lumOff val="5000"/>
              </a:schemeClr>
            </a:solidFill>
          </a:endParaRPr>
        </a:p>
      </dsp:txBody>
      <dsp:txXfrm>
        <a:off x="2116745" y="3081391"/>
        <a:ext cx="1137220" cy="827069"/>
      </dsp:txXfrm>
    </dsp:sp>
    <dsp:sp modelId="{39A7462A-9394-4A32-AD4D-834C3A5A700B}">
      <dsp:nvSpPr>
        <dsp:cNvPr id="0" name=""/>
        <dsp:cNvSpPr/>
      </dsp:nvSpPr>
      <dsp:spPr>
        <a:xfrm>
          <a:off x="1703210" y="496798"/>
          <a:ext cx="4342116" cy="4342116"/>
        </a:xfrm>
        <a:prstGeom prst="pie">
          <a:avLst>
            <a:gd name="adj1" fmla="val 10028574"/>
            <a:gd name="adj2" fmla="val 13114284"/>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Kirche</a:t>
          </a:r>
          <a:endParaRPr lang="de-DE" sz="1500" b="1" kern="1200" dirty="0">
            <a:solidFill>
              <a:schemeClr val="tx1">
                <a:lumMod val="95000"/>
                <a:lumOff val="5000"/>
              </a:schemeClr>
            </a:solidFill>
          </a:endParaRPr>
        </a:p>
      </dsp:txBody>
      <dsp:txXfrm>
        <a:off x="1811763" y="2047553"/>
        <a:ext cx="1261281" cy="801223"/>
      </dsp:txXfrm>
    </dsp:sp>
    <dsp:sp modelId="{BC787C92-50A5-4153-B59B-BC8129FC3CDC}">
      <dsp:nvSpPr>
        <dsp:cNvPr id="0" name=""/>
        <dsp:cNvSpPr/>
      </dsp:nvSpPr>
      <dsp:spPr>
        <a:xfrm>
          <a:off x="1703210" y="496798"/>
          <a:ext cx="4342116" cy="4342116"/>
        </a:xfrm>
        <a:prstGeom prst="pie">
          <a:avLst>
            <a:gd name="adj1" fmla="val 13114284"/>
            <a:gd name="adj2" fmla="val 16200000"/>
          </a:avLst>
        </a:prstGeom>
        <a:solidFill>
          <a:srgbClr val="6EA03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lumMod val="95000"/>
                  <a:lumOff val="5000"/>
                </a:schemeClr>
              </a:solidFill>
            </a:rPr>
            <a:t>Religionen</a:t>
          </a:r>
          <a:endParaRPr lang="de-DE" sz="1500" b="1" kern="1200" dirty="0">
            <a:solidFill>
              <a:schemeClr val="tx1">
                <a:lumMod val="95000"/>
                <a:lumOff val="5000"/>
              </a:schemeClr>
            </a:solidFill>
          </a:endParaRPr>
        </a:p>
      </dsp:txBody>
      <dsp:txXfrm>
        <a:off x="2644002" y="910332"/>
        <a:ext cx="1188912" cy="749531"/>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130B6FF4-D725-498B-9149-C8DD49EF86FB}" type="datetimeFigureOut">
              <a:rPr lang="de-DE" smtClean="0"/>
              <a:pPr/>
              <a:t>tt.01.jjjj</a:t>
            </a:fld>
            <a:endParaRPr lang="de-DE"/>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D8269B8B-8EF7-47A9-934F-8C58A01593CE}" type="slidenum">
              <a:rPr lang="de-DE" smtClean="0"/>
              <a:pPr/>
              <a:t>‹Nr.›</a:t>
            </a:fld>
            <a:endParaRPr lang="de-DE"/>
          </a:p>
        </p:txBody>
      </p:sp>
    </p:spTree>
    <p:extLst>
      <p:ext uri="{BB962C8B-B14F-4D97-AF65-F5344CB8AC3E}">
        <p14:creationId xmlns:p14="http://schemas.microsoft.com/office/powerpoint/2010/main" val="342174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400"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a:t>
            </a:fld>
            <a:endParaRPr lang="de-DE"/>
          </a:p>
        </p:txBody>
      </p:sp>
    </p:spTree>
    <p:extLst>
      <p:ext uri="{BB962C8B-B14F-4D97-AF65-F5344CB8AC3E}">
        <p14:creationId xmlns:p14="http://schemas.microsoft.com/office/powerpoint/2010/main" val="25610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neue</a:t>
            </a:r>
            <a:r>
              <a:rPr lang="de-DE" baseline="0" dirty="0" smtClean="0"/>
              <a:t> Bildungsplan wird in digitaler Form veröffentlicht. Maßgebliches Merkmal dieser digitalen Form ist mit einer bestimmten Oberfläche verbunden, die  nun in den Blick kommen soll.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10</a:t>
            </a:fld>
            <a:endParaRPr lang="de-DE"/>
          </a:p>
        </p:txBody>
      </p:sp>
    </p:spTree>
    <p:extLst>
      <p:ext uri="{BB962C8B-B14F-4D97-AF65-F5344CB8AC3E}">
        <p14:creationId xmlns:p14="http://schemas.microsoft.com/office/powerpoint/2010/main" val="725205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[1] In der Bereichsüberschrift zeigt die</a:t>
            </a:r>
            <a:r>
              <a:rPr lang="de-DE" baseline="0" dirty="0" smtClean="0"/>
              <a:t> „3“ stets an, dass wir uns nun im Bereich inhaltsbezogener Kompetenzen bewegen. Die nächste Ziffer (in unserem Falle die „1“) markiert die Klassenstufe. „1“ steht für die Klassen 5+6. „2“ verweist dann auf die Klassen 7/8,  „3“ steht für die Klassen 9/10… und so weiter. </a:t>
            </a:r>
          </a:p>
          <a:p>
            <a:r>
              <a:rPr lang="de-DE" baseline="0" dirty="0" smtClean="0"/>
              <a:t>[2]  Die Bereichskompetenz stellt  eine Art orientierende Generalüberschrift für den jeweiligen Bereich dar.</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11</a:t>
            </a:fld>
            <a:endParaRPr lang="de-DE"/>
          </a:p>
        </p:txBody>
      </p:sp>
    </p:spTree>
    <p:extLst>
      <p:ext uri="{BB962C8B-B14F-4D97-AF65-F5344CB8AC3E}">
        <p14:creationId xmlns:p14="http://schemas.microsoft.com/office/powerpoint/2010/main" val="3518713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[1]</a:t>
            </a:r>
            <a:r>
              <a:rPr lang="de-DE" baseline="0" dirty="0" smtClean="0"/>
              <a:t> Die inhaltsbezogenen Kompetenzen – bei unserem Beispiel sind es insgesamt drei – sind bisweilen mit Klammerformulierungen versehen. Die Art dieser Klammerformulierung ist für die Unterrichtsgestaltung von Bedeutung. Auf unserem Beispiel sehen sie die Klammer „religiöse, politische, soziale und wirtschaftliche Verhältnisse“. In dieser Formulierung sind dann die Inhalte in der Klammer verbindlich. Im Unterricht müssen dann also die genannten Aspekte von Zeit und Umwelt Jesu alle im Unterricht thematisiert werden. </a:t>
            </a:r>
          </a:p>
          <a:p>
            <a:r>
              <a:rPr lang="de-DE" baseline="0" dirty="0" smtClean="0"/>
              <a:t>Wenn eine Klammerformulierung aber mit „zum Beispiel“ („z.B.“) beginnt, dann stehen die Ausrücke in der Klammer für Vorschläge, die  im Unterricht thematisiert werden </a:t>
            </a:r>
            <a:r>
              <a:rPr lang="de-DE" b="1" i="1" baseline="0" dirty="0" smtClean="0"/>
              <a:t>können.</a:t>
            </a:r>
            <a:endParaRPr lang="de-DE" b="1" i="1"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12</a:t>
            </a:fld>
            <a:endParaRPr lang="de-DE"/>
          </a:p>
        </p:txBody>
      </p:sp>
    </p:spTree>
    <p:extLst>
      <p:ext uri="{BB962C8B-B14F-4D97-AF65-F5344CB8AC3E}">
        <p14:creationId xmlns:p14="http://schemas.microsoft.com/office/powerpoint/2010/main" val="1735573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digitale Form des Bildungsplans erlaubt es auf ganz unterschiedliche Weise Links und Bezüge zwischen</a:t>
            </a:r>
            <a:r>
              <a:rPr lang="de-DE" baseline="0" dirty="0" smtClean="0"/>
              <a:t> einzelnen Kompetenzen herzustellen. Im Evangelischen Bildungsplan geschieht dies auf zweierlei Weise: </a:t>
            </a:r>
          </a:p>
          <a:p>
            <a:r>
              <a:rPr lang="de-DE" baseline="0" dirty="0" smtClean="0"/>
              <a:t>[1] Einmal innerhalb des Bildungsplanes für Ev. Religion. Wie Sie hier sehen findet sich in der Kompetenz im „Bereich“ „Jesus Christus“ ein Bezug zu einer Kompetenz „im Bereich“ „Gott“. Beim Klick auf eine entsprechende Markierung „I“ öffnet sich ein entsprechendes Fenster. </a:t>
            </a:r>
          </a:p>
          <a:p>
            <a:r>
              <a:rPr lang="de-DE" baseline="0" dirty="0" smtClean="0"/>
              <a:t>[2] Es finden sich auch fächerübergreifende Hinweise, wie hier „Link“ in das Fach Deutsch hinein – bei Gleichnissen ist das nicht weiter verwunderlich!</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13</a:t>
            </a:fld>
            <a:endParaRPr lang="de-DE"/>
          </a:p>
        </p:txBody>
      </p:sp>
    </p:spTree>
    <p:extLst>
      <p:ext uri="{BB962C8B-B14F-4D97-AF65-F5344CB8AC3E}">
        <p14:creationId xmlns:p14="http://schemas.microsoft.com/office/powerpoint/2010/main" val="2963105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[1] Eine</a:t>
            </a:r>
            <a:r>
              <a:rPr lang="de-DE" baseline="0" dirty="0" smtClean="0"/>
              <a:t> Besonderheit bildet der sogenannte Container. Als einziger </a:t>
            </a:r>
            <a:r>
              <a:rPr lang="de-DE" baseline="0" dirty="0" err="1" smtClean="0"/>
              <a:t>Fachplan</a:t>
            </a:r>
            <a:r>
              <a:rPr lang="de-DE" baseline="0" dirty="0" smtClean="0"/>
              <a:t> listet der Bildungsplan für Evangelische Religion Bibelstellen und thematisch relevante  Fachbegriffe auf. Diese doppelten Listen sollen einmal die Bereichskompetenz und die inhaltsbezogenen Kompetenzen mit gewissen naheliegenden Orientierungspunkten in Verbindung gebracht werden. </a:t>
            </a:r>
          </a:p>
          <a:p>
            <a:r>
              <a:rPr lang="de-DE" baseline="0" dirty="0" smtClean="0"/>
              <a:t>Zum anderen sollen diese Zusammenstellungen zum Beispiel für </a:t>
            </a:r>
            <a:r>
              <a:rPr lang="de-DE" baseline="0" dirty="0" err="1" smtClean="0"/>
              <a:t>Referendarsgruppen</a:t>
            </a:r>
            <a:r>
              <a:rPr lang="de-DE" baseline="0" dirty="0" smtClean="0"/>
              <a:t> etc. eine gewisse Planungssicherheit bieten.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14</a:t>
            </a:fld>
            <a:endParaRPr lang="de-DE"/>
          </a:p>
        </p:txBody>
      </p:sp>
    </p:spTree>
    <p:extLst>
      <p:ext uri="{BB962C8B-B14F-4D97-AF65-F5344CB8AC3E}">
        <p14:creationId xmlns:p14="http://schemas.microsoft.com/office/powerpoint/2010/main" val="2739709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Leitperspektiven</a:t>
            </a:r>
            <a:r>
              <a:rPr lang="de-DE" baseline="0" dirty="0" smtClean="0"/>
              <a:t> sind ganz entscheidende und auch stark diskutierte Elemente der Bildungsplanarbeit geworden. </a:t>
            </a:r>
          </a:p>
          <a:p>
            <a:r>
              <a:rPr lang="de-DE" dirty="0" smtClean="0"/>
              <a:t>Es wurde schon in der</a:t>
            </a:r>
            <a:r>
              <a:rPr lang="de-DE" baseline="0" dirty="0" smtClean="0"/>
              <a:t> ersten, allgemeinen Runde der Fortbildung zum neuen Bildungsplan ausführlicher auf die Leitperspektiven eingegangen </a:t>
            </a:r>
            <a:endParaRPr lang="de-DE" dirty="0" smtClean="0"/>
          </a:p>
          <a:p>
            <a:r>
              <a:rPr lang="de-DE" dirty="0" smtClean="0"/>
              <a:t>Deshalb</a:t>
            </a:r>
            <a:r>
              <a:rPr lang="de-DE" baseline="0" dirty="0" smtClean="0"/>
              <a:t> an dieser Stelle  nur ein kurzer Hinweis auf eine Besonderheit beim Umgang mit diesen Leitperspektiven innerhalb des  Bildungsplanes für Ev. Religionslehre </a:t>
            </a:r>
            <a:endParaRPr lang="de-DE" dirty="0" smtClean="0"/>
          </a:p>
        </p:txBody>
      </p:sp>
      <p:sp>
        <p:nvSpPr>
          <p:cNvPr id="4" name="Foliennummernplatzhalter 3"/>
          <p:cNvSpPr>
            <a:spLocks noGrp="1"/>
          </p:cNvSpPr>
          <p:nvPr>
            <p:ph type="sldNum" sz="quarter" idx="10"/>
          </p:nvPr>
        </p:nvSpPr>
        <p:spPr/>
        <p:txBody>
          <a:bodyPr/>
          <a:lstStyle/>
          <a:p>
            <a:fld id="{D8269B8B-8EF7-47A9-934F-8C58A01593CE}" type="slidenum">
              <a:rPr lang="de-DE" smtClean="0"/>
              <a:pPr/>
              <a:t>15</a:t>
            </a:fld>
            <a:endParaRPr lang="de-DE"/>
          </a:p>
        </p:txBody>
      </p:sp>
    </p:spTree>
    <p:extLst>
      <p:ext uri="{BB962C8B-B14F-4D97-AF65-F5344CB8AC3E}">
        <p14:creationId xmlns:p14="http://schemas.microsoft.com/office/powerpoint/2010/main" val="380764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a:t>
            </a:r>
            <a:r>
              <a:rPr lang="de-DE" baseline="0" dirty="0" smtClean="0"/>
              <a:t> Leitperspektiven formulieren allgemeine, fächerübergreifende Bildungsziele, die einen Bezugsrahmen für die Kompetenzbeschreibungen alle Fächer darstellen.  </a:t>
            </a:r>
          </a:p>
          <a:p>
            <a:r>
              <a:rPr lang="de-DE" baseline="0" dirty="0" smtClean="0"/>
              <a:t>Dieser Bezugsrahmen gliedert sich in Allgemeine Leitperspektiven und in themenspezifische Leitperspektiven.  </a:t>
            </a:r>
          </a:p>
          <a:p>
            <a:r>
              <a:rPr lang="de-DE" baseline="0" dirty="0" smtClean="0"/>
              <a:t>[1] Allgemeine Leitperspektiven und </a:t>
            </a:r>
          </a:p>
          <a:p>
            <a:r>
              <a:rPr lang="de-DE" baseline="0" dirty="0" smtClean="0"/>
              <a:t>[2] Themenspezifische Leitperspektiven</a:t>
            </a:r>
          </a:p>
          <a:p>
            <a:r>
              <a:rPr lang="de-DE" baseline="0" dirty="0" smtClean="0"/>
              <a:t> </a:t>
            </a:r>
          </a:p>
          <a:p>
            <a:r>
              <a:rPr lang="de-DE" baseline="0" dirty="0" smtClean="0"/>
              <a:t> </a:t>
            </a:r>
          </a:p>
          <a:p>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16</a:t>
            </a:fld>
            <a:endParaRPr lang="de-DE"/>
          </a:p>
        </p:txBody>
      </p:sp>
    </p:spTree>
    <p:extLst>
      <p:ext uri="{BB962C8B-B14F-4D97-AF65-F5344CB8AC3E}">
        <p14:creationId xmlns:p14="http://schemas.microsoft.com/office/powerpoint/2010/main" val="966677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Auf diese Leitperspektiven wird in anderen Bildungsplänen in vielfältigen Verweisen innerhalb der Inhaltsbezogenen Kompetenzen hingewiesen. Diese Verweisstruktur macht aber die Übersichtlichkeit bei der Darstellung nicht gerade größer. </a:t>
            </a:r>
            <a:r>
              <a:rPr lang="de-DE" dirty="0" smtClean="0"/>
              <a:t>Hier</a:t>
            </a:r>
            <a:r>
              <a:rPr lang="de-DE" baseline="0" dirty="0" smtClean="0"/>
              <a:t> als Ausschnitt ein Beispiel aus dem Fach Geschichte. Durch drei grüne </a:t>
            </a:r>
            <a:r>
              <a:rPr lang="de-DE" baseline="0" dirty="0" err="1" smtClean="0"/>
              <a:t>L´s</a:t>
            </a:r>
            <a:r>
              <a:rPr lang="de-DE" baseline="0" dirty="0" smtClean="0"/>
              <a:t> wird auf Bezüge zu den Leitperspektiven in den einzelnen Kompetenzen hingewiesen. Links oben sehen Sie das „aufgeschlagene“ Fenster zur 1. Leitperspektive. Welche Leitperspektive aber ist genau mit dem Ausdruck „Information und Wissen“ gemeint? Also: Der konkrete Bezug wird durch den Hinweis nicht unbedingt klarer. </a:t>
            </a:r>
          </a:p>
          <a:p>
            <a:r>
              <a:rPr lang="de-DE" baseline="0" dirty="0" smtClean="0"/>
              <a:t>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17</a:t>
            </a:fld>
            <a:endParaRPr lang="de-DE"/>
          </a:p>
        </p:txBody>
      </p:sp>
    </p:spTree>
    <p:extLst>
      <p:ext uri="{BB962C8B-B14F-4D97-AF65-F5344CB8AC3E}">
        <p14:creationId xmlns:p14="http://schemas.microsoft.com/office/powerpoint/2010/main" val="532518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Im</a:t>
            </a:r>
            <a:r>
              <a:rPr lang="de-DE" baseline="0" dirty="0" smtClean="0"/>
              <a:t> Bildungsplan für Evangelischen Religionsunterricht wird der Bezug zu den Leitperspektiven im Vorwort zum Bildungsplan (Leitgedanken zum Kompetenzerwerb) hergestellt. Dies geschieht nicht in  vielen und </a:t>
            </a:r>
            <a:r>
              <a:rPr lang="de-DE" baseline="0" dirty="0" err="1" smtClean="0"/>
              <a:t>kleinschrittigen</a:t>
            </a:r>
            <a:r>
              <a:rPr lang="de-DE" baseline="0" dirty="0" smtClean="0"/>
              <a:t> Verweisen bei den inhaltsbezogenen Kompetenzen, sondern in grundsätzlicher Perspektive und in „domänenspezifischer“ Hinsicht. Es wird also darauf reflektiert in welcher besonderen Weise im Fach Religion   auf die Leitperspektive Bezug genommen werden kann. Diese </a:t>
            </a:r>
            <a:r>
              <a:rPr lang="de-DE" b="1" baseline="0" dirty="0" smtClean="0"/>
              <a:t>spezifische </a:t>
            </a:r>
            <a:r>
              <a:rPr lang="de-DE" baseline="0" dirty="0" smtClean="0"/>
              <a:t>Konturierung war der Bildungsplankommission wichtig. </a:t>
            </a:r>
          </a:p>
          <a:p>
            <a:r>
              <a:rPr lang="de-DE" baseline="0" dirty="0" smtClean="0"/>
              <a:t>Dabei sind bündige, bisweilen meist bündigere Formulierungen entstanden als bei den Leitperspektiven selbst. Dies zeigt ein direkter Vergleich. Links der Anfang der Leitperspektive „BTV“. Nach den Auslassungspunkten folgt erst noch der größte Teil des Textes.</a:t>
            </a:r>
          </a:p>
          <a:p>
            <a:r>
              <a:rPr lang="de-DE" baseline="0" dirty="0" smtClean="0"/>
              <a:t>Rechts die gesamte Passage zu „BTV“ in den „Leitgedanken zum Kompetenzerwerb“, also im Vorwort des Bildungsplanes für Ev. Religion. Die Auslassungspunkte beziehen sich lediglich auf einen zitierten  Satz aus einer Denkschrift.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18</a:t>
            </a:fld>
            <a:endParaRPr lang="de-DE"/>
          </a:p>
        </p:txBody>
      </p:sp>
    </p:spTree>
    <p:extLst>
      <p:ext uri="{BB962C8B-B14F-4D97-AF65-F5344CB8AC3E}">
        <p14:creationId xmlns:p14="http://schemas.microsoft.com/office/powerpoint/2010/main" val="3928151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indent="-285750">
              <a:buFont typeface="Arial" panose="020B0604020202020204" pitchFamily="34" charset="0"/>
              <a:buNone/>
            </a:pPr>
            <a:r>
              <a:rPr lang="de-DE" dirty="0" smtClean="0"/>
              <a:t>Schließlich</a:t>
            </a:r>
            <a:r>
              <a:rPr lang="de-DE" baseline="0" dirty="0" smtClean="0"/>
              <a:t> noch ein erster Blick auf die Kursstufe. Dabei sind folgende „Eckdaten“ wichtig:  </a:t>
            </a:r>
            <a:endParaRPr lang="de-DE" dirty="0" smtClean="0"/>
          </a:p>
          <a:p>
            <a:pPr marL="285750" indent="-285750">
              <a:buFont typeface="Arial" panose="020B0604020202020204" pitchFamily="34" charset="0"/>
              <a:buChar char="•"/>
            </a:pPr>
            <a:r>
              <a:rPr lang="de-DE" dirty="0" smtClean="0"/>
              <a:t>Es gibt sechs Bereiche, nämlich: Mensch, Welt und Verantwortung, Gott, Jesus Christus, Kirche und Kirchen, Religionen und Weltanschauungen.  </a:t>
            </a:r>
          </a:p>
          <a:p>
            <a:pPr marL="285750" indent="-285750">
              <a:buFont typeface="Arial" panose="020B0604020202020204" pitchFamily="34" charset="0"/>
              <a:buChar char="•"/>
            </a:pPr>
            <a:r>
              <a:rPr lang="de-DE" dirty="0" smtClean="0"/>
              <a:t>Es gibt keine Sternchenthemen mehr. Alle 6 Bereiche werden in jedem Kurs unterrichtet. Dabei wird hinsichtlich des Abiturs aber eine Auswahl</a:t>
            </a:r>
            <a:r>
              <a:rPr lang="de-DE" baseline="0" dirty="0" smtClean="0"/>
              <a:t> hinsichtlich der verbindlichen Kompetenzen zu treffen sein.  Es ist vorgesehen, dass dabei für den z</a:t>
            </a:r>
            <a:r>
              <a:rPr lang="de-DE" dirty="0" smtClean="0"/>
              <a:t>weistündigen</a:t>
            </a:r>
            <a:r>
              <a:rPr lang="de-DE" baseline="0" dirty="0" smtClean="0"/>
              <a:t> Kurs zwei </a:t>
            </a:r>
            <a:r>
              <a:rPr lang="de-DE" dirty="0" smtClean="0"/>
              <a:t> Teilkompetenzen durch</a:t>
            </a:r>
            <a:r>
              <a:rPr lang="de-DE" baseline="0" dirty="0" smtClean="0"/>
              <a:t> die Abiturkommission ausgewählt werden.  Für den v</a:t>
            </a:r>
            <a:r>
              <a:rPr lang="de-DE" dirty="0" smtClean="0"/>
              <a:t>ierstündigen</a:t>
            </a:r>
            <a:r>
              <a:rPr lang="de-DE" baseline="0" dirty="0" smtClean="0"/>
              <a:t> Kurs ist an</a:t>
            </a:r>
            <a:r>
              <a:rPr lang="de-DE" dirty="0" smtClean="0"/>
              <a:t> 3 oder 4 Teilkompetenzen zu denken</a:t>
            </a:r>
          </a:p>
          <a:p>
            <a:pPr marL="285750" indent="-285750">
              <a:buFont typeface="Arial" panose="020B0604020202020204" pitchFamily="34" charset="0"/>
              <a:buChar char="•"/>
            </a:pPr>
            <a:r>
              <a:rPr lang="de-DE" dirty="0" smtClean="0"/>
              <a:t>Ein weiterer Hinweis.</a:t>
            </a:r>
            <a:r>
              <a:rPr lang="de-DE" baseline="0" dirty="0" smtClean="0"/>
              <a:t> Das wichtige Thema</a:t>
            </a:r>
            <a:r>
              <a:rPr lang="de-DE" dirty="0" smtClean="0"/>
              <a:t> „Gerechtigkeit“ wird nun unter dem Thema „</a:t>
            </a:r>
            <a:r>
              <a:rPr lang="de-DE" dirty="0" smtClean="0">
                <a:sym typeface="Wingdings" panose="05000000000000000000" pitchFamily="2" charset="2"/>
              </a:rPr>
              <a:t>Welt und Verantwortung“ verhandelt. Das unterrichtlich wichtige </a:t>
            </a:r>
            <a:r>
              <a:rPr lang="de-DE" baseline="0" dirty="0" smtClean="0">
                <a:sym typeface="Wingdings" panose="05000000000000000000" pitchFamily="2" charset="2"/>
              </a:rPr>
              <a:t>„Thema </a:t>
            </a:r>
            <a:r>
              <a:rPr lang="de-DE" dirty="0" smtClean="0">
                <a:sym typeface="Wingdings" panose="05000000000000000000" pitchFamily="2" charset="2"/>
              </a:rPr>
              <a:t>Wirklichkeit“ tauch als eigenständiger Bereich zwar nicht mehr auf. Seine Belange und Perspektiven</a:t>
            </a:r>
            <a:r>
              <a:rPr lang="de-DE" baseline="0" dirty="0" smtClean="0">
                <a:sym typeface="Wingdings" panose="05000000000000000000" pitchFamily="2" charset="2"/>
              </a:rPr>
              <a:t> werden aber in </a:t>
            </a:r>
            <a:r>
              <a:rPr lang="de-DE" dirty="0" smtClean="0">
                <a:sym typeface="Wingdings" panose="05000000000000000000" pitchFamily="2" charset="2"/>
              </a:rPr>
              <a:t>wird in allen sechs Bereichen </a:t>
            </a:r>
            <a:r>
              <a:rPr lang="de-DE" dirty="0" err="1" smtClean="0">
                <a:sym typeface="Wingdings" panose="05000000000000000000" pitchFamily="2" charset="2"/>
              </a:rPr>
              <a:t>mitthematisiert</a:t>
            </a:r>
            <a:r>
              <a:rPr lang="de-DE" dirty="0" smtClean="0">
                <a:sym typeface="Wingdings" panose="05000000000000000000" pitchFamily="2" charset="2"/>
              </a:rPr>
              <a:t>. In der Kompetenz</a:t>
            </a:r>
            <a:r>
              <a:rPr lang="de-DE" baseline="0" dirty="0" smtClean="0">
                <a:sym typeface="Wingdings" panose="05000000000000000000" pitchFamily="2" charset="2"/>
              </a:rPr>
              <a:t> 2 finden Sie hier den wichtigen Begriff der „Sichtweise“. Er thematisiert an dieser Stelle explizit die Multiperspektivität von Wirklichkeitssichten und die Notwendigkeit, sie zueinander in ein Verhältnis zu setzen. </a:t>
            </a:r>
            <a:endParaRPr lang="de-DE" dirty="0" smtClean="0">
              <a:sym typeface="Wingdings" panose="05000000000000000000" pitchFamily="2" charset="2"/>
            </a:endParaRPr>
          </a:p>
          <a:p>
            <a:pPr marL="285750" indent="-285750">
              <a:buFont typeface="Arial" panose="020B0604020202020204" pitchFamily="34" charset="0"/>
              <a:buChar char="•"/>
            </a:pPr>
            <a:endParaRPr lang="de-DE" dirty="0" smtClean="0"/>
          </a:p>
          <a:p>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19</a:t>
            </a:fld>
            <a:endParaRPr lang="de-DE"/>
          </a:p>
        </p:txBody>
      </p:sp>
    </p:spTree>
    <p:extLst>
      <p:ext uri="{BB962C8B-B14F-4D97-AF65-F5344CB8AC3E}">
        <p14:creationId xmlns:p14="http://schemas.microsoft.com/office/powerpoint/2010/main" val="2534411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Einführung des Bildungsplans 2016 steht in einem größeren</a:t>
            </a:r>
            <a:r>
              <a:rPr lang="de-DE" baseline="0" dirty="0" smtClean="0"/>
              <a:t> strukturellen Zusammenhang, was die weitere Entwicklung von Bildungszielen anbelangt.  Dieser strukturelle Zusammenhang baute sich letztlich durch die Initialzündung der ersten PISA-Studie auf. </a:t>
            </a:r>
          </a:p>
          <a:p>
            <a:r>
              <a:rPr lang="de-DE" baseline="0" dirty="0" smtClean="0"/>
              <a:t>[1] Unser Ausgangspunkt ist der Bildungsplan 2016 und seine Einführung. Dieser Prozess vollzog sich bei den vergangenen Bildungsplänen und auch bei diesem Bildungsplan auf Landesebene. </a:t>
            </a:r>
          </a:p>
          <a:p>
            <a:r>
              <a:rPr lang="de-DE" baseline="0" dirty="0" smtClean="0"/>
              <a:t>[2] Die Einführung dieses Bildungsplans definiert aber auch eine Arbeitsebene „vor Ort“: Das Fachcurriculum besteht aus dem festen, durch den Bildungsplan festgelegten Kerncurriculum und dem Schulcurriculum, dessen Strukturen durch die </a:t>
            </a:r>
          </a:p>
          <a:p>
            <a:r>
              <a:rPr lang="de-DE" baseline="0" dirty="0" smtClean="0"/>
              <a:t>[3]  Sie alle kennen die „Einheitlichen Prüfungsanforderungen“ (EPAS) mit ihrem Gefüge der Operatoren   und ihrer Bedeutung vor allem für die  mündlichen und schriftlichen Prüfungen und als wichtige Gestaltungselemente für Klausuren. Wie Sie später sehen werden, sind diese EPA auch weiterhin in den Kompetenzformulierungen des Bildungsplans 2016 präsent. </a:t>
            </a:r>
          </a:p>
          <a:p>
            <a:r>
              <a:rPr lang="de-DE" baseline="0" dirty="0" smtClean="0"/>
              <a:t>[4] EPAs aber sind ein Element von Bildungsstandards, die durch die KMK der Länder festgesetzt werden und immer wieder fortgeschrieben werden; die letzte Vereinbarung durch die Kultusministerkonferenz hinsichtlich der Gültigkeit der </a:t>
            </a:r>
            <a:r>
              <a:rPr lang="de-DE" baseline="0" dirty="0" err="1" smtClean="0"/>
              <a:t>Epas</a:t>
            </a:r>
            <a:r>
              <a:rPr lang="de-DE" baseline="0" dirty="0" smtClean="0"/>
              <a:t> stammt vom 24.10.2008 </a:t>
            </a:r>
          </a:p>
          <a:p>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2</a:t>
            </a:fld>
            <a:endParaRPr lang="de-DE"/>
          </a:p>
        </p:txBody>
      </p:sp>
    </p:spTree>
    <p:extLst>
      <p:ext uri="{BB962C8B-B14F-4D97-AF65-F5344CB8AC3E}">
        <p14:creationId xmlns:p14="http://schemas.microsoft.com/office/powerpoint/2010/main" val="2897698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Dieser letzte Hinweis auf die Wirklichkeitsthematik</a:t>
            </a:r>
            <a:r>
              <a:rPr lang="de-DE" baseline="0" dirty="0" smtClean="0"/>
              <a:t> </a:t>
            </a:r>
            <a:r>
              <a:rPr lang="de-DE" dirty="0" smtClean="0"/>
              <a:t>wird noch einmal</a:t>
            </a:r>
            <a:r>
              <a:rPr lang="de-DE" baseline="0" dirty="0" smtClean="0"/>
              <a:t> deutlicher bei einem Blick auf die  3. Kompetenz im vierstündigen Kurs.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20</a:t>
            </a:fld>
            <a:endParaRPr lang="de-DE"/>
          </a:p>
        </p:txBody>
      </p:sp>
    </p:spTree>
    <p:extLst>
      <p:ext uri="{BB962C8B-B14F-4D97-AF65-F5344CB8AC3E}">
        <p14:creationId xmlns:p14="http://schemas.microsoft.com/office/powerpoint/2010/main" val="2534411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Zum Schluss: </a:t>
            </a:r>
          </a:p>
          <a:p>
            <a:r>
              <a:rPr lang="de-DE" dirty="0" smtClean="0"/>
              <a:t>Was will der neue</a:t>
            </a:r>
            <a:r>
              <a:rPr lang="de-DE" baseline="0" dirty="0" smtClean="0"/>
              <a:t> Bildungsplan mit seinen spezifischen Entscheidungen, Kontinuitäten und Neuerungen? </a:t>
            </a:r>
          </a:p>
          <a:p>
            <a:r>
              <a:rPr lang="de-DE" baseline="0" dirty="0" smtClean="0"/>
              <a:t>Es geht letztlich, gerade auch in einer kompetenzorientierten Perspektive des Unterrichts,  um ein Anliegen, das so neu nun auch wieder nicht ist, das aber stets aktuell bleibt.  </a:t>
            </a:r>
          </a:p>
          <a:p>
            <a:r>
              <a:rPr lang="de-DE" baseline="0" dirty="0" smtClean="0"/>
              <a:t>Der Bildungsplan ersetzt die unterrichtliche Bemühung um dieses Anliegen nicht, aber er will für seine Realisation einen Beitrag leisten und einen Rahmen setzen.  </a:t>
            </a:r>
          </a:p>
          <a:p>
            <a:r>
              <a:rPr lang="de-DE" baseline="0" dirty="0" smtClean="0"/>
              <a:t> </a:t>
            </a: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21</a:t>
            </a:fld>
            <a:endParaRPr lang="de-DE"/>
          </a:p>
        </p:txBody>
      </p:sp>
    </p:spTree>
    <p:extLst>
      <p:ext uri="{BB962C8B-B14F-4D97-AF65-F5344CB8AC3E}">
        <p14:creationId xmlns:p14="http://schemas.microsoft.com/office/powerpoint/2010/main" val="361319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Der Bildungsplan wird nicht „auf einmal“ eingeführt. Vielmehr</a:t>
            </a:r>
            <a:r>
              <a:rPr lang="de-DE" baseline="0" dirty="0" smtClean="0"/>
              <a:t> vollzieht sich seine Einführung in Stufen.</a:t>
            </a:r>
          </a:p>
          <a:p>
            <a:r>
              <a:rPr lang="de-DE" baseline="0" dirty="0" smtClean="0"/>
              <a:t>[1] Noch in diesem Schuljahr findet die Vorbereitung für die Einführung statt. Die Fachschaften werden dann damit beschäftigt sein, ein Schulcurriculum für ihre Schule zu erstellen. </a:t>
            </a:r>
          </a:p>
          <a:p>
            <a:r>
              <a:rPr lang="de-DE" baseline="0" dirty="0" smtClean="0"/>
              <a:t>[2] Im Schuljahr 2016/2017 folgt die Einführung für die Klassen 5/6</a:t>
            </a:r>
          </a:p>
          <a:p>
            <a:r>
              <a:rPr lang="de-DE" baseline="0" dirty="0" smtClean="0"/>
              <a:t>[3] Im Schuljahr 2017/2018 folgen die Klassenstufen 7/8.</a:t>
            </a:r>
          </a:p>
          <a:p>
            <a:r>
              <a:rPr lang="de-DE" baseline="0" dirty="0" smtClean="0"/>
              <a:t>[4] In Phase 3  wird die Einführung für die Klassen 9/10 im Schuljahr 2018/2019 realisiert.  </a:t>
            </a:r>
          </a:p>
          <a:p>
            <a:r>
              <a:rPr lang="de-DE" baseline="0" dirty="0" smtClean="0"/>
              <a:t>[5] Die Einführung der Kursstufe ist für das Schuljahr 2019/2020 vorgesehen.</a:t>
            </a:r>
          </a:p>
        </p:txBody>
      </p:sp>
      <p:sp>
        <p:nvSpPr>
          <p:cNvPr id="4" name="Foliennummernplatzhalter 3"/>
          <p:cNvSpPr>
            <a:spLocks noGrp="1"/>
          </p:cNvSpPr>
          <p:nvPr>
            <p:ph type="sldNum" sz="quarter" idx="10"/>
          </p:nvPr>
        </p:nvSpPr>
        <p:spPr/>
        <p:txBody>
          <a:bodyPr/>
          <a:lstStyle/>
          <a:p>
            <a:fld id="{D8269B8B-8EF7-47A9-934F-8C58A01593CE}" type="slidenum">
              <a:rPr lang="de-DE" smtClean="0"/>
              <a:pPr/>
              <a:t>3</a:t>
            </a:fld>
            <a:endParaRPr lang="de-DE"/>
          </a:p>
        </p:txBody>
      </p:sp>
    </p:spTree>
    <p:extLst>
      <p:ext uri="{BB962C8B-B14F-4D97-AF65-F5344CB8AC3E}">
        <p14:creationId xmlns:p14="http://schemas.microsoft.com/office/powerpoint/2010/main" val="350019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Auf</a:t>
            </a:r>
            <a:r>
              <a:rPr lang="de-DE" baseline="0" dirty="0" smtClean="0"/>
              <a:t> dieser Folie sehen Sie überblicksartig, wie das Gymnasium im Gefüge der Schularten insgesamt aufgestellt ist.  </a:t>
            </a:r>
          </a:p>
          <a:p>
            <a:r>
              <a:rPr lang="de-DE" baseline="0" dirty="0" smtClean="0"/>
              <a:t>Sie sehen: Rot markiert die Positionen der einzelnen Schulabschlüsse: Den Hauptschulabschluss in Klasse 9, den mittleren Schulabschluss in Klasse 10, </a:t>
            </a:r>
          </a:p>
          <a:p>
            <a:r>
              <a:rPr lang="de-DE" baseline="0" dirty="0" smtClean="0"/>
              <a:t>sowie das Abitur nach 8 bzw. 9 Jahren. </a:t>
            </a:r>
          </a:p>
          <a:p>
            <a:r>
              <a:rPr lang="de-DE" baseline="0" dirty="0" smtClean="0"/>
              <a:t>Zudem sehen Sie die Übergangsfelder zwischen der GMS in ihrem gymnasialen Zweig und dem allgemein bildenden Gymnasium.</a:t>
            </a:r>
          </a:p>
          <a:p>
            <a:r>
              <a:rPr lang="de-DE" baseline="0" dirty="0" smtClean="0"/>
              <a:t> </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4</a:t>
            </a:fld>
            <a:endParaRPr lang="de-DE"/>
          </a:p>
        </p:txBody>
      </p:sp>
    </p:spTree>
    <p:extLst>
      <p:ext uri="{BB962C8B-B14F-4D97-AF65-F5344CB8AC3E}">
        <p14:creationId xmlns:p14="http://schemas.microsoft.com/office/powerpoint/2010/main" val="1717214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Der</a:t>
            </a:r>
            <a:r>
              <a:rPr lang="de-DE" baseline="0" dirty="0" smtClean="0"/>
              <a:t> Bildungsplan 2016 wäre missverstanden, wenn man ihn als völliges Novum begreifen würde. Es weist deutliche Kontinuitäten zum Bildungsplan 2004 auf.</a:t>
            </a:r>
          </a:p>
          <a:p>
            <a:r>
              <a:rPr lang="de-DE" baseline="0" dirty="0" smtClean="0"/>
              <a:t>Es zeigen sich aber auch klare Neuakzentuierungen auf. Im  Folgenden  werden Ihnen zu beidem einige Beispiele vor Augen geführt. </a:t>
            </a:r>
          </a:p>
        </p:txBody>
      </p:sp>
      <p:sp>
        <p:nvSpPr>
          <p:cNvPr id="4" name="Foliennummernplatzhalter 3"/>
          <p:cNvSpPr>
            <a:spLocks noGrp="1"/>
          </p:cNvSpPr>
          <p:nvPr>
            <p:ph type="sldNum" sz="quarter" idx="10"/>
          </p:nvPr>
        </p:nvSpPr>
        <p:spPr/>
        <p:txBody>
          <a:bodyPr/>
          <a:lstStyle/>
          <a:p>
            <a:fld id="{D8269B8B-8EF7-47A9-934F-8C58A01593CE}" type="slidenum">
              <a:rPr lang="de-DE" smtClean="0"/>
              <a:pPr/>
              <a:t>5</a:t>
            </a:fld>
            <a:endParaRPr lang="de-DE"/>
          </a:p>
        </p:txBody>
      </p:sp>
    </p:spTree>
    <p:extLst>
      <p:ext uri="{BB962C8B-B14F-4D97-AF65-F5344CB8AC3E}">
        <p14:creationId xmlns:p14="http://schemas.microsoft.com/office/powerpoint/2010/main" val="783717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a:t>
            </a:r>
            <a:r>
              <a:rPr lang="de-DE" baseline="0" dirty="0" smtClean="0"/>
              <a:t> sieben Bereiche, die in ihrer Grundstruktur auch bereits im 2004er Bildungsplan zu sehen. Dort wurde dieses Gesamtgefüge mit dem Begriff „Dimensionen“ beschrieben.  Dies ist auch die große „Schnittmenge“ mit dem katholischen Bildungsplan; d.h. im römisch-katholischen Bildungsplan ist die Benennung der Bereiche für die einzelnen inhaltsbezogenen Kompetenzen identisch.</a:t>
            </a:r>
          </a:p>
          <a:p>
            <a:r>
              <a:rPr lang="de-DE" baseline="0" dirty="0" smtClean="0"/>
              <a:t>Dies inhaltliche Kontinuität zwischen den Bildungsplan 2004 und 2016  ist an einer Stelle besonders deutlich. </a:t>
            </a:r>
          </a:p>
          <a:p>
            <a:r>
              <a:rPr lang="de-DE" baseline="0" dirty="0" smtClean="0"/>
              <a:t>[1] Der Bereich „Bibel“ wird in den Klassen 5-10 als eigenständiger Bereich unterrichtet. In der Kursstufe bleibt die Bibel natürlich weiterhin wichtig. Aber es gibt keinen eigenständigen Kompetenzbereich „Bibel“ mehr. </a:t>
            </a:r>
          </a:p>
          <a:p>
            <a:endParaRPr lang="de-DE" baseline="0" dirty="0" smtClean="0"/>
          </a:p>
          <a:p>
            <a:pPr algn="r"/>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6</a:t>
            </a:fld>
            <a:endParaRPr lang="de-DE"/>
          </a:p>
        </p:txBody>
      </p:sp>
    </p:spTree>
    <p:extLst>
      <p:ext uri="{BB962C8B-B14F-4D97-AF65-F5344CB8AC3E}">
        <p14:creationId xmlns:p14="http://schemas.microsoft.com/office/powerpoint/2010/main" val="245393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lgn="l"/>
            <a:r>
              <a:rPr lang="de-DE" dirty="0" smtClean="0"/>
              <a:t>Es gibt</a:t>
            </a:r>
            <a:r>
              <a:rPr lang="de-DE" baseline="0" dirty="0" smtClean="0"/>
              <a:t> deutliche Kontinuitäten in den inhaltsbezogenen Kompetenzen; das sind keine wörtlichen Übernahmen, wohl aber starke Anklänge. Daran wird auch der Charakter des Bildungsplanes deutlich. Es geht in diesem Plan eher um eine kräftige Weiterentwicklung als um einen fundamentale Neuansatz. </a:t>
            </a:r>
          </a:p>
          <a:p>
            <a:pPr algn="l"/>
            <a:r>
              <a:rPr lang="de-DE" baseline="0" dirty="0" smtClean="0"/>
              <a:t>In dieser Folie sehen Sie einige wesentliche Kontinuitäten in Beispielen und Stichworten. Diese Stichworte bilden nicht genau die jeweiligen Bildungsplanformulierungen ab. Sie wollen aber Beispiele für Schnittmengen sein, die sich im Vergleich zwischen den verschiedenen Kompetenzformulierungen im Bildungsplan 2004 und im Bildungsplan 20016 ergeben.   </a:t>
            </a:r>
          </a:p>
          <a:p>
            <a:pPr algn="l"/>
            <a:r>
              <a:rPr lang="de-DE" dirty="0" smtClean="0"/>
              <a:t>In</a:t>
            </a:r>
            <a:r>
              <a:rPr lang="de-DE" baseline="0" dirty="0" smtClean="0"/>
              <a:t> der nun aufzuzeigenden Kontinuität steckt allerdings auch eine grundlegende Neuerung. Es wird auf eine doppelte Notation  der Unterrichtsgegenstände in Kompetenzformulierung </a:t>
            </a:r>
            <a:r>
              <a:rPr lang="de-DE" b="1" baseline="0" dirty="0" smtClean="0"/>
              <a:t>und </a:t>
            </a:r>
            <a:r>
              <a:rPr lang="de-DE" b="0" baseline="0" dirty="0" smtClean="0"/>
              <a:t>in der Schreibweise von Themenfeldern verzichtet. </a:t>
            </a:r>
          </a:p>
          <a:p>
            <a:pPr algn="l"/>
            <a:r>
              <a:rPr lang="de-DE" b="0" baseline="0" dirty="0" smtClean="0"/>
              <a:t>Das heißt der neue Bildungsplan ist konsequent kompetenzorientiert notiert.  Es gibt nicht mehr, wie noch im Bildungsplan 2004, ein Nebeneinander von Kompetenzen und Themenfeldern. </a:t>
            </a:r>
          </a:p>
          <a:p>
            <a:pPr algn="l"/>
            <a:r>
              <a:rPr lang="de-DE" b="0" baseline="0" dirty="0" smtClean="0"/>
              <a:t>Deshalb wird im folgenden noch an einem Beispiel ein grundsätzlicher Blick auf die Implikationen einer kompetenzorientierten Schreibweise gerichtet. </a:t>
            </a:r>
            <a:endParaRPr lang="de-DE" b="1"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7</a:t>
            </a:fld>
            <a:endParaRPr lang="de-DE"/>
          </a:p>
        </p:txBody>
      </p:sp>
    </p:spTree>
    <p:extLst>
      <p:ext uri="{BB962C8B-B14F-4D97-AF65-F5344CB8AC3E}">
        <p14:creationId xmlns:p14="http://schemas.microsoft.com/office/powerpoint/2010/main" val="414566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de-DE" dirty="0" smtClean="0"/>
              <a:t>Hier</a:t>
            </a:r>
            <a:r>
              <a:rPr lang="de-DE" baseline="0" dirty="0" smtClean="0"/>
              <a:t> finden Sie noch einmal eine fundamentale Charakterisierung des Kompetenzbegriffs und jeweils ein Beispiel aus dem Umkreis einer Kompetenz zum Thema Bibel in Klasse 5/6. </a:t>
            </a:r>
          </a:p>
          <a:p>
            <a:r>
              <a:rPr lang="de-DE" baseline="0" dirty="0" smtClean="0"/>
              <a:t>Damit kann vielleicht deutlich werden, wie der Kompetenzbegriff eingesetzt werden kann und möglichst konkret an Unterricht  und Unterrichtsplanung herangeführt werden kann. </a:t>
            </a:r>
          </a:p>
          <a:p>
            <a:r>
              <a:rPr lang="de-DE" baseline="0" dirty="0" smtClean="0"/>
              <a:t>Entscheidend ist, dass Kompetenzen nicht identisch sind mit Bildungsprozessen (zum Beispiel in Schulstunden), wohl aber eng mit diesen Bildungsprozessen zusammenhängen. </a:t>
            </a:r>
          </a:p>
          <a:p>
            <a:r>
              <a:rPr lang="de-DE" baseline="0" dirty="0" smtClean="0"/>
              <a:t>[1]  Machen wir es uns an einem Beispiel der Klassenstufe 5/6 klar. Schülerinnen und Schüler sollen anhand einer Bibel und zum Beispiel ihrem Inhaltsverzeichnis oder sogar einer Konkordanz Bibelstellen recherchieren.</a:t>
            </a:r>
          </a:p>
          <a:p>
            <a:r>
              <a:rPr lang="de-DE" baseline="0" dirty="0" smtClean="0"/>
              <a:t>[2] Eine Kompetenz ist aber auch eingebettet in spezifische Leistungsdispositionen. </a:t>
            </a:r>
          </a:p>
          <a:p>
            <a:r>
              <a:rPr lang="de-DE" baseline="0" dirty="0" smtClean="0"/>
              <a:t>[3] Im Falle der Bibelstellenrecherche ist eine solche Disposition etwa die Fähigkeit, ein Inhaltsverzeichnis überhaupt zu verstehen. </a:t>
            </a:r>
          </a:p>
          <a:p>
            <a:r>
              <a:rPr lang="de-DE" baseline="0" dirty="0" smtClean="0"/>
              <a:t>[4] Bildungsprozesse vollziehen sich in bestimmten „Domänen“, zum Beispiel in der Domäne von sprachlicher Bildung, von naturwissenschaftlicher Bildung oder auch religiösen Bildung. Das heißt aber: Diese Bildungsprozesse  vollziehen sich nie unter Absehung eines Kontexts, der unmittelbar oder mit zeitlicher und Verzögerung das Wissen und Können wieder „abfragt“! Ein solcher Kontext kann eine bestimmte Situationen oder eine bestimmte Anforderungssituation sein geschehen [5] In unserem Beispiel ergeben sich eine schulspezifische und eine mögliche lebensweltspezifische Anforderungssituation. </a:t>
            </a:r>
          </a:p>
        </p:txBody>
      </p:sp>
    </p:spTree>
    <p:extLst>
      <p:ext uri="{BB962C8B-B14F-4D97-AF65-F5344CB8AC3E}">
        <p14:creationId xmlns:p14="http://schemas.microsoft.com/office/powerpoint/2010/main" val="2670827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20000"/>
          </a:bodyPr>
          <a:lstStyle/>
          <a:p>
            <a:r>
              <a:rPr lang="de-DE" dirty="0" smtClean="0"/>
              <a:t>Auf</a:t>
            </a:r>
            <a:r>
              <a:rPr lang="de-DE" baseline="0" dirty="0" smtClean="0"/>
              <a:t> dieser Folie sehen Sie die drei wesentlichen Konstanten für die Arbeit   an der Unterrichtsplanung und der Unterrichtsgestaltung mithilfe des neuen Bildungsplans. </a:t>
            </a:r>
          </a:p>
          <a:p>
            <a:endParaRPr lang="de-DE" baseline="0" dirty="0" smtClean="0"/>
          </a:p>
          <a:p>
            <a:r>
              <a:rPr lang="de-DE" baseline="0" dirty="0" smtClean="0"/>
              <a:t>[1] Besonders intensiv und für alle besonders stark sichtbar wurden in den vergangenen Jahren die drei Anforderungsbereiche der Einheitlichen Prüfungsanforderungen realisiert. Die drei Anforderungsbereiche, die hier noch einmal in konzentrierter Form dargestellt werden sind  für die Gestaltung des schriftlichen und mündlichen Abiturs und für die Erstellung von Klausuren und allen Lernerfolgskontrollen (</a:t>
            </a:r>
            <a:r>
              <a:rPr lang="de-DE" baseline="0" dirty="0" err="1" smtClean="0"/>
              <a:t>z.B</a:t>
            </a:r>
            <a:r>
              <a:rPr lang="de-DE" baseline="0" dirty="0" smtClean="0"/>
              <a:t>: Klassenarbeiten) wichtig.</a:t>
            </a:r>
          </a:p>
          <a:p>
            <a:r>
              <a:rPr lang="de-DE" baseline="0" dirty="0" smtClean="0"/>
              <a:t>[2]  Die fünf Prozessbezogenen Kompetenzen zielen auf bestimmte Schlüsselkompetenzen, die religiöses Lernen wesentlich ausmachen. Diese prozessbezogenen Kompetenzen sollen durch alle Klassenstufen hindurch Lernprozesse maßgeblich initiieren und strukturieren. Die fünf prozessbezogenen Kompetenzen werden so zu „Vokabeln für nachhaltiges Lernen.</a:t>
            </a:r>
          </a:p>
          <a:p>
            <a:r>
              <a:rPr lang="de-DE" baseline="0" dirty="0" smtClean="0"/>
              <a:t>[3] Die 7 Bereiche, die im Bildungsplan 2004 ja als „Dimensionen“ ausgewiesen wurden, definieren einen weitgehendes inhaltliches Feld, innerhalb dessen sich ev. Religionsunterricht bewegt. </a:t>
            </a:r>
          </a:p>
          <a:p>
            <a:endParaRPr lang="de-DE" baseline="0" dirty="0" smtClean="0"/>
          </a:p>
          <a:p>
            <a:r>
              <a:rPr lang="de-DE" baseline="0" dirty="0" smtClean="0"/>
              <a:t>Diese drei Konstanten sind für die Planungsarbeit deshalb von Relevanz, weil sie  den Rahmen für drei wesentliche Fragen bei der Unterrichtsplanung anschneiden und wachhalten. Diese Fragen lauten  </a:t>
            </a:r>
          </a:p>
          <a:p>
            <a:r>
              <a:rPr lang="de-DE" baseline="0" dirty="0" smtClean="0"/>
              <a:t>[4] In welchen größeren thematischen Zusammenhängen stehen die Inhalte des Religionsunterrichts?</a:t>
            </a:r>
          </a:p>
          <a:p>
            <a:r>
              <a:rPr lang="de-DE" baseline="0" dirty="0" smtClean="0"/>
              <a:t>[5] Was wird in Prüfungen verlangt? Präziser geht es um die durchaus unterschiedliche Perspektive und Durchdringungstiefe, die bei der Bearbeitung von Aufgaben und Anforderungssituationen eine Rolle spielt. </a:t>
            </a:r>
          </a:p>
          <a:p>
            <a:r>
              <a:rPr lang="de-DE" baseline="0" dirty="0" smtClean="0"/>
              <a:t>[6]  Die prozessbezogenen Kompetenzen stellen schließlich jene Anforderungsprofile dar, die für Schülerinnen und Schüler an den unterschiedlichsten Gegenständen und in den verschiedenen Klassenstufen „wieder und wieder“ eine Rolle spielen. Die Schülerinnen und Schüler sollen wahrnehmen und darstellen können. Sie sollen deuten und urteilen können. Sie sollen im Raum religiös relevanter Kommunikation dialogfähig und  gestaltungsfähig sein. </a:t>
            </a:r>
          </a:p>
          <a:p>
            <a:endParaRPr lang="de-DE" baseline="0" dirty="0" smtClean="0"/>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fld id="{D8269B8B-8EF7-47A9-934F-8C58A01593CE}" type="slidenum">
              <a:rPr lang="de-DE" smtClean="0"/>
              <a:pPr/>
              <a:t>9</a:t>
            </a:fld>
            <a:endParaRPr lang="de-DE"/>
          </a:p>
        </p:txBody>
      </p:sp>
    </p:spTree>
    <p:extLst>
      <p:ext uri="{BB962C8B-B14F-4D97-AF65-F5344CB8AC3E}">
        <p14:creationId xmlns:p14="http://schemas.microsoft.com/office/powerpoint/2010/main" val="297131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656E3E0-8743-456C-AF4D-BEBE3A820940}" type="datetime1">
              <a:rPr lang="de-DE" smtClean="0"/>
              <a:pPr/>
              <a:t>tt.01.jjjj</a:t>
            </a:fld>
            <a:endParaRPr lang="de-DE"/>
          </a:p>
        </p:txBody>
      </p:sp>
      <p:sp>
        <p:nvSpPr>
          <p:cNvPr id="5" name="Fußzeilenplatzhalter 4"/>
          <p:cNvSpPr>
            <a:spLocks noGrp="1"/>
          </p:cNvSpPr>
          <p:nvPr>
            <p:ph type="ftr" sz="quarter" idx="11"/>
          </p:nvPr>
        </p:nvSpPr>
        <p:spPr/>
        <p:txBody>
          <a:bodyPr/>
          <a:lstStyle/>
          <a:p>
            <a:r>
              <a:rPr lang="de-DE" smtClean="0"/>
              <a:t>Kurt Konstandin,  Dr. U. Löffler -  Ev. Religinslehre im Bildungsplan 2016</a:t>
            </a:r>
            <a:endParaRPr lang="de-DE"/>
          </a:p>
        </p:txBody>
      </p:sp>
      <p:sp>
        <p:nvSpPr>
          <p:cNvPr id="6" name="Foliennummernplatzhalter 5"/>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21DEB7-A218-48FA-B126-8D48E36CA055}" type="datetime1">
              <a:rPr lang="de-DE" smtClean="0"/>
              <a:pPr/>
              <a:t>tt.01.jjjj</a:t>
            </a:fld>
            <a:endParaRPr lang="de-DE"/>
          </a:p>
        </p:txBody>
      </p:sp>
      <p:sp>
        <p:nvSpPr>
          <p:cNvPr id="5" name="Fußzeilenplatzhalter 4"/>
          <p:cNvSpPr>
            <a:spLocks noGrp="1"/>
          </p:cNvSpPr>
          <p:nvPr>
            <p:ph type="ftr" sz="quarter" idx="11"/>
          </p:nvPr>
        </p:nvSpPr>
        <p:spPr/>
        <p:txBody>
          <a:bodyPr/>
          <a:lstStyle/>
          <a:p>
            <a:r>
              <a:rPr lang="de-DE" smtClean="0"/>
              <a:t>Kurt Konstandin,  Dr. U. Löffler -  Ev. Religinslehre im Bildungsplan 2016</a:t>
            </a:r>
            <a:endParaRPr lang="de-DE"/>
          </a:p>
        </p:txBody>
      </p:sp>
      <p:sp>
        <p:nvSpPr>
          <p:cNvPr id="6" name="Foliennummernplatzhalter 5"/>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675512-BE0A-465B-93BB-ED2030A0BEF1}" type="datetime1">
              <a:rPr lang="de-DE" smtClean="0"/>
              <a:pPr/>
              <a:t>tt.01.jjjj</a:t>
            </a:fld>
            <a:endParaRPr lang="de-DE"/>
          </a:p>
        </p:txBody>
      </p:sp>
      <p:sp>
        <p:nvSpPr>
          <p:cNvPr id="5" name="Fußzeilenplatzhalter 4"/>
          <p:cNvSpPr>
            <a:spLocks noGrp="1"/>
          </p:cNvSpPr>
          <p:nvPr>
            <p:ph type="ftr" sz="quarter" idx="11"/>
          </p:nvPr>
        </p:nvSpPr>
        <p:spPr/>
        <p:txBody>
          <a:bodyPr/>
          <a:lstStyle/>
          <a:p>
            <a:r>
              <a:rPr lang="de-DE" smtClean="0"/>
              <a:t>Kurt Konstandin,  Dr. U. Löffler -  Ev. Religinslehre im Bildungsplan 2016</a:t>
            </a:r>
            <a:endParaRPr lang="de-DE"/>
          </a:p>
        </p:txBody>
      </p:sp>
      <p:sp>
        <p:nvSpPr>
          <p:cNvPr id="6" name="Foliennummernplatzhalter 5"/>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Nur Titel">
    <p:spTree>
      <p:nvGrpSpPr>
        <p:cNvPr id="1" name=""/>
        <p:cNvGrpSpPr/>
        <p:nvPr/>
      </p:nvGrpSpPr>
      <p:grpSpPr>
        <a:xfrm>
          <a:off x="0" y="0"/>
          <a:ext cx="0" cy="0"/>
          <a:chOff x="0" y="0"/>
          <a:chExt cx="0" cy="0"/>
        </a:xfrm>
      </p:grpSpPr>
      <p:sp>
        <p:nvSpPr>
          <p:cNvPr id="2" name="Fußzeilenplatzhalter 4"/>
          <p:cNvSpPr txBox="1">
            <a:spLocks/>
          </p:cNvSpPr>
          <p:nvPr userDrawn="1"/>
        </p:nvSpPr>
        <p:spPr>
          <a:xfrm>
            <a:off x="252413" y="6453188"/>
            <a:ext cx="719137" cy="365125"/>
          </a:xfrm>
          <a:prstGeom prst="rect">
            <a:avLst/>
          </a:prstGeom>
        </p:spPr>
        <p:txBody>
          <a:bodyPr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defRPr/>
            </a:pPr>
            <a:fld id="{AB58C64C-8E4B-4975-8F78-9F4EBA49E51C}" type="slidenum">
              <a:rPr lang="de-DE" smtClean="0"/>
              <a:pPr>
                <a:defRPr/>
              </a:pPr>
              <a:t>‹Nr.›</a:t>
            </a:fld>
            <a:endParaRPr lang="de-DE" dirty="0"/>
          </a:p>
        </p:txBody>
      </p:sp>
    </p:spTree>
    <p:extLst>
      <p:ext uri="{BB962C8B-B14F-4D97-AF65-F5344CB8AC3E}">
        <p14:creationId xmlns:p14="http://schemas.microsoft.com/office/powerpoint/2010/main" val="4187115107"/>
      </p:ext>
    </p:extLst>
  </p:cSld>
  <p:clrMapOvr>
    <a:masterClrMapping/>
  </p:clrMapOvr>
  <p:transition spd="med">
    <p:fade/>
  </p:transition>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sp>
        <p:nvSpPr>
          <p:cNvPr id="5" name="Fußzeilenplatzhalter 4"/>
          <p:cNvSpPr>
            <a:spLocks noGrp="1"/>
          </p:cNvSpPr>
          <p:nvPr>
            <p:ph type="ftr" sz="quarter" idx="11"/>
          </p:nvPr>
        </p:nvSpPr>
        <p:spPr/>
        <p:txBody>
          <a:bodyPr/>
          <a:lstStyle/>
          <a:p>
            <a:r>
              <a:rPr lang="de-DE" smtClean="0"/>
              <a:t>Kurt Konstandin,  Dr. U. Löffler -  Ev. Religinslehre im Bildungsplan 2016</a:t>
            </a:r>
            <a:endParaRPr lang="de-DE"/>
          </a:p>
        </p:txBody>
      </p:sp>
      <p:sp>
        <p:nvSpPr>
          <p:cNvPr id="6" name="Foliennummernplatzhalter 5"/>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EA341F0-114D-4CEF-8662-AC9FF7763658}" type="datetime1">
              <a:rPr lang="de-DE" smtClean="0"/>
              <a:pPr/>
              <a:t>tt.01.jjjj</a:t>
            </a:fld>
            <a:endParaRPr lang="de-DE"/>
          </a:p>
        </p:txBody>
      </p:sp>
      <p:sp>
        <p:nvSpPr>
          <p:cNvPr id="5" name="Fußzeilenplatzhalter 4"/>
          <p:cNvSpPr>
            <a:spLocks noGrp="1"/>
          </p:cNvSpPr>
          <p:nvPr>
            <p:ph type="ftr" sz="quarter" idx="11"/>
          </p:nvPr>
        </p:nvSpPr>
        <p:spPr/>
        <p:txBody>
          <a:bodyPr/>
          <a:lstStyle/>
          <a:p>
            <a:r>
              <a:rPr lang="de-DE" smtClean="0"/>
              <a:t>Kurt Konstandin,  Dr. U. Löffler -  Ev. Religinslehre im Bildungsplan 2016</a:t>
            </a:r>
            <a:endParaRPr lang="de-DE"/>
          </a:p>
        </p:txBody>
      </p:sp>
      <p:sp>
        <p:nvSpPr>
          <p:cNvPr id="6" name="Foliennummernplatzhalter 5"/>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4547BAA-C578-4C5A-9E4F-9F2926116907}" type="datetime1">
              <a:rPr lang="de-DE" smtClean="0"/>
              <a:pPr/>
              <a:t>tt.01.jjjj</a:t>
            </a:fld>
            <a:endParaRPr lang="de-DE"/>
          </a:p>
        </p:txBody>
      </p:sp>
      <p:sp>
        <p:nvSpPr>
          <p:cNvPr id="6" name="Fußzeilenplatzhalter 5"/>
          <p:cNvSpPr>
            <a:spLocks noGrp="1"/>
          </p:cNvSpPr>
          <p:nvPr>
            <p:ph type="ftr" sz="quarter" idx="11"/>
          </p:nvPr>
        </p:nvSpPr>
        <p:spPr/>
        <p:txBody>
          <a:bodyPr/>
          <a:lstStyle/>
          <a:p>
            <a:r>
              <a:rPr lang="de-DE" smtClean="0"/>
              <a:t>Kurt Konstandin,  Dr. U. Löffler -  Ev. Religinslehre im Bildungsplan 2016</a:t>
            </a:r>
            <a:endParaRPr lang="de-DE"/>
          </a:p>
        </p:txBody>
      </p:sp>
      <p:sp>
        <p:nvSpPr>
          <p:cNvPr id="7" name="Foliennummernplatzhalter 6"/>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5CC626F-3654-4399-9B2E-82CE6A5A4696}" type="datetime1">
              <a:rPr lang="de-DE" smtClean="0"/>
              <a:pPr/>
              <a:t>tt.01.jjjj</a:t>
            </a:fld>
            <a:endParaRPr lang="de-DE"/>
          </a:p>
        </p:txBody>
      </p:sp>
      <p:sp>
        <p:nvSpPr>
          <p:cNvPr id="8" name="Fußzeilenplatzhalter 7"/>
          <p:cNvSpPr>
            <a:spLocks noGrp="1"/>
          </p:cNvSpPr>
          <p:nvPr>
            <p:ph type="ftr" sz="quarter" idx="11"/>
          </p:nvPr>
        </p:nvSpPr>
        <p:spPr/>
        <p:txBody>
          <a:bodyPr/>
          <a:lstStyle/>
          <a:p>
            <a:r>
              <a:rPr lang="de-DE" smtClean="0"/>
              <a:t>Kurt Konstandin,  Dr. U. Löffler -  Ev. Religinslehre im Bildungsplan 2016</a:t>
            </a:r>
            <a:endParaRPr lang="de-DE"/>
          </a:p>
        </p:txBody>
      </p:sp>
      <p:sp>
        <p:nvSpPr>
          <p:cNvPr id="9" name="Foliennummernplatzhalter 8"/>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3963BA6-01D9-45BF-BD16-82428E7C906B}" type="datetime1">
              <a:rPr lang="de-DE" smtClean="0"/>
              <a:pPr/>
              <a:t>tt.01.jjjj</a:t>
            </a:fld>
            <a:endParaRPr lang="de-DE"/>
          </a:p>
        </p:txBody>
      </p:sp>
      <p:sp>
        <p:nvSpPr>
          <p:cNvPr id="4" name="Fußzeilenplatzhalter 3"/>
          <p:cNvSpPr>
            <a:spLocks noGrp="1"/>
          </p:cNvSpPr>
          <p:nvPr>
            <p:ph type="ftr" sz="quarter" idx="11"/>
          </p:nvPr>
        </p:nvSpPr>
        <p:spPr/>
        <p:txBody>
          <a:bodyPr/>
          <a:lstStyle/>
          <a:p>
            <a:r>
              <a:rPr lang="de-DE" smtClean="0"/>
              <a:t>Kurt Konstandin,  Dr. U. Löffler -  Ev. Religinslehre im Bildungsplan 2016</a:t>
            </a:r>
            <a:endParaRPr lang="de-DE"/>
          </a:p>
        </p:txBody>
      </p:sp>
      <p:sp>
        <p:nvSpPr>
          <p:cNvPr id="5" name="Foliennummernplatzhalter 4"/>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AF29C1-0DEB-4555-91A1-D1B97C35F8A6}" type="datetime1">
              <a:rPr lang="de-DE" smtClean="0"/>
              <a:pPr/>
              <a:t>tt.01.jjjj</a:t>
            </a:fld>
            <a:endParaRPr lang="de-DE"/>
          </a:p>
        </p:txBody>
      </p:sp>
      <p:sp>
        <p:nvSpPr>
          <p:cNvPr id="3" name="Fußzeilenplatzhalter 2"/>
          <p:cNvSpPr>
            <a:spLocks noGrp="1"/>
          </p:cNvSpPr>
          <p:nvPr>
            <p:ph type="ftr" sz="quarter" idx="11"/>
          </p:nvPr>
        </p:nvSpPr>
        <p:spPr/>
        <p:txBody>
          <a:bodyPr/>
          <a:lstStyle/>
          <a:p>
            <a:r>
              <a:rPr lang="de-DE" smtClean="0"/>
              <a:t>Kurt Konstandin,  Dr. U. Löffler -  Ev. Religinslehre im Bildungsplan 2016</a:t>
            </a:r>
            <a:endParaRPr lang="de-DE"/>
          </a:p>
        </p:txBody>
      </p:sp>
      <p:sp>
        <p:nvSpPr>
          <p:cNvPr id="4" name="Foliennummernplatzhalter 3"/>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C7E095D-D3E6-418E-81D2-4858FFC98087}" type="datetime1">
              <a:rPr lang="de-DE" smtClean="0"/>
              <a:pPr/>
              <a:t>tt.01.jjjj</a:t>
            </a:fld>
            <a:endParaRPr lang="de-DE"/>
          </a:p>
        </p:txBody>
      </p:sp>
      <p:sp>
        <p:nvSpPr>
          <p:cNvPr id="6" name="Fußzeilenplatzhalter 5"/>
          <p:cNvSpPr>
            <a:spLocks noGrp="1"/>
          </p:cNvSpPr>
          <p:nvPr>
            <p:ph type="ftr" sz="quarter" idx="11"/>
          </p:nvPr>
        </p:nvSpPr>
        <p:spPr/>
        <p:txBody>
          <a:bodyPr/>
          <a:lstStyle/>
          <a:p>
            <a:r>
              <a:rPr lang="de-DE" smtClean="0"/>
              <a:t>Kurt Konstandin,  Dr. U. Löffler -  Ev. Religinslehre im Bildungsplan 2016</a:t>
            </a:r>
            <a:endParaRPr lang="de-DE"/>
          </a:p>
        </p:txBody>
      </p:sp>
      <p:sp>
        <p:nvSpPr>
          <p:cNvPr id="7" name="Foliennummernplatzhalter 6"/>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F96069-52D2-4726-AC7D-79AF9F6E9717}" type="datetime1">
              <a:rPr lang="de-DE" smtClean="0"/>
              <a:pPr/>
              <a:t>tt.01.jjjj</a:t>
            </a:fld>
            <a:endParaRPr lang="de-DE"/>
          </a:p>
        </p:txBody>
      </p:sp>
      <p:sp>
        <p:nvSpPr>
          <p:cNvPr id="6" name="Fußzeilenplatzhalter 5"/>
          <p:cNvSpPr>
            <a:spLocks noGrp="1"/>
          </p:cNvSpPr>
          <p:nvPr>
            <p:ph type="ftr" sz="quarter" idx="11"/>
          </p:nvPr>
        </p:nvSpPr>
        <p:spPr/>
        <p:txBody>
          <a:bodyPr/>
          <a:lstStyle/>
          <a:p>
            <a:r>
              <a:rPr lang="de-DE" smtClean="0"/>
              <a:t>Kurt Konstandin,  Dr. U. Löffler -  Ev. Religinslehre im Bildungsplan 2016</a:t>
            </a:r>
            <a:endParaRPr lang="de-DE"/>
          </a:p>
        </p:txBody>
      </p:sp>
      <p:sp>
        <p:nvSpPr>
          <p:cNvPr id="7" name="Foliennummernplatzhalter 6"/>
          <p:cNvSpPr>
            <a:spLocks noGrp="1"/>
          </p:cNvSpPr>
          <p:nvPr>
            <p:ph type="sldNum" sz="quarter" idx="12"/>
          </p:nvPr>
        </p:nvSpPr>
        <p:spPr/>
        <p:txBody>
          <a:bodyPr/>
          <a:lstStyle/>
          <a:p>
            <a:fld id="{502CE378-E235-4A5F-978D-00319B0AAD31}"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CEBD0-9DE3-4F9E-A756-540FB421F400}" type="datetime1">
              <a:rPr lang="de-DE" smtClean="0"/>
              <a:pPr/>
              <a:t>tt.01.jjjj</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Kurt Konstandin,  Dr. U. Löffler -  Ev. Religinslehre im Bildungsplan 2016</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CE378-E235-4A5F-978D-00319B0AAD31}"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00174"/>
            <a:ext cx="7772400" cy="2390739"/>
          </a:xfrm>
        </p:spPr>
        <p:txBody>
          <a:bodyPr>
            <a:normAutofit fontScale="90000"/>
          </a:bodyPr>
          <a:lstStyle/>
          <a:p>
            <a:r>
              <a:rPr lang="de-DE" dirty="0" smtClean="0"/>
              <a:t>Der Bildungsplan 2016 </a:t>
            </a:r>
            <a:br>
              <a:rPr lang="de-DE" dirty="0" smtClean="0"/>
            </a:br>
            <a:r>
              <a:rPr lang="de-DE" dirty="0" smtClean="0"/>
              <a:t>für Evangelische Religionslehre</a:t>
            </a:r>
            <a:br>
              <a:rPr lang="de-DE" dirty="0" smtClean="0"/>
            </a:br>
            <a:r>
              <a:rPr lang="de-DE" dirty="0" smtClean="0"/>
              <a:t>an allgemein bildenden Gymnasien</a:t>
            </a:r>
            <a:endParaRPr lang="de-DE" dirty="0"/>
          </a:p>
        </p:txBody>
      </p:sp>
      <p:sp>
        <p:nvSpPr>
          <p:cNvPr id="3" name="Untertitel 2"/>
          <p:cNvSpPr>
            <a:spLocks noGrp="1"/>
          </p:cNvSpPr>
          <p:nvPr>
            <p:ph type="subTitle" idx="1"/>
          </p:nvPr>
        </p:nvSpPr>
        <p:spPr>
          <a:xfrm>
            <a:off x="1371600" y="4365104"/>
            <a:ext cx="6400800" cy="849846"/>
          </a:xfrm>
        </p:spPr>
        <p:txBody>
          <a:bodyPr>
            <a:normAutofit/>
          </a:bodyPr>
          <a:lstStyle/>
          <a:p>
            <a:r>
              <a:rPr lang="de-DE" b="1" dirty="0" smtClean="0">
                <a:solidFill>
                  <a:srgbClr val="FF0000"/>
                </a:solidFill>
              </a:rPr>
              <a:t>Zusammenhänge </a:t>
            </a:r>
            <a:r>
              <a:rPr lang="de-DE" b="1" smtClean="0">
                <a:solidFill>
                  <a:srgbClr val="FF0000"/>
                </a:solidFill>
              </a:rPr>
              <a:t>und </a:t>
            </a:r>
            <a:r>
              <a:rPr lang="de-DE" b="1" smtClean="0">
                <a:solidFill>
                  <a:srgbClr val="FF0000"/>
                </a:solidFill>
              </a:rPr>
              <a:t>Grundlinien</a:t>
            </a:r>
            <a:endParaRPr lang="de-DE" b="1" dirty="0" smtClean="0">
              <a:solidFill>
                <a:srgbClr val="FF0000"/>
              </a:solidFill>
            </a:endParaRPr>
          </a:p>
          <a:p>
            <a:endParaRPr lang="de-DE" b="1" dirty="0" smtClean="0">
              <a:solidFill>
                <a:srgbClr val="FF0000"/>
              </a:solidFill>
            </a:endParaRPr>
          </a:p>
          <a:p>
            <a:endParaRPr lang="de-DE"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4348" y="2428868"/>
            <a:ext cx="7772400" cy="1720212"/>
          </a:xfrm>
          <a:solidFill>
            <a:srgbClr val="6EA032"/>
          </a:solidFill>
        </p:spPr>
        <p:txBody>
          <a:bodyPr>
            <a:normAutofit fontScale="90000"/>
          </a:bodyPr>
          <a:lstStyle/>
          <a:p>
            <a:r>
              <a:rPr lang="de-DE" dirty="0" smtClean="0">
                <a:solidFill>
                  <a:schemeClr val="bg1"/>
                </a:solidFill>
              </a:rPr>
              <a:t>Was ist zu lesen? Ein Blick auf die „</a:t>
            </a:r>
            <a:r>
              <a:rPr lang="de-DE" dirty="0" err="1" smtClean="0">
                <a:solidFill>
                  <a:schemeClr val="bg1"/>
                </a:solidFill>
              </a:rPr>
              <a:t>oberflächenstruktur</a:t>
            </a:r>
            <a:r>
              <a:rPr lang="de-DE" dirty="0" smtClean="0">
                <a:solidFill>
                  <a:schemeClr val="bg1"/>
                </a:solidFill>
              </a:rPr>
              <a:t>“ des Bildungsplans</a:t>
            </a:r>
            <a:endParaRPr lang="de-DE" dirty="0">
              <a:solidFill>
                <a:schemeClr val="bg1"/>
              </a:solidFill>
            </a:endParaRPr>
          </a:p>
        </p:txBody>
      </p:sp>
      <p:sp>
        <p:nvSpPr>
          <p:cNvPr id="2" name="Datumsplatzhalter 1"/>
          <p:cNvSpPr>
            <a:spLocks noGrp="1"/>
          </p:cNvSpPr>
          <p:nvPr>
            <p:ph type="dt" sz="half" idx="10"/>
          </p:nvPr>
        </p:nvSpPr>
        <p:spPr/>
        <p:txBody>
          <a:bodyPr/>
          <a:lstStyle/>
          <a:p>
            <a:fld id="{86AF29C1-0DEB-4555-91A1-D1B97C35F8A6}" type="datetime1">
              <a:rPr lang="de-DE" smtClean="0"/>
              <a:pPr/>
              <a:t>tt.01.jjjj</a:t>
            </a:fld>
            <a:endParaRPr lang="de-DE"/>
          </a:p>
        </p:txBody>
      </p:sp>
      <p:sp>
        <p:nvSpPr>
          <p:cNvPr id="3" name="Fußzeilenplatzhalter 2"/>
          <p:cNvSpPr>
            <a:spLocks noGrp="1"/>
          </p:cNvSpPr>
          <p:nvPr>
            <p:ph type="ftr" sz="quarter" idx="11"/>
          </p:nvPr>
        </p:nvSpPr>
        <p:spPr/>
        <p:txBody>
          <a:bodyPr/>
          <a:lstStyle/>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grpSp>
        <p:nvGrpSpPr>
          <p:cNvPr id="2" name="Group 8"/>
          <p:cNvGrpSpPr>
            <a:grpSpLocks/>
          </p:cNvGrpSpPr>
          <p:nvPr/>
        </p:nvGrpSpPr>
        <p:grpSpPr bwMode="auto">
          <a:xfrm>
            <a:off x="2530475" y="3903663"/>
            <a:ext cx="88900" cy="211137"/>
            <a:chOff x="1542" y="1337"/>
            <a:chExt cx="140" cy="332"/>
          </a:xfrm>
        </p:grpSpPr>
        <p:sp>
          <p:nvSpPr>
            <p:cNvPr id="8" name="Rectangle 11"/>
            <p:cNvSpPr>
              <a:spLocks noChangeArrowheads="1"/>
            </p:cNvSpPr>
            <p:nvPr/>
          </p:nvSpPr>
          <p:spPr bwMode="auto">
            <a:xfrm>
              <a:off x="1543" y="1338"/>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43" y="1530"/>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 name="Group 1"/>
          <p:cNvGrpSpPr>
            <a:grpSpLocks/>
          </p:cNvGrpSpPr>
          <p:nvPr/>
        </p:nvGrpSpPr>
        <p:grpSpPr bwMode="auto">
          <a:xfrm>
            <a:off x="2530475" y="4538663"/>
            <a:ext cx="88900" cy="333375"/>
            <a:chOff x="1542" y="2338"/>
            <a:chExt cx="140" cy="524"/>
          </a:xfrm>
        </p:grpSpPr>
        <p:sp>
          <p:nvSpPr>
            <p:cNvPr id="11" name="Rectangle 6"/>
            <p:cNvSpPr>
              <a:spLocks noChangeArrowheads="1"/>
            </p:cNvSpPr>
            <p:nvPr/>
          </p:nvSpPr>
          <p:spPr bwMode="auto">
            <a:xfrm>
              <a:off x="1543" y="2339"/>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
            <p:cNvSpPr>
              <a:spLocks noChangeArrowheads="1"/>
            </p:cNvSpPr>
            <p:nvPr/>
          </p:nvSpPr>
          <p:spPr bwMode="auto">
            <a:xfrm>
              <a:off x="1543" y="2531"/>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
            <p:cNvSpPr>
              <a:spLocks noChangeArrowheads="1"/>
            </p:cNvSpPr>
            <p:nvPr/>
          </p:nvSpPr>
          <p:spPr bwMode="auto">
            <a:xfrm>
              <a:off x="1543" y="2723"/>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 name="Rectangle 14"/>
          <p:cNvSpPr>
            <a:spLocks noChangeArrowheads="1"/>
          </p:cNvSpPr>
          <p:nvPr/>
        </p:nvSpPr>
        <p:spPr bwMode="auto">
          <a:xfrm>
            <a:off x="1625600" y="31353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6" name="Rectangle 16"/>
          <p:cNvSpPr>
            <a:spLocks noChangeArrowheads="1"/>
          </p:cNvSpPr>
          <p:nvPr/>
        </p:nvSpPr>
        <p:spPr bwMode="auto">
          <a:xfrm>
            <a:off x="1625600" y="32210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7" name="Rectangle 18"/>
          <p:cNvSpPr>
            <a:spLocks noChangeArrowheads="1"/>
          </p:cNvSpPr>
          <p:nvPr/>
        </p:nvSpPr>
        <p:spPr bwMode="auto">
          <a:xfrm>
            <a:off x="1625600" y="33067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8" name="Rectangle 20"/>
          <p:cNvSpPr>
            <a:spLocks noChangeArrowheads="1"/>
          </p:cNvSpPr>
          <p:nvPr/>
        </p:nvSpPr>
        <p:spPr bwMode="auto">
          <a:xfrm>
            <a:off x="1625600" y="339248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9" name="Rectangle 22"/>
          <p:cNvSpPr>
            <a:spLocks noChangeArrowheads="1"/>
          </p:cNvSpPr>
          <p:nvPr/>
        </p:nvSpPr>
        <p:spPr bwMode="auto">
          <a:xfrm>
            <a:off x="1625600" y="34782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pic>
        <p:nvPicPr>
          <p:cNvPr id="2074"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48680"/>
            <a:ext cx="5688632" cy="5666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Legende mit Linie 1 22"/>
          <p:cNvSpPr/>
          <p:nvPr/>
        </p:nvSpPr>
        <p:spPr>
          <a:xfrm>
            <a:off x="6677980" y="548680"/>
            <a:ext cx="1998476" cy="1665874"/>
          </a:xfrm>
          <a:prstGeom prst="borderCallout1">
            <a:avLst>
              <a:gd name="adj1" fmla="val 18750"/>
              <a:gd name="adj2" fmla="val -8333"/>
              <a:gd name="adj3" fmla="val 17377"/>
              <a:gd name="adj4" fmla="val -21941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u="sng" dirty="0" smtClean="0">
                <a:solidFill>
                  <a:schemeClr val="bg1"/>
                </a:solidFill>
              </a:rPr>
              <a:t>Bereichsüberschrift</a:t>
            </a:r>
          </a:p>
          <a:p>
            <a:r>
              <a:rPr lang="de-DE" sz="1600" dirty="0" smtClean="0">
                <a:solidFill>
                  <a:schemeClr val="bg1"/>
                </a:solidFill>
              </a:rPr>
              <a:t>3</a:t>
            </a:r>
            <a:r>
              <a:rPr lang="de-DE" sz="1600" dirty="0" smtClean="0">
                <a:solidFill>
                  <a:schemeClr val="bg1"/>
                </a:solidFill>
                <a:sym typeface="Wingdings" pitchFamily="2" charset="2"/>
              </a:rPr>
              <a:t> Inhaltsbezogene Kompetenz!</a:t>
            </a:r>
          </a:p>
          <a:p>
            <a:r>
              <a:rPr lang="de-DE" sz="1600" dirty="0" smtClean="0">
                <a:solidFill>
                  <a:schemeClr val="bg1"/>
                </a:solidFill>
                <a:sym typeface="Wingdings" pitchFamily="2" charset="2"/>
              </a:rPr>
              <a:t>1 Klasse 5/6!</a:t>
            </a:r>
          </a:p>
          <a:p>
            <a:r>
              <a:rPr lang="de-DE" sz="1600" dirty="0" smtClean="0">
                <a:solidFill>
                  <a:schemeClr val="bg1"/>
                </a:solidFill>
                <a:sym typeface="Wingdings" pitchFamily="2" charset="2"/>
              </a:rPr>
              <a:t>5 Bereich Jesus Christus!</a:t>
            </a:r>
            <a:endParaRPr lang="de-DE" dirty="0">
              <a:solidFill>
                <a:schemeClr val="bg1"/>
              </a:solidFill>
            </a:endParaRPr>
          </a:p>
        </p:txBody>
      </p:sp>
      <p:sp>
        <p:nvSpPr>
          <p:cNvPr id="21" name="Legende mit Linie 2 (Markierungsleiste) 20"/>
          <p:cNvSpPr/>
          <p:nvPr/>
        </p:nvSpPr>
        <p:spPr>
          <a:xfrm>
            <a:off x="7286644" y="2928934"/>
            <a:ext cx="1500198" cy="857256"/>
          </a:xfrm>
          <a:prstGeom prst="accentCallout2">
            <a:avLst>
              <a:gd name="adj1" fmla="val 18750"/>
              <a:gd name="adj2" fmla="val -8333"/>
              <a:gd name="adj3" fmla="val 18750"/>
              <a:gd name="adj4" fmla="val -16667"/>
              <a:gd name="adj5" fmla="val -186728"/>
              <a:gd name="adj6" fmla="val -10363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dirty="0" smtClean="0"/>
              <a:t>Bereichs-</a:t>
            </a:r>
            <a:r>
              <a:rPr lang="de-DE" dirty="0" err="1" smtClean="0"/>
              <a:t>kompetenz</a:t>
            </a:r>
            <a:endParaRPr lang="de-DE" dirty="0"/>
          </a:p>
        </p:txBody>
      </p:sp>
    </p:spTree>
    <p:extLst>
      <p:ext uri="{BB962C8B-B14F-4D97-AF65-F5344CB8AC3E}">
        <p14:creationId xmlns:p14="http://schemas.microsoft.com/office/powerpoint/2010/main" val="37701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grpSp>
        <p:nvGrpSpPr>
          <p:cNvPr id="2" name="Group 8"/>
          <p:cNvGrpSpPr>
            <a:grpSpLocks/>
          </p:cNvGrpSpPr>
          <p:nvPr/>
        </p:nvGrpSpPr>
        <p:grpSpPr bwMode="auto">
          <a:xfrm>
            <a:off x="2530475" y="3903663"/>
            <a:ext cx="88900" cy="211137"/>
            <a:chOff x="1542" y="1337"/>
            <a:chExt cx="140" cy="332"/>
          </a:xfrm>
        </p:grpSpPr>
        <p:sp>
          <p:nvSpPr>
            <p:cNvPr id="8" name="Rectangle 11"/>
            <p:cNvSpPr>
              <a:spLocks noChangeArrowheads="1"/>
            </p:cNvSpPr>
            <p:nvPr/>
          </p:nvSpPr>
          <p:spPr bwMode="auto">
            <a:xfrm>
              <a:off x="1543" y="1338"/>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43" y="1530"/>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 name="Group 1"/>
          <p:cNvGrpSpPr>
            <a:grpSpLocks/>
          </p:cNvGrpSpPr>
          <p:nvPr/>
        </p:nvGrpSpPr>
        <p:grpSpPr bwMode="auto">
          <a:xfrm>
            <a:off x="2530475" y="4538663"/>
            <a:ext cx="88900" cy="333375"/>
            <a:chOff x="1542" y="2338"/>
            <a:chExt cx="140" cy="524"/>
          </a:xfrm>
        </p:grpSpPr>
        <p:sp>
          <p:nvSpPr>
            <p:cNvPr id="11" name="Rectangle 6"/>
            <p:cNvSpPr>
              <a:spLocks noChangeArrowheads="1"/>
            </p:cNvSpPr>
            <p:nvPr/>
          </p:nvSpPr>
          <p:spPr bwMode="auto">
            <a:xfrm>
              <a:off x="1543" y="2339"/>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
            <p:cNvSpPr>
              <a:spLocks noChangeArrowheads="1"/>
            </p:cNvSpPr>
            <p:nvPr/>
          </p:nvSpPr>
          <p:spPr bwMode="auto">
            <a:xfrm>
              <a:off x="1543" y="2531"/>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
            <p:cNvSpPr>
              <a:spLocks noChangeArrowheads="1"/>
            </p:cNvSpPr>
            <p:nvPr/>
          </p:nvSpPr>
          <p:spPr bwMode="auto">
            <a:xfrm>
              <a:off x="1543" y="2723"/>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 name="Rectangle 14"/>
          <p:cNvSpPr>
            <a:spLocks noChangeArrowheads="1"/>
          </p:cNvSpPr>
          <p:nvPr/>
        </p:nvSpPr>
        <p:spPr bwMode="auto">
          <a:xfrm>
            <a:off x="1625600" y="31353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6" name="Rectangle 16"/>
          <p:cNvSpPr>
            <a:spLocks noChangeArrowheads="1"/>
          </p:cNvSpPr>
          <p:nvPr/>
        </p:nvSpPr>
        <p:spPr bwMode="auto">
          <a:xfrm>
            <a:off x="1625600" y="32210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7" name="Rectangle 18"/>
          <p:cNvSpPr>
            <a:spLocks noChangeArrowheads="1"/>
          </p:cNvSpPr>
          <p:nvPr/>
        </p:nvSpPr>
        <p:spPr bwMode="auto">
          <a:xfrm>
            <a:off x="1625600" y="33067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8" name="Rectangle 20"/>
          <p:cNvSpPr>
            <a:spLocks noChangeArrowheads="1"/>
          </p:cNvSpPr>
          <p:nvPr/>
        </p:nvSpPr>
        <p:spPr bwMode="auto">
          <a:xfrm>
            <a:off x="1625600" y="339248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9" name="Rectangle 22"/>
          <p:cNvSpPr>
            <a:spLocks noChangeArrowheads="1"/>
          </p:cNvSpPr>
          <p:nvPr/>
        </p:nvSpPr>
        <p:spPr bwMode="auto">
          <a:xfrm>
            <a:off x="1625600" y="34782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pic>
        <p:nvPicPr>
          <p:cNvPr id="2074"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48680"/>
            <a:ext cx="5688632" cy="5666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Legende mit Linie 1 22"/>
          <p:cNvSpPr/>
          <p:nvPr/>
        </p:nvSpPr>
        <p:spPr>
          <a:xfrm>
            <a:off x="6677980" y="548680"/>
            <a:ext cx="1998476" cy="1665874"/>
          </a:xfrm>
          <a:prstGeom prst="borderCallout1">
            <a:avLst>
              <a:gd name="adj1" fmla="val 18750"/>
              <a:gd name="adj2" fmla="val -8333"/>
              <a:gd name="adj3" fmla="val 17377"/>
              <a:gd name="adj4" fmla="val -21941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u="sng" dirty="0" smtClean="0">
                <a:solidFill>
                  <a:schemeClr val="bg1"/>
                </a:solidFill>
              </a:rPr>
              <a:t>Bereichsüberschrift</a:t>
            </a:r>
          </a:p>
          <a:p>
            <a:r>
              <a:rPr lang="de-DE" sz="1600" dirty="0" smtClean="0">
                <a:solidFill>
                  <a:schemeClr val="bg1"/>
                </a:solidFill>
              </a:rPr>
              <a:t>3</a:t>
            </a:r>
            <a:r>
              <a:rPr lang="de-DE" sz="1600" dirty="0" smtClean="0">
                <a:solidFill>
                  <a:schemeClr val="bg1"/>
                </a:solidFill>
                <a:sym typeface="Wingdings" pitchFamily="2" charset="2"/>
              </a:rPr>
              <a:t> Inhaltsbezogene Kompetenz!</a:t>
            </a:r>
          </a:p>
          <a:p>
            <a:r>
              <a:rPr lang="de-DE" sz="1600" dirty="0" smtClean="0">
                <a:solidFill>
                  <a:schemeClr val="bg1"/>
                </a:solidFill>
                <a:sym typeface="Wingdings" pitchFamily="2" charset="2"/>
              </a:rPr>
              <a:t>1 Klasse 5/6!</a:t>
            </a:r>
          </a:p>
          <a:p>
            <a:r>
              <a:rPr lang="de-DE" sz="1600" dirty="0" smtClean="0">
                <a:solidFill>
                  <a:schemeClr val="bg1"/>
                </a:solidFill>
                <a:sym typeface="Wingdings" pitchFamily="2" charset="2"/>
              </a:rPr>
              <a:t>5 Bereich Jesus Christus!</a:t>
            </a:r>
            <a:endParaRPr lang="de-DE" dirty="0">
              <a:solidFill>
                <a:schemeClr val="bg1"/>
              </a:solidFill>
            </a:endParaRPr>
          </a:p>
        </p:txBody>
      </p:sp>
      <p:sp>
        <p:nvSpPr>
          <p:cNvPr id="21" name="Legende mit Linie 2 (Markierungsleiste) 20"/>
          <p:cNvSpPr/>
          <p:nvPr/>
        </p:nvSpPr>
        <p:spPr>
          <a:xfrm>
            <a:off x="7286644" y="2928934"/>
            <a:ext cx="1500198" cy="857256"/>
          </a:xfrm>
          <a:prstGeom prst="accentCallout2">
            <a:avLst>
              <a:gd name="adj1" fmla="val 18750"/>
              <a:gd name="adj2" fmla="val -8333"/>
              <a:gd name="adj3" fmla="val 18750"/>
              <a:gd name="adj4" fmla="val -16667"/>
              <a:gd name="adj5" fmla="val -186728"/>
              <a:gd name="adj6" fmla="val -10363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dirty="0" smtClean="0"/>
              <a:t>Bereichs-</a:t>
            </a:r>
            <a:r>
              <a:rPr lang="de-DE" dirty="0" err="1" smtClean="0"/>
              <a:t>kompetenz</a:t>
            </a:r>
            <a:endParaRPr lang="de-DE" dirty="0"/>
          </a:p>
        </p:txBody>
      </p:sp>
      <p:sp>
        <p:nvSpPr>
          <p:cNvPr id="22" name="Legende mit Linie 1 (Rahmen und Markierungsleiste) 21"/>
          <p:cNvSpPr/>
          <p:nvPr/>
        </p:nvSpPr>
        <p:spPr>
          <a:xfrm>
            <a:off x="7215206" y="3929066"/>
            <a:ext cx="1643074" cy="1357322"/>
          </a:xfrm>
          <a:prstGeom prst="accentBorderCallout1">
            <a:avLst>
              <a:gd name="adj1" fmla="val 18750"/>
              <a:gd name="adj2" fmla="val -8333"/>
              <a:gd name="adj3" fmla="val -61184"/>
              <a:gd name="adj4" fmla="val -103143"/>
            </a:avLst>
          </a:prstGeom>
          <a:solidFill>
            <a:srgbClr val="0793E9">
              <a:alpha val="9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t>Inhaltsbezogene Kompetenz Nr. 2 </a:t>
            </a:r>
            <a:endParaRPr lang="de-DE" sz="1600" dirty="0"/>
          </a:p>
        </p:txBody>
      </p:sp>
    </p:spTree>
    <p:extLst>
      <p:ext uri="{BB962C8B-B14F-4D97-AF65-F5344CB8AC3E}">
        <p14:creationId xmlns:p14="http://schemas.microsoft.com/office/powerpoint/2010/main" val="37701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grpSp>
        <p:nvGrpSpPr>
          <p:cNvPr id="2" name="Group 8"/>
          <p:cNvGrpSpPr>
            <a:grpSpLocks/>
          </p:cNvGrpSpPr>
          <p:nvPr/>
        </p:nvGrpSpPr>
        <p:grpSpPr bwMode="auto">
          <a:xfrm>
            <a:off x="2530475" y="3903663"/>
            <a:ext cx="88900" cy="211137"/>
            <a:chOff x="1542" y="1337"/>
            <a:chExt cx="140" cy="332"/>
          </a:xfrm>
        </p:grpSpPr>
        <p:sp>
          <p:nvSpPr>
            <p:cNvPr id="8" name="Rectangle 11"/>
            <p:cNvSpPr>
              <a:spLocks noChangeArrowheads="1"/>
            </p:cNvSpPr>
            <p:nvPr/>
          </p:nvSpPr>
          <p:spPr bwMode="auto">
            <a:xfrm>
              <a:off x="1543" y="1338"/>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43" y="1530"/>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 name="Group 1"/>
          <p:cNvGrpSpPr>
            <a:grpSpLocks/>
          </p:cNvGrpSpPr>
          <p:nvPr/>
        </p:nvGrpSpPr>
        <p:grpSpPr bwMode="auto">
          <a:xfrm>
            <a:off x="2530475" y="4538663"/>
            <a:ext cx="88900" cy="333375"/>
            <a:chOff x="1542" y="2338"/>
            <a:chExt cx="140" cy="524"/>
          </a:xfrm>
        </p:grpSpPr>
        <p:sp>
          <p:nvSpPr>
            <p:cNvPr id="11" name="Rectangle 6"/>
            <p:cNvSpPr>
              <a:spLocks noChangeArrowheads="1"/>
            </p:cNvSpPr>
            <p:nvPr/>
          </p:nvSpPr>
          <p:spPr bwMode="auto">
            <a:xfrm>
              <a:off x="1543" y="2339"/>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
            <p:cNvSpPr>
              <a:spLocks noChangeArrowheads="1"/>
            </p:cNvSpPr>
            <p:nvPr/>
          </p:nvSpPr>
          <p:spPr bwMode="auto">
            <a:xfrm>
              <a:off x="1543" y="2531"/>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
            <p:cNvSpPr>
              <a:spLocks noChangeArrowheads="1"/>
            </p:cNvSpPr>
            <p:nvPr/>
          </p:nvSpPr>
          <p:spPr bwMode="auto">
            <a:xfrm>
              <a:off x="1543" y="2723"/>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 name="Rectangle 14"/>
          <p:cNvSpPr>
            <a:spLocks noChangeArrowheads="1"/>
          </p:cNvSpPr>
          <p:nvPr/>
        </p:nvSpPr>
        <p:spPr bwMode="auto">
          <a:xfrm>
            <a:off x="1625600" y="31353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6" name="Rectangle 16"/>
          <p:cNvSpPr>
            <a:spLocks noChangeArrowheads="1"/>
          </p:cNvSpPr>
          <p:nvPr/>
        </p:nvSpPr>
        <p:spPr bwMode="auto">
          <a:xfrm>
            <a:off x="1625600" y="32210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7" name="Rectangle 18"/>
          <p:cNvSpPr>
            <a:spLocks noChangeArrowheads="1"/>
          </p:cNvSpPr>
          <p:nvPr/>
        </p:nvSpPr>
        <p:spPr bwMode="auto">
          <a:xfrm>
            <a:off x="1625600" y="33067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8" name="Rectangle 20"/>
          <p:cNvSpPr>
            <a:spLocks noChangeArrowheads="1"/>
          </p:cNvSpPr>
          <p:nvPr/>
        </p:nvSpPr>
        <p:spPr bwMode="auto">
          <a:xfrm>
            <a:off x="1625600" y="339248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9" name="Rectangle 22"/>
          <p:cNvSpPr>
            <a:spLocks noChangeArrowheads="1"/>
          </p:cNvSpPr>
          <p:nvPr/>
        </p:nvSpPr>
        <p:spPr bwMode="auto">
          <a:xfrm>
            <a:off x="1625600" y="34782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pic>
        <p:nvPicPr>
          <p:cNvPr id="2074"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596" y="571480"/>
            <a:ext cx="5688632" cy="5666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Legende mit Linie 2 (Markierungsleiste) 20"/>
          <p:cNvSpPr/>
          <p:nvPr/>
        </p:nvSpPr>
        <p:spPr>
          <a:xfrm>
            <a:off x="7286644" y="2928934"/>
            <a:ext cx="1500198" cy="1143008"/>
          </a:xfrm>
          <a:prstGeom prst="accentCallout2">
            <a:avLst>
              <a:gd name="adj1" fmla="val 18750"/>
              <a:gd name="adj2" fmla="val -8333"/>
              <a:gd name="adj3" fmla="val 18750"/>
              <a:gd name="adj4" fmla="val -16667"/>
              <a:gd name="adj5" fmla="val 149103"/>
              <a:gd name="adj6" fmla="val -40077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dirty="0" smtClean="0"/>
              <a:t>Hinweis auf andere „Bereiche“ im BP ev. Rel. </a:t>
            </a:r>
            <a:endParaRPr lang="de-DE" dirty="0"/>
          </a:p>
        </p:txBody>
      </p:sp>
      <p:sp>
        <p:nvSpPr>
          <p:cNvPr id="22" name="Legende mit Linie 1 (Rahmen und Markierungsleiste) 21"/>
          <p:cNvSpPr/>
          <p:nvPr/>
        </p:nvSpPr>
        <p:spPr>
          <a:xfrm>
            <a:off x="6929454" y="4643446"/>
            <a:ext cx="2071702" cy="785818"/>
          </a:xfrm>
          <a:prstGeom prst="accentBorderCallout1">
            <a:avLst>
              <a:gd name="adj1" fmla="val 18750"/>
              <a:gd name="adj2" fmla="val -8333"/>
              <a:gd name="adj3" fmla="val 27671"/>
              <a:gd name="adj4" fmla="val -233226"/>
            </a:avLst>
          </a:prstGeom>
          <a:solidFill>
            <a:srgbClr val="00B0F0">
              <a:alpha val="9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smtClean="0"/>
              <a:t>Fächerübergreifender Hinweis.</a:t>
            </a:r>
            <a:endParaRPr lang="de-DE" sz="1600" dirty="0"/>
          </a:p>
        </p:txBody>
      </p:sp>
    </p:spTree>
    <p:extLst>
      <p:ext uri="{BB962C8B-B14F-4D97-AF65-F5344CB8AC3E}">
        <p14:creationId xmlns:p14="http://schemas.microsoft.com/office/powerpoint/2010/main" val="37701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grpSp>
        <p:nvGrpSpPr>
          <p:cNvPr id="2" name="Group 8"/>
          <p:cNvGrpSpPr>
            <a:grpSpLocks/>
          </p:cNvGrpSpPr>
          <p:nvPr/>
        </p:nvGrpSpPr>
        <p:grpSpPr bwMode="auto">
          <a:xfrm>
            <a:off x="2530475" y="3903663"/>
            <a:ext cx="88900" cy="211137"/>
            <a:chOff x="1542" y="1337"/>
            <a:chExt cx="140" cy="332"/>
          </a:xfrm>
        </p:grpSpPr>
        <p:sp>
          <p:nvSpPr>
            <p:cNvPr id="8" name="Rectangle 11"/>
            <p:cNvSpPr>
              <a:spLocks noChangeArrowheads="1"/>
            </p:cNvSpPr>
            <p:nvPr/>
          </p:nvSpPr>
          <p:spPr bwMode="auto">
            <a:xfrm>
              <a:off x="1543" y="1338"/>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1543" y="1530"/>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 name="Group 1"/>
          <p:cNvGrpSpPr>
            <a:grpSpLocks/>
          </p:cNvGrpSpPr>
          <p:nvPr/>
        </p:nvGrpSpPr>
        <p:grpSpPr bwMode="auto">
          <a:xfrm>
            <a:off x="2530475" y="4538663"/>
            <a:ext cx="88900" cy="333375"/>
            <a:chOff x="1542" y="2338"/>
            <a:chExt cx="140" cy="524"/>
          </a:xfrm>
        </p:grpSpPr>
        <p:sp>
          <p:nvSpPr>
            <p:cNvPr id="11" name="Rectangle 6"/>
            <p:cNvSpPr>
              <a:spLocks noChangeArrowheads="1"/>
            </p:cNvSpPr>
            <p:nvPr/>
          </p:nvSpPr>
          <p:spPr bwMode="auto">
            <a:xfrm>
              <a:off x="1543" y="2339"/>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
            <p:cNvSpPr>
              <a:spLocks noChangeArrowheads="1"/>
            </p:cNvSpPr>
            <p:nvPr/>
          </p:nvSpPr>
          <p:spPr bwMode="auto">
            <a:xfrm>
              <a:off x="1543" y="2531"/>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
            <p:cNvSpPr>
              <a:spLocks noChangeArrowheads="1"/>
            </p:cNvSpPr>
            <p:nvPr/>
          </p:nvSpPr>
          <p:spPr bwMode="auto">
            <a:xfrm>
              <a:off x="1543" y="2723"/>
              <a:ext cx="1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 name="Rectangle 14"/>
          <p:cNvSpPr>
            <a:spLocks noChangeArrowheads="1"/>
          </p:cNvSpPr>
          <p:nvPr/>
        </p:nvSpPr>
        <p:spPr bwMode="auto">
          <a:xfrm>
            <a:off x="1625600" y="31353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6" name="Rectangle 16"/>
          <p:cNvSpPr>
            <a:spLocks noChangeArrowheads="1"/>
          </p:cNvSpPr>
          <p:nvPr/>
        </p:nvSpPr>
        <p:spPr bwMode="auto">
          <a:xfrm>
            <a:off x="1625600" y="32210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7" name="Rectangle 18"/>
          <p:cNvSpPr>
            <a:spLocks noChangeArrowheads="1"/>
          </p:cNvSpPr>
          <p:nvPr/>
        </p:nvSpPr>
        <p:spPr bwMode="auto">
          <a:xfrm>
            <a:off x="1625600" y="33067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8" name="Rectangle 20"/>
          <p:cNvSpPr>
            <a:spLocks noChangeArrowheads="1"/>
          </p:cNvSpPr>
          <p:nvPr/>
        </p:nvSpPr>
        <p:spPr bwMode="auto">
          <a:xfrm>
            <a:off x="1625600" y="339248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9" name="Rectangle 22"/>
          <p:cNvSpPr>
            <a:spLocks noChangeArrowheads="1"/>
          </p:cNvSpPr>
          <p:nvPr/>
        </p:nvSpPr>
        <p:spPr bwMode="auto">
          <a:xfrm>
            <a:off x="1625600" y="347821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pic>
        <p:nvPicPr>
          <p:cNvPr id="2074"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48680"/>
            <a:ext cx="5688632" cy="5666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Legende mit Linie 2 (Markierungsleiste) 20"/>
          <p:cNvSpPr/>
          <p:nvPr/>
        </p:nvSpPr>
        <p:spPr>
          <a:xfrm>
            <a:off x="7358082" y="4143380"/>
            <a:ext cx="1500198" cy="857256"/>
          </a:xfrm>
          <a:prstGeom prst="accentCallout2">
            <a:avLst>
              <a:gd name="adj1" fmla="val 18750"/>
              <a:gd name="adj2" fmla="val -8333"/>
              <a:gd name="adj3" fmla="val 18750"/>
              <a:gd name="adj4" fmla="val -16667"/>
              <a:gd name="adj5" fmla="val 121048"/>
              <a:gd name="adj6" fmla="val -106806"/>
            </a:avLst>
          </a:prstGeom>
          <a:solidFill>
            <a:srgbClr val="0793E9"/>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mtClean="0"/>
              <a:t>„Container“</a:t>
            </a:r>
            <a:endParaRPr lang="de-DE" dirty="0"/>
          </a:p>
        </p:txBody>
      </p:sp>
    </p:spTree>
    <p:extLst>
      <p:ext uri="{BB962C8B-B14F-4D97-AF65-F5344CB8AC3E}">
        <p14:creationId xmlns:p14="http://schemas.microsoft.com/office/powerpoint/2010/main" val="37701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5786" y="2000240"/>
            <a:ext cx="7772400" cy="1593868"/>
          </a:xfrm>
          <a:solidFill>
            <a:srgbClr val="6EA032"/>
          </a:solidFill>
        </p:spPr>
        <p:txBody>
          <a:bodyPr>
            <a:normAutofit fontScale="90000"/>
          </a:bodyPr>
          <a:lstStyle/>
          <a:p>
            <a:r>
              <a:rPr lang="de-DE" dirty="0" smtClean="0">
                <a:solidFill>
                  <a:schemeClr val="bg1"/>
                </a:solidFill>
              </a:rPr>
              <a:t>Die Leitperspektiven im Bildungsplan für Evangelische Religionslehre</a:t>
            </a:r>
            <a:endParaRPr lang="de-DE" dirty="0">
              <a:solidFill>
                <a:schemeClr val="bg1"/>
              </a:solidFill>
            </a:endParaRPr>
          </a:p>
        </p:txBody>
      </p:sp>
      <p:sp>
        <p:nvSpPr>
          <p:cNvPr id="3" name="Textplatzhalter 2"/>
          <p:cNvSpPr>
            <a:spLocks noGrp="1"/>
          </p:cNvSpPr>
          <p:nvPr>
            <p:ph type="body" idx="1"/>
          </p:nvPr>
        </p:nvSpPr>
        <p:spPr>
          <a:xfrm>
            <a:off x="785786" y="4000504"/>
            <a:ext cx="7772400" cy="1500187"/>
          </a:xfrm>
        </p:spPr>
        <p:txBody>
          <a:bodyPr/>
          <a:lstStyle/>
          <a:p>
            <a:endParaRPr lang="de-DE"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4678363" y="1357298"/>
            <a:ext cx="4465637" cy="15113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0"/>
              </a:spcAft>
              <a:buSzPct val="150000"/>
              <a:defRPr/>
            </a:pPr>
            <a:r>
              <a:rPr lang="de-DE" sz="1800" b="1" dirty="0">
                <a:solidFill>
                  <a:schemeClr val="tx1"/>
                </a:solidFill>
                <a:latin typeface="Arial" charset="0"/>
                <a:cs typeface="Arial" charset="0"/>
              </a:rPr>
              <a:t>Themenspezifische Leitperspektiven</a:t>
            </a:r>
          </a:p>
          <a:p>
            <a:pPr algn="ctr" eaLnBrk="0" hangingPunct="0">
              <a:spcAft>
                <a:spcPts val="0"/>
              </a:spcAft>
              <a:buSzPct val="150000"/>
              <a:defRPr/>
            </a:pPr>
            <a:r>
              <a:rPr lang="de-DE" sz="1800" b="1" dirty="0">
                <a:solidFill>
                  <a:schemeClr val="tx1"/>
                </a:solidFill>
                <a:latin typeface="Arial" charset="0"/>
                <a:cs typeface="Arial" charset="0"/>
              </a:rPr>
              <a:t> </a:t>
            </a:r>
          </a:p>
          <a:p>
            <a:pPr algn="ctr" eaLnBrk="0" hangingPunct="0">
              <a:spcAft>
                <a:spcPts val="0"/>
              </a:spcAft>
              <a:buSzPct val="150000"/>
              <a:defRPr/>
            </a:pPr>
            <a:r>
              <a:rPr lang="de-DE" sz="1800" dirty="0">
                <a:solidFill>
                  <a:schemeClr val="tx1"/>
                </a:solidFill>
                <a:latin typeface="Arial" charset="0"/>
                <a:cs typeface="Arial" charset="0"/>
              </a:rPr>
              <a:t>Orientierung in der modernen Lebenswelt</a:t>
            </a:r>
          </a:p>
        </p:txBody>
      </p:sp>
      <p:sp>
        <p:nvSpPr>
          <p:cNvPr id="6" name="Abgerundetes Rechteck 5"/>
          <p:cNvSpPr/>
          <p:nvPr/>
        </p:nvSpPr>
        <p:spPr>
          <a:xfrm>
            <a:off x="107950" y="1412875"/>
            <a:ext cx="4319588" cy="15113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0"/>
              </a:spcAft>
              <a:buSzPct val="150000"/>
              <a:defRPr/>
            </a:pPr>
            <a:r>
              <a:rPr lang="de-DE" sz="1800" b="1" dirty="0">
                <a:solidFill>
                  <a:schemeClr val="tx1"/>
                </a:solidFill>
                <a:latin typeface="Arial" charset="0"/>
                <a:cs typeface="Arial" charset="0"/>
              </a:rPr>
              <a:t>Allgemeine Leitperspektiven</a:t>
            </a:r>
          </a:p>
          <a:p>
            <a:pPr algn="ctr" eaLnBrk="0" hangingPunct="0">
              <a:spcAft>
                <a:spcPts val="0"/>
              </a:spcAft>
              <a:buSzPct val="150000"/>
              <a:defRPr/>
            </a:pPr>
            <a:r>
              <a:rPr lang="de-DE" sz="1800" b="1" dirty="0">
                <a:solidFill>
                  <a:schemeClr val="tx1"/>
                </a:solidFill>
                <a:latin typeface="Arial" charset="0"/>
                <a:cs typeface="Arial" charset="0"/>
              </a:rPr>
              <a:t> </a:t>
            </a:r>
          </a:p>
          <a:p>
            <a:pPr algn="ctr" eaLnBrk="0" hangingPunct="0">
              <a:spcAft>
                <a:spcPts val="0"/>
              </a:spcAft>
              <a:buSzPct val="150000"/>
              <a:defRPr/>
            </a:pPr>
            <a:r>
              <a:rPr lang="de-DE" sz="1800" dirty="0">
                <a:solidFill>
                  <a:schemeClr val="tx1"/>
                </a:solidFill>
                <a:latin typeface="Arial" charset="0"/>
                <a:cs typeface="Arial" charset="0"/>
              </a:rPr>
              <a:t>Persönlichkeit, Teilhabe, Gemeinschaftsbildung </a:t>
            </a:r>
          </a:p>
        </p:txBody>
      </p:sp>
      <p:sp>
        <p:nvSpPr>
          <p:cNvPr id="7" name="Abgerundetes Rechteck 6"/>
          <p:cNvSpPr/>
          <p:nvPr/>
        </p:nvSpPr>
        <p:spPr>
          <a:xfrm>
            <a:off x="1214414" y="3214686"/>
            <a:ext cx="2571768" cy="2786082"/>
          </a:xfrm>
          <a:prstGeom prst="roundRect">
            <a:avLst/>
          </a:prstGeom>
          <a:solidFill>
            <a:srgbClr val="92D05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266700" lvl="1" indent="-152400" eaLnBrk="0" hangingPunct="0">
              <a:spcAft>
                <a:spcPts val="0"/>
              </a:spcAft>
              <a:buSzPct val="150000"/>
              <a:buFont typeface="Arial" pitchFamily="34" charset="0"/>
              <a:buChar char="•"/>
              <a:defRPr/>
            </a:pPr>
            <a:r>
              <a:rPr lang="de-DE" sz="1600" dirty="0" smtClean="0">
                <a:solidFill>
                  <a:schemeClr val="tx1"/>
                </a:solidFill>
                <a:latin typeface="Arial" charset="0"/>
                <a:cs typeface="Arial" charset="0"/>
              </a:rPr>
              <a:t>Bildung für nachhaltige Entwicklung (BNE)</a:t>
            </a:r>
          </a:p>
          <a:p>
            <a:pPr marL="266700" lvl="1" indent="-152400" eaLnBrk="0" hangingPunct="0">
              <a:spcAft>
                <a:spcPts val="0"/>
              </a:spcAft>
              <a:buSzPct val="150000"/>
              <a:buFont typeface="Arial" pitchFamily="34" charset="0"/>
              <a:buChar char="•"/>
              <a:defRPr/>
            </a:pPr>
            <a:r>
              <a:rPr lang="de-DE" sz="1600" dirty="0" smtClean="0">
                <a:solidFill>
                  <a:schemeClr val="tx1"/>
                </a:solidFill>
                <a:latin typeface="Arial" charset="0"/>
                <a:cs typeface="Arial" charset="0"/>
              </a:rPr>
              <a:t>Bildung für Toleranz und Akzeptanz von Vielfalt. (BTV)</a:t>
            </a:r>
          </a:p>
          <a:p>
            <a:pPr marL="266700" lvl="1" indent="-152400" eaLnBrk="0" hangingPunct="0">
              <a:spcAft>
                <a:spcPts val="0"/>
              </a:spcAft>
              <a:buSzPct val="150000"/>
              <a:buFont typeface="Arial" pitchFamily="34" charset="0"/>
              <a:buChar char="•"/>
              <a:defRPr/>
            </a:pPr>
            <a:r>
              <a:rPr lang="de-DE" sz="1600" dirty="0" smtClean="0">
                <a:solidFill>
                  <a:schemeClr val="tx1"/>
                </a:solidFill>
                <a:latin typeface="Arial" charset="0"/>
                <a:cs typeface="Arial" charset="0"/>
              </a:rPr>
              <a:t>Bildung für Prävention und Gesundheit  (PG)</a:t>
            </a:r>
          </a:p>
          <a:p>
            <a:pPr marL="266700" lvl="1" indent="-152400" eaLnBrk="0" hangingPunct="0">
              <a:spcAft>
                <a:spcPts val="0"/>
              </a:spcAft>
              <a:buSzPct val="150000"/>
              <a:buFont typeface="Arial" pitchFamily="34" charset="0"/>
              <a:buChar char="•"/>
              <a:defRPr/>
            </a:pPr>
            <a:endParaRPr lang="de-DE" sz="1600" dirty="0" smtClean="0">
              <a:solidFill>
                <a:schemeClr val="tx1"/>
              </a:solidFill>
              <a:latin typeface="Arial" charset="0"/>
              <a:cs typeface="Arial" charset="0"/>
            </a:endParaRPr>
          </a:p>
          <a:p>
            <a:pPr marL="114300" lvl="1" eaLnBrk="0" hangingPunct="0">
              <a:spcAft>
                <a:spcPts val="0"/>
              </a:spcAft>
              <a:buSzPct val="150000"/>
              <a:defRPr/>
            </a:pPr>
            <a:endParaRPr lang="de-DE" sz="1600" dirty="0" smtClean="0">
              <a:solidFill>
                <a:schemeClr val="tx1"/>
              </a:solidFill>
              <a:latin typeface="Arial" charset="0"/>
              <a:cs typeface="Arial" charset="0"/>
            </a:endParaRPr>
          </a:p>
          <a:p>
            <a:pPr marL="114300" lvl="1" eaLnBrk="0" hangingPunct="0">
              <a:spcAft>
                <a:spcPts val="0"/>
              </a:spcAft>
              <a:buSzPct val="150000"/>
              <a:defRPr/>
            </a:pPr>
            <a:endParaRPr lang="de-DE" sz="1600" dirty="0">
              <a:solidFill>
                <a:schemeClr val="tx1"/>
              </a:solidFill>
              <a:latin typeface="Arial" charset="0"/>
              <a:cs typeface="Arial" charset="0"/>
            </a:endParaRPr>
          </a:p>
          <a:p>
            <a:pPr eaLnBrk="0" hangingPunct="0">
              <a:defRPr/>
            </a:pPr>
            <a:endParaRPr lang="de-DE" sz="1400" dirty="0">
              <a:solidFill>
                <a:schemeClr val="tx1"/>
              </a:solidFill>
              <a:latin typeface="Arial" panose="020B0604020202020204" pitchFamily="34" charset="0"/>
              <a:cs typeface="Arial" panose="020B0604020202020204" pitchFamily="34" charset="0"/>
            </a:endParaRPr>
          </a:p>
        </p:txBody>
      </p:sp>
      <p:sp>
        <p:nvSpPr>
          <p:cNvPr id="33802" name="Rechteck 1"/>
          <p:cNvSpPr>
            <a:spLocks noChangeArrowheads="1"/>
          </p:cNvSpPr>
          <p:nvPr/>
        </p:nvSpPr>
        <p:spPr bwMode="auto">
          <a:xfrm>
            <a:off x="3286116" y="428604"/>
            <a:ext cx="3246594" cy="523220"/>
          </a:xfrm>
          <a:prstGeom prst="rect">
            <a:avLst/>
          </a:prstGeom>
          <a:noFill/>
          <a:ln w="9525">
            <a:noFill/>
            <a:miter lim="800000"/>
            <a:headEnd/>
            <a:tailEnd/>
          </a:ln>
        </p:spPr>
        <p:txBody>
          <a:bodyPr wrap="none">
            <a:spAutoFit/>
          </a:bodyPr>
          <a:lstStyle/>
          <a:p>
            <a:pPr eaLnBrk="0" hangingPunct="0"/>
            <a:r>
              <a:rPr lang="de-DE" sz="2800" b="1" dirty="0" smtClean="0">
                <a:latin typeface="Calibri" pitchFamily="34" charset="0"/>
                <a:cs typeface="Calibri" pitchFamily="34" charset="0"/>
              </a:rPr>
              <a:t>Die Leitperspektiven</a:t>
            </a:r>
            <a:endParaRPr lang="de-DE" sz="2800" b="1" dirty="0">
              <a:latin typeface="Calibri" pitchFamily="34" charset="0"/>
              <a:cs typeface="Calibri" pitchFamily="34" charset="0"/>
            </a:endParaRPr>
          </a:p>
        </p:txBody>
      </p:sp>
      <p:sp>
        <p:nvSpPr>
          <p:cNvPr id="16" name="Abgerundetes Rechteck 15"/>
          <p:cNvSpPr/>
          <p:nvPr/>
        </p:nvSpPr>
        <p:spPr>
          <a:xfrm>
            <a:off x="5072066" y="3357562"/>
            <a:ext cx="2571768" cy="2643206"/>
          </a:xfrm>
          <a:prstGeom prst="roundRect">
            <a:avLst/>
          </a:prstGeom>
          <a:solidFill>
            <a:srgbClr val="00B0F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266700" lvl="1" indent="-152400" eaLnBrk="0" hangingPunct="0">
              <a:spcAft>
                <a:spcPts val="0"/>
              </a:spcAft>
              <a:buSzPct val="150000"/>
              <a:buFont typeface="Arial" pitchFamily="34" charset="0"/>
              <a:buChar char="•"/>
              <a:tabLst>
                <a:tab pos="266700" algn="l"/>
              </a:tabLst>
              <a:defRPr/>
            </a:pPr>
            <a:r>
              <a:rPr lang="de-DE" sz="1600" dirty="0" smtClean="0">
                <a:solidFill>
                  <a:schemeClr val="tx1"/>
                </a:solidFill>
                <a:latin typeface="Arial" charset="0"/>
                <a:cs typeface="Arial" charset="0"/>
              </a:rPr>
              <a:t>Berufliche Orientierung (BO)</a:t>
            </a:r>
          </a:p>
          <a:p>
            <a:pPr marL="266700" lvl="1" indent="-152400" eaLnBrk="0" hangingPunct="0">
              <a:spcAft>
                <a:spcPts val="0"/>
              </a:spcAft>
              <a:buSzPct val="150000"/>
              <a:buFont typeface="Arial" pitchFamily="34" charset="0"/>
              <a:buChar char="•"/>
              <a:defRPr/>
            </a:pPr>
            <a:endParaRPr lang="de-DE" sz="1600" dirty="0" smtClean="0">
              <a:solidFill>
                <a:schemeClr val="tx1"/>
              </a:solidFill>
              <a:latin typeface="Arial" charset="0"/>
              <a:cs typeface="Arial" charset="0"/>
            </a:endParaRPr>
          </a:p>
          <a:p>
            <a:pPr marL="266700" lvl="1" indent="-152400" eaLnBrk="0" hangingPunct="0">
              <a:spcAft>
                <a:spcPts val="0"/>
              </a:spcAft>
              <a:buSzPct val="150000"/>
              <a:buFont typeface="Arial" pitchFamily="34" charset="0"/>
              <a:buChar char="•"/>
              <a:defRPr/>
            </a:pPr>
            <a:r>
              <a:rPr lang="de-DE" sz="1600" dirty="0" smtClean="0">
                <a:solidFill>
                  <a:schemeClr val="tx1"/>
                </a:solidFill>
                <a:latin typeface="Arial" charset="0"/>
                <a:cs typeface="Arial" charset="0"/>
              </a:rPr>
              <a:t>Verbraucherbildung      (VB)</a:t>
            </a:r>
          </a:p>
          <a:p>
            <a:pPr marL="266700" lvl="1" indent="-152400" eaLnBrk="0" hangingPunct="0">
              <a:spcAft>
                <a:spcPts val="0"/>
              </a:spcAft>
              <a:buSzPct val="150000"/>
              <a:buFont typeface="Arial" pitchFamily="34" charset="0"/>
              <a:buChar char="•"/>
              <a:defRPr/>
            </a:pPr>
            <a:endParaRPr lang="de-DE" sz="1600" dirty="0" smtClean="0">
              <a:solidFill>
                <a:schemeClr val="tx1"/>
              </a:solidFill>
              <a:latin typeface="Arial" charset="0"/>
              <a:cs typeface="Arial" charset="0"/>
            </a:endParaRPr>
          </a:p>
          <a:p>
            <a:pPr marL="266700" lvl="1" indent="-152400" eaLnBrk="0" hangingPunct="0">
              <a:spcAft>
                <a:spcPts val="0"/>
              </a:spcAft>
              <a:buSzPct val="150000"/>
              <a:buFont typeface="Arial" pitchFamily="34" charset="0"/>
              <a:buChar char="•"/>
              <a:defRPr/>
            </a:pPr>
            <a:r>
              <a:rPr lang="de-DE" sz="1600" dirty="0" smtClean="0">
                <a:solidFill>
                  <a:schemeClr val="tx1"/>
                </a:solidFill>
                <a:latin typeface="Arial" charset="0"/>
                <a:cs typeface="Arial" charset="0"/>
              </a:rPr>
              <a:t>Medienbildung (MB)</a:t>
            </a:r>
            <a:endParaRPr lang="de-DE" sz="1600" dirty="0">
              <a:solidFill>
                <a:schemeClr val="tx1"/>
              </a:solidFill>
              <a:latin typeface="Arial" charset="0"/>
              <a:cs typeface="Arial" charset="0"/>
            </a:endParaRPr>
          </a:p>
          <a:p>
            <a:pPr eaLnBrk="0" hangingPunct="0">
              <a:defRPr/>
            </a:pPr>
            <a:endParaRPr lang="de-DE"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96563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283203" y="1357298"/>
            <a:ext cx="5803522" cy="5253052"/>
          </a:xfrm>
          <a:prstGeom prst="rect">
            <a:avLst/>
          </a:prstGeom>
          <a:noFill/>
          <a:ln w="9525">
            <a:noFill/>
            <a:miter lim="800000"/>
            <a:headEnd/>
            <a:tailEnd/>
          </a:ln>
          <a:effectLst/>
        </p:spPr>
      </p:pic>
      <p:sp>
        <p:nvSpPr>
          <p:cNvPr id="4" name="Textfeld 3"/>
          <p:cNvSpPr txBox="1"/>
          <p:nvPr/>
        </p:nvSpPr>
        <p:spPr>
          <a:xfrm>
            <a:off x="642910" y="571480"/>
            <a:ext cx="7572428" cy="369332"/>
          </a:xfrm>
          <a:prstGeom prst="rect">
            <a:avLst/>
          </a:prstGeom>
          <a:noFill/>
        </p:spPr>
        <p:txBody>
          <a:bodyPr wrap="square" rtlCol="0">
            <a:spAutoFit/>
          </a:bodyPr>
          <a:lstStyle/>
          <a:p>
            <a:pPr algn="ctr"/>
            <a:r>
              <a:rPr lang="de-DE" dirty="0" smtClean="0"/>
              <a:t> Zur Darstellung der Leitperspektiven im Fach Geschichte (7/8)</a:t>
            </a:r>
            <a:endParaRPr lang="de-DE" dirty="0"/>
          </a:p>
        </p:txBody>
      </p:sp>
      <p:sp>
        <p:nvSpPr>
          <p:cNvPr id="5" name="Pfeil nach rechts 4"/>
          <p:cNvSpPr/>
          <p:nvPr/>
        </p:nvSpPr>
        <p:spPr>
          <a:xfrm rot="19581756">
            <a:off x="444066" y="3315281"/>
            <a:ext cx="2383028" cy="142876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smtClean="0"/>
              <a:t>Aufnahme der Leitperspektiven </a:t>
            </a:r>
            <a:br>
              <a:rPr lang="de-DE" sz="3200" dirty="0" smtClean="0"/>
            </a:br>
            <a:r>
              <a:rPr lang="de-DE" sz="3200" dirty="0" smtClean="0"/>
              <a:t>im Bildungsplan für Ev. RU.</a:t>
            </a:r>
            <a:endParaRPr lang="de-DE" sz="3200"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522640112"/>
              </p:ext>
            </p:extLst>
          </p:nvPr>
        </p:nvGraphicFramePr>
        <p:xfrm>
          <a:off x="457200" y="1340768"/>
          <a:ext cx="8229600" cy="5394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de-DE" dirty="0" smtClean="0"/>
                        <a:t>Leitperspektive „Bildung für Toleranz und  Akzeptanz</a:t>
                      </a:r>
                      <a:r>
                        <a:rPr lang="de-DE" baseline="0" dirty="0" smtClean="0"/>
                        <a:t> von Vielfalt“ (BTV) </a:t>
                      </a:r>
                      <a:r>
                        <a:rPr lang="de-DE" dirty="0" smtClean="0"/>
                        <a:t> (Beginn</a:t>
                      </a:r>
                      <a:r>
                        <a:rPr lang="de-DE" baseline="0" dirty="0" smtClean="0"/>
                        <a:t> des Textes</a:t>
                      </a:r>
                      <a:r>
                        <a:rPr lang="de-DE" dirty="0" smtClean="0"/>
                        <a:t>)</a:t>
                      </a:r>
                      <a:endParaRPr lang="de-DE" dirty="0"/>
                    </a:p>
                  </a:txBody>
                  <a:tcPr>
                    <a:solidFill>
                      <a:srgbClr val="6EA032"/>
                    </a:solidFill>
                  </a:tcPr>
                </a:tc>
                <a:tc>
                  <a:txBody>
                    <a:bodyPr/>
                    <a:lstStyle/>
                    <a:p>
                      <a:r>
                        <a:rPr lang="de-DE" dirty="0" smtClean="0"/>
                        <a:t>Aufnahme der</a:t>
                      </a:r>
                      <a:r>
                        <a:rPr lang="de-DE" baseline="0" dirty="0" smtClean="0"/>
                        <a:t> Leitperspektive BTV  im „Vorwort“ des Bildungsplan  für Ev. RU</a:t>
                      </a:r>
                      <a:endParaRPr lang="de-DE" dirty="0"/>
                    </a:p>
                  </a:txBody>
                  <a:tcPr>
                    <a:solidFill>
                      <a:srgbClr val="7030A0"/>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kern="1200" dirty="0" smtClean="0">
                          <a:solidFill>
                            <a:schemeClr val="dk1"/>
                          </a:solidFill>
                          <a:latin typeface="+mn-lt"/>
                          <a:ea typeface="+mn-ea"/>
                          <a:cs typeface="+mn-cs"/>
                        </a:rPr>
                        <a:t>Der konstruktive Umgang mit Vielfalt stellt eine wichtige Kompetenz für die Menschen in einer zunehmend von Komplexität und Vielfalt geprägten modernen Gesellschaft dar. In der modernen Gesellschaft begegnen sich Menschen unterschiedlicher Staatsangehörigkeit, Nationalität, Ethnie, Religion oder Weltanschauung, unterschiedlichen Alters, psychischer, geistiger und physischer Disposition sowie geschlechtlicher Identität und sexueller Orientierung. Kennzeichnend sind Individualisierung und Pluralisierung von Lebensentwürfen.  […]</a:t>
                      </a:r>
                      <a:br>
                        <a:rPr lang="de-DE" sz="1800" kern="1200" dirty="0" smtClean="0">
                          <a:solidFill>
                            <a:schemeClr val="dk1"/>
                          </a:solidFill>
                          <a:latin typeface="+mn-lt"/>
                          <a:ea typeface="+mn-ea"/>
                          <a:cs typeface="+mn-cs"/>
                        </a:rPr>
                      </a:br>
                      <a:endParaRPr lang="de-DE" dirty="0"/>
                    </a:p>
                  </a:txBody>
                  <a:tcPr>
                    <a:solidFill>
                      <a:srgbClr val="6EA032">
                        <a:alpha val="28000"/>
                      </a:srgbClr>
                    </a:solidFill>
                  </a:tcPr>
                </a:tc>
                <a:tc>
                  <a:txBody>
                    <a:bodyPr/>
                    <a:lstStyle/>
                    <a:p>
                      <a:pPr eaLnBrk="0" hangingPunct="0"/>
                      <a:r>
                        <a:rPr lang="de-DE" sz="1800" kern="1200" dirty="0" smtClean="0">
                          <a:solidFill>
                            <a:schemeClr val="dk1"/>
                          </a:solidFill>
                          <a:effectLst/>
                          <a:latin typeface="+mn-lt"/>
                          <a:ea typeface="+mn-ea"/>
                          <a:cs typeface="+mn-cs"/>
                        </a:rPr>
                        <a:t>Kennzeichen der Schöpfung ist Vielfalt. Maßstab für christlichen Umgang mit Vielfalt sind die Liebe und das Wohl des Nächsten, die in der bedingungslosen Annahme des Menschen durch Gott gründen.  […] Toleranz und Anerkennung stehen nicht im Widerspruch zur Wahrheitsfrage. Angesichts der Vorläufigkeit menschlicher Erkenntnis enthält sich der Religionsunterricht letzter Urteile. Die Bereitschaft, andere Menschen wahrzunehmen, mit ihnen in Dialog zu treten und ihnen offen und respektvoll zu begegnen, ist damit unverzichtbares Merkmal Evangelischen Religionsunterrichts</a:t>
                      </a:r>
                      <a:endParaRPr lang="de-DE" dirty="0"/>
                    </a:p>
                  </a:txBody>
                  <a:tcPr>
                    <a:solidFill>
                      <a:srgbClr val="7030A0">
                        <a:alpha val="18000"/>
                      </a:srgbClr>
                    </a:solidFill>
                  </a:tcPr>
                </a:tc>
                <a:extLst>
                  <a:ext uri="{0D108BD9-81ED-4DB2-BD59-A6C34878D82A}">
                    <a16:rowId xmlns:a16="http://schemas.microsoft.com/office/drawing/2014/main" val="10001"/>
                  </a:ext>
                </a:extLst>
              </a:tr>
            </a:tbl>
          </a:graphicData>
        </a:graphic>
      </p:graphicFrame>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spTree>
    <p:extLst>
      <p:ext uri="{BB962C8B-B14F-4D97-AF65-F5344CB8AC3E}">
        <p14:creationId xmlns:p14="http://schemas.microsoft.com/office/powerpoint/2010/main" val="1896692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AF29C1-0DEB-4555-91A1-D1B97C35F8A6}" type="datetime1">
              <a:rPr lang="de-DE" smtClean="0"/>
              <a:pPr/>
              <a:t>tt.01.jjjj</a:t>
            </a:fld>
            <a:endParaRPr lang="de-DE"/>
          </a:p>
        </p:txBody>
      </p:sp>
      <p:sp>
        <p:nvSpPr>
          <p:cNvPr id="4" name="Textfeld 3"/>
          <p:cNvSpPr txBox="1"/>
          <p:nvPr/>
        </p:nvSpPr>
        <p:spPr>
          <a:xfrm>
            <a:off x="971600" y="548680"/>
            <a:ext cx="6408712" cy="646331"/>
          </a:xfrm>
          <a:prstGeom prst="rect">
            <a:avLst/>
          </a:prstGeom>
          <a:solidFill>
            <a:srgbClr val="0070C0"/>
          </a:solidFill>
        </p:spPr>
        <p:txBody>
          <a:bodyPr wrap="square" rtlCol="0">
            <a:spAutoFit/>
          </a:bodyPr>
          <a:lstStyle/>
          <a:p>
            <a:pPr algn="ctr"/>
            <a:r>
              <a:rPr lang="de-DE" dirty="0" smtClean="0">
                <a:solidFill>
                  <a:schemeClr val="bg1"/>
                </a:solidFill>
              </a:rPr>
              <a:t>Die neue Struktur der Kursstufe: Kompetenzen für den zweistündigen Kurs</a:t>
            </a:r>
            <a:endParaRPr lang="de-DE" dirty="0">
              <a:solidFill>
                <a:schemeClr val="bg1"/>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2136005622"/>
              </p:ext>
            </p:extLst>
          </p:nvPr>
        </p:nvGraphicFramePr>
        <p:xfrm>
          <a:off x="500034" y="1785926"/>
          <a:ext cx="8352928" cy="299590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0000"/>
                    </a:ext>
                  </a:extLst>
                </a:gridCol>
              </a:tblGrid>
              <a:tr h="404253">
                <a:tc>
                  <a:txBody>
                    <a:bodyPr/>
                    <a:lstStyle/>
                    <a:p>
                      <a:r>
                        <a:rPr lang="de-DE" dirty="0" smtClean="0"/>
                        <a:t>Kompetenzen Bereich Mensch</a:t>
                      </a:r>
                      <a:r>
                        <a:rPr lang="de-DE" baseline="0" dirty="0" smtClean="0"/>
                        <a:t> (Kursstufe) 3.4.1</a:t>
                      </a:r>
                      <a:endParaRPr lang="de-DE" dirty="0"/>
                    </a:p>
                  </a:txBody>
                  <a:tcPr>
                    <a:solidFill>
                      <a:srgbClr val="0070C0"/>
                    </a:solidFill>
                  </a:tcPr>
                </a:tc>
                <a:extLst>
                  <a:ext uri="{0D108BD9-81ED-4DB2-BD59-A6C34878D82A}">
                    <a16:rowId xmlns:a16="http://schemas.microsoft.com/office/drawing/2014/main" val="10000"/>
                  </a:ext>
                </a:extLst>
              </a:tr>
              <a:tr h="1594860">
                <a:tc>
                  <a:txBody>
                    <a:bodyPr/>
                    <a:lstStyle/>
                    <a:p>
                      <a:pPr eaLnBrk="0" hangingPunct="0"/>
                      <a:r>
                        <a:rPr lang="de-DE" sz="1800" kern="1200" dirty="0" smtClean="0">
                          <a:solidFill>
                            <a:schemeClr val="dk1"/>
                          </a:solidFill>
                          <a:effectLst/>
                          <a:latin typeface="+mn-lt"/>
                          <a:ea typeface="+mn-ea"/>
                          <a:cs typeface="+mn-cs"/>
                        </a:rPr>
                        <a:t>(1) Aspekte des biblischen Menschenbildes (zum Beispiel Gottesebenbildlichkeit, Leben in Beziehung, Arbeit, Sünde und Schuld, Endlichkeit, Hoffnung, Gewalt, Erlösung) mit denen eines weiteren anthropologischen Entwurfs (zum Beispiel Platon, Aristoteles, I. Kant, </a:t>
                      </a:r>
                      <a:r>
                        <a:rPr lang="de-DE" sz="1800" kern="1200" dirty="0" err="1" smtClean="0">
                          <a:solidFill>
                            <a:schemeClr val="dk1"/>
                          </a:solidFill>
                          <a:effectLst/>
                          <a:latin typeface="+mn-lt"/>
                          <a:ea typeface="+mn-ea"/>
                          <a:cs typeface="+mn-cs"/>
                        </a:rPr>
                        <a:t>Th</a:t>
                      </a:r>
                      <a:r>
                        <a:rPr lang="de-DE" sz="1800" kern="1200" dirty="0" smtClean="0">
                          <a:solidFill>
                            <a:schemeClr val="dk1"/>
                          </a:solidFill>
                          <a:effectLst/>
                          <a:latin typeface="+mn-lt"/>
                          <a:ea typeface="+mn-ea"/>
                          <a:cs typeface="+mn-cs"/>
                        </a:rPr>
                        <a:t>. Hobbes, J.-J. Rousseau,</a:t>
                      </a:r>
                    </a:p>
                    <a:p>
                      <a:r>
                        <a:rPr lang="de-DE" sz="1800" kern="1200" dirty="0" smtClean="0">
                          <a:solidFill>
                            <a:schemeClr val="dk1"/>
                          </a:solidFill>
                          <a:effectLst/>
                          <a:latin typeface="+mn-lt"/>
                          <a:ea typeface="+mn-ea"/>
                          <a:cs typeface="+mn-cs"/>
                        </a:rPr>
                        <a:t>S. Freud, M. Buber, H. Arendt, A. Gehlen, </a:t>
                      </a:r>
                      <a:r>
                        <a:rPr lang="de-DE" sz="1800" kern="1200" dirty="0" err="1" smtClean="0">
                          <a:solidFill>
                            <a:schemeClr val="dk1"/>
                          </a:solidFill>
                          <a:effectLst/>
                          <a:latin typeface="+mn-lt"/>
                          <a:ea typeface="+mn-ea"/>
                          <a:cs typeface="+mn-cs"/>
                        </a:rPr>
                        <a:t>Th</a:t>
                      </a:r>
                      <a:r>
                        <a:rPr lang="de-DE" sz="1800" kern="1200" dirty="0" smtClean="0">
                          <a:solidFill>
                            <a:schemeClr val="dk1"/>
                          </a:solidFill>
                          <a:effectLst/>
                          <a:latin typeface="+mn-lt"/>
                          <a:ea typeface="+mn-ea"/>
                          <a:cs typeface="+mn-cs"/>
                        </a:rPr>
                        <a:t>. Adorno, P. Singer) vergleichen</a:t>
                      </a:r>
                      <a:endParaRPr lang="de-DE" dirty="0"/>
                    </a:p>
                  </a:txBody>
                  <a:tcPr>
                    <a:solidFill>
                      <a:srgbClr val="0070C0">
                        <a:alpha val="19000"/>
                      </a:srgbClr>
                    </a:solidFill>
                  </a:tcPr>
                </a:tc>
                <a:extLst>
                  <a:ext uri="{0D108BD9-81ED-4DB2-BD59-A6C34878D82A}">
                    <a16:rowId xmlns:a16="http://schemas.microsoft.com/office/drawing/2014/main" val="10001"/>
                  </a:ext>
                </a:extLst>
              </a:tr>
              <a:tr h="996787">
                <a:tc>
                  <a:txBody>
                    <a:bodyPr/>
                    <a:lstStyle/>
                    <a:p>
                      <a:r>
                        <a:rPr lang="de-DE" sz="1800" kern="1200" dirty="0" smtClean="0">
                          <a:solidFill>
                            <a:schemeClr val="dk1"/>
                          </a:solidFill>
                          <a:effectLst/>
                          <a:latin typeface="+mn-lt"/>
                          <a:ea typeface="+mn-ea"/>
                          <a:cs typeface="+mn-cs"/>
                        </a:rPr>
                        <a:t>(2) das Verständnis von Freiheit und Verantwortung in christlicher Perspektive (</a:t>
                      </a:r>
                      <a:r>
                        <a:rPr lang="de-DE" sz="1800" kern="1200" dirty="0" err="1" smtClean="0">
                          <a:solidFill>
                            <a:schemeClr val="dk1"/>
                          </a:solidFill>
                          <a:effectLst/>
                          <a:latin typeface="+mn-lt"/>
                          <a:ea typeface="+mn-ea"/>
                          <a:cs typeface="+mn-cs"/>
                        </a:rPr>
                        <a:t>Geschöpflichkeit</a:t>
                      </a:r>
                      <a:r>
                        <a:rPr lang="de-DE" sz="1800" kern="1200" dirty="0" smtClean="0">
                          <a:solidFill>
                            <a:schemeClr val="dk1"/>
                          </a:solidFill>
                          <a:effectLst/>
                          <a:latin typeface="+mn-lt"/>
                          <a:ea typeface="+mn-ea"/>
                          <a:cs typeface="+mn-cs"/>
                        </a:rPr>
                        <a:t>, Rechtfertigung) zu einer anderen Sichtweise (zum Beispiel I. Kant, S. Freud, A. Camus) in Beziehung setzen</a:t>
                      </a:r>
                      <a:endParaRPr lang="de-DE" dirty="0"/>
                    </a:p>
                  </a:txBody>
                  <a:tcPr>
                    <a:solidFill>
                      <a:srgbClr val="0070C0">
                        <a:alpha val="48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2969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285728"/>
            <a:ext cx="8229600" cy="1143000"/>
          </a:xfrm>
        </p:spPr>
        <p:txBody>
          <a:bodyPr>
            <a:noAutofit/>
          </a:bodyPr>
          <a:lstStyle/>
          <a:p>
            <a:r>
              <a:rPr lang="de-DE" sz="3200" dirty="0" smtClean="0"/>
              <a:t>Der strukturelle Zusammenhang: Einige Ebenen bei der Weiterentwicklung  des Bildungsgeschehens.</a:t>
            </a:r>
            <a:endParaRPr lang="de-DE" sz="3200" dirty="0"/>
          </a:p>
        </p:txBody>
      </p:sp>
      <p:sp>
        <p:nvSpPr>
          <p:cNvPr id="3" name="Inhaltsplatzhalter 2"/>
          <p:cNvSpPr>
            <a:spLocks noGrp="1"/>
          </p:cNvSpPr>
          <p:nvPr>
            <p:ph idx="1"/>
          </p:nvPr>
        </p:nvSpPr>
        <p:spPr/>
        <p:txBody>
          <a:bodyPr/>
          <a:lstStyle/>
          <a:p>
            <a:endParaRPr lang="de-DE" dirty="0"/>
          </a:p>
        </p:txBody>
      </p:sp>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sp>
        <p:nvSpPr>
          <p:cNvPr id="6" name="object 3"/>
          <p:cNvSpPr/>
          <p:nvPr/>
        </p:nvSpPr>
        <p:spPr>
          <a:xfrm>
            <a:off x="1270627" y="1772812"/>
            <a:ext cx="5904865" cy="4177029"/>
          </a:xfrm>
          <a:custGeom>
            <a:avLst/>
            <a:gdLst/>
            <a:ahLst/>
            <a:cxnLst/>
            <a:rect l="l" t="t" r="r" b="b"/>
            <a:pathLst>
              <a:path w="5904865" h="4177029">
                <a:moveTo>
                  <a:pt x="2952330" y="0"/>
                </a:moveTo>
                <a:lnTo>
                  <a:pt x="2710193" y="6922"/>
                </a:lnTo>
                <a:lnTo>
                  <a:pt x="2473447" y="27331"/>
                </a:lnTo>
                <a:lnTo>
                  <a:pt x="2242851" y="60689"/>
                </a:lnTo>
                <a:lnTo>
                  <a:pt x="2019165" y="106459"/>
                </a:lnTo>
                <a:lnTo>
                  <a:pt x="1803150" y="164104"/>
                </a:lnTo>
                <a:lnTo>
                  <a:pt x="1595564" y="233085"/>
                </a:lnTo>
                <a:lnTo>
                  <a:pt x="1397168" y="312865"/>
                </a:lnTo>
                <a:lnTo>
                  <a:pt x="1208722" y="402908"/>
                </a:lnTo>
                <a:lnTo>
                  <a:pt x="1030985" y="502675"/>
                </a:lnTo>
                <a:lnTo>
                  <a:pt x="864717" y="611630"/>
                </a:lnTo>
                <a:lnTo>
                  <a:pt x="710678" y="729234"/>
                </a:lnTo>
                <a:lnTo>
                  <a:pt x="569628" y="854951"/>
                </a:lnTo>
                <a:lnTo>
                  <a:pt x="442326" y="988242"/>
                </a:lnTo>
                <a:lnTo>
                  <a:pt x="329533" y="1128571"/>
                </a:lnTo>
                <a:lnTo>
                  <a:pt x="232008" y="1275400"/>
                </a:lnTo>
                <a:lnTo>
                  <a:pt x="150511" y="1428192"/>
                </a:lnTo>
                <a:lnTo>
                  <a:pt x="85802" y="1586408"/>
                </a:lnTo>
                <a:lnTo>
                  <a:pt x="38641" y="1749513"/>
                </a:lnTo>
                <a:lnTo>
                  <a:pt x="9786" y="1916967"/>
                </a:lnTo>
                <a:lnTo>
                  <a:pt x="0" y="2088235"/>
                </a:lnTo>
                <a:lnTo>
                  <a:pt x="9786" y="2259503"/>
                </a:lnTo>
                <a:lnTo>
                  <a:pt x="38641" y="2426958"/>
                </a:lnTo>
                <a:lnTo>
                  <a:pt x="85802" y="2590062"/>
                </a:lnTo>
                <a:lnTo>
                  <a:pt x="150511" y="2748279"/>
                </a:lnTo>
                <a:lnTo>
                  <a:pt x="232008" y="2901070"/>
                </a:lnTo>
                <a:lnTo>
                  <a:pt x="329533" y="3047899"/>
                </a:lnTo>
                <a:lnTo>
                  <a:pt x="442326" y="3188228"/>
                </a:lnTo>
                <a:lnTo>
                  <a:pt x="569628" y="3321520"/>
                </a:lnTo>
                <a:lnTo>
                  <a:pt x="710678" y="3447236"/>
                </a:lnTo>
                <a:lnTo>
                  <a:pt x="864717" y="3564840"/>
                </a:lnTo>
                <a:lnTo>
                  <a:pt x="1030985" y="3673795"/>
                </a:lnTo>
                <a:lnTo>
                  <a:pt x="1208722" y="3773562"/>
                </a:lnTo>
                <a:lnTo>
                  <a:pt x="1397168" y="3863605"/>
                </a:lnTo>
                <a:lnTo>
                  <a:pt x="1595564" y="3943385"/>
                </a:lnTo>
                <a:lnTo>
                  <a:pt x="1803150" y="4012367"/>
                </a:lnTo>
                <a:lnTo>
                  <a:pt x="2019165" y="4070011"/>
                </a:lnTo>
                <a:lnTo>
                  <a:pt x="2242851" y="4115781"/>
                </a:lnTo>
                <a:lnTo>
                  <a:pt x="2473447" y="4149139"/>
                </a:lnTo>
                <a:lnTo>
                  <a:pt x="2710193" y="4169548"/>
                </a:lnTo>
                <a:lnTo>
                  <a:pt x="2952330" y="4176471"/>
                </a:lnTo>
                <a:lnTo>
                  <a:pt x="3194467" y="4169548"/>
                </a:lnTo>
                <a:lnTo>
                  <a:pt x="3431214" y="4149139"/>
                </a:lnTo>
                <a:lnTo>
                  <a:pt x="3661810" y="4115781"/>
                </a:lnTo>
                <a:lnTo>
                  <a:pt x="3885495" y="4070011"/>
                </a:lnTo>
                <a:lnTo>
                  <a:pt x="4101511" y="4012367"/>
                </a:lnTo>
                <a:lnTo>
                  <a:pt x="4309097" y="3943385"/>
                </a:lnTo>
                <a:lnTo>
                  <a:pt x="4507492" y="3863605"/>
                </a:lnTo>
                <a:lnTo>
                  <a:pt x="4695939" y="3773562"/>
                </a:lnTo>
                <a:lnTo>
                  <a:pt x="4873676" y="3673795"/>
                </a:lnTo>
                <a:lnTo>
                  <a:pt x="5039944" y="3564840"/>
                </a:lnTo>
                <a:lnTo>
                  <a:pt x="5193983" y="3447236"/>
                </a:lnTo>
                <a:lnTo>
                  <a:pt x="5335033" y="3321520"/>
                </a:lnTo>
                <a:lnTo>
                  <a:pt x="5462334" y="3188228"/>
                </a:lnTo>
                <a:lnTo>
                  <a:pt x="5575128" y="3047899"/>
                </a:lnTo>
                <a:lnTo>
                  <a:pt x="5672653" y="2901070"/>
                </a:lnTo>
                <a:lnTo>
                  <a:pt x="5754150" y="2748279"/>
                </a:lnTo>
                <a:lnTo>
                  <a:pt x="5818859" y="2590062"/>
                </a:lnTo>
                <a:lnTo>
                  <a:pt x="5866020" y="2426958"/>
                </a:lnTo>
                <a:lnTo>
                  <a:pt x="5894874" y="2259503"/>
                </a:lnTo>
                <a:lnTo>
                  <a:pt x="5904661" y="2088235"/>
                </a:lnTo>
                <a:lnTo>
                  <a:pt x="5894874" y="1916967"/>
                </a:lnTo>
                <a:lnTo>
                  <a:pt x="5866020" y="1749513"/>
                </a:lnTo>
                <a:lnTo>
                  <a:pt x="5818859" y="1586408"/>
                </a:lnTo>
                <a:lnTo>
                  <a:pt x="5754150" y="1428192"/>
                </a:lnTo>
                <a:lnTo>
                  <a:pt x="5672653" y="1275400"/>
                </a:lnTo>
                <a:lnTo>
                  <a:pt x="5575128" y="1128571"/>
                </a:lnTo>
                <a:lnTo>
                  <a:pt x="5462334" y="988242"/>
                </a:lnTo>
                <a:lnTo>
                  <a:pt x="5335033" y="854951"/>
                </a:lnTo>
                <a:lnTo>
                  <a:pt x="5193983" y="729234"/>
                </a:lnTo>
                <a:lnTo>
                  <a:pt x="5039944" y="611630"/>
                </a:lnTo>
                <a:lnTo>
                  <a:pt x="4873676" y="502675"/>
                </a:lnTo>
                <a:lnTo>
                  <a:pt x="4695939" y="402908"/>
                </a:lnTo>
                <a:lnTo>
                  <a:pt x="4507492" y="312865"/>
                </a:lnTo>
                <a:lnTo>
                  <a:pt x="4309097" y="233085"/>
                </a:lnTo>
                <a:lnTo>
                  <a:pt x="4101511" y="164104"/>
                </a:lnTo>
                <a:lnTo>
                  <a:pt x="3885495" y="106459"/>
                </a:lnTo>
                <a:lnTo>
                  <a:pt x="3661810" y="60689"/>
                </a:lnTo>
                <a:lnTo>
                  <a:pt x="3431214" y="27331"/>
                </a:lnTo>
                <a:lnTo>
                  <a:pt x="3194467" y="6922"/>
                </a:lnTo>
                <a:lnTo>
                  <a:pt x="2952330" y="0"/>
                </a:lnTo>
                <a:close/>
              </a:path>
            </a:pathLst>
          </a:custGeom>
          <a:solidFill>
            <a:srgbClr val="C7E6A4"/>
          </a:solidFill>
          <a:ln>
            <a:solidFill>
              <a:srgbClr val="000000"/>
            </a:solidFill>
          </a:ln>
        </p:spPr>
        <p:txBody>
          <a:bodyPr wrap="square" lIns="0" tIns="0" rIns="0" bIns="0" rtlCol="0"/>
          <a:lstStyle/>
          <a:p>
            <a:endParaRPr/>
          </a:p>
        </p:txBody>
      </p:sp>
      <p:sp>
        <p:nvSpPr>
          <p:cNvPr id="7" name="object 6"/>
          <p:cNvSpPr/>
          <p:nvPr/>
        </p:nvSpPr>
        <p:spPr>
          <a:xfrm>
            <a:off x="1643042" y="2357430"/>
            <a:ext cx="5220335" cy="3535680"/>
          </a:xfrm>
          <a:custGeom>
            <a:avLst/>
            <a:gdLst/>
            <a:ahLst/>
            <a:cxnLst/>
            <a:rect l="l" t="t" r="r" b="b"/>
            <a:pathLst>
              <a:path w="5220334" h="3392804">
                <a:moveTo>
                  <a:pt x="0" y="1696377"/>
                </a:moveTo>
                <a:lnTo>
                  <a:pt x="8651" y="1557248"/>
                </a:lnTo>
                <a:lnTo>
                  <a:pt x="34159" y="1421216"/>
                </a:lnTo>
                <a:lnTo>
                  <a:pt x="75850" y="1288719"/>
                </a:lnTo>
                <a:lnTo>
                  <a:pt x="133054" y="1160192"/>
                </a:lnTo>
                <a:lnTo>
                  <a:pt x="205098" y="1036072"/>
                </a:lnTo>
                <a:lnTo>
                  <a:pt x="291311" y="916796"/>
                </a:lnTo>
                <a:lnTo>
                  <a:pt x="391022" y="802799"/>
                </a:lnTo>
                <a:lnTo>
                  <a:pt x="503558" y="694520"/>
                </a:lnTo>
                <a:lnTo>
                  <a:pt x="628248" y="592394"/>
                </a:lnTo>
                <a:lnTo>
                  <a:pt x="764420" y="496858"/>
                </a:lnTo>
                <a:lnTo>
                  <a:pt x="911403" y="408349"/>
                </a:lnTo>
                <a:lnTo>
                  <a:pt x="1068525" y="327303"/>
                </a:lnTo>
                <a:lnTo>
                  <a:pt x="1235114" y="254157"/>
                </a:lnTo>
                <a:lnTo>
                  <a:pt x="1410499" y="189347"/>
                </a:lnTo>
                <a:lnTo>
                  <a:pt x="1594008" y="133310"/>
                </a:lnTo>
                <a:lnTo>
                  <a:pt x="1784968" y="86482"/>
                </a:lnTo>
                <a:lnTo>
                  <a:pt x="1982710" y="49301"/>
                </a:lnTo>
                <a:lnTo>
                  <a:pt x="2186560" y="22202"/>
                </a:lnTo>
                <a:lnTo>
                  <a:pt x="2395847" y="5623"/>
                </a:lnTo>
                <a:lnTo>
                  <a:pt x="2609900" y="0"/>
                </a:lnTo>
                <a:lnTo>
                  <a:pt x="2823951" y="5623"/>
                </a:lnTo>
                <a:lnTo>
                  <a:pt x="3033237" y="22202"/>
                </a:lnTo>
                <a:lnTo>
                  <a:pt x="3237086" y="49301"/>
                </a:lnTo>
                <a:lnTo>
                  <a:pt x="3434826" y="86482"/>
                </a:lnTo>
                <a:lnTo>
                  <a:pt x="3625786" y="133310"/>
                </a:lnTo>
                <a:lnTo>
                  <a:pt x="3809293" y="189347"/>
                </a:lnTo>
                <a:lnTo>
                  <a:pt x="3984677" y="254157"/>
                </a:lnTo>
                <a:lnTo>
                  <a:pt x="4151265" y="327303"/>
                </a:lnTo>
                <a:lnTo>
                  <a:pt x="4308387" y="408349"/>
                </a:lnTo>
                <a:lnTo>
                  <a:pt x="4455369" y="496858"/>
                </a:lnTo>
                <a:lnTo>
                  <a:pt x="4591541" y="592394"/>
                </a:lnTo>
                <a:lnTo>
                  <a:pt x="4716231" y="694520"/>
                </a:lnTo>
                <a:lnTo>
                  <a:pt x="4828767" y="802799"/>
                </a:lnTo>
                <a:lnTo>
                  <a:pt x="4928477" y="916796"/>
                </a:lnTo>
                <a:lnTo>
                  <a:pt x="5014690" y="1036072"/>
                </a:lnTo>
                <a:lnTo>
                  <a:pt x="5086734" y="1160192"/>
                </a:lnTo>
                <a:lnTo>
                  <a:pt x="5143938" y="1288719"/>
                </a:lnTo>
                <a:lnTo>
                  <a:pt x="5185629" y="1421216"/>
                </a:lnTo>
                <a:lnTo>
                  <a:pt x="5211137" y="1557248"/>
                </a:lnTo>
                <a:lnTo>
                  <a:pt x="5219788" y="1696377"/>
                </a:lnTo>
                <a:lnTo>
                  <a:pt x="5211137" y="1835505"/>
                </a:lnTo>
                <a:lnTo>
                  <a:pt x="5185629" y="1971537"/>
                </a:lnTo>
                <a:lnTo>
                  <a:pt x="5143938" y="2104034"/>
                </a:lnTo>
                <a:lnTo>
                  <a:pt x="5086734" y="2232561"/>
                </a:lnTo>
                <a:lnTo>
                  <a:pt x="5014690" y="2356681"/>
                </a:lnTo>
                <a:lnTo>
                  <a:pt x="4928477" y="2475958"/>
                </a:lnTo>
                <a:lnTo>
                  <a:pt x="4828767" y="2589954"/>
                </a:lnTo>
                <a:lnTo>
                  <a:pt x="4716231" y="2698233"/>
                </a:lnTo>
                <a:lnTo>
                  <a:pt x="4591541" y="2800359"/>
                </a:lnTo>
                <a:lnTo>
                  <a:pt x="4455369" y="2895895"/>
                </a:lnTo>
                <a:lnTo>
                  <a:pt x="4308387" y="2984404"/>
                </a:lnTo>
                <a:lnTo>
                  <a:pt x="4151265" y="3065450"/>
                </a:lnTo>
                <a:lnTo>
                  <a:pt x="3984677" y="3138596"/>
                </a:lnTo>
                <a:lnTo>
                  <a:pt x="3809293" y="3203406"/>
                </a:lnTo>
                <a:lnTo>
                  <a:pt x="3625786" y="3259443"/>
                </a:lnTo>
                <a:lnTo>
                  <a:pt x="3434826" y="3306271"/>
                </a:lnTo>
                <a:lnTo>
                  <a:pt x="3237086" y="3343452"/>
                </a:lnTo>
                <a:lnTo>
                  <a:pt x="3033237" y="3370551"/>
                </a:lnTo>
                <a:lnTo>
                  <a:pt x="2823951" y="3387130"/>
                </a:lnTo>
                <a:lnTo>
                  <a:pt x="2609900" y="3392754"/>
                </a:lnTo>
                <a:lnTo>
                  <a:pt x="2395847" y="3387130"/>
                </a:lnTo>
                <a:lnTo>
                  <a:pt x="2186560" y="3370551"/>
                </a:lnTo>
                <a:lnTo>
                  <a:pt x="1982710" y="3343452"/>
                </a:lnTo>
                <a:lnTo>
                  <a:pt x="1784968" y="3306271"/>
                </a:lnTo>
                <a:lnTo>
                  <a:pt x="1594008" y="3259443"/>
                </a:lnTo>
                <a:lnTo>
                  <a:pt x="1410499" y="3203406"/>
                </a:lnTo>
                <a:lnTo>
                  <a:pt x="1235114" y="3138596"/>
                </a:lnTo>
                <a:lnTo>
                  <a:pt x="1068525" y="3065450"/>
                </a:lnTo>
                <a:lnTo>
                  <a:pt x="911403" y="2984404"/>
                </a:lnTo>
                <a:lnTo>
                  <a:pt x="764420" y="2895895"/>
                </a:lnTo>
                <a:lnTo>
                  <a:pt x="628248" y="2800359"/>
                </a:lnTo>
                <a:lnTo>
                  <a:pt x="503558" y="2698233"/>
                </a:lnTo>
                <a:lnTo>
                  <a:pt x="391022" y="2589954"/>
                </a:lnTo>
                <a:lnTo>
                  <a:pt x="291311" y="2475958"/>
                </a:lnTo>
                <a:lnTo>
                  <a:pt x="205098" y="2356681"/>
                </a:lnTo>
                <a:lnTo>
                  <a:pt x="133054" y="2232561"/>
                </a:lnTo>
                <a:lnTo>
                  <a:pt x="75850" y="2104034"/>
                </a:lnTo>
                <a:lnTo>
                  <a:pt x="34159" y="1971537"/>
                </a:lnTo>
                <a:lnTo>
                  <a:pt x="8651" y="1835505"/>
                </a:lnTo>
                <a:lnTo>
                  <a:pt x="0" y="1696377"/>
                </a:lnTo>
                <a:close/>
              </a:path>
            </a:pathLst>
          </a:custGeom>
          <a:solidFill>
            <a:srgbClr val="92D050"/>
          </a:solidFill>
          <a:ln w="9525">
            <a:solidFill>
              <a:srgbClr val="000000"/>
            </a:solidFill>
          </a:ln>
        </p:spPr>
        <p:txBody>
          <a:bodyPr wrap="square" lIns="0" tIns="0" rIns="0" bIns="0" rtlCol="0"/>
          <a:lstStyle/>
          <a:p>
            <a:endParaRPr/>
          </a:p>
        </p:txBody>
      </p:sp>
      <p:sp>
        <p:nvSpPr>
          <p:cNvPr id="8" name="object 7"/>
          <p:cNvSpPr/>
          <p:nvPr/>
        </p:nvSpPr>
        <p:spPr>
          <a:xfrm>
            <a:off x="2428860" y="3286124"/>
            <a:ext cx="4140200" cy="2592705"/>
          </a:xfrm>
          <a:custGeom>
            <a:avLst/>
            <a:gdLst/>
            <a:ahLst/>
            <a:cxnLst/>
            <a:rect l="l" t="t" r="r" b="b"/>
            <a:pathLst>
              <a:path w="4140200" h="2592704">
                <a:moveTo>
                  <a:pt x="2069833" y="0"/>
                </a:moveTo>
                <a:lnTo>
                  <a:pt x="1900074" y="4296"/>
                </a:lnTo>
                <a:lnTo>
                  <a:pt x="1734095" y="16964"/>
                </a:lnTo>
                <a:lnTo>
                  <a:pt x="1572427" y="37670"/>
                </a:lnTo>
                <a:lnTo>
                  <a:pt x="1415604" y="66079"/>
                </a:lnTo>
                <a:lnTo>
                  <a:pt x="1264159" y="101858"/>
                </a:lnTo>
                <a:lnTo>
                  <a:pt x="1118624" y="144675"/>
                </a:lnTo>
                <a:lnTo>
                  <a:pt x="979532" y="194194"/>
                </a:lnTo>
                <a:lnTo>
                  <a:pt x="847415" y="250083"/>
                </a:lnTo>
                <a:lnTo>
                  <a:pt x="722807" y="312008"/>
                </a:lnTo>
                <a:lnTo>
                  <a:pt x="606239" y="379636"/>
                </a:lnTo>
                <a:lnTo>
                  <a:pt x="498245" y="452632"/>
                </a:lnTo>
                <a:lnTo>
                  <a:pt x="399357" y="530663"/>
                </a:lnTo>
                <a:lnTo>
                  <a:pt x="310108" y="613396"/>
                </a:lnTo>
                <a:lnTo>
                  <a:pt x="231030" y="700497"/>
                </a:lnTo>
                <a:lnTo>
                  <a:pt x="162657" y="791632"/>
                </a:lnTo>
                <a:lnTo>
                  <a:pt x="105521" y="886468"/>
                </a:lnTo>
                <a:lnTo>
                  <a:pt x="60154" y="984672"/>
                </a:lnTo>
                <a:lnTo>
                  <a:pt x="27090" y="1085909"/>
                </a:lnTo>
                <a:lnTo>
                  <a:pt x="6861" y="1189845"/>
                </a:lnTo>
                <a:lnTo>
                  <a:pt x="0" y="1296149"/>
                </a:lnTo>
                <a:lnTo>
                  <a:pt x="6861" y="1402452"/>
                </a:lnTo>
                <a:lnTo>
                  <a:pt x="27090" y="1506389"/>
                </a:lnTo>
                <a:lnTo>
                  <a:pt x="60154" y="1607626"/>
                </a:lnTo>
                <a:lnTo>
                  <a:pt x="105521" y="1705829"/>
                </a:lnTo>
                <a:lnTo>
                  <a:pt x="162657" y="1800665"/>
                </a:lnTo>
                <a:lnTo>
                  <a:pt x="231030" y="1891801"/>
                </a:lnTo>
                <a:lnTo>
                  <a:pt x="310108" y="1978901"/>
                </a:lnTo>
                <a:lnTo>
                  <a:pt x="399357" y="2061634"/>
                </a:lnTo>
                <a:lnTo>
                  <a:pt x="498245" y="2139666"/>
                </a:lnTo>
                <a:lnTo>
                  <a:pt x="606239" y="2212662"/>
                </a:lnTo>
                <a:lnTo>
                  <a:pt x="722807" y="2280289"/>
                </a:lnTo>
                <a:lnTo>
                  <a:pt x="847415" y="2342214"/>
                </a:lnTo>
                <a:lnTo>
                  <a:pt x="979532" y="2398103"/>
                </a:lnTo>
                <a:lnTo>
                  <a:pt x="1118624" y="2447623"/>
                </a:lnTo>
                <a:lnTo>
                  <a:pt x="1264159" y="2490439"/>
                </a:lnTo>
                <a:lnTo>
                  <a:pt x="1415604" y="2526219"/>
                </a:lnTo>
                <a:lnTo>
                  <a:pt x="1572427" y="2554628"/>
                </a:lnTo>
                <a:lnTo>
                  <a:pt x="1734095" y="2575333"/>
                </a:lnTo>
                <a:lnTo>
                  <a:pt x="1900074" y="2588001"/>
                </a:lnTo>
                <a:lnTo>
                  <a:pt x="2069833" y="2592298"/>
                </a:lnTo>
                <a:lnTo>
                  <a:pt x="2239592" y="2588001"/>
                </a:lnTo>
                <a:lnTo>
                  <a:pt x="2405571" y="2575333"/>
                </a:lnTo>
                <a:lnTo>
                  <a:pt x="2567238" y="2554628"/>
                </a:lnTo>
                <a:lnTo>
                  <a:pt x="2724061" y="2526219"/>
                </a:lnTo>
                <a:lnTo>
                  <a:pt x="2875506" y="2490439"/>
                </a:lnTo>
                <a:lnTo>
                  <a:pt x="3021041" y="2447623"/>
                </a:lnTo>
                <a:lnTo>
                  <a:pt x="3160134" y="2398103"/>
                </a:lnTo>
                <a:lnTo>
                  <a:pt x="3292250" y="2342214"/>
                </a:lnTo>
                <a:lnTo>
                  <a:pt x="3416859" y="2280289"/>
                </a:lnTo>
                <a:lnTo>
                  <a:pt x="3533427" y="2212662"/>
                </a:lnTo>
                <a:lnTo>
                  <a:pt x="3641421" y="2139666"/>
                </a:lnTo>
                <a:lnTo>
                  <a:pt x="3740309" y="2061634"/>
                </a:lnTo>
                <a:lnTo>
                  <a:pt x="3829558" y="1978901"/>
                </a:lnTo>
                <a:lnTo>
                  <a:pt x="3908636" y="1891801"/>
                </a:lnTo>
                <a:lnTo>
                  <a:pt x="3977009" y="1800665"/>
                </a:lnTo>
                <a:lnTo>
                  <a:pt x="4034145" y="1705829"/>
                </a:lnTo>
                <a:lnTo>
                  <a:pt x="4079511" y="1607626"/>
                </a:lnTo>
                <a:lnTo>
                  <a:pt x="4112576" y="1506389"/>
                </a:lnTo>
                <a:lnTo>
                  <a:pt x="4132805" y="1402452"/>
                </a:lnTo>
                <a:lnTo>
                  <a:pt x="4139666" y="1296149"/>
                </a:lnTo>
                <a:lnTo>
                  <a:pt x="4132805" y="1189845"/>
                </a:lnTo>
                <a:lnTo>
                  <a:pt x="4112576" y="1085909"/>
                </a:lnTo>
                <a:lnTo>
                  <a:pt x="4079511" y="984672"/>
                </a:lnTo>
                <a:lnTo>
                  <a:pt x="4034145" y="886468"/>
                </a:lnTo>
                <a:lnTo>
                  <a:pt x="3977009" y="791632"/>
                </a:lnTo>
                <a:lnTo>
                  <a:pt x="3908636" y="700497"/>
                </a:lnTo>
                <a:lnTo>
                  <a:pt x="3829558" y="613396"/>
                </a:lnTo>
                <a:lnTo>
                  <a:pt x="3740309" y="530663"/>
                </a:lnTo>
                <a:lnTo>
                  <a:pt x="3641421" y="452632"/>
                </a:lnTo>
                <a:lnTo>
                  <a:pt x="3533427" y="379636"/>
                </a:lnTo>
                <a:lnTo>
                  <a:pt x="3416859" y="312008"/>
                </a:lnTo>
                <a:lnTo>
                  <a:pt x="3292250" y="250083"/>
                </a:lnTo>
                <a:lnTo>
                  <a:pt x="3160134" y="194194"/>
                </a:lnTo>
                <a:lnTo>
                  <a:pt x="3021041" y="144675"/>
                </a:lnTo>
                <a:lnTo>
                  <a:pt x="2875506" y="101858"/>
                </a:lnTo>
                <a:lnTo>
                  <a:pt x="2724061" y="66079"/>
                </a:lnTo>
                <a:lnTo>
                  <a:pt x="2567238" y="37670"/>
                </a:lnTo>
                <a:lnTo>
                  <a:pt x="2405571" y="16964"/>
                </a:lnTo>
                <a:lnTo>
                  <a:pt x="2239592" y="4296"/>
                </a:lnTo>
                <a:lnTo>
                  <a:pt x="2069833" y="0"/>
                </a:lnTo>
                <a:close/>
              </a:path>
            </a:pathLst>
          </a:custGeom>
          <a:solidFill>
            <a:srgbClr val="6CA42E"/>
          </a:solidFill>
          <a:ln>
            <a:solidFill>
              <a:srgbClr val="000000"/>
            </a:solidFill>
          </a:ln>
        </p:spPr>
        <p:txBody>
          <a:bodyPr wrap="square" lIns="0" tIns="0" rIns="0" bIns="0" rtlCol="0"/>
          <a:lstStyle/>
          <a:p>
            <a:endParaRPr/>
          </a:p>
        </p:txBody>
      </p:sp>
      <p:sp>
        <p:nvSpPr>
          <p:cNvPr id="9" name="object 9"/>
          <p:cNvSpPr/>
          <p:nvPr/>
        </p:nvSpPr>
        <p:spPr>
          <a:xfrm>
            <a:off x="2782794" y="4077074"/>
            <a:ext cx="3302000" cy="1818005"/>
          </a:xfrm>
          <a:custGeom>
            <a:avLst/>
            <a:gdLst/>
            <a:ahLst/>
            <a:cxnLst/>
            <a:rect l="l" t="t" r="r" b="b"/>
            <a:pathLst>
              <a:path w="3302000" h="1818004">
                <a:moveTo>
                  <a:pt x="1650796" y="0"/>
                </a:moveTo>
                <a:lnTo>
                  <a:pt x="1515406" y="3013"/>
                </a:lnTo>
                <a:lnTo>
                  <a:pt x="1383029" y="11896"/>
                </a:lnTo>
                <a:lnTo>
                  <a:pt x="1254091" y="26415"/>
                </a:lnTo>
                <a:lnTo>
                  <a:pt x="1129018" y="46336"/>
                </a:lnTo>
                <a:lnTo>
                  <a:pt x="1008233" y="71426"/>
                </a:lnTo>
                <a:lnTo>
                  <a:pt x="892161" y="101450"/>
                </a:lnTo>
                <a:lnTo>
                  <a:pt x="781228" y="136175"/>
                </a:lnTo>
                <a:lnTo>
                  <a:pt x="675858" y="175366"/>
                </a:lnTo>
                <a:lnTo>
                  <a:pt x="576476" y="218790"/>
                </a:lnTo>
                <a:lnTo>
                  <a:pt x="483508" y="266212"/>
                </a:lnTo>
                <a:lnTo>
                  <a:pt x="397377" y="317399"/>
                </a:lnTo>
                <a:lnTo>
                  <a:pt x="318508" y="372117"/>
                </a:lnTo>
                <a:lnTo>
                  <a:pt x="247327" y="430132"/>
                </a:lnTo>
                <a:lnTo>
                  <a:pt x="184259" y="491210"/>
                </a:lnTo>
                <a:lnTo>
                  <a:pt x="129728" y="555117"/>
                </a:lnTo>
                <a:lnTo>
                  <a:pt x="84158" y="621619"/>
                </a:lnTo>
                <a:lnTo>
                  <a:pt x="47976" y="690482"/>
                </a:lnTo>
                <a:lnTo>
                  <a:pt x="21606" y="761473"/>
                </a:lnTo>
                <a:lnTo>
                  <a:pt x="5472" y="834357"/>
                </a:lnTo>
                <a:lnTo>
                  <a:pt x="0" y="908900"/>
                </a:lnTo>
                <a:lnTo>
                  <a:pt x="5472" y="983444"/>
                </a:lnTo>
                <a:lnTo>
                  <a:pt x="21606" y="1056328"/>
                </a:lnTo>
                <a:lnTo>
                  <a:pt x="47976" y="1127318"/>
                </a:lnTo>
                <a:lnTo>
                  <a:pt x="84158" y="1196182"/>
                </a:lnTo>
                <a:lnTo>
                  <a:pt x="129728" y="1262684"/>
                </a:lnTo>
                <a:lnTo>
                  <a:pt x="184259" y="1326591"/>
                </a:lnTo>
                <a:lnTo>
                  <a:pt x="247327" y="1387669"/>
                </a:lnTo>
                <a:lnTo>
                  <a:pt x="318508" y="1445683"/>
                </a:lnTo>
                <a:lnTo>
                  <a:pt x="397377" y="1500401"/>
                </a:lnTo>
                <a:lnTo>
                  <a:pt x="483508" y="1551589"/>
                </a:lnTo>
                <a:lnTo>
                  <a:pt x="576476" y="1599011"/>
                </a:lnTo>
                <a:lnTo>
                  <a:pt x="675858" y="1642435"/>
                </a:lnTo>
                <a:lnTo>
                  <a:pt x="781228" y="1681626"/>
                </a:lnTo>
                <a:lnTo>
                  <a:pt x="892161" y="1716351"/>
                </a:lnTo>
                <a:lnTo>
                  <a:pt x="1008233" y="1746375"/>
                </a:lnTo>
                <a:lnTo>
                  <a:pt x="1129018" y="1771464"/>
                </a:lnTo>
                <a:lnTo>
                  <a:pt x="1254091" y="1791386"/>
                </a:lnTo>
                <a:lnTo>
                  <a:pt x="1383029" y="1805905"/>
                </a:lnTo>
                <a:lnTo>
                  <a:pt x="1515406" y="1814788"/>
                </a:lnTo>
                <a:lnTo>
                  <a:pt x="1650796" y="1817801"/>
                </a:lnTo>
                <a:lnTo>
                  <a:pt x="1786185" y="1814788"/>
                </a:lnTo>
                <a:lnTo>
                  <a:pt x="1918560" y="1805905"/>
                </a:lnTo>
                <a:lnTo>
                  <a:pt x="2047496" y="1791386"/>
                </a:lnTo>
                <a:lnTo>
                  <a:pt x="2172569" y="1771464"/>
                </a:lnTo>
                <a:lnTo>
                  <a:pt x="2293353" y="1746375"/>
                </a:lnTo>
                <a:lnTo>
                  <a:pt x="2409423" y="1716351"/>
                </a:lnTo>
                <a:lnTo>
                  <a:pt x="2520355" y="1681626"/>
                </a:lnTo>
                <a:lnTo>
                  <a:pt x="2625724" y="1642435"/>
                </a:lnTo>
                <a:lnTo>
                  <a:pt x="2725106" y="1599011"/>
                </a:lnTo>
                <a:lnTo>
                  <a:pt x="2818074" y="1551589"/>
                </a:lnTo>
                <a:lnTo>
                  <a:pt x="2904205" y="1500401"/>
                </a:lnTo>
                <a:lnTo>
                  <a:pt x="2983073" y="1445683"/>
                </a:lnTo>
                <a:lnTo>
                  <a:pt x="3054253" y="1387669"/>
                </a:lnTo>
                <a:lnTo>
                  <a:pt x="3117321" y="1326591"/>
                </a:lnTo>
                <a:lnTo>
                  <a:pt x="3171852" y="1262684"/>
                </a:lnTo>
                <a:lnTo>
                  <a:pt x="3217422" y="1196182"/>
                </a:lnTo>
                <a:lnTo>
                  <a:pt x="3253604" y="1127318"/>
                </a:lnTo>
                <a:lnTo>
                  <a:pt x="3279974" y="1056328"/>
                </a:lnTo>
                <a:lnTo>
                  <a:pt x="3296108" y="983444"/>
                </a:lnTo>
                <a:lnTo>
                  <a:pt x="3301580" y="908900"/>
                </a:lnTo>
                <a:lnTo>
                  <a:pt x="3296108" y="834357"/>
                </a:lnTo>
                <a:lnTo>
                  <a:pt x="3279974" y="761473"/>
                </a:lnTo>
                <a:lnTo>
                  <a:pt x="3253604" y="690482"/>
                </a:lnTo>
                <a:lnTo>
                  <a:pt x="3217422" y="621619"/>
                </a:lnTo>
                <a:lnTo>
                  <a:pt x="3171852" y="555117"/>
                </a:lnTo>
                <a:lnTo>
                  <a:pt x="3117321" y="491210"/>
                </a:lnTo>
                <a:lnTo>
                  <a:pt x="3054253" y="430132"/>
                </a:lnTo>
                <a:lnTo>
                  <a:pt x="2983073" y="372117"/>
                </a:lnTo>
                <a:lnTo>
                  <a:pt x="2904205" y="317399"/>
                </a:lnTo>
                <a:lnTo>
                  <a:pt x="2818074" y="266212"/>
                </a:lnTo>
                <a:lnTo>
                  <a:pt x="2725106" y="218790"/>
                </a:lnTo>
                <a:lnTo>
                  <a:pt x="2625725" y="175366"/>
                </a:lnTo>
                <a:lnTo>
                  <a:pt x="2520355" y="136175"/>
                </a:lnTo>
                <a:lnTo>
                  <a:pt x="2409423" y="101450"/>
                </a:lnTo>
                <a:lnTo>
                  <a:pt x="2293353" y="71426"/>
                </a:lnTo>
                <a:lnTo>
                  <a:pt x="2172569" y="46336"/>
                </a:lnTo>
                <a:lnTo>
                  <a:pt x="2047496" y="26415"/>
                </a:lnTo>
                <a:lnTo>
                  <a:pt x="1918560" y="11896"/>
                </a:lnTo>
                <a:lnTo>
                  <a:pt x="1786185" y="3013"/>
                </a:lnTo>
                <a:lnTo>
                  <a:pt x="1650796" y="0"/>
                </a:lnTo>
                <a:close/>
              </a:path>
            </a:pathLst>
          </a:custGeom>
          <a:solidFill>
            <a:srgbClr val="375418"/>
          </a:solidFill>
        </p:spPr>
        <p:txBody>
          <a:bodyPr wrap="square" lIns="0" tIns="0" rIns="0" bIns="0" rtlCol="0"/>
          <a:lstStyle/>
          <a:p>
            <a:endParaRPr/>
          </a:p>
        </p:txBody>
      </p:sp>
      <p:sp>
        <p:nvSpPr>
          <p:cNvPr id="10" name="Textfeld 9"/>
          <p:cNvSpPr txBox="1"/>
          <p:nvPr/>
        </p:nvSpPr>
        <p:spPr>
          <a:xfrm>
            <a:off x="3571868" y="3357562"/>
            <a:ext cx="2500330" cy="646331"/>
          </a:xfrm>
          <a:prstGeom prst="rect">
            <a:avLst/>
          </a:prstGeom>
          <a:noFill/>
        </p:spPr>
        <p:txBody>
          <a:bodyPr wrap="square" rtlCol="0">
            <a:spAutoFit/>
          </a:bodyPr>
          <a:lstStyle/>
          <a:p>
            <a:r>
              <a:rPr lang="de-DE" b="1" spc="-15" dirty="0" smtClean="0">
                <a:solidFill>
                  <a:srgbClr val="FFFFFF"/>
                </a:solidFill>
                <a:cs typeface="Calibri"/>
              </a:rPr>
              <a:t>B</a:t>
            </a:r>
            <a:r>
              <a:rPr lang="de-DE" b="1" dirty="0" smtClean="0">
                <a:solidFill>
                  <a:srgbClr val="FFFFFF"/>
                </a:solidFill>
                <a:cs typeface="Calibri"/>
              </a:rPr>
              <a:t>il</a:t>
            </a:r>
            <a:r>
              <a:rPr lang="de-DE" b="1" spc="-5" dirty="0" smtClean="0">
                <a:solidFill>
                  <a:srgbClr val="FFFFFF"/>
                </a:solidFill>
                <a:cs typeface="Calibri"/>
              </a:rPr>
              <a:t>dungsp</a:t>
            </a:r>
            <a:r>
              <a:rPr lang="de-DE" b="1" dirty="0" smtClean="0">
                <a:solidFill>
                  <a:srgbClr val="FFFFFF"/>
                </a:solidFill>
                <a:cs typeface="Calibri"/>
              </a:rPr>
              <a:t>lä</a:t>
            </a:r>
            <a:r>
              <a:rPr lang="de-DE" b="1" spc="-20" dirty="0" smtClean="0">
                <a:solidFill>
                  <a:srgbClr val="FFFFFF"/>
                </a:solidFill>
                <a:cs typeface="Calibri"/>
              </a:rPr>
              <a:t>n</a:t>
            </a:r>
            <a:r>
              <a:rPr lang="de-DE" b="1" spc="-15" dirty="0" smtClean="0">
                <a:solidFill>
                  <a:srgbClr val="FFFFFF"/>
                </a:solidFill>
                <a:cs typeface="Calibri"/>
              </a:rPr>
              <a:t>e</a:t>
            </a:r>
            <a:r>
              <a:rPr lang="de-DE" b="1" spc="-10" dirty="0" smtClean="0">
                <a:solidFill>
                  <a:srgbClr val="FFFFFF"/>
                </a:solidFill>
                <a:cs typeface="Calibri"/>
              </a:rPr>
              <a:t> </a:t>
            </a:r>
            <a:r>
              <a:rPr lang="de-DE" b="1" spc="-20" dirty="0" smtClean="0">
                <a:solidFill>
                  <a:srgbClr val="FFFFFF"/>
                </a:solidFill>
                <a:cs typeface="Calibri"/>
              </a:rPr>
              <a:t>d</a:t>
            </a:r>
            <a:r>
              <a:rPr lang="de-DE" b="1" spc="-10" dirty="0" smtClean="0">
                <a:solidFill>
                  <a:srgbClr val="FFFFFF"/>
                </a:solidFill>
                <a:cs typeface="Calibri"/>
              </a:rPr>
              <a:t>er</a:t>
            </a:r>
            <a:r>
              <a:rPr lang="de-DE" b="1" dirty="0" smtClean="0">
                <a:solidFill>
                  <a:srgbClr val="FFFFFF"/>
                </a:solidFill>
                <a:cs typeface="Calibri"/>
              </a:rPr>
              <a:t> </a:t>
            </a:r>
            <a:r>
              <a:rPr lang="de-DE" b="1" spc="-5" dirty="0" smtClean="0">
                <a:solidFill>
                  <a:srgbClr val="FFFFFF"/>
                </a:solidFill>
                <a:cs typeface="Calibri"/>
              </a:rPr>
              <a:t>L</a:t>
            </a:r>
            <a:r>
              <a:rPr lang="de-DE" b="1" dirty="0" smtClean="0">
                <a:solidFill>
                  <a:srgbClr val="FFFFFF"/>
                </a:solidFill>
                <a:cs typeface="Calibri"/>
              </a:rPr>
              <a:t>ä</a:t>
            </a:r>
            <a:r>
              <a:rPr lang="de-DE" b="1" spc="-5" dirty="0" smtClean="0">
                <a:solidFill>
                  <a:srgbClr val="FFFFFF"/>
                </a:solidFill>
                <a:cs typeface="Calibri"/>
              </a:rPr>
              <a:t>nd</a:t>
            </a:r>
            <a:r>
              <a:rPr lang="de-DE" b="1" spc="5" dirty="0" smtClean="0">
                <a:solidFill>
                  <a:srgbClr val="FFFFFF"/>
                </a:solidFill>
                <a:cs typeface="Calibri"/>
              </a:rPr>
              <a:t>e</a:t>
            </a:r>
            <a:r>
              <a:rPr lang="de-DE" b="1" spc="-10" dirty="0" smtClean="0">
                <a:solidFill>
                  <a:srgbClr val="FFFFFF"/>
                </a:solidFill>
                <a:cs typeface="Calibri"/>
              </a:rPr>
              <a:t>r (z.B. BP „2016“)</a:t>
            </a:r>
            <a:endParaRPr lang="de-DE" dirty="0"/>
          </a:p>
        </p:txBody>
      </p:sp>
      <p:sp>
        <p:nvSpPr>
          <p:cNvPr id="11" name="Textfeld 10"/>
          <p:cNvSpPr txBox="1"/>
          <p:nvPr/>
        </p:nvSpPr>
        <p:spPr>
          <a:xfrm>
            <a:off x="5072066" y="2857496"/>
            <a:ext cx="642942" cy="369332"/>
          </a:xfrm>
          <a:prstGeom prst="rect">
            <a:avLst/>
          </a:prstGeom>
          <a:noFill/>
        </p:spPr>
        <p:txBody>
          <a:bodyPr wrap="square" rtlCol="0">
            <a:spAutoFit/>
          </a:bodyPr>
          <a:lstStyle/>
          <a:p>
            <a:r>
              <a:rPr lang="de-DE" dirty="0" smtClean="0"/>
              <a:t>EPAs</a:t>
            </a:r>
            <a:endParaRPr lang="de-DE" dirty="0"/>
          </a:p>
        </p:txBody>
      </p:sp>
      <p:sp>
        <p:nvSpPr>
          <p:cNvPr id="13" name="Textfeld 12"/>
          <p:cNvSpPr txBox="1"/>
          <p:nvPr/>
        </p:nvSpPr>
        <p:spPr>
          <a:xfrm>
            <a:off x="1785918" y="2571744"/>
            <a:ext cx="2857520" cy="646331"/>
          </a:xfrm>
          <a:prstGeom prst="rect">
            <a:avLst/>
          </a:prstGeom>
          <a:noFill/>
        </p:spPr>
        <p:txBody>
          <a:bodyPr wrap="square" rtlCol="0">
            <a:spAutoFit/>
          </a:bodyPr>
          <a:lstStyle/>
          <a:p>
            <a:r>
              <a:rPr lang="de-DE" dirty="0" smtClean="0"/>
              <a:t>                  Bildungsstandards         	der  KMK, z.B.:</a:t>
            </a:r>
            <a:endParaRPr lang="de-DE" dirty="0"/>
          </a:p>
        </p:txBody>
      </p:sp>
      <p:sp>
        <p:nvSpPr>
          <p:cNvPr id="14" name="Textfeld 13"/>
          <p:cNvSpPr txBox="1"/>
          <p:nvPr/>
        </p:nvSpPr>
        <p:spPr>
          <a:xfrm>
            <a:off x="3475878" y="4236194"/>
            <a:ext cx="2230813" cy="1392786"/>
          </a:xfrm>
          <a:prstGeom prst="rect">
            <a:avLst/>
          </a:prstGeom>
          <a:noFill/>
        </p:spPr>
        <p:txBody>
          <a:bodyPr wrap="square" rtlCol="0">
            <a:spAutoFit/>
          </a:bodyPr>
          <a:lstStyle/>
          <a:p>
            <a:r>
              <a:rPr lang="de-DE" sz="1600" dirty="0" smtClean="0">
                <a:solidFill>
                  <a:schemeClr val="bg1"/>
                </a:solidFill>
              </a:rPr>
              <a:t>Schulische Gestaltungsebene,  z.B. beim Fachcurriculum (bestehend aus Kern- und Schulcurriculum</a:t>
            </a:r>
            <a:r>
              <a:rPr lang="de-DE" dirty="0" smtClean="0">
                <a:solidFill>
                  <a:schemeClr val="bg1"/>
                </a:solidFill>
              </a:rPr>
              <a:t>)</a:t>
            </a:r>
            <a:endParaRPr lang="de-DE" dirty="0">
              <a:solidFill>
                <a:schemeClr val="bg1"/>
              </a:solidFill>
            </a:endParaRPr>
          </a:p>
        </p:txBody>
      </p:sp>
      <p:sp>
        <p:nvSpPr>
          <p:cNvPr id="15" name="Textfeld 14"/>
          <p:cNvSpPr txBox="1"/>
          <p:nvPr/>
        </p:nvSpPr>
        <p:spPr>
          <a:xfrm>
            <a:off x="3071802" y="1928802"/>
            <a:ext cx="2071702" cy="369332"/>
          </a:xfrm>
          <a:prstGeom prst="rect">
            <a:avLst/>
          </a:prstGeom>
          <a:noFill/>
        </p:spPr>
        <p:txBody>
          <a:bodyPr wrap="square" rtlCol="0">
            <a:spAutoFit/>
          </a:bodyPr>
          <a:lstStyle/>
          <a:p>
            <a:r>
              <a:rPr lang="de-DE" b="1" dirty="0" smtClean="0"/>
              <a:t>Bildungsziele</a:t>
            </a:r>
            <a:endParaRPr lang="de-DE" b="1" dirty="0"/>
          </a:p>
        </p:txBody>
      </p:sp>
    </p:spTree>
    <p:extLst>
      <p:ext uri="{BB962C8B-B14F-4D97-AF65-F5344CB8AC3E}">
        <p14:creationId xmlns:p14="http://schemas.microsoft.com/office/powerpoint/2010/main" val="79427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linds(vertical)">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vertic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AF29C1-0DEB-4555-91A1-D1B97C35F8A6}" type="datetime1">
              <a:rPr lang="de-DE" smtClean="0"/>
              <a:pPr/>
              <a:t>tt.01.jjjj</a:t>
            </a:fld>
            <a:endParaRPr lang="de-DE"/>
          </a:p>
        </p:txBody>
      </p:sp>
      <p:sp>
        <p:nvSpPr>
          <p:cNvPr id="4" name="Textfeld 3"/>
          <p:cNvSpPr txBox="1"/>
          <p:nvPr/>
        </p:nvSpPr>
        <p:spPr>
          <a:xfrm>
            <a:off x="1000100" y="714356"/>
            <a:ext cx="6408712" cy="646331"/>
          </a:xfrm>
          <a:prstGeom prst="rect">
            <a:avLst/>
          </a:prstGeom>
          <a:solidFill>
            <a:srgbClr val="0070C0"/>
          </a:solidFill>
        </p:spPr>
        <p:txBody>
          <a:bodyPr wrap="square" rtlCol="0">
            <a:spAutoFit/>
          </a:bodyPr>
          <a:lstStyle/>
          <a:p>
            <a:pPr algn="ctr"/>
            <a:r>
              <a:rPr lang="de-DE" dirty="0" smtClean="0">
                <a:solidFill>
                  <a:schemeClr val="bg1"/>
                </a:solidFill>
              </a:rPr>
              <a:t>Die neue Struktur der Kursstufe: Kompetenzen für den vierstündigen Kurs (Beispiel)</a:t>
            </a:r>
            <a:endParaRPr lang="de-DE" dirty="0">
              <a:solidFill>
                <a:schemeClr val="bg1"/>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2314803563"/>
              </p:ext>
            </p:extLst>
          </p:nvPr>
        </p:nvGraphicFramePr>
        <p:xfrm>
          <a:off x="500034" y="1714488"/>
          <a:ext cx="8352928" cy="391030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0000"/>
                    </a:ext>
                  </a:extLst>
                </a:gridCol>
              </a:tblGrid>
              <a:tr h="404253">
                <a:tc>
                  <a:txBody>
                    <a:bodyPr/>
                    <a:lstStyle/>
                    <a:p>
                      <a:r>
                        <a:rPr lang="de-DE" dirty="0" smtClean="0"/>
                        <a:t>Kompetenzen Bereich Mensch</a:t>
                      </a:r>
                      <a:r>
                        <a:rPr lang="de-DE" baseline="0" dirty="0" smtClean="0"/>
                        <a:t> (Kursstufe) 3.5.1</a:t>
                      </a:r>
                      <a:endParaRPr lang="de-DE" dirty="0"/>
                    </a:p>
                  </a:txBody>
                  <a:tcPr>
                    <a:solidFill>
                      <a:srgbClr val="0070C0"/>
                    </a:solidFill>
                  </a:tcPr>
                </a:tc>
                <a:extLst>
                  <a:ext uri="{0D108BD9-81ED-4DB2-BD59-A6C34878D82A}">
                    <a16:rowId xmlns:a16="http://schemas.microsoft.com/office/drawing/2014/main" val="10000"/>
                  </a:ext>
                </a:extLst>
              </a:tr>
              <a:tr h="1594860">
                <a:tc>
                  <a:txBody>
                    <a:bodyPr/>
                    <a:lstStyle/>
                    <a:p>
                      <a:pPr eaLnBrk="0" hangingPunct="0"/>
                      <a:r>
                        <a:rPr lang="de-DE" sz="1800" kern="1200" dirty="0" smtClean="0">
                          <a:solidFill>
                            <a:schemeClr val="dk1"/>
                          </a:solidFill>
                          <a:effectLst/>
                          <a:latin typeface="+mn-lt"/>
                          <a:ea typeface="+mn-ea"/>
                          <a:cs typeface="+mn-cs"/>
                        </a:rPr>
                        <a:t>(1) Aspekte des biblischen Menschenbildes (zum Beispiel Gottesebenbildlichkeit, Leben in Beziehung, Arbeit, Sünde und Schuld, Endlichkeit, Hoffnung, Gewalt, Erlösung) mit denen eines weiteren anthropologischen Konzepts (zum Beispiel Platon, Aristoteles, I. Kant, </a:t>
                      </a:r>
                      <a:r>
                        <a:rPr lang="de-DE" sz="1800" kern="1200" dirty="0" err="1" smtClean="0">
                          <a:solidFill>
                            <a:schemeClr val="dk1"/>
                          </a:solidFill>
                          <a:effectLst/>
                          <a:latin typeface="+mn-lt"/>
                          <a:ea typeface="+mn-ea"/>
                          <a:cs typeface="+mn-cs"/>
                        </a:rPr>
                        <a:t>Th</a:t>
                      </a:r>
                      <a:r>
                        <a:rPr lang="de-DE" sz="1800" kern="1200" dirty="0" smtClean="0">
                          <a:solidFill>
                            <a:schemeClr val="dk1"/>
                          </a:solidFill>
                          <a:effectLst/>
                          <a:latin typeface="+mn-lt"/>
                          <a:ea typeface="+mn-ea"/>
                          <a:cs typeface="+mn-cs"/>
                        </a:rPr>
                        <a:t>. Hobbes, J.-J. Rousseau, S. Freud, M. Buber, H. Arendt, A. Gehlen, </a:t>
                      </a:r>
                      <a:r>
                        <a:rPr lang="de-DE" sz="1800" kern="1200" dirty="0" err="1" smtClean="0">
                          <a:solidFill>
                            <a:schemeClr val="dk1"/>
                          </a:solidFill>
                          <a:effectLst/>
                          <a:latin typeface="+mn-lt"/>
                          <a:ea typeface="+mn-ea"/>
                          <a:cs typeface="+mn-cs"/>
                        </a:rPr>
                        <a:t>Th</a:t>
                      </a:r>
                      <a:r>
                        <a:rPr lang="de-DE" sz="1800" kern="1200" dirty="0" smtClean="0">
                          <a:solidFill>
                            <a:schemeClr val="dk1"/>
                          </a:solidFill>
                          <a:effectLst/>
                          <a:latin typeface="+mn-lt"/>
                          <a:ea typeface="+mn-ea"/>
                          <a:cs typeface="+mn-cs"/>
                        </a:rPr>
                        <a:t>. Adorno, P. Singer) vergleichen</a:t>
                      </a:r>
                      <a:endParaRPr lang="de-DE" dirty="0"/>
                    </a:p>
                  </a:txBody>
                  <a:tcPr>
                    <a:solidFill>
                      <a:srgbClr val="0070C0">
                        <a:alpha val="19000"/>
                      </a:srgbClr>
                    </a:solidFill>
                  </a:tcPr>
                </a:tc>
                <a:extLst>
                  <a:ext uri="{0D108BD9-81ED-4DB2-BD59-A6C34878D82A}">
                    <a16:rowId xmlns:a16="http://schemas.microsoft.com/office/drawing/2014/main" val="10001"/>
                  </a:ext>
                </a:extLst>
              </a:tr>
              <a:tr h="996787">
                <a:tc>
                  <a:txBody>
                    <a:bodyPr/>
                    <a:lstStyle/>
                    <a:p>
                      <a:r>
                        <a:rPr lang="de-DE" sz="1800" kern="1200" dirty="0" smtClean="0">
                          <a:solidFill>
                            <a:schemeClr val="dk1"/>
                          </a:solidFill>
                          <a:effectLst/>
                          <a:latin typeface="+mn-lt"/>
                          <a:ea typeface="+mn-ea"/>
                          <a:cs typeface="+mn-cs"/>
                        </a:rPr>
                        <a:t>(2) das Verständnis von Freiheit und Verantwortung in christlicher Perspektive (</a:t>
                      </a:r>
                      <a:r>
                        <a:rPr lang="de-DE" sz="1800" kern="1200" dirty="0" err="1" smtClean="0">
                          <a:solidFill>
                            <a:schemeClr val="dk1"/>
                          </a:solidFill>
                          <a:effectLst/>
                          <a:latin typeface="+mn-lt"/>
                          <a:ea typeface="+mn-ea"/>
                          <a:cs typeface="+mn-cs"/>
                        </a:rPr>
                        <a:t>Geschöpflichkeit</a:t>
                      </a:r>
                      <a:r>
                        <a:rPr lang="de-DE" sz="1800" kern="1200" dirty="0" smtClean="0">
                          <a:solidFill>
                            <a:schemeClr val="dk1"/>
                          </a:solidFill>
                          <a:effectLst/>
                          <a:latin typeface="+mn-lt"/>
                          <a:ea typeface="+mn-ea"/>
                          <a:cs typeface="+mn-cs"/>
                        </a:rPr>
                        <a:t>, Rechtfertigung) zu einer anderen Sichtweise (zum Beispiel I. Kant, S. Freud, A. Camus) in Beziehung setzen</a:t>
                      </a:r>
                      <a:endParaRPr lang="de-DE" dirty="0"/>
                    </a:p>
                  </a:txBody>
                  <a:tcPr>
                    <a:solidFill>
                      <a:srgbClr val="0070C0">
                        <a:alpha val="60000"/>
                      </a:srgbClr>
                    </a:solidFill>
                  </a:tcPr>
                </a:tc>
                <a:extLst>
                  <a:ext uri="{0D108BD9-81ED-4DB2-BD59-A6C34878D82A}">
                    <a16:rowId xmlns:a16="http://schemas.microsoft.com/office/drawing/2014/main" val="10002"/>
                  </a:ext>
                </a:extLst>
              </a:tr>
              <a:tr h="404253">
                <a:tc>
                  <a:txBody>
                    <a:bodyPr/>
                    <a:lstStyle/>
                    <a:p>
                      <a:pPr eaLnBrk="0" hangingPunct="0"/>
                      <a:r>
                        <a:rPr lang="de-DE" sz="1800" kern="1200" dirty="0" smtClean="0">
                          <a:solidFill>
                            <a:schemeClr val="dk1"/>
                          </a:solidFill>
                          <a:effectLst/>
                          <a:latin typeface="+mn-lt"/>
                          <a:ea typeface="+mn-ea"/>
                          <a:cs typeface="+mn-cs"/>
                        </a:rPr>
                        <a:t>(3) Konsequenzen verschiedener Zugänge zur Wirklichkeit (Theologie und zum Beispiel Philosophie, Psychologie, Naturwissenschaft, Ästhetik, Ökonomie) für die Deutung menschlicher Erfahrung aufzeigen</a:t>
                      </a:r>
                      <a:endParaRPr lang="de-DE" dirty="0"/>
                    </a:p>
                  </a:txBody>
                  <a:tcPr>
                    <a:solidFill>
                      <a:srgbClr val="0070C0">
                        <a:alpha val="19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37239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28596" y="428604"/>
            <a:ext cx="8229600" cy="1143000"/>
          </a:xfrm>
        </p:spPr>
        <p:txBody>
          <a:bodyPr>
            <a:noAutofit/>
          </a:bodyPr>
          <a:lstStyle/>
          <a:p>
            <a:r>
              <a:rPr lang="de-DE" sz="3600" dirty="0" smtClean="0"/>
              <a:t>Worum es (immer) geht: Selber denken </a:t>
            </a:r>
            <a:br>
              <a:rPr lang="de-DE" sz="3600" dirty="0" smtClean="0"/>
            </a:br>
            <a:r>
              <a:rPr lang="de-DE" sz="3600" dirty="0" smtClean="0"/>
              <a:t>„in Religion“ </a:t>
            </a:r>
            <a:endParaRPr lang="de-DE" sz="3600" dirty="0"/>
          </a:p>
        </p:txBody>
      </p:sp>
      <p:sp>
        <p:nvSpPr>
          <p:cNvPr id="5" name="Inhaltsplatzhalter 4"/>
          <p:cNvSpPr>
            <a:spLocks noGrp="1"/>
          </p:cNvSpPr>
          <p:nvPr>
            <p:ph idx="1"/>
          </p:nvPr>
        </p:nvSpPr>
        <p:spPr/>
        <p:txBody>
          <a:bodyPr>
            <a:normAutofit fontScale="92500" lnSpcReduction="10000"/>
          </a:bodyPr>
          <a:lstStyle/>
          <a:p>
            <a:pPr marL="0" indent="0">
              <a:buNone/>
            </a:pPr>
            <a:r>
              <a:rPr lang="de-DE" dirty="0" smtClean="0"/>
              <a:t>„Wahrlich, ein jeder lerne, dass er wirklich Dinge lernt und nicht nur auf nebulöse Meinungen seinen Blick richtet. </a:t>
            </a:r>
          </a:p>
          <a:p>
            <a:pPr marL="0" indent="0">
              <a:buNone/>
            </a:pPr>
            <a:r>
              <a:rPr lang="de-DE" dirty="0" smtClean="0"/>
              <a:t>Ein jeder fühle, dass er das, was er weiß, wirklich selber weiß und nicht bloß vermutet. So sei ein jeder ein eifriger Sammler eigener Weisheit und ihr furchtloser Bekenner, nicht unbeteiligt kühler Bewunderer einer fremden. “</a:t>
            </a:r>
          </a:p>
          <a:p>
            <a:pPr marL="0" indent="0">
              <a:buNone/>
            </a:pPr>
            <a:r>
              <a:rPr lang="de-DE" sz="3000" i="1" dirty="0" smtClean="0"/>
              <a:t>Johann Amos Comenius (1592-1670), Die Erneuerung der Schulen, o.J., § 24 </a:t>
            </a:r>
            <a:endParaRPr lang="de-DE" sz="3000" i="1" dirty="0"/>
          </a:p>
        </p:txBody>
      </p:sp>
      <p:sp>
        <p:nvSpPr>
          <p:cNvPr id="2" name="Datumsplatzhalter 1"/>
          <p:cNvSpPr>
            <a:spLocks noGrp="1"/>
          </p:cNvSpPr>
          <p:nvPr>
            <p:ph type="dt" sz="half" idx="10"/>
          </p:nvPr>
        </p:nvSpPr>
        <p:spPr/>
        <p:txBody>
          <a:bodyPr/>
          <a:lstStyle/>
          <a:p>
            <a:fld id="{86AF29C1-0DEB-4555-91A1-D1B97C35F8A6}" type="datetime1">
              <a:rPr lang="de-DE" smtClean="0"/>
              <a:pPr/>
              <a:t>tt.01.jjjj</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1143000"/>
          </a:xfrm>
        </p:spPr>
        <p:txBody>
          <a:bodyPr>
            <a:noAutofit/>
          </a:bodyPr>
          <a:lstStyle/>
          <a:p>
            <a:r>
              <a:rPr lang="de-DE" sz="3200" dirty="0" smtClean="0"/>
              <a:t>Der zeitliche Zusammenhang: Vier Phasen bei der Einführung des Bildungsplanes 2016</a:t>
            </a:r>
            <a:endParaRPr lang="de-DE" sz="3200" dirty="0"/>
          </a:p>
        </p:txBody>
      </p:sp>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sp>
        <p:nvSpPr>
          <p:cNvPr id="6" name="Textfeld 5"/>
          <p:cNvSpPr txBox="1"/>
          <p:nvPr/>
        </p:nvSpPr>
        <p:spPr>
          <a:xfrm>
            <a:off x="649332" y="1779613"/>
            <a:ext cx="3153817" cy="1775415"/>
          </a:xfrm>
          <a:prstGeom prst="rect">
            <a:avLst/>
          </a:prstGeom>
          <a:noFill/>
        </p:spPr>
        <p:txBody>
          <a:bodyPr wrap="square" rtlCol="0">
            <a:spAutoFit/>
          </a:bodyPr>
          <a:lstStyle/>
          <a:p>
            <a:r>
              <a:rPr lang="de-DE" dirty="0" smtClean="0">
                <a:solidFill>
                  <a:srgbClr val="FF0000"/>
                </a:solidFill>
              </a:rPr>
              <a:t>Vorbereitung II: Ende Schuljahr 2015/2016</a:t>
            </a:r>
            <a:r>
              <a:rPr lang="de-DE" dirty="0" smtClean="0"/>
              <a:t>: </a:t>
            </a:r>
            <a:r>
              <a:rPr lang="de-DE" b="1" dirty="0" smtClean="0"/>
              <a:t>Vorbereitung für Einführung des BP. Für die Klasse 5/6: Erstellen eines Schulcurriculums durch die Fachschaft. </a:t>
            </a:r>
            <a:endParaRPr lang="de-DE" b="1" dirty="0"/>
          </a:p>
        </p:txBody>
      </p:sp>
      <p:sp>
        <p:nvSpPr>
          <p:cNvPr id="8" name="Textfeld 7"/>
          <p:cNvSpPr txBox="1"/>
          <p:nvPr/>
        </p:nvSpPr>
        <p:spPr>
          <a:xfrm>
            <a:off x="5724128" y="3253087"/>
            <a:ext cx="3286148" cy="923330"/>
          </a:xfrm>
          <a:prstGeom prst="rect">
            <a:avLst/>
          </a:prstGeom>
          <a:noFill/>
        </p:spPr>
        <p:txBody>
          <a:bodyPr wrap="square" rtlCol="0">
            <a:spAutoFit/>
          </a:bodyPr>
          <a:lstStyle/>
          <a:p>
            <a:r>
              <a:rPr lang="de-DE" dirty="0" smtClean="0">
                <a:solidFill>
                  <a:srgbClr val="FF0000"/>
                </a:solidFill>
              </a:rPr>
              <a:t>(Phase 1) Schuljahr 2016/2017. </a:t>
            </a:r>
          </a:p>
          <a:p>
            <a:r>
              <a:rPr lang="de-DE" b="1" dirty="0" smtClean="0"/>
              <a:t>Bildungsplan -Einführung für die Klassen 5/6 </a:t>
            </a:r>
            <a:endParaRPr lang="de-DE" b="1" dirty="0"/>
          </a:p>
        </p:txBody>
      </p:sp>
      <p:sp>
        <p:nvSpPr>
          <p:cNvPr id="16" name="Textfeld 15"/>
          <p:cNvSpPr txBox="1"/>
          <p:nvPr/>
        </p:nvSpPr>
        <p:spPr>
          <a:xfrm>
            <a:off x="517001" y="3762457"/>
            <a:ext cx="3286148" cy="1200329"/>
          </a:xfrm>
          <a:prstGeom prst="rect">
            <a:avLst/>
          </a:prstGeom>
          <a:noFill/>
        </p:spPr>
        <p:txBody>
          <a:bodyPr wrap="square" rtlCol="0">
            <a:spAutoFit/>
          </a:bodyPr>
          <a:lstStyle/>
          <a:p>
            <a:r>
              <a:rPr lang="de-DE" dirty="0" smtClean="0">
                <a:solidFill>
                  <a:srgbClr val="FF0000"/>
                </a:solidFill>
              </a:rPr>
              <a:t>(Phase 2) Schuljahr 2017/2018</a:t>
            </a:r>
            <a:r>
              <a:rPr lang="de-DE" dirty="0" smtClean="0"/>
              <a:t>:</a:t>
            </a:r>
          </a:p>
          <a:p>
            <a:r>
              <a:rPr lang="de-DE" b="1" dirty="0" smtClean="0"/>
              <a:t>Bildungsplan -Einführung für die Klassen  7/8</a:t>
            </a:r>
          </a:p>
          <a:p>
            <a:endParaRPr lang="de-DE" dirty="0"/>
          </a:p>
        </p:txBody>
      </p:sp>
      <p:sp>
        <p:nvSpPr>
          <p:cNvPr id="17" name="Textfeld 16"/>
          <p:cNvSpPr txBox="1"/>
          <p:nvPr/>
        </p:nvSpPr>
        <p:spPr>
          <a:xfrm>
            <a:off x="5724128" y="4943204"/>
            <a:ext cx="3286148" cy="1200329"/>
          </a:xfrm>
          <a:prstGeom prst="rect">
            <a:avLst/>
          </a:prstGeom>
          <a:noFill/>
        </p:spPr>
        <p:txBody>
          <a:bodyPr wrap="square" rtlCol="0">
            <a:spAutoFit/>
          </a:bodyPr>
          <a:lstStyle/>
          <a:p>
            <a:r>
              <a:rPr lang="de-DE" dirty="0" smtClean="0">
                <a:solidFill>
                  <a:srgbClr val="FF0000"/>
                </a:solidFill>
              </a:rPr>
              <a:t>(Phase 3) Schuljahr 2018/2019</a:t>
            </a:r>
            <a:r>
              <a:rPr lang="de-DE" dirty="0" smtClean="0"/>
              <a:t>:</a:t>
            </a:r>
          </a:p>
          <a:p>
            <a:r>
              <a:rPr lang="de-DE" b="1" dirty="0" smtClean="0"/>
              <a:t>Bildungsplan -Einführung für die Klassen  9/10 </a:t>
            </a:r>
          </a:p>
          <a:p>
            <a:endParaRPr lang="de-DE" dirty="0"/>
          </a:p>
        </p:txBody>
      </p:sp>
      <p:sp>
        <p:nvSpPr>
          <p:cNvPr id="18" name="Textfeld 17"/>
          <p:cNvSpPr txBox="1"/>
          <p:nvPr/>
        </p:nvSpPr>
        <p:spPr>
          <a:xfrm>
            <a:off x="535753" y="4948592"/>
            <a:ext cx="3071834" cy="1200329"/>
          </a:xfrm>
          <a:prstGeom prst="rect">
            <a:avLst/>
          </a:prstGeom>
          <a:noFill/>
        </p:spPr>
        <p:txBody>
          <a:bodyPr wrap="square" rtlCol="0">
            <a:spAutoFit/>
          </a:bodyPr>
          <a:lstStyle/>
          <a:p>
            <a:r>
              <a:rPr lang="de-DE" dirty="0" smtClean="0">
                <a:solidFill>
                  <a:srgbClr val="FF0000"/>
                </a:solidFill>
              </a:rPr>
              <a:t>(Phase 4) Schuljahr 2019/2020: </a:t>
            </a:r>
          </a:p>
          <a:p>
            <a:r>
              <a:rPr lang="de-DE" b="1" dirty="0" smtClean="0"/>
              <a:t>Bildungsplan-Einführung  Kursstufe</a:t>
            </a:r>
            <a:endParaRPr lang="de-DE" b="1" dirty="0"/>
          </a:p>
        </p:txBody>
      </p:sp>
    </p:spTree>
    <p:extLst>
      <p:ext uri="{BB962C8B-B14F-4D97-AF65-F5344CB8AC3E}">
        <p14:creationId xmlns:p14="http://schemas.microsoft.com/office/powerpoint/2010/main" val="1657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43"/>
          <p:cNvGraphicFramePr>
            <a:graphicFrameLocks noGrp="1"/>
          </p:cNvGraphicFramePr>
          <p:nvPr>
            <p:extLst>
              <p:ext uri="{D42A27DB-BD31-4B8C-83A1-F6EECF244321}">
                <p14:modId xmlns:p14="http://schemas.microsoft.com/office/powerpoint/2010/main" val="3852713786"/>
              </p:ext>
            </p:extLst>
          </p:nvPr>
        </p:nvGraphicFramePr>
        <p:xfrm>
          <a:off x="692182" y="142875"/>
          <a:ext cx="7666031" cy="6379960"/>
        </p:xfrm>
        <a:graphic>
          <a:graphicData uri="http://schemas.openxmlformats.org/drawingml/2006/table">
            <a:tbl>
              <a:tblPr firstRow="1" bandRow="1">
                <a:tableStyleId>{2D5ABB26-0587-4C30-8999-92F81FD0307C}</a:tableStyleId>
              </a:tblPr>
              <a:tblGrid>
                <a:gridCol w="1761341">
                  <a:extLst>
                    <a:ext uri="{9D8B030D-6E8A-4147-A177-3AD203B41FA5}">
                      <a16:colId xmlns:a16="http://schemas.microsoft.com/office/drawing/2014/main" val="20000"/>
                    </a:ext>
                  </a:extLst>
                </a:gridCol>
                <a:gridCol w="96454">
                  <a:extLst>
                    <a:ext uri="{9D8B030D-6E8A-4147-A177-3AD203B41FA5}">
                      <a16:colId xmlns:a16="http://schemas.microsoft.com/office/drawing/2014/main" val="20001"/>
                    </a:ext>
                  </a:extLst>
                </a:gridCol>
                <a:gridCol w="1010676">
                  <a:extLst>
                    <a:ext uri="{9D8B030D-6E8A-4147-A177-3AD203B41FA5}">
                      <a16:colId xmlns:a16="http://schemas.microsoft.com/office/drawing/2014/main" val="20002"/>
                    </a:ext>
                  </a:extLst>
                </a:gridCol>
                <a:gridCol w="188715">
                  <a:extLst>
                    <a:ext uri="{9D8B030D-6E8A-4147-A177-3AD203B41FA5}">
                      <a16:colId xmlns:a16="http://schemas.microsoft.com/office/drawing/2014/main" val="20003"/>
                    </a:ext>
                  </a:extLst>
                </a:gridCol>
                <a:gridCol w="1241328">
                  <a:extLst>
                    <a:ext uri="{9D8B030D-6E8A-4147-A177-3AD203B41FA5}">
                      <a16:colId xmlns:a16="http://schemas.microsoft.com/office/drawing/2014/main" val="20004"/>
                    </a:ext>
                  </a:extLst>
                </a:gridCol>
                <a:gridCol w="1362944">
                  <a:extLst>
                    <a:ext uri="{9D8B030D-6E8A-4147-A177-3AD203B41FA5}">
                      <a16:colId xmlns:a16="http://schemas.microsoft.com/office/drawing/2014/main" val="20005"/>
                    </a:ext>
                  </a:extLst>
                </a:gridCol>
                <a:gridCol w="494852">
                  <a:extLst>
                    <a:ext uri="{9D8B030D-6E8A-4147-A177-3AD203B41FA5}">
                      <a16:colId xmlns:a16="http://schemas.microsoft.com/office/drawing/2014/main" val="20006"/>
                    </a:ext>
                  </a:extLst>
                </a:gridCol>
                <a:gridCol w="1417460">
                  <a:extLst>
                    <a:ext uri="{9D8B030D-6E8A-4147-A177-3AD203B41FA5}">
                      <a16:colId xmlns:a16="http://schemas.microsoft.com/office/drawing/2014/main" val="20007"/>
                    </a:ext>
                  </a:extLst>
                </a:gridCol>
                <a:gridCol w="92261">
                  <a:extLst>
                    <a:ext uri="{9D8B030D-6E8A-4147-A177-3AD203B41FA5}">
                      <a16:colId xmlns:a16="http://schemas.microsoft.com/office/drawing/2014/main" val="20008"/>
                    </a:ext>
                  </a:extLst>
                </a:gridCol>
              </a:tblGrid>
              <a:tr h="208730">
                <a:tc rowSpan="2">
                  <a:txBody>
                    <a:bodyPr/>
                    <a:lstStyle/>
                    <a:p>
                      <a:pPr algn="ctr">
                        <a:lnSpc>
                          <a:spcPct val="100000"/>
                        </a:lnSpc>
                      </a:pPr>
                      <a:r>
                        <a:rPr sz="1050" spc="10" dirty="0">
                          <a:latin typeface="Arial"/>
                          <a:cs typeface="Arial"/>
                        </a:rPr>
                        <a:t>S</a:t>
                      </a:r>
                      <a:r>
                        <a:rPr sz="1050" spc="5" dirty="0">
                          <a:latin typeface="Arial"/>
                          <a:cs typeface="Arial"/>
                        </a:rPr>
                        <a:t>t</a:t>
                      </a:r>
                      <a:r>
                        <a:rPr sz="1050" spc="10" dirty="0">
                          <a:latin typeface="Arial"/>
                          <a:cs typeface="Arial"/>
                        </a:rPr>
                        <a:t>u</a:t>
                      </a:r>
                      <a:r>
                        <a:rPr sz="1050" spc="5" dirty="0">
                          <a:latin typeface="Arial"/>
                          <a:cs typeface="Arial"/>
                        </a:rPr>
                        <a:t>f</a:t>
                      </a:r>
                      <a:r>
                        <a:rPr sz="1050" spc="10" dirty="0">
                          <a:latin typeface="Arial"/>
                          <a:cs typeface="Arial"/>
                        </a:rPr>
                        <a:t>e</a:t>
                      </a:r>
                      <a:r>
                        <a:rPr sz="1050" dirty="0">
                          <a:latin typeface="Arial"/>
                          <a:cs typeface="Arial"/>
                        </a:rPr>
                        <a:t>n</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gridSpan="5">
                  <a:txBody>
                    <a:bodyPr/>
                    <a:lstStyle/>
                    <a:p>
                      <a:pPr algn="ctr">
                        <a:lnSpc>
                          <a:spcPct val="100000"/>
                        </a:lnSpc>
                      </a:pPr>
                      <a:endParaRPr sz="1050" dirty="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3"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50" spc="15" dirty="0" smtClean="0">
                          <a:latin typeface="Arial"/>
                          <a:cs typeface="Arial"/>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1050" spc="15" dirty="0" smtClean="0">
                          <a:latin typeface="Arial"/>
                          <a:cs typeface="Arial"/>
                        </a:rPr>
                        <a:t>                         </a:t>
                      </a:r>
                    </a:p>
                    <a:p>
                      <a:pPr marL="0" marR="0" indent="0" algn="l" defTabSz="914400" rtl="0" eaLnBrk="1" fontAlgn="auto" latinLnBrk="0" hangingPunct="1">
                        <a:lnSpc>
                          <a:spcPct val="100000"/>
                        </a:lnSpc>
                        <a:spcBef>
                          <a:spcPts val="0"/>
                        </a:spcBef>
                        <a:spcAft>
                          <a:spcPts val="0"/>
                        </a:spcAft>
                        <a:buClrTx/>
                        <a:buSzTx/>
                        <a:buFontTx/>
                        <a:buNone/>
                        <a:tabLst/>
                        <a:defRPr/>
                      </a:pPr>
                      <a:r>
                        <a:rPr lang="de-DE" sz="1050" spc="15" dirty="0" smtClean="0">
                          <a:latin typeface="Arial"/>
                          <a:cs typeface="Arial"/>
                        </a:rPr>
                        <a:t>                     </a:t>
                      </a:r>
                      <a:r>
                        <a:rPr lang="de-DE" sz="1200" b="1" spc="15" dirty="0" smtClean="0">
                          <a:latin typeface="Arial"/>
                          <a:cs typeface="Arial"/>
                        </a:rPr>
                        <a:t>      </a:t>
                      </a:r>
                      <a:r>
                        <a:rPr lang="de-DE" sz="1200" b="1" spc="15" dirty="0" err="1" smtClean="0">
                          <a:latin typeface="Arial"/>
                          <a:cs typeface="Arial"/>
                        </a:rPr>
                        <a:t>G</a:t>
                      </a:r>
                      <a:r>
                        <a:rPr lang="de-DE" sz="1200" b="1" spc="10" dirty="0" err="1" smtClean="0">
                          <a:latin typeface="Arial"/>
                          <a:cs typeface="Arial"/>
                        </a:rPr>
                        <a:t>y</a:t>
                      </a:r>
                      <a:r>
                        <a:rPr lang="de-DE" sz="1200" b="1" dirty="0" err="1" smtClean="0">
                          <a:latin typeface="Arial"/>
                          <a:cs typeface="Arial"/>
                        </a:rPr>
                        <a:t>m</a:t>
                      </a:r>
                      <a:r>
                        <a:rPr lang="de-DE" sz="1200" b="1" dirty="0" smtClean="0">
                          <a:latin typeface="Arial"/>
                          <a:cs typeface="Arial"/>
                        </a:rPr>
                        <a:t> 8</a:t>
                      </a:r>
                      <a:endParaRPr lang="de-DE" sz="1050" b="1" dirty="0" smtClean="0">
                        <a:latin typeface="Arial"/>
                        <a:cs typeface="Arial"/>
                      </a:endParaRPr>
                    </a:p>
                    <a:p>
                      <a:endParaRPr sz="1050" dirty="0">
                        <a:latin typeface="Arial"/>
                        <a:cs typeface="Arial"/>
                      </a:endParaRPr>
                    </a:p>
                  </a:txBody>
                  <a:tcPr marL="0" marR="0" marT="0" marB="0">
                    <a:lnL w="7366" cap="flat" cmpd="sng" algn="ctr">
                      <a:solidFill>
                        <a:srgbClr val="000000"/>
                      </a:solidFill>
                      <a:prstDash val="solid"/>
                      <a:round/>
                      <a:headEnd type="none" w="med" len="med"/>
                      <a:tailEnd type="none" w="med" len="med"/>
                    </a:lnL>
                    <a:lnB w="7365" cap="flat" cmpd="sng" algn="ctr">
                      <a:solidFill>
                        <a:srgbClr val="000000"/>
                      </a:solidFill>
                      <a:prstDash val="solid"/>
                      <a:round/>
                      <a:headEnd type="none" w="med" len="med"/>
                      <a:tailEnd type="none" w="med" len="med"/>
                    </a:lnB>
                  </a:tcPr>
                </a:tc>
                <a:tc rowSpan="3" hMerge="1">
                  <a:txBody>
                    <a:bodyPr/>
                    <a:lstStyle/>
                    <a:p>
                      <a:endParaRPr/>
                    </a:p>
                  </a:txBody>
                  <a:tcPr marL="0" marR="0" marT="0" marB="0"/>
                </a:tc>
                <a:tc rowSpan="3" hMerge="1">
                  <a:txBody>
                    <a:bodyPr/>
                    <a:lstStyle/>
                    <a:p>
                      <a:endParaRPr/>
                    </a:p>
                  </a:txBody>
                  <a:tcPr marL="0" marR="0" marT="0" marB="0"/>
                </a:tc>
                <a:extLst>
                  <a:ext uri="{0D108BD9-81ED-4DB2-BD59-A6C34878D82A}">
                    <a16:rowId xmlns:a16="http://schemas.microsoft.com/office/drawing/2014/main" val="10000"/>
                  </a:ext>
                </a:extLst>
              </a:tr>
              <a:tr h="204935">
                <a:tc vMerge="1">
                  <a:txBody>
                    <a:bodyPr/>
                    <a:lstStyle/>
                    <a:p>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gridSpan="2">
                  <a:txBody>
                    <a:bodyPr/>
                    <a:lstStyle/>
                    <a:p>
                      <a:pPr marL="236220">
                        <a:lnSpc>
                          <a:spcPct val="100000"/>
                        </a:lnSpc>
                      </a:pPr>
                      <a:r>
                        <a:rPr sz="1050" spc="15" dirty="0">
                          <a:latin typeface="Arial"/>
                          <a:cs typeface="Arial"/>
                        </a:rPr>
                        <a:t>W</a:t>
                      </a:r>
                      <a:r>
                        <a:rPr sz="1050" spc="10" dirty="0">
                          <a:latin typeface="Arial"/>
                          <a:cs typeface="Arial"/>
                        </a:rPr>
                        <a:t>R</a:t>
                      </a:r>
                      <a:r>
                        <a:rPr sz="1050" dirty="0">
                          <a:latin typeface="Arial"/>
                          <a:cs typeface="Arial"/>
                        </a:rPr>
                        <a:t>S</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hMerge="1">
                  <a:txBody>
                    <a:bodyPr/>
                    <a:lstStyle/>
                    <a:p>
                      <a:endParaRPr/>
                    </a:p>
                  </a:txBody>
                  <a:tcPr marL="0" marR="0" marT="0" marB="0"/>
                </a:tc>
                <a:tc gridSpan="2">
                  <a:txBody>
                    <a:bodyPr/>
                    <a:lstStyle/>
                    <a:p>
                      <a:pPr algn="ctr">
                        <a:lnSpc>
                          <a:spcPct val="100000"/>
                        </a:lnSpc>
                      </a:pPr>
                      <a:r>
                        <a:rPr sz="1050" spc="10" dirty="0">
                          <a:latin typeface="Arial"/>
                          <a:cs typeface="Arial"/>
                        </a:rPr>
                        <a:t>RS</a:t>
                      </a:r>
                      <a:endParaRPr sz="1050" dirty="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hMerge="1">
                  <a:txBody>
                    <a:bodyPr/>
                    <a:lstStyle/>
                    <a:p>
                      <a:endParaRPr/>
                    </a:p>
                  </a:txBody>
                  <a:tcPr marL="0" marR="0" marT="0" marB="0"/>
                </a:tc>
                <a:tc>
                  <a:txBody>
                    <a:bodyPr/>
                    <a:lstStyle/>
                    <a:p>
                      <a:pPr algn="ctr">
                        <a:lnSpc>
                          <a:spcPct val="100000"/>
                        </a:lnSpc>
                      </a:pPr>
                      <a:r>
                        <a:rPr sz="1050" spc="15" dirty="0" smtClean="0">
                          <a:latin typeface="Arial"/>
                          <a:cs typeface="Arial"/>
                        </a:rPr>
                        <a:t>G</a:t>
                      </a:r>
                      <a:r>
                        <a:rPr sz="1050" spc="10" dirty="0" smtClean="0">
                          <a:latin typeface="Arial"/>
                          <a:cs typeface="Arial"/>
                        </a:rPr>
                        <a:t>y</a:t>
                      </a:r>
                      <a:r>
                        <a:rPr sz="1050" dirty="0" smtClean="0">
                          <a:latin typeface="Arial"/>
                          <a:cs typeface="Arial"/>
                        </a:rPr>
                        <a:t>m</a:t>
                      </a:r>
                      <a:r>
                        <a:rPr lang="de-DE" sz="1050" dirty="0" smtClean="0">
                          <a:latin typeface="Arial"/>
                          <a:cs typeface="Arial"/>
                        </a:rPr>
                        <a:t> 9</a:t>
                      </a:r>
                      <a:endParaRPr sz="1050" dirty="0">
                        <a:latin typeface="Arial"/>
                        <a:cs typeface="Arial"/>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gridSpan="3" vMerge="1">
                  <a:txBody>
                    <a:bodyPr/>
                    <a:lstStyle/>
                    <a:p>
                      <a:endParaRPr/>
                    </a:p>
                  </a:txBody>
                  <a:tcPr marL="0" marR="0" marT="0" marB="0">
                    <a:lnL w="7366">
                      <a:solidFill>
                        <a:srgbClr val="000000"/>
                      </a:solidFill>
                      <a:prstDash val="solid"/>
                    </a:lnL>
                    <a:lnB w="7365">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1"/>
                  </a:ext>
                </a:extLst>
              </a:tr>
              <a:tr h="633780">
                <a:tc rowSpan="3" gridSpan="5">
                  <a:txBody>
                    <a:bodyPr/>
                    <a:lstStyle/>
                    <a:p>
                      <a:endParaRPr sz="1050" dirty="0">
                        <a:latin typeface="Arial"/>
                        <a:cs typeface="Arial"/>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a:txBody>
                    <a:bodyPr/>
                    <a:lstStyle/>
                    <a:p>
                      <a:pPr marL="309880">
                        <a:lnSpc>
                          <a:spcPct val="100000"/>
                        </a:lnSpc>
                      </a:pPr>
                      <a:r>
                        <a:rPr sz="1600" b="1" spc="10" dirty="0">
                          <a:solidFill>
                            <a:srgbClr val="FF0000"/>
                          </a:solidFill>
                          <a:latin typeface="Arial"/>
                          <a:cs typeface="Arial"/>
                        </a:rPr>
                        <a:t>Ab</a:t>
                      </a:r>
                      <a:r>
                        <a:rPr sz="1600" b="1" dirty="0">
                          <a:solidFill>
                            <a:srgbClr val="FF0000"/>
                          </a:solidFill>
                          <a:latin typeface="Arial"/>
                          <a:cs typeface="Arial"/>
                        </a:rPr>
                        <a:t>i</a:t>
                      </a:r>
                      <a:r>
                        <a:rPr sz="1600" b="1" spc="5" dirty="0">
                          <a:solidFill>
                            <a:srgbClr val="FF0000"/>
                          </a:solidFill>
                          <a:latin typeface="Arial"/>
                          <a:cs typeface="Arial"/>
                        </a:rPr>
                        <a:t>t</a:t>
                      </a:r>
                      <a:r>
                        <a:rPr sz="1600" b="1" spc="10" dirty="0">
                          <a:solidFill>
                            <a:srgbClr val="FF0000"/>
                          </a:solidFill>
                          <a:latin typeface="Arial"/>
                          <a:cs typeface="Arial"/>
                        </a:rPr>
                        <a:t>u</a:t>
                      </a:r>
                      <a:r>
                        <a:rPr sz="1600" b="1" dirty="0">
                          <a:solidFill>
                            <a:srgbClr val="FF0000"/>
                          </a:solidFill>
                          <a:latin typeface="Arial"/>
                          <a:cs typeface="Arial"/>
                        </a:rPr>
                        <a:t>r</a:t>
                      </a:r>
                    </a:p>
                    <a:p>
                      <a:pPr marL="66040">
                        <a:lnSpc>
                          <a:spcPct val="100000"/>
                        </a:lnSpc>
                        <a:spcBef>
                          <a:spcPts val="910"/>
                        </a:spcBef>
                      </a:pPr>
                      <a:r>
                        <a:rPr sz="800" spc="5" dirty="0">
                          <a:latin typeface="Arial"/>
                          <a:cs typeface="Arial"/>
                        </a:rPr>
                        <a:t>K</a:t>
                      </a:r>
                      <a:r>
                        <a:rPr sz="800" dirty="0">
                          <a:latin typeface="Arial"/>
                          <a:cs typeface="Arial"/>
                        </a:rPr>
                        <a:t>l. 13: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C2D69B"/>
                    </a:solidFill>
                  </a:tcPr>
                </a:tc>
                <a:tc gridSpan="3" vMerge="1">
                  <a:txBody>
                    <a:bodyPr/>
                    <a:lstStyle/>
                    <a:p>
                      <a:endParaRPr/>
                    </a:p>
                  </a:txBody>
                  <a:tcPr marL="0" marR="0" marT="0" marB="0">
                    <a:lnL w="7366">
                      <a:solidFill>
                        <a:srgbClr val="000000"/>
                      </a:solidFill>
                      <a:prstDash val="solid"/>
                    </a:lnL>
                    <a:lnB w="7365">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2"/>
                  </a:ext>
                </a:extLst>
              </a:tr>
              <a:tr h="664142">
                <a:tc gridSpan="5" vMerge="1">
                  <a:txBody>
                    <a:bodyPr/>
                    <a:lstStyle/>
                    <a:p>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a:txBody>
                    <a:bodyPr/>
                    <a:lstStyle/>
                    <a:p>
                      <a:pPr marL="66040">
                        <a:lnSpc>
                          <a:spcPct val="100000"/>
                        </a:lnSpc>
                      </a:pPr>
                      <a:r>
                        <a:rPr sz="800" spc="5" dirty="0">
                          <a:latin typeface="Arial"/>
                          <a:cs typeface="Arial"/>
                        </a:rPr>
                        <a:t>K</a:t>
                      </a:r>
                      <a:r>
                        <a:rPr sz="800" dirty="0">
                          <a:latin typeface="Arial"/>
                          <a:cs typeface="Arial"/>
                        </a:rPr>
                        <a:t>l. 12: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C2D69B"/>
                    </a:solidFill>
                  </a:tcPr>
                </a:tc>
                <a:tc rowSpan="7">
                  <a:txBody>
                    <a:bodyPr/>
                    <a:lstStyle/>
                    <a:p>
                      <a:endParaRPr sz="800" dirty="0">
                        <a:latin typeface="Arial"/>
                        <a:cs typeface="Arial"/>
                      </a:endParaRPr>
                    </a:p>
                  </a:txBody>
                  <a:tcPr marL="0" marR="0" marT="0" marB="0">
                    <a:lnL w="7366" cap="flat" cmpd="sng" algn="ctr">
                      <a:solidFill>
                        <a:srgbClr val="000000"/>
                      </a:solidFill>
                      <a:prstDash val="solid"/>
                      <a:round/>
                      <a:headEnd type="none" w="med" len="med"/>
                      <a:tailEnd type="none" w="med" len="med"/>
                    </a:lnL>
                    <a:lnR w="7366">
                      <a:solidFill>
                        <a:srgbClr val="000000"/>
                      </a:solidFill>
                      <a:prstDash val="solid"/>
                    </a:lnR>
                    <a:lnT w="7365" cap="flat" cmpd="sng" algn="ctr">
                      <a:solidFill>
                        <a:srgbClr val="000000"/>
                      </a:solidFill>
                      <a:prstDash val="solid"/>
                      <a:round/>
                      <a:headEnd type="none" w="med" len="med"/>
                      <a:tailEnd type="none" w="med" len="med"/>
                    </a:lnT>
                    <a:lnB w="7366" cap="flat" cmpd="sng" algn="ctr">
                      <a:solidFill>
                        <a:srgbClr val="000000"/>
                      </a:solidFill>
                      <a:prstDash val="solid"/>
                      <a:round/>
                      <a:headEnd type="none" w="med" len="med"/>
                      <a:tailEnd type="none" w="med" len="med"/>
                    </a:lnB>
                  </a:tcPr>
                </a:tc>
                <a:tc gridSpan="2">
                  <a:txBody>
                    <a:bodyPr/>
                    <a:lstStyle/>
                    <a:p>
                      <a:pPr marL="3810" algn="ctr">
                        <a:lnSpc>
                          <a:spcPct val="100000"/>
                        </a:lnSpc>
                      </a:pPr>
                      <a:r>
                        <a:rPr lang="de-DE" sz="1400" spc="10" dirty="0" smtClean="0">
                          <a:latin typeface="Arial"/>
                          <a:cs typeface="Arial"/>
                        </a:rPr>
                        <a:t>Klasse 12</a:t>
                      </a:r>
                      <a:br>
                        <a:rPr lang="de-DE" sz="1400" spc="10" dirty="0" smtClean="0">
                          <a:latin typeface="Arial"/>
                          <a:cs typeface="Arial"/>
                        </a:rPr>
                      </a:br>
                      <a:r>
                        <a:rPr sz="1600" b="1" spc="10" smtClean="0">
                          <a:solidFill>
                            <a:srgbClr val="FF0000"/>
                          </a:solidFill>
                          <a:latin typeface="Arial"/>
                          <a:cs typeface="Arial"/>
                        </a:rPr>
                        <a:t>Ab</a:t>
                      </a:r>
                      <a:r>
                        <a:rPr sz="1600" b="1" smtClean="0">
                          <a:solidFill>
                            <a:srgbClr val="FF0000"/>
                          </a:solidFill>
                          <a:latin typeface="Arial"/>
                          <a:cs typeface="Arial"/>
                        </a:rPr>
                        <a:t>i</a:t>
                      </a:r>
                      <a:r>
                        <a:rPr sz="1600" b="1" spc="5" smtClean="0">
                          <a:solidFill>
                            <a:srgbClr val="FF0000"/>
                          </a:solidFill>
                          <a:latin typeface="Arial"/>
                          <a:cs typeface="Arial"/>
                        </a:rPr>
                        <a:t>t</a:t>
                      </a:r>
                      <a:r>
                        <a:rPr sz="1600" b="1" spc="10" smtClean="0">
                          <a:solidFill>
                            <a:srgbClr val="FF0000"/>
                          </a:solidFill>
                          <a:latin typeface="Arial"/>
                          <a:cs typeface="Arial"/>
                        </a:rPr>
                        <a:t>ur</a:t>
                      </a:r>
                      <a:endParaRPr sz="1600" b="1" dirty="0">
                        <a:solidFill>
                          <a:srgbClr val="FF0000"/>
                        </a:solidFill>
                        <a:latin typeface="Arial"/>
                        <a:cs typeface="Arial"/>
                      </a:endParaRPr>
                    </a:p>
                    <a:p>
                      <a:pPr marL="66040">
                        <a:lnSpc>
                          <a:spcPts val="944"/>
                        </a:lnSpc>
                      </a:pPr>
                      <a:r>
                        <a:rPr sz="1100" spc="5" dirty="0">
                          <a:solidFill>
                            <a:srgbClr val="FF0000"/>
                          </a:solidFill>
                          <a:latin typeface="Arial"/>
                          <a:cs typeface="Arial"/>
                        </a:rPr>
                        <a:t>K</a:t>
                      </a:r>
                      <a:r>
                        <a:rPr sz="800" dirty="0">
                          <a:latin typeface="Arial"/>
                          <a:cs typeface="Arial"/>
                        </a:rPr>
                        <a:t>l. 12: 2 </a:t>
                      </a:r>
                      <a:r>
                        <a:rPr sz="800" spc="5" dirty="0">
                          <a:latin typeface="Arial"/>
                          <a:cs typeface="Arial"/>
                        </a:rPr>
                        <a:t>S</a:t>
                      </a:r>
                      <a:r>
                        <a:rPr sz="800" dirty="0">
                          <a:latin typeface="Arial"/>
                          <a:cs typeface="Arial"/>
                        </a:rPr>
                        <a:t>td</a:t>
                      </a:r>
                    </a:p>
                  </a:txBody>
                  <a:tcPr marL="0" marR="0" marT="0" marB="0">
                    <a:lnL w="7366" cap="flat" cmpd="sng" algn="ctr">
                      <a:solidFill>
                        <a:srgbClr val="000000"/>
                      </a:solidFill>
                      <a:prstDash val="solid"/>
                      <a:round/>
                      <a:headEnd type="none" w="med" len="med"/>
                      <a:tailEnd type="none" w="med" len="med"/>
                    </a:lnL>
                    <a:lnR w="7366">
                      <a:solidFill>
                        <a:srgbClr val="000000"/>
                      </a:solidFill>
                      <a:prstDash val="soli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solidFill>
                      <a:srgbClr val="C2D69B"/>
                    </a:solidFill>
                  </a:tcPr>
                </a:tc>
                <a:tc hMerge="1">
                  <a:txBody>
                    <a:bodyPr/>
                    <a:lstStyle/>
                    <a:p>
                      <a:endParaRPr/>
                    </a:p>
                  </a:txBody>
                  <a:tcPr marL="0" marR="0" marT="0" marB="0"/>
                </a:tc>
                <a:extLst>
                  <a:ext uri="{0D108BD9-81ED-4DB2-BD59-A6C34878D82A}">
                    <a16:rowId xmlns:a16="http://schemas.microsoft.com/office/drawing/2014/main" val="10003"/>
                  </a:ext>
                </a:extLst>
              </a:tr>
              <a:tr h="528151">
                <a:tc gridSpan="5" vMerge="1">
                  <a:txBody>
                    <a:bodyPr/>
                    <a:lstStyle/>
                    <a:p>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a:txBody>
                    <a:bodyPr/>
                    <a:lstStyle/>
                    <a:p>
                      <a:pPr marL="186055">
                        <a:lnSpc>
                          <a:spcPct val="100000"/>
                        </a:lnSpc>
                      </a:pPr>
                      <a:r>
                        <a:rPr sz="1400" spc="10" dirty="0">
                          <a:latin typeface="Arial"/>
                          <a:cs typeface="Arial"/>
                        </a:rPr>
                        <a:t>K</a:t>
                      </a:r>
                      <a:r>
                        <a:rPr sz="1400" dirty="0">
                          <a:latin typeface="Arial"/>
                          <a:cs typeface="Arial"/>
                        </a:rPr>
                        <a:t>l</a:t>
                      </a:r>
                      <a:r>
                        <a:rPr sz="1400" spc="10" dirty="0">
                          <a:latin typeface="Arial"/>
                          <a:cs typeface="Arial"/>
                        </a:rPr>
                        <a:t>ass</a:t>
                      </a:r>
                      <a:r>
                        <a:rPr sz="1400" dirty="0">
                          <a:latin typeface="Arial"/>
                          <a:cs typeface="Arial"/>
                        </a:rPr>
                        <a:t>e</a:t>
                      </a:r>
                      <a:r>
                        <a:rPr sz="1400" spc="25" dirty="0">
                          <a:latin typeface="Arial"/>
                          <a:cs typeface="Arial"/>
                        </a:rPr>
                        <a:t> </a:t>
                      </a:r>
                      <a:r>
                        <a:rPr sz="1400" spc="10" dirty="0">
                          <a:latin typeface="Arial"/>
                          <a:cs typeface="Arial"/>
                        </a:rPr>
                        <a:t>1</a:t>
                      </a:r>
                      <a:r>
                        <a:rPr sz="1400" dirty="0">
                          <a:latin typeface="Arial"/>
                          <a:cs typeface="Arial"/>
                        </a:rPr>
                        <a:t>1</a:t>
                      </a:r>
                    </a:p>
                    <a:p>
                      <a:pPr>
                        <a:lnSpc>
                          <a:spcPct val="100000"/>
                        </a:lnSpc>
                        <a:spcBef>
                          <a:spcPts val="52"/>
                        </a:spcBef>
                      </a:pPr>
                      <a:endParaRPr sz="850" dirty="0">
                        <a:latin typeface="Times New Roman"/>
                        <a:cs typeface="Times New Roman"/>
                      </a:endParaRPr>
                    </a:p>
                    <a:p>
                      <a:pPr marL="66040">
                        <a:lnSpc>
                          <a:spcPct val="100000"/>
                        </a:lnSpc>
                      </a:pPr>
                      <a:r>
                        <a:rPr sz="800" spc="5" dirty="0">
                          <a:latin typeface="Arial"/>
                          <a:cs typeface="Arial"/>
                        </a:rPr>
                        <a:t>K</a:t>
                      </a:r>
                      <a:r>
                        <a:rPr sz="800" dirty="0">
                          <a:latin typeface="Arial"/>
                          <a:cs typeface="Arial"/>
                        </a:rPr>
                        <a:t>l. 11: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C2D69B"/>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66040">
                        <a:lnSpc>
                          <a:spcPct val="100000"/>
                        </a:lnSpc>
                      </a:pPr>
                      <a:r>
                        <a:rPr sz="800" spc="5" dirty="0">
                          <a:latin typeface="Arial"/>
                          <a:cs typeface="Arial"/>
                        </a:rPr>
                        <a:t>K</a:t>
                      </a:r>
                      <a:r>
                        <a:rPr sz="800" dirty="0">
                          <a:latin typeface="Arial"/>
                          <a:cs typeface="Arial"/>
                        </a:rPr>
                        <a:t>l. 11: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solidFill>
                      <a:srgbClr val="C2D69B"/>
                    </a:solidFill>
                  </a:tcPr>
                </a:tc>
                <a:tc hMerge="1">
                  <a:txBody>
                    <a:bodyPr/>
                    <a:lstStyle/>
                    <a:p>
                      <a:endParaRPr/>
                    </a:p>
                  </a:txBody>
                  <a:tcPr marL="0" marR="0" marT="0" marB="0"/>
                </a:tc>
                <a:extLst>
                  <a:ext uri="{0D108BD9-81ED-4DB2-BD59-A6C34878D82A}">
                    <a16:rowId xmlns:a16="http://schemas.microsoft.com/office/drawing/2014/main" val="10004"/>
                  </a:ext>
                </a:extLst>
              </a:tr>
              <a:tr h="560567">
                <a:tc>
                  <a:txBody>
                    <a:bodyPr/>
                    <a:lstStyle/>
                    <a:p>
                      <a:pPr algn="ctr">
                        <a:lnSpc>
                          <a:spcPct val="100000"/>
                        </a:lnSpc>
                      </a:pPr>
                      <a:r>
                        <a:rPr sz="1800" b="1" spc="15" dirty="0">
                          <a:solidFill>
                            <a:srgbClr val="FF0000"/>
                          </a:solidFill>
                          <a:latin typeface="Arial"/>
                          <a:cs typeface="Arial"/>
                        </a:rPr>
                        <a:t>M</a:t>
                      </a:r>
                      <a:r>
                        <a:rPr sz="1800" b="1" spc="10" dirty="0">
                          <a:solidFill>
                            <a:srgbClr val="FF0000"/>
                          </a:solidFill>
                          <a:latin typeface="Arial"/>
                          <a:cs typeface="Arial"/>
                        </a:rPr>
                        <a:t>S</a:t>
                      </a:r>
                      <a:r>
                        <a:rPr sz="1800" b="1" dirty="0">
                          <a:solidFill>
                            <a:srgbClr val="FF0000"/>
                          </a:solidFill>
                          <a:latin typeface="Arial"/>
                          <a:cs typeface="Arial"/>
                        </a:rPr>
                        <a:t>A</a:t>
                      </a:r>
                    </a:p>
                    <a:p>
                      <a:pPr algn="ctr">
                        <a:lnSpc>
                          <a:spcPct val="100000"/>
                        </a:lnSpc>
                        <a:spcBef>
                          <a:spcPts val="10"/>
                        </a:spcBef>
                      </a:pPr>
                      <a:r>
                        <a:rPr sz="1800" b="1" spc="10" dirty="0">
                          <a:solidFill>
                            <a:srgbClr val="FF0000"/>
                          </a:solidFill>
                          <a:latin typeface="Arial"/>
                          <a:cs typeface="Arial"/>
                        </a:rPr>
                        <a:t>K</a:t>
                      </a:r>
                      <a:r>
                        <a:rPr sz="1800" b="1" dirty="0">
                          <a:solidFill>
                            <a:srgbClr val="FF0000"/>
                          </a:solidFill>
                          <a:latin typeface="Arial"/>
                          <a:cs typeface="Arial"/>
                        </a:rPr>
                        <a:t>l</a:t>
                      </a:r>
                      <a:r>
                        <a:rPr sz="1800" b="1" spc="10" dirty="0">
                          <a:solidFill>
                            <a:srgbClr val="FF0000"/>
                          </a:solidFill>
                          <a:latin typeface="Arial"/>
                          <a:cs typeface="Arial"/>
                        </a:rPr>
                        <a:t>ass</a:t>
                      </a:r>
                      <a:r>
                        <a:rPr sz="1800" b="1" dirty="0">
                          <a:solidFill>
                            <a:srgbClr val="FF0000"/>
                          </a:solidFill>
                          <a:latin typeface="Arial"/>
                          <a:cs typeface="Arial"/>
                        </a:rPr>
                        <a:t>e</a:t>
                      </a:r>
                      <a:r>
                        <a:rPr sz="1800" b="1" spc="25" dirty="0">
                          <a:solidFill>
                            <a:srgbClr val="FF0000"/>
                          </a:solidFill>
                          <a:latin typeface="Arial"/>
                          <a:cs typeface="Arial"/>
                        </a:rPr>
                        <a:t> </a:t>
                      </a:r>
                      <a:r>
                        <a:rPr sz="1800" b="1" spc="10" dirty="0">
                          <a:solidFill>
                            <a:srgbClr val="FF0000"/>
                          </a:solidFill>
                          <a:latin typeface="Arial"/>
                          <a:cs typeface="Arial"/>
                        </a:rPr>
                        <a:t>1</a:t>
                      </a:r>
                      <a:r>
                        <a:rPr sz="1800" b="1" dirty="0">
                          <a:solidFill>
                            <a:srgbClr val="FF0000"/>
                          </a:solidFill>
                          <a:latin typeface="Arial"/>
                          <a:cs typeface="Arial"/>
                        </a:rPr>
                        <a:t>0</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gridSpan="3">
                  <a:txBody>
                    <a:bodyPr/>
                    <a:lstStyle/>
                    <a:p>
                      <a:pPr marL="4445" algn="ctr">
                        <a:lnSpc>
                          <a:spcPct val="100000"/>
                        </a:lnSpc>
                      </a:pPr>
                      <a:r>
                        <a:rPr sz="1600" spc="15" dirty="0">
                          <a:latin typeface="Arial"/>
                          <a:cs typeface="Arial"/>
                        </a:rPr>
                        <a:t>G3</a:t>
                      </a:r>
                      <a:endParaRPr sz="1600" dirty="0">
                        <a:latin typeface="Arial"/>
                        <a:cs typeface="Arial"/>
                      </a:endParaRPr>
                    </a:p>
                    <a:p>
                      <a:pPr marL="66040">
                        <a:lnSpc>
                          <a:spcPct val="100000"/>
                        </a:lnSpc>
                        <a:spcBef>
                          <a:spcPts val="935"/>
                        </a:spcBef>
                      </a:pPr>
                      <a:r>
                        <a:rPr sz="800" spc="5" dirty="0">
                          <a:latin typeface="Arial"/>
                          <a:cs typeface="Arial"/>
                        </a:rPr>
                        <a:t>K</a:t>
                      </a:r>
                      <a:r>
                        <a:rPr sz="800" dirty="0">
                          <a:latin typeface="Arial"/>
                          <a:cs typeface="Arial"/>
                        </a:rPr>
                        <a:t>l. 10: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FBD4B4"/>
                    </a:solidFill>
                  </a:tcPr>
                </a:tc>
                <a:tc hMerge="1">
                  <a:txBody>
                    <a:bodyPr/>
                    <a:lstStyle/>
                    <a:p>
                      <a:endParaRPr/>
                    </a:p>
                  </a:txBody>
                  <a:tcPr marL="0" marR="0" marT="0" marB="0"/>
                </a:tc>
                <a:tc hMerge="1">
                  <a:txBody>
                    <a:bodyPr/>
                    <a:lstStyle/>
                    <a:p>
                      <a:endParaRPr/>
                    </a:p>
                  </a:txBody>
                  <a:tcPr marL="0" marR="0" marT="0" marB="0"/>
                </a:tc>
                <a:tc>
                  <a:txBody>
                    <a:bodyPr/>
                    <a:lstStyle/>
                    <a:p>
                      <a:pPr marL="1905" algn="ctr">
                        <a:lnSpc>
                          <a:spcPct val="100000"/>
                        </a:lnSpc>
                      </a:pPr>
                      <a:r>
                        <a:rPr sz="1600" spc="15" dirty="0">
                          <a:latin typeface="Arial"/>
                          <a:cs typeface="Arial"/>
                        </a:rPr>
                        <a:t>M3</a:t>
                      </a:r>
                      <a:endParaRPr sz="1600" dirty="0">
                        <a:latin typeface="Arial"/>
                        <a:cs typeface="Arial"/>
                      </a:endParaRPr>
                    </a:p>
                    <a:p>
                      <a:pPr marL="66040">
                        <a:lnSpc>
                          <a:spcPct val="100000"/>
                        </a:lnSpc>
                        <a:spcBef>
                          <a:spcPts val="935"/>
                        </a:spcBef>
                      </a:pPr>
                      <a:r>
                        <a:rPr sz="800" spc="5" dirty="0">
                          <a:latin typeface="Arial"/>
                          <a:cs typeface="Arial"/>
                        </a:rPr>
                        <a:t>K</a:t>
                      </a:r>
                      <a:r>
                        <a:rPr sz="800" dirty="0">
                          <a:latin typeface="Arial"/>
                          <a:cs typeface="Arial"/>
                        </a:rPr>
                        <a:t>l. 10: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B6DDE8"/>
                    </a:solidFill>
                  </a:tcPr>
                </a:tc>
                <a:tc>
                  <a:txBody>
                    <a:bodyPr/>
                    <a:lstStyle/>
                    <a:p>
                      <a:pPr marL="2540" algn="ctr">
                        <a:lnSpc>
                          <a:spcPct val="100000"/>
                        </a:lnSpc>
                      </a:pPr>
                      <a:r>
                        <a:rPr sz="1600" spc="10" dirty="0">
                          <a:latin typeface="Arial"/>
                          <a:cs typeface="Arial"/>
                        </a:rPr>
                        <a:t>E3</a:t>
                      </a:r>
                      <a:endParaRPr sz="1600" dirty="0">
                        <a:latin typeface="Arial"/>
                        <a:cs typeface="Arial"/>
                      </a:endParaRPr>
                    </a:p>
                    <a:p>
                      <a:pPr marL="66040">
                        <a:lnSpc>
                          <a:spcPct val="100000"/>
                        </a:lnSpc>
                        <a:spcBef>
                          <a:spcPts val="935"/>
                        </a:spcBef>
                      </a:pPr>
                      <a:r>
                        <a:rPr sz="800" spc="5" dirty="0">
                          <a:latin typeface="Arial"/>
                          <a:cs typeface="Arial"/>
                        </a:rPr>
                        <a:t>K</a:t>
                      </a:r>
                      <a:r>
                        <a:rPr sz="800" dirty="0">
                          <a:latin typeface="Arial"/>
                          <a:cs typeface="Arial"/>
                        </a:rPr>
                        <a:t>l. 10: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EAF1DD"/>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267335" marR="151130" indent="-104775">
                        <a:lnSpc>
                          <a:spcPct val="101000"/>
                        </a:lnSpc>
                      </a:pPr>
                      <a:r>
                        <a:rPr lang="de-DE" sz="1600" spc="10" dirty="0" smtClean="0">
                          <a:latin typeface="Arial"/>
                          <a:cs typeface="Arial"/>
                        </a:rPr>
                        <a:t>Klasse 10 </a:t>
                      </a:r>
                      <a:r>
                        <a:rPr sz="1050" spc="5" dirty="0" smtClean="0">
                          <a:latin typeface="Arial"/>
                          <a:cs typeface="Arial"/>
                        </a:rPr>
                        <a:t>(</a:t>
                      </a:r>
                      <a:r>
                        <a:rPr sz="1050" spc="15" dirty="0" smtClean="0">
                          <a:latin typeface="Arial"/>
                          <a:cs typeface="Arial"/>
                        </a:rPr>
                        <a:t>G</a:t>
                      </a:r>
                      <a:r>
                        <a:rPr sz="1050" spc="10" dirty="0" smtClean="0">
                          <a:latin typeface="Arial"/>
                          <a:cs typeface="Arial"/>
                        </a:rPr>
                        <a:t>8</a:t>
                      </a:r>
                      <a:r>
                        <a:rPr sz="1050" dirty="0">
                          <a:latin typeface="Arial"/>
                          <a:cs typeface="Arial"/>
                        </a:rPr>
                        <a:t>) </a:t>
                      </a:r>
                      <a:r>
                        <a:rPr sz="1050" spc="10" dirty="0">
                          <a:latin typeface="Arial"/>
                          <a:cs typeface="Arial"/>
                        </a:rPr>
                        <a:t>E</a:t>
                      </a:r>
                      <a:r>
                        <a:rPr sz="1050" dirty="0">
                          <a:latin typeface="Arial"/>
                          <a:cs typeface="Arial"/>
                        </a:rPr>
                        <a:t>i</a:t>
                      </a:r>
                      <a:r>
                        <a:rPr sz="1050" spc="10" dirty="0">
                          <a:latin typeface="Arial"/>
                          <a:cs typeface="Arial"/>
                        </a:rPr>
                        <a:t>ng</a:t>
                      </a:r>
                      <a:r>
                        <a:rPr sz="1050" dirty="0">
                          <a:latin typeface="Arial"/>
                          <a:cs typeface="Arial"/>
                        </a:rPr>
                        <a:t>.</a:t>
                      </a:r>
                      <a:r>
                        <a:rPr sz="1050" spc="20" dirty="0">
                          <a:latin typeface="Arial"/>
                          <a:cs typeface="Arial"/>
                        </a:rPr>
                        <a:t> </a:t>
                      </a:r>
                      <a:r>
                        <a:rPr sz="1050" spc="15" dirty="0">
                          <a:latin typeface="Arial"/>
                          <a:cs typeface="Arial"/>
                        </a:rPr>
                        <a:t>O</a:t>
                      </a:r>
                      <a:r>
                        <a:rPr sz="1050" dirty="0">
                          <a:latin typeface="Arial"/>
                          <a:cs typeface="Arial"/>
                        </a:rPr>
                        <a:t>S</a:t>
                      </a:r>
                    </a:p>
                    <a:p>
                      <a:pPr marL="66040">
                        <a:lnSpc>
                          <a:spcPts val="960"/>
                        </a:lnSpc>
                      </a:pPr>
                      <a:r>
                        <a:rPr sz="800" spc="5" dirty="0">
                          <a:latin typeface="Arial"/>
                          <a:cs typeface="Arial"/>
                        </a:rPr>
                        <a:t>K</a:t>
                      </a:r>
                      <a:r>
                        <a:rPr sz="800" dirty="0">
                          <a:latin typeface="Arial"/>
                          <a:cs typeface="Arial"/>
                        </a:rPr>
                        <a:t>l. 10: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7365" cap="flat" cmpd="sng" algn="ctr">
                      <a:solidFill>
                        <a:srgbClr val="000000"/>
                      </a:solidFill>
                      <a:prstDash val="solid"/>
                      <a:round/>
                      <a:headEnd type="none" w="med" len="med"/>
                      <a:tailEnd type="none" w="med" len="med"/>
                    </a:lnT>
                    <a:lnB w="7366" cap="flat" cmpd="sng" algn="ctr">
                      <a:solidFill>
                        <a:srgbClr val="EAF1DD"/>
                      </a:solidFill>
                      <a:prstDash val="solid"/>
                      <a:round/>
                      <a:headEnd type="none" w="med" len="med"/>
                      <a:tailEnd type="none" w="med" len="med"/>
                    </a:lnB>
                    <a:solidFill>
                      <a:srgbClr val="C2D69B"/>
                    </a:solidFill>
                  </a:tcPr>
                </a:tc>
                <a:tc hMerge="1">
                  <a:txBody>
                    <a:bodyPr/>
                    <a:lstStyle/>
                    <a:p>
                      <a:endParaRPr/>
                    </a:p>
                  </a:txBody>
                  <a:tcPr marL="0" marR="0" marT="0" marB="0"/>
                </a:tc>
                <a:extLst>
                  <a:ext uri="{0D108BD9-81ED-4DB2-BD59-A6C34878D82A}">
                    <a16:rowId xmlns:a16="http://schemas.microsoft.com/office/drawing/2014/main" val="10005"/>
                  </a:ext>
                </a:extLst>
              </a:tr>
              <a:tr h="502849">
                <a:tc>
                  <a:txBody>
                    <a:bodyPr/>
                    <a:lstStyle/>
                    <a:p>
                      <a:pPr algn="ctr">
                        <a:lnSpc>
                          <a:spcPct val="100000"/>
                        </a:lnSpc>
                      </a:pPr>
                      <a:r>
                        <a:rPr sz="1800" b="1" spc="10" dirty="0">
                          <a:solidFill>
                            <a:srgbClr val="FF0000"/>
                          </a:solidFill>
                          <a:latin typeface="Arial"/>
                          <a:cs typeface="Arial"/>
                        </a:rPr>
                        <a:t>HS</a:t>
                      </a:r>
                      <a:r>
                        <a:rPr sz="1800" b="1" dirty="0">
                          <a:solidFill>
                            <a:srgbClr val="FF0000"/>
                          </a:solidFill>
                          <a:latin typeface="Arial"/>
                          <a:cs typeface="Arial"/>
                        </a:rPr>
                        <a:t>A</a:t>
                      </a:r>
                    </a:p>
                    <a:p>
                      <a:pPr algn="ctr">
                        <a:lnSpc>
                          <a:spcPct val="100000"/>
                        </a:lnSpc>
                        <a:spcBef>
                          <a:spcPts val="10"/>
                        </a:spcBef>
                      </a:pPr>
                      <a:r>
                        <a:rPr sz="1800" b="1" spc="10" dirty="0">
                          <a:solidFill>
                            <a:srgbClr val="FF0000"/>
                          </a:solidFill>
                          <a:latin typeface="Arial"/>
                          <a:cs typeface="Arial"/>
                        </a:rPr>
                        <a:t>K</a:t>
                      </a:r>
                      <a:r>
                        <a:rPr sz="1800" b="1" dirty="0">
                          <a:solidFill>
                            <a:srgbClr val="FF0000"/>
                          </a:solidFill>
                          <a:latin typeface="Arial"/>
                          <a:cs typeface="Arial"/>
                        </a:rPr>
                        <a:t>l</a:t>
                      </a:r>
                      <a:r>
                        <a:rPr sz="1800" b="1" spc="10" dirty="0">
                          <a:solidFill>
                            <a:srgbClr val="FF0000"/>
                          </a:solidFill>
                          <a:latin typeface="Arial"/>
                          <a:cs typeface="Arial"/>
                        </a:rPr>
                        <a:t>ass</a:t>
                      </a:r>
                      <a:r>
                        <a:rPr sz="1800" b="1" dirty="0">
                          <a:solidFill>
                            <a:srgbClr val="FF0000"/>
                          </a:solidFill>
                          <a:latin typeface="Arial"/>
                          <a:cs typeface="Arial"/>
                        </a:rPr>
                        <a:t>e</a:t>
                      </a:r>
                      <a:r>
                        <a:rPr sz="1800" b="1" spc="25" dirty="0">
                          <a:solidFill>
                            <a:srgbClr val="FF0000"/>
                          </a:solidFill>
                          <a:latin typeface="Arial"/>
                          <a:cs typeface="Arial"/>
                        </a:rPr>
                        <a:t> </a:t>
                      </a:r>
                      <a:r>
                        <a:rPr sz="1800" b="1" dirty="0">
                          <a:solidFill>
                            <a:srgbClr val="FF0000"/>
                          </a:solidFill>
                          <a:latin typeface="Arial"/>
                          <a:cs typeface="Arial"/>
                        </a:rPr>
                        <a:t>9</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10413">
                      <a:solidFill>
                        <a:srgbClr val="000000"/>
                      </a:solidFill>
                      <a:prstDash val="solid"/>
                    </a:lnB>
                  </a:tcPr>
                </a:tc>
                <a:tc gridSpan="3">
                  <a:txBody>
                    <a:bodyPr/>
                    <a:lstStyle/>
                    <a:p>
                      <a:pPr marL="4445" algn="ctr">
                        <a:lnSpc>
                          <a:spcPct val="100000"/>
                        </a:lnSpc>
                      </a:pPr>
                      <a:r>
                        <a:rPr sz="1600" spc="15" dirty="0">
                          <a:latin typeface="Arial"/>
                          <a:cs typeface="Arial"/>
                        </a:rPr>
                        <a:t>G2</a:t>
                      </a:r>
                      <a:endParaRPr sz="1600" dirty="0">
                        <a:latin typeface="Arial"/>
                        <a:cs typeface="Arial"/>
                      </a:endParaRPr>
                    </a:p>
                    <a:p>
                      <a:pPr marL="66040">
                        <a:lnSpc>
                          <a:spcPct val="100000"/>
                        </a:lnSpc>
                        <a:spcBef>
                          <a:spcPts val="910"/>
                        </a:spcBef>
                      </a:pPr>
                      <a:r>
                        <a:rPr sz="800" spc="5" dirty="0">
                          <a:latin typeface="Arial"/>
                          <a:cs typeface="Arial"/>
                        </a:rPr>
                        <a:t>K</a:t>
                      </a:r>
                      <a:r>
                        <a:rPr sz="800" dirty="0">
                          <a:latin typeface="Arial"/>
                          <a:cs typeface="Arial"/>
                        </a:rPr>
                        <a:t>l. 9: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10413">
                      <a:solidFill>
                        <a:srgbClr val="000000"/>
                      </a:solidFill>
                      <a:prstDash val="solid"/>
                    </a:lnB>
                    <a:solidFill>
                      <a:srgbClr val="FBD4B4"/>
                    </a:solidFill>
                  </a:tcPr>
                </a:tc>
                <a:tc hMerge="1">
                  <a:txBody>
                    <a:bodyPr/>
                    <a:lstStyle/>
                    <a:p>
                      <a:endParaRPr/>
                    </a:p>
                  </a:txBody>
                  <a:tcPr marL="0" marR="0" marT="0" marB="0"/>
                </a:tc>
                <a:tc hMerge="1">
                  <a:txBody>
                    <a:bodyPr/>
                    <a:lstStyle/>
                    <a:p>
                      <a:endParaRPr/>
                    </a:p>
                  </a:txBody>
                  <a:tcPr marL="0" marR="0" marT="0" marB="0"/>
                </a:tc>
                <a:tc>
                  <a:txBody>
                    <a:bodyPr/>
                    <a:lstStyle/>
                    <a:p>
                      <a:pPr marL="1905" algn="ctr">
                        <a:lnSpc>
                          <a:spcPct val="100000"/>
                        </a:lnSpc>
                      </a:pPr>
                      <a:r>
                        <a:rPr sz="1600" spc="15" dirty="0">
                          <a:latin typeface="Arial"/>
                          <a:cs typeface="Arial"/>
                        </a:rPr>
                        <a:t>M2</a:t>
                      </a:r>
                      <a:endParaRPr sz="1600" dirty="0">
                        <a:latin typeface="Arial"/>
                        <a:cs typeface="Arial"/>
                      </a:endParaRPr>
                    </a:p>
                    <a:p>
                      <a:pPr marL="66040">
                        <a:lnSpc>
                          <a:spcPct val="100000"/>
                        </a:lnSpc>
                        <a:spcBef>
                          <a:spcPts val="910"/>
                        </a:spcBef>
                      </a:pPr>
                      <a:r>
                        <a:rPr sz="800" spc="5" dirty="0">
                          <a:latin typeface="Arial"/>
                          <a:cs typeface="Arial"/>
                        </a:rPr>
                        <a:t>K</a:t>
                      </a:r>
                      <a:r>
                        <a:rPr sz="800" dirty="0">
                          <a:latin typeface="Arial"/>
                          <a:cs typeface="Arial"/>
                        </a:rPr>
                        <a:t>l. 9: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6">
                      <a:solidFill>
                        <a:srgbClr val="000000"/>
                      </a:solidFill>
                      <a:prstDash val="solid"/>
                    </a:lnR>
                    <a:lnT w="7365">
                      <a:solidFill>
                        <a:srgbClr val="000000"/>
                      </a:solidFill>
                      <a:prstDash val="solid"/>
                    </a:lnT>
                    <a:lnB w="10413">
                      <a:solidFill>
                        <a:srgbClr val="000000"/>
                      </a:solidFill>
                      <a:prstDash val="solid"/>
                    </a:lnB>
                    <a:solidFill>
                      <a:srgbClr val="B6DDE8"/>
                    </a:solidFill>
                  </a:tcPr>
                </a:tc>
                <a:tc>
                  <a:txBody>
                    <a:bodyPr/>
                    <a:lstStyle/>
                    <a:p>
                      <a:pPr marL="2540" algn="ctr">
                        <a:lnSpc>
                          <a:spcPct val="100000"/>
                        </a:lnSpc>
                      </a:pPr>
                      <a:r>
                        <a:rPr sz="1600" spc="10" dirty="0">
                          <a:latin typeface="Arial"/>
                          <a:cs typeface="Arial"/>
                        </a:rPr>
                        <a:t>E2</a:t>
                      </a:r>
                      <a:endParaRPr sz="1600" dirty="0">
                        <a:latin typeface="Arial"/>
                        <a:cs typeface="Arial"/>
                      </a:endParaRPr>
                    </a:p>
                    <a:p>
                      <a:pPr marL="66040">
                        <a:lnSpc>
                          <a:spcPct val="100000"/>
                        </a:lnSpc>
                        <a:spcBef>
                          <a:spcPts val="910"/>
                        </a:spcBef>
                      </a:pPr>
                      <a:r>
                        <a:rPr sz="800" spc="5" dirty="0">
                          <a:latin typeface="Arial"/>
                          <a:cs typeface="Arial"/>
                        </a:rPr>
                        <a:t>K</a:t>
                      </a:r>
                      <a:r>
                        <a:rPr sz="800" dirty="0">
                          <a:latin typeface="Arial"/>
                          <a:cs typeface="Arial"/>
                        </a:rPr>
                        <a:t>l. 9: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7365">
                      <a:solidFill>
                        <a:srgbClr val="000000"/>
                      </a:solidFill>
                      <a:prstDash val="solid"/>
                    </a:lnT>
                    <a:lnB w="10413">
                      <a:solidFill>
                        <a:srgbClr val="000000"/>
                      </a:solidFill>
                      <a:prstDash val="solid"/>
                    </a:lnB>
                    <a:solidFill>
                      <a:srgbClr val="EAF1DD"/>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66040">
                        <a:lnSpc>
                          <a:spcPct val="100000"/>
                        </a:lnSpc>
                      </a:pPr>
                      <a:r>
                        <a:rPr sz="600" dirty="0">
                          <a:latin typeface="Arial"/>
                          <a:cs typeface="Arial"/>
                        </a:rPr>
                        <a:t>[Jgst</a:t>
                      </a:r>
                      <a:r>
                        <a:rPr sz="600" spc="-5" dirty="0">
                          <a:latin typeface="Arial"/>
                          <a:cs typeface="Arial"/>
                        </a:rPr>
                        <a:t> 9</a:t>
                      </a:r>
                      <a:r>
                        <a:rPr sz="600" dirty="0">
                          <a:latin typeface="Arial"/>
                          <a:cs typeface="Arial"/>
                        </a:rPr>
                        <a:t>, G8]</a:t>
                      </a:r>
                      <a:endParaRPr sz="600">
                        <a:latin typeface="Arial"/>
                        <a:cs typeface="Arial"/>
                      </a:endParaRPr>
                    </a:p>
                    <a:p>
                      <a:pPr>
                        <a:lnSpc>
                          <a:spcPct val="100000"/>
                        </a:lnSpc>
                      </a:pPr>
                      <a:endParaRPr sz="600">
                        <a:latin typeface="Times New Roman"/>
                        <a:cs typeface="Times New Roman"/>
                      </a:endParaRPr>
                    </a:p>
                    <a:p>
                      <a:pPr>
                        <a:lnSpc>
                          <a:spcPct val="100000"/>
                        </a:lnSpc>
                        <a:spcBef>
                          <a:spcPts val="37"/>
                        </a:spcBef>
                      </a:pPr>
                      <a:endParaRPr sz="550">
                        <a:latin typeface="Times New Roman"/>
                        <a:cs typeface="Times New Roman"/>
                      </a:endParaRPr>
                    </a:p>
                    <a:p>
                      <a:pPr marL="66040">
                        <a:lnSpc>
                          <a:spcPct val="100000"/>
                        </a:lnSpc>
                      </a:pPr>
                      <a:r>
                        <a:rPr sz="800" spc="5" dirty="0">
                          <a:latin typeface="Arial"/>
                          <a:cs typeface="Arial"/>
                        </a:rPr>
                        <a:t>K</a:t>
                      </a:r>
                      <a:r>
                        <a:rPr sz="800" dirty="0">
                          <a:latin typeface="Arial"/>
                          <a:cs typeface="Arial"/>
                        </a:rPr>
                        <a:t>l. 9: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7366" cap="flat" cmpd="sng" algn="ctr">
                      <a:solidFill>
                        <a:srgbClr val="EAF1DD"/>
                      </a:solidFill>
                      <a:prstDash val="solid"/>
                      <a:round/>
                      <a:headEnd type="none" w="med" len="med"/>
                      <a:tailEnd type="none" w="med" len="med"/>
                    </a:lnT>
                    <a:lnB w="10413" cap="flat" cmpd="sng" algn="ctr">
                      <a:solidFill>
                        <a:srgbClr val="000000"/>
                      </a:solidFill>
                      <a:prstDash val="solid"/>
                      <a:round/>
                      <a:headEnd type="none" w="med" len="med"/>
                      <a:tailEnd type="none" w="med" len="med"/>
                    </a:lnB>
                    <a:solidFill>
                      <a:srgbClr val="EAF1DD"/>
                    </a:solidFill>
                  </a:tcPr>
                </a:tc>
                <a:tc hMerge="1">
                  <a:txBody>
                    <a:bodyPr/>
                    <a:lstStyle/>
                    <a:p>
                      <a:endParaRPr/>
                    </a:p>
                  </a:txBody>
                  <a:tcPr marL="0" marR="0" marT="0" marB="0"/>
                </a:tc>
                <a:extLst>
                  <a:ext uri="{0D108BD9-81ED-4DB2-BD59-A6C34878D82A}">
                    <a16:rowId xmlns:a16="http://schemas.microsoft.com/office/drawing/2014/main" val="10006"/>
                  </a:ext>
                </a:extLst>
              </a:tr>
              <a:tr h="351046">
                <a:tc>
                  <a:txBody>
                    <a:bodyPr/>
                    <a:lstStyle/>
                    <a:p>
                      <a:endParaRPr sz="1200" b="1" dirty="0">
                        <a:solidFill>
                          <a:srgbClr val="FF0000"/>
                        </a:solidFill>
                        <a:latin typeface="Arial"/>
                        <a:cs typeface="Arial"/>
                      </a:endParaRPr>
                    </a:p>
                  </a:txBody>
                  <a:tcPr marL="0" marR="0" marT="0" marB="0">
                    <a:lnL w="7365">
                      <a:solidFill>
                        <a:srgbClr val="000000"/>
                      </a:solidFill>
                      <a:prstDash val="solid"/>
                    </a:lnL>
                    <a:lnR w="7365">
                      <a:solidFill>
                        <a:srgbClr val="000000"/>
                      </a:solidFill>
                      <a:prstDash val="solid"/>
                    </a:lnR>
                    <a:lnT w="10413">
                      <a:solidFill>
                        <a:srgbClr val="000000"/>
                      </a:solidFill>
                      <a:prstDash val="solid"/>
                    </a:lnT>
                    <a:lnB w="7366">
                      <a:solidFill>
                        <a:srgbClr val="000000"/>
                      </a:solidFill>
                      <a:prstDash val="solid"/>
                    </a:lnB>
                  </a:tcPr>
                </a:tc>
                <a:tc gridSpan="3">
                  <a:txBody>
                    <a:bodyPr/>
                    <a:lstStyle/>
                    <a:p>
                      <a:pPr marL="66040">
                        <a:lnSpc>
                          <a:spcPct val="100000"/>
                        </a:lnSpc>
                      </a:pPr>
                      <a:r>
                        <a:rPr sz="800" spc="5" dirty="0">
                          <a:latin typeface="Arial"/>
                          <a:cs typeface="Arial"/>
                        </a:rPr>
                        <a:t>K</a:t>
                      </a:r>
                      <a:r>
                        <a:rPr sz="800" dirty="0">
                          <a:latin typeface="Arial"/>
                          <a:cs typeface="Arial"/>
                        </a:rPr>
                        <a:t>l. 8: 1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5">
                      <a:solidFill>
                        <a:srgbClr val="000000"/>
                      </a:solidFill>
                      <a:prstDash val="solid"/>
                    </a:lnL>
                    <a:lnR w="7365">
                      <a:solidFill>
                        <a:srgbClr val="000000"/>
                      </a:solidFill>
                      <a:prstDash val="solid"/>
                    </a:lnR>
                    <a:lnT w="10413">
                      <a:solidFill>
                        <a:srgbClr val="000000"/>
                      </a:solidFill>
                      <a:prstDash val="solid"/>
                    </a:lnT>
                    <a:lnB w="7366">
                      <a:solidFill>
                        <a:srgbClr val="000000"/>
                      </a:solidFill>
                      <a:prstDash val="solid"/>
                    </a:lnB>
                    <a:solidFill>
                      <a:srgbClr val="FBD4B4"/>
                    </a:solidFill>
                  </a:tcPr>
                </a:tc>
                <a:tc hMerge="1">
                  <a:txBody>
                    <a:bodyPr/>
                    <a:lstStyle/>
                    <a:p>
                      <a:endParaRPr/>
                    </a:p>
                  </a:txBody>
                  <a:tcPr marL="0" marR="0" marT="0" marB="0"/>
                </a:tc>
                <a:tc hMerge="1">
                  <a:txBody>
                    <a:bodyPr/>
                    <a:lstStyle/>
                    <a:p>
                      <a:endParaRPr/>
                    </a:p>
                  </a:txBody>
                  <a:tcPr marL="0" marR="0" marT="0" marB="0"/>
                </a:tc>
                <a:tc>
                  <a:txBody>
                    <a:bodyPr/>
                    <a:lstStyle/>
                    <a:p>
                      <a:pPr marL="66040">
                        <a:lnSpc>
                          <a:spcPct val="100000"/>
                        </a:lnSpc>
                      </a:pPr>
                      <a:r>
                        <a:rPr sz="800" spc="5" dirty="0">
                          <a:latin typeface="Arial"/>
                          <a:cs typeface="Arial"/>
                        </a:rPr>
                        <a:t>K</a:t>
                      </a:r>
                      <a:r>
                        <a:rPr sz="800" dirty="0">
                          <a:latin typeface="Arial"/>
                          <a:cs typeface="Arial"/>
                        </a:rPr>
                        <a:t>l. 8: 1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6">
                      <a:solidFill>
                        <a:srgbClr val="000000"/>
                      </a:solidFill>
                      <a:prstDash val="solid"/>
                    </a:lnR>
                    <a:lnT w="10413">
                      <a:solidFill>
                        <a:srgbClr val="000000"/>
                      </a:solidFill>
                      <a:prstDash val="solid"/>
                    </a:lnT>
                    <a:lnB w="7366">
                      <a:solidFill>
                        <a:srgbClr val="000000"/>
                      </a:solidFill>
                      <a:prstDash val="solid"/>
                    </a:lnB>
                    <a:solidFill>
                      <a:srgbClr val="B6DDE8"/>
                    </a:solidFill>
                  </a:tcPr>
                </a:tc>
                <a:tc>
                  <a:txBody>
                    <a:bodyPr/>
                    <a:lstStyle/>
                    <a:p>
                      <a:pPr marL="66040">
                        <a:lnSpc>
                          <a:spcPct val="100000"/>
                        </a:lnSpc>
                      </a:pPr>
                      <a:r>
                        <a:rPr sz="800" spc="5" dirty="0">
                          <a:latin typeface="Arial"/>
                          <a:cs typeface="Arial"/>
                        </a:rPr>
                        <a:t>K</a:t>
                      </a:r>
                      <a:r>
                        <a:rPr sz="800" dirty="0">
                          <a:latin typeface="Arial"/>
                          <a:cs typeface="Arial"/>
                        </a:rPr>
                        <a:t>l. 8: 1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10413">
                      <a:solidFill>
                        <a:srgbClr val="000000"/>
                      </a:solidFill>
                      <a:prstDash val="solid"/>
                    </a:lnT>
                    <a:lnB w="7366">
                      <a:solidFill>
                        <a:srgbClr val="000000"/>
                      </a:solidFill>
                      <a:prstDash val="solid"/>
                    </a:lnB>
                    <a:solidFill>
                      <a:srgbClr val="EAF1DD"/>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201930">
                        <a:lnSpc>
                          <a:spcPts val="1245"/>
                        </a:lnSpc>
                      </a:pPr>
                      <a:endParaRPr lang="de-DE" sz="1600" spc="10" dirty="0" smtClean="0">
                        <a:latin typeface="Arial"/>
                        <a:cs typeface="Arial"/>
                      </a:endParaRPr>
                    </a:p>
                    <a:p>
                      <a:pPr marL="201930">
                        <a:lnSpc>
                          <a:spcPts val="1245"/>
                        </a:lnSpc>
                      </a:pPr>
                      <a:r>
                        <a:rPr lang="de-DE" sz="1600" spc="10" dirty="0" smtClean="0">
                          <a:latin typeface="Arial"/>
                          <a:cs typeface="Arial"/>
                        </a:rPr>
                        <a:t>Klasse</a:t>
                      </a:r>
                      <a:r>
                        <a:rPr lang="de-DE" sz="1400" spc="10" dirty="0" smtClean="0">
                          <a:latin typeface="Arial"/>
                          <a:cs typeface="Arial"/>
                        </a:rPr>
                        <a:t> 8</a:t>
                      </a:r>
                      <a:r>
                        <a:rPr sz="1400" spc="25" dirty="0" smtClean="0">
                          <a:latin typeface="Arial"/>
                          <a:cs typeface="Arial"/>
                        </a:rPr>
                        <a:t> </a:t>
                      </a:r>
                      <a:r>
                        <a:rPr sz="1050" spc="5" dirty="0">
                          <a:latin typeface="Arial"/>
                          <a:cs typeface="Arial"/>
                        </a:rPr>
                        <a:t>(</a:t>
                      </a:r>
                      <a:r>
                        <a:rPr sz="1050" spc="15" dirty="0">
                          <a:latin typeface="Arial"/>
                          <a:cs typeface="Arial"/>
                        </a:rPr>
                        <a:t>G</a:t>
                      </a:r>
                      <a:r>
                        <a:rPr sz="1050" spc="10" dirty="0">
                          <a:latin typeface="Arial"/>
                          <a:cs typeface="Arial"/>
                        </a:rPr>
                        <a:t>8</a:t>
                      </a:r>
                      <a:r>
                        <a:rPr sz="1050" dirty="0">
                          <a:latin typeface="Arial"/>
                          <a:cs typeface="Arial"/>
                        </a:rPr>
                        <a:t>)</a:t>
                      </a:r>
                    </a:p>
                    <a:p>
                      <a:pPr marL="66040">
                        <a:lnSpc>
                          <a:spcPts val="944"/>
                        </a:lnSpc>
                      </a:pPr>
                      <a:r>
                        <a:rPr sz="800" spc="5" dirty="0">
                          <a:latin typeface="Arial"/>
                          <a:cs typeface="Arial"/>
                        </a:rPr>
                        <a:t>K</a:t>
                      </a:r>
                      <a:r>
                        <a:rPr sz="800" dirty="0">
                          <a:latin typeface="Arial"/>
                          <a:cs typeface="Arial"/>
                        </a:rPr>
                        <a:t>l. 8: 1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10413" cap="flat" cmpd="sng" algn="ctr">
                      <a:solidFill>
                        <a:srgbClr val="000000"/>
                      </a:solidFill>
                      <a:prstDash val="solid"/>
                      <a:round/>
                      <a:headEnd type="none" w="med" len="med"/>
                      <a:tailEnd type="none" w="med" len="med"/>
                    </a:lnT>
                    <a:lnB w="7366" cap="flat" cmpd="sng" algn="ctr">
                      <a:solidFill>
                        <a:srgbClr val="000000"/>
                      </a:solidFill>
                      <a:prstDash val="solid"/>
                      <a:round/>
                      <a:headEnd type="none" w="med" len="med"/>
                      <a:tailEnd type="none" w="med" len="med"/>
                    </a:lnB>
                    <a:solidFill>
                      <a:srgbClr val="EAF1DD"/>
                    </a:solidFill>
                  </a:tcPr>
                </a:tc>
                <a:tc hMerge="1">
                  <a:txBody>
                    <a:bodyPr/>
                    <a:lstStyle/>
                    <a:p>
                      <a:endParaRPr/>
                    </a:p>
                  </a:txBody>
                  <a:tcPr marL="0" marR="0" marT="0" marB="0"/>
                </a:tc>
                <a:extLst>
                  <a:ext uri="{0D108BD9-81ED-4DB2-BD59-A6C34878D82A}">
                    <a16:rowId xmlns:a16="http://schemas.microsoft.com/office/drawing/2014/main" val="10007"/>
                  </a:ext>
                </a:extLst>
              </a:tr>
              <a:tr h="441733">
                <a:tc>
                  <a:txBody>
                    <a:bodyPr/>
                    <a:lstStyle/>
                    <a:p>
                      <a:endParaRPr sz="1200" b="1" dirty="0">
                        <a:solidFill>
                          <a:srgbClr val="FF0000"/>
                        </a:solidFill>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gridSpan="3">
                  <a:txBody>
                    <a:bodyPr/>
                    <a:lstStyle/>
                    <a:p>
                      <a:pPr marL="66040">
                        <a:lnSpc>
                          <a:spcPts val="950"/>
                        </a:lnSpc>
                      </a:pPr>
                      <a:r>
                        <a:rPr sz="800" spc="5" dirty="0">
                          <a:latin typeface="Arial"/>
                          <a:cs typeface="Arial"/>
                        </a:rPr>
                        <a:t>K</a:t>
                      </a:r>
                      <a:r>
                        <a:rPr sz="800" dirty="0">
                          <a:latin typeface="Arial"/>
                          <a:cs typeface="Arial"/>
                        </a:rPr>
                        <a:t>l. 7: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BD4B4"/>
                    </a:solidFill>
                  </a:tcPr>
                </a:tc>
                <a:tc hMerge="1">
                  <a:txBody>
                    <a:bodyPr/>
                    <a:lstStyle/>
                    <a:p>
                      <a:endParaRPr/>
                    </a:p>
                  </a:txBody>
                  <a:tcPr marL="0" marR="0" marT="0" marB="0"/>
                </a:tc>
                <a:tc hMerge="1">
                  <a:txBody>
                    <a:bodyPr/>
                    <a:lstStyle/>
                    <a:p>
                      <a:endParaRPr/>
                    </a:p>
                  </a:txBody>
                  <a:tcPr marL="0" marR="0" marT="0" marB="0"/>
                </a:tc>
                <a:tc>
                  <a:txBody>
                    <a:bodyPr/>
                    <a:lstStyle/>
                    <a:p>
                      <a:pPr marL="66040">
                        <a:lnSpc>
                          <a:spcPts val="950"/>
                        </a:lnSpc>
                      </a:pPr>
                      <a:r>
                        <a:rPr sz="800" spc="5" dirty="0">
                          <a:latin typeface="Arial"/>
                          <a:cs typeface="Arial"/>
                        </a:rPr>
                        <a:t>K</a:t>
                      </a:r>
                      <a:r>
                        <a:rPr sz="800" dirty="0">
                          <a:latin typeface="Arial"/>
                          <a:cs typeface="Arial"/>
                        </a:rPr>
                        <a:t>l. 7: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6DDE8"/>
                    </a:solidFill>
                  </a:tcPr>
                </a:tc>
                <a:tc>
                  <a:txBody>
                    <a:bodyPr/>
                    <a:lstStyle/>
                    <a:p>
                      <a:pPr marL="66040">
                        <a:lnSpc>
                          <a:spcPts val="950"/>
                        </a:lnSpc>
                      </a:pPr>
                      <a:r>
                        <a:rPr sz="800" spc="5" dirty="0">
                          <a:latin typeface="Arial"/>
                          <a:cs typeface="Arial"/>
                        </a:rPr>
                        <a:t>K</a:t>
                      </a:r>
                      <a:r>
                        <a:rPr sz="800" dirty="0">
                          <a:latin typeface="Arial"/>
                          <a:cs typeface="Arial"/>
                        </a:rPr>
                        <a:t>l. 7: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EAF1DD"/>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66040">
                        <a:lnSpc>
                          <a:spcPts val="940"/>
                        </a:lnSpc>
                      </a:pPr>
                      <a:r>
                        <a:rPr sz="800" spc="5" dirty="0">
                          <a:latin typeface="Arial"/>
                          <a:cs typeface="Arial"/>
                        </a:rPr>
                        <a:t>K</a:t>
                      </a:r>
                      <a:r>
                        <a:rPr sz="800" dirty="0">
                          <a:latin typeface="Arial"/>
                          <a:cs typeface="Arial"/>
                        </a:rPr>
                        <a:t>l. 7: 2 </a:t>
                      </a:r>
                      <a:r>
                        <a:rPr sz="800" spc="5" dirty="0">
                          <a:latin typeface="Arial"/>
                          <a:cs typeface="Arial"/>
                        </a:rPr>
                        <a:t>S</a:t>
                      </a:r>
                      <a:r>
                        <a:rPr sz="800" dirty="0">
                          <a:latin typeface="Arial"/>
                          <a:cs typeface="Arial"/>
                        </a:rPr>
                        <a:t>td</a:t>
                      </a:r>
                      <a:endParaRPr sz="800">
                        <a:latin typeface="Arial"/>
                        <a:cs typeface="Arial"/>
                      </a:endParaRPr>
                    </a:p>
                  </a:txBody>
                  <a:tcPr marL="0" marR="0" marT="0" marB="0">
                    <a:lnL w="7366">
                      <a:solidFill>
                        <a:srgbClr val="000000"/>
                      </a:solidFill>
                      <a:prstDash val="solid"/>
                    </a:lnL>
                    <a:lnR w="7366">
                      <a:solidFill>
                        <a:srgbClr val="000000"/>
                      </a:solidFill>
                      <a:prstDash val="solid"/>
                    </a:lnR>
                    <a:lnT w="7366" cap="flat" cmpd="sng" algn="ctr">
                      <a:solidFill>
                        <a:srgbClr val="000000"/>
                      </a:solidFill>
                      <a:prstDash val="solid"/>
                      <a:round/>
                      <a:headEnd type="none" w="med" len="med"/>
                      <a:tailEnd type="none" w="med" len="med"/>
                    </a:lnT>
                    <a:lnB w="13462" cap="flat" cmpd="sng" algn="ctr">
                      <a:solidFill>
                        <a:srgbClr val="000000"/>
                      </a:solidFill>
                      <a:prstDash val="solid"/>
                      <a:round/>
                      <a:headEnd type="none" w="med" len="med"/>
                      <a:tailEnd type="none" w="med" len="med"/>
                    </a:lnB>
                    <a:solidFill>
                      <a:srgbClr val="EAF1DD"/>
                    </a:solidFill>
                  </a:tcPr>
                </a:tc>
                <a:tc hMerge="1">
                  <a:txBody>
                    <a:bodyPr/>
                    <a:lstStyle/>
                    <a:p>
                      <a:endParaRPr/>
                    </a:p>
                  </a:txBody>
                  <a:tcPr marL="0" marR="0" marT="0" marB="0"/>
                </a:tc>
                <a:extLst>
                  <a:ext uri="{0D108BD9-81ED-4DB2-BD59-A6C34878D82A}">
                    <a16:rowId xmlns:a16="http://schemas.microsoft.com/office/drawing/2014/main" val="10008"/>
                  </a:ext>
                </a:extLst>
              </a:tr>
              <a:tr h="862285">
                <a:tc>
                  <a:txBody>
                    <a:bodyPr/>
                    <a:lstStyle/>
                    <a:p>
                      <a:pPr marL="368935" marR="58419" indent="-302895">
                        <a:lnSpc>
                          <a:spcPct val="101000"/>
                        </a:lnSpc>
                      </a:pPr>
                      <a:r>
                        <a:rPr sz="1800" b="1" spc="15" smtClean="0">
                          <a:solidFill>
                            <a:schemeClr val="tx1"/>
                          </a:solidFill>
                          <a:latin typeface="Arial"/>
                          <a:cs typeface="Arial"/>
                        </a:rPr>
                        <a:t>O</a:t>
                      </a:r>
                      <a:r>
                        <a:rPr sz="1800" b="1" spc="5" smtClean="0">
                          <a:solidFill>
                            <a:schemeClr val="tx1"/>
                          </a:solidFill>
                          <a:latin typeface="Arial"/>
                          <a:cs typeface="Arial"/>
                        </a:rPr>
                        <a:t>r</a:t>
                      </a:r>
                      <a:r>
                        <a:rPr sz="1800" b="1" smtClean="0">
                          <a:solidFill>
                            <a:schemeClr val="tx1"/>
                          </a:solidFill>
                          <a:latin typeface="Arial"/>
                          <a:cs typeface="Arial"/>
                        </a:rPr>
                        <a:t>i</a:t>
                      </a:r>
                      <a:r>
                        <a:rPr sz="1800" b="1" spc="10" smtClean="0">
                          <a:solidFill>
                            <a:schemeClr val="tx1"/>
                          </a:solidFill>
                          <a:latin typeface="Arial"/>
                          <a:cs typeface="Arial"/>
                        </a:rPr>
                        <a:t>en</a:t>
                      </a:r>
                      <a:r>
                        <a:rPr sz="1800" b="1" spc="5" smtClean="0">
                          <a:solidFill>
                            <a:schemeClr val="tx1"/>
                          </a:solidFill>
                          <a:latin typeface="Arial"/>
                          <a:cs typeface="Arial"/>
                        </a:rPr>
                        <a:t>t</a:t>
                      </a:r>
                      <a:r>
                        <a:rPr sz="1800" b="1" smtClean="0">
                          <a:solidFill>
                            <a:schemeClr val="tx1"/>
                          </a:solidFill>
                          <a:latin typeface="Arial"/>
                          <a:cs typeface="Arial"/>
                        </a:rPr>
                        <a:t>i</a:t>
                      </a:r>
                      <a:r>
                        <a:rPr sz="1800" b="1" spc="10" smtClean="0">
                          <a:solidFill>
                            <a:schemeClr val="tx1"/>
                          </a:solidFill>
                          <a:latin typeface="Arial"/>
                          <a:cs typeface="Arial"/>
                        </a:rPr>
                        <a:t>e</a:t>
                      </a:r>
                      <a:r>
                        <a:rPr sz="1800" b="1" spc="5" smtClean="0">
                          <a:solidFill>
                            <a:schemeClr val="tx1"/>
                          </a:solidFill>
                          <a:latin typeface="Arial"/>
                          <a:cs typeface="Arial"/>
                        </a:rPr>
                        <a:t>r</a:t>
                      </a:r>
                      <a:r>
                        <a:rPr sz="1800" b="1" spc="10" smtClean="0">
                          <a:solidFill>
                            <a:schemeClr val="tx1"/>
                          </a:solidFill>
                          <a:latin typeface="Arial"/>
                          <a:cs typeface="Arial"/>
                        </a:rPr>
                        <a:t>ungs</a:t>
                      </a:r>
                      <a:r>
                        <a:rPr lang="de-DE" sz="1800" b="1" spc="10" dirty="0" smtClean="0">
                          <a:solidFill>
                            <a:schemeClr val="tx1"/>
                          </a:solidFill>
                          <a:latin typeface="Arial"/>
                          <a:cs typeface="Arial"/>
                        </a:rPr>
                        <a:t> </a:t>
                      </a:r>
                      <a:r>
                        <a:rPr sz="1800" b="1" spc="10" smtClean="0">
                          <a:solidFill>
                            <a:schemeClr val="tx1"/>
                          </a:solidFill>
                          <a:latin typeface="Arial"/>
                          <a:cs typeface="Arial"/>
                        </a:rPr>
                        <a:t>s</a:t>
                      </a:r>
                      <a:r>
                        <a:rPr sz="1800" b="1" spc="5" smtClean="0">
                          <a:solidFill>
                            <a:schemeClr val="tx1"/>
                          </a:solidFill>
                          <a:latin typeface="Arial"/>
                          <a:cs typeface="Arial"/>
                        </a:rPr>
                        <a:t>t</a:t>
                      </a:r>
                      <a:r>
                        <a:rPr sz="1800" b="1" spc="10" smtClean="0">
                          <a:solidFill>
                            <a:schemeClr val="tx1"/>
                          </a:solidFill>
                          <a:latin typeface="Arial"/>
                          <a:cs typeface="Arial"/>
                        </a:rPr>
                        <a:t>u</a:t>
                      </a:r>
                      <a:r>
                        <a:rPr sz="1800" b="1" spc="5" smtClean="0">
                          <a:solidFill>
                            <a:schemeClr val="tx1"/>
                          </a:solidFill>
                          <a:latin typeface="Arial"/>
                          <a:cs typeface="Arial"/>
                        </a:rPr>
                        <a:t>f</a:t>
                      </a:r>
                      <a:r>
                        <a:rPr sz="1800" b="1" smtClean="0">
                          <a:solidFill>
                            <a:schemeClr val="tx1"/>
                          </a:solidFill>
                          <a:latin typeface="Arial"/>
                          <a:cs typeface="Arial"/>
                        </a:rPr>
                        <a:t>e </a:t>
                      </a:r>
                      <a:r>
                        <a:rPr sz="1800" b="1" spc="10" dirty="0">
                          <a:solidFill>
                            <a:schemeClr val="tx1"/>
                          </a:solidFill>
                          <a:latin typeface="Arial"/>
                          <a:cs typeface="Arial"/>
                        </a:rPr>
                        <a:t>K</a:t>
                      </a:r>
                      <a:r>
                        <a:rPr sz="1800" b="1" dirty="0">
                          <a:solidFill>
                            <a:schemeClr val="tx1"/>
                          </a:solidFill>
                          <a:latin typeface="Arial"/>
                          <a:cs typeface="Arial"/>
                        </a:rPr>
                        <a:t>l</a:t>
                      </a:r>
                      <a:r>
                        <a:rPr sz="1800" b="1" spc="10" dirty="0">
                          <a:solidFill>
                            <a:schemeClr val="tx1"/>
                          </a:solidFill>
                          <a:latin typeface="Arial"/>
                          <a:cs typeface="Arial"/>
                        </a:rPr>
                        <a:t>ass</a:t>
                      </a:r>
                      <a:r>
                        <a:rPr sz="1800" b="1" dirty="0">
                          <a:solidFill>
                            <a:schemeClr val="tx1"/>
                          </a:solidFill>
                          <a:latin typeface="Arial"/>
                          <a:cs typeface="Arial"/>
                        </a:rPr>
                        <a:t>e</a:t>
                      </a:r>
                      <a:r>
                        <a:rPr sz="1800" b="1" spc="25" dirty="0">
                          <a:solidFill>
                            <a:schemeClr val="tx1"/>
                          </a:solidFill>
                          <a:latin typeface="Arial"/>
                          <a:cs typeface="Arial"/>
                        </a:rPr>
                        <a:t> </a:t>
                      </a:r>
                      <a:r>
                        <a:rPr sz="1800" b="1" dirty="0">
                          <a:solidFill>
                            <a:schemeClr val="tx1"/>
                          </a:solidFill>
                          <a:latin typeface="Arial"/>
                          <a:cs typeface="Arial"/>
                        </a:rPr>
                        <a:t>6</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gridSpan="3">
                  <a:txBody>
                    <a:bodyPr/>
                    <a:lstStyle/>
                    <a:p>
                      <a:pPr marL="4445" algn="ctr">
                        <a:lnSpc>
                          <a:spcPct val="100000"/>
                        </a:lnSpc>
                      </a:pPr>
                      <a:r>
                        <a:rPr sz="1600" spc="15" dirty="0">
                          <a:latin typeface="Arial"/>
                          <a:cs typeface="Arial"/>
                        </a:rPr>
                        <a:t>G1</a:t>
                      </a:r>
                      <a:endParaRPr sz="1600" dirty="0">
                        <a:latin typeface="Arial"/>
                        <a:cs typeface="Arial"/>
                      </a:endParaRPr>
                    </a:p>
                    <a:p>
                      <a:pPr marL="66040">
                        <a:lnSpc>
                          <a:spcPts val="935"/>
                        </a:lnSpc>
                        <a:spcBef>
                          <a:spcPts val="910"/>
                        </a:spcBef>
                      </a:pPr>
                      <a:r>
                        <a:rPr sz="800" spc="5" dirty="0">
                          <a:latin typeface="Arial"/>
                          <a:cs typeface="Arial"/>
                        </a:rPr>
                        <a:t>K</a:t>
                      </a:r>
                      <a:r>
                        <a:rPr sz="800" dirty="0">
                          <a:latin typeface="Arial"/>
                          <a:cs typeface="Arial"/>
                        </a:rPr>
                        <a:t>l. 6: 2 </a:t>
                      </a:r>
                      <a:r>
                        <a:rPr sz="800" spc="5" dirty="0">
                          <a:latin typeface="Arial"/>
                          <a:cs typeface="Arial"/>
                        </a:rPr>
                        <a:t>S</a:t>
                      </a:r>
                      <a:r>
                        <a:rPr sz="800" dirty="0">
                          <a:latin typeface="Arial"/>
                          <a:cs typeface="Arial"/>
                        </a:rPr>
                        <a:t>td</a:t>
                      </a:r>
                    </a:p>
                    <a:p>
                      <a:pPr marL="66040">
                        <a:lnSpc>
                          <a:spcPts val="935"/>
                        </a:lnSpc>
                      </a:pPr>
                      <a:r>
                        <a:rPr sz="800" spc="5" dirty="0">
                          <a:latin typeface="Arial"/>
                          <a:cs typeface="Arial"/>
                        </a:rPr>
                        <a:t>K</a:t>
                      </a:r>
                      <a:r>
                        <a:rPr sz="800" dirty="0">
                          <a:latin typeface="Arial"/>
                          <a:cs typeface="Arial"/>
                        </a:rPr>
                        <a:t>l. 5: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BD4B4"/>
                    </a:solidFill>
                  </a:tcPr>
                </a:tc>
                <a:tc hMerge="1">
                  <a:txBody>
                    <a:bodyPr/>
                    <a:lstStyle/>
                    <a:p>
                      <a:endParaRPr/>
                    </a:p>
                  </a:txBody>
                  <a:tcPr marL="0" marR="0" marT="0" marB="0"/>
                </a:tc>
                <a:tc hMerge="1">
                  <a:txBody>
                    <a:bodyPr/>
                    <a:lstStyle/>
                    <a:p>
                      <a:endParaRPr/>
                    </a:p>
                  </a:txBody>
                  <a:tcPr marL="0" marR="0" marT="0" marB="0"/>
                </a:tc>
                <a:tc>
                  <a:txBody>
                    <a:bodyPr/>
                    <a:lstStyle/>
                    <a:p>
                      <a:pPr marL="1905" algn="ctr">
                        <a:lnSpc>
                          <a:spcPct val="100000"/>
                        </a:lnSpc>
                      </a:pPr>
                      <a:r>
                        <a:rPr sz="1600" spc="15" dirty="0">
                          <a:latin typeface="Arial"/>
                          <a:cs typeface="Arial"/>
                        </a:rPr>
                        <a:t>M1</a:t>
                      </a:r>
                      <a:endParaRPr sz="1600" dirty="0">
                        <a:latin typeface="Arial"/>
                        <a:cs typeface="Arial"/>
                      </a:endParaRPr>
                    </a:p>
                    <a:p>
                      <a:pPr marL="66040">
                        <a:lnSpc>
                          <a:spcPts val="935"/>
                        </a:lnSpc>
                        <a:spcBef>
                          <a:spcPts val="910"/>
                        </a:spcBef>
                      </a:pPr>
                      <a:r>
                        <a:rPr sz="800" spc="5" dirty="0">
                          <a:latin typeface="Arial"/>
                          <a:cs typeface="Arial"/>
                        </a:rPr>
                        <a:t>K</a:t>
                      </a:r>
                      <a:r>
                        <a:rPr sz="800" dirty="0">
                          <a:latin typeface="Arial"/>
                          <a:cs typeface="Arial"/>
                        </a:rPr>
                        <a:t>l. 6: 2 </a:t>
                      </a:r>
                      <a:r>
                        <a:rPr sz="800" spc="5" dirty="0">
                          <a:latin typeface="Arial"/>
                          <a:cs typeface="Arial"/>
                        </a:rPr>
                        <a:t>S</a:t>
                      </a:r>
                      <a:r>
                        <a:rPr sz="800" dirty="0">
                          <a:latin typeface="Arial"/>
                          <a:cs typeface="Arial"/>
                        </a:rPr>
                        <a:t>td</a:t>
                      </a:r>
                    </a:p>
                    <a:p>
                      <a:pPr marL="66040">
                        <a:lnSpc>
                          <a:spcPts val="935"/>
                        </a:lnSpc>
                      </a:pPr>
                      <a:r>
                        <a:rPr sz="800" spc="5" dirty="0">
                          <a:latin typeface="Arial"/>
                          <a:cs typeface="Arial"/>
                        </a:rPr>
                        <a:t>K</a:t>
                      </a:r>
                      <a:r>
                        <a:rPr sz="800" dirty="0">
                          <a:latin typeface="Arial"/>
                          <a:cs typeface="Arial"/>
                        </a:rPr>
                        <a:t>l. 5: 2 </a:t>
                      </a:r>
                      <a:r>
                        <a:rPr sz="800" spc="5" dirty="0">
                          <a:latin typeface="Arial"/>
                          <a:cs typeface="Arial"/>
                        </a:rPr>
                        <a:t>S</a:t>
                      </a:r>
                      <a:r>
                        <a:rPr sz="800" dirty="0">
                          <a:latin typeface="Arial"/>
                          <a:cs typeface="Arial"/>
                        </a:rPr>
                        <a:t>td</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6DDE8"/>
                    </a:solidFill>
                  </a:tcPr>
                </a:tc>
                <a:tc>
                  <a:txBody>
                    <a:bodyPr/>
                    <a:lstStyle/>
                    <a:p>
                      <a:pPr algn="ctr">
                        <a:lnSpc>
                          <a:spcPct val="100000"/>
                        </a:lnSpc>
                      </a:pPr>
                      <a:r>
                        <a:rPr sz="1600" spc="10" dirty="0">
                          <a:latin typeface="Arial"/>
                          <a:cs typeface="Arial"/>
                        </a:rPr>
                        <a:t>E1</a:t>
                      </a:r>
                      <a:endParaRPr sz="1600" dirty="0">
                        <a:latin typeface="Arial"/>
                        <a:cs typeface="Arial"/>
                      </a:endParaRPr>
                    </a:p>
                    <a:p>
                      <a:pPr marL="66040">
                        <a:lnSpc>
                          <a:spcPts val="935"/>
                        </a:lnSpc>
                        <a:spcBef>
                          <a:spcPts val="910"/>
                        </a:spcBef>
                      </a:pPr>
                      <a:r>
                        <a:rPr sz="800" spc="5" dirty="0">
                          <a:latin typeface="Arial"/>
                          <a:cs typeface="Arial"/>
                        </a:rPr>
                        <a:t>K</a:t>
                      </a:r>
                      <a:r>
                        <a:rPr sz="800" dirty="0">
                          <a:latin typeface="Arial"/>
                          <a:cs typeface="Arial"/>
                        </a:rPr>
                        <a:t>l. 6: 2 </a:t>
                      </a:r>
                      <a:r>
                        <a:rPr sz="800" spc="5" dirty="0">
                          <a:latin typeface="Arial"/>
                          <a:cs typeface="Arial"/>
                        </a:rPr>
                        <a:t>S</a:t>
                      </a:r>
                      <a:r>
                        <a:rPr sz="800" dirty="0">
                          <a:latin typeface="Arial"/>
                          <a:cs typeface="Arial"/>
                        </a:rPr>
                        <a:t>td</a:t>
                      </a:r>
                    </a:p>
                    <a:p>
                      <a:pPr marL="66040">
                        <a:lnSpc>
                          <a:spcPts val="935"/>
                        </a:lnSpc>
                      </a:pPr>
                      <a:r>
                        <a:rPr sz="800" spc="5" dirty="0">
                          <a:latin typeface="Arial"/>
                          <a:cs typeface="Arial"/>
                        </a:rPr>
                        <a:t>K</a:t>
                      </a:r>
                      <a:r>
                        <a:rPr sz="800" dirty="0">
                          <a:latin typeface="Arial"/>
                          <a:cs typeface="Arial"/>
                        </a:rPr>
                        <a:t>l. 5: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T w="7366">
                      <a:solidFill>
                        <a:srgbClr val="000000"/>
                      </a:solidFill>
                      <a:prstDash val="solid"/>
                    </a:lnT>
                    <a:lnB w="7366">
                      <a:solidFill>
                        <a:srgbClr val="000000"/>
                      </a:solidFill>
                      <a:prstDash val="solid"/>
                    </a:lnB>
                    <a:solidFill>
                      <a:srgbClr val="EAF1DD"/>
                    </a:solidFill>
                  </a:tcPr>
                </a:tc>
                <a:tc vMerge="1">
                  <a:txBody>
                    <a:bodyPr/>
                    <a:lstStyle/>
                    <a:p>
                      <a:endParaRPr/>
                    </a:p>
                  </a:txBody>
                  <a:tcPr marL="0" marR="0" marT="0" marB="0">
                    <a:lnL w="7366">
                      <a:solidFill>
                        <a:srgbClr val="000000"/>
                      </a:solidFill>
                      <a:prstDash val="solid"/>
                    </a:lnL>
                    <a:lnR w="7366">
                      <a:solidFill>
                        <a:srgbClr val="000000"/>
                      </a:solidFill>
                      <a:prstDash val="solid"/>
                    </a:lnR>
                    <a:lnB w="7366">
                      <a:solidFill>
                        <a:srgbClr val="000000"/>
                      </a:solidFill>
                      <a:prstDash val="solid"/>
                    </a:lnB>
                  </a:tcPr>
                </a:tc>
                <a:tc gridSpan="2">
                  <a:txBody>
                    <a:bodyPr/>
                    <a:lstStyle/>
                    <a:p>
                      <a:pPr marL="201930">
                        <a:lnSpc>
                          <a:spcPct val="100000"/>
                        </a:lnSpc>
                      </a:pPr>
                      <a:r>
                        <a:rPr lang="de-DE" sz="1600" spc="10" dirty="0" smtClean="0">
                          <a:latin typeface="Arial"/>
                          <a:cs typeface="Arial"/>
                        </a:rPr>
                        <a:t>Klasse 6</a:t>
                      </a:r>
                      <a:r>
                        <a:rPr sz="1050" spc="25" dirty="0" smtClean="0">
                          <a:latin typeface="Arial"/>
                          <a:cs typeface="Arial"/>
                        </a:rPr>
                        <a:t> </a:t>
                      </a:r>
                      <a:r>
                        <a:rPr sz="1050" spc="5" dirty="0">
                          <a:latin typeface="Arial"/>
                          <a:cs typeface="Arial"/>
                        </a:rPr>
                        <a:t>(</a:t>
                      </a:r>
                      <a:r>
                        <a:rPr sz="1050" spc="15" dirty="0">
                          <a:latin typeface="Arial"/>
                          <a:cs typeface="Arial"/>
                        </a:rPr>
                        <a:t>G</a:t>
                      </a:r>
                      <a:r>
                        <a:rPr sz="1050" spc="10" dirty="0">
                          <a:latin typeface="Arial"/>
                          <a:cs typeface="Arial"/>
                        </a:rPr>
                        <a:t>8</a:t>
                      </a:r>
                      <a:r>
                        <a:rPr sz="1050" dirty="0">
                          <a:latin typeface="Arial"/>
                          <a:cs typeface="Arial"/>
                        </a:rPr>
                        <a:t>)</a:t>
                      </a:r>
                    </a:p>
                    <a:p>
                      <a:pPr marL="66040">
                        <a:lnSpc>
                          <a:spcPts val="935"/>
                        </a:lnSpc>
                        <a:spcBef>
                          <a:spcPts val="910"/>
                        </a:spcBef>
                      </a:pPr>
                      <a:r>
                        <a:rPr sz="800" spc="5" dirty="0">
                          <a:latin typeface="Arial"/>
                          <a:cs typeface="Arial"/>
                        </a:rPr>
                        <a:t>K</a:t>
                      </a:r>
                      <a:r>
                        <a:rPr sz="800" dirty="0">
                          <a:latin typeface="Arial"/>
                          <a:cs typeface="Arial"/>
                        </a:rPr>
                        <a:t>l. 6: 2 </a:t>
                      </a:r>
                      <a:r>
                        <a:rPr sz="800" spc="5" dirty="0">
                          <a:latin typeface="Arial"/>
                          <a:cs typeface="Arial"/>
                        </a:rPr>
                        <a:t>S</a:t>
                      </a:r>
                      <a:r>
                        <a:rPr sz="800" dirty="0">
                          <a:latin typeface="Arial"/>
                          <a:cs typeface="Arial"/>
                        </a:rPr>
                        <a:t>td</a:t>
                      </a:r>
                    </a:p>
                    <a:p>
                      <a:pPr marL="66040">
                        <a:lnSpc>
                          <a:spcPts val="935"/>
                        </a:lnSpc>
                      </a:pPr>
                      <a:r>
                        <a:rPr sz="800" spc="5" dirty="0">
                          <a:latin typeface="Arial"/>
                          <a:cs typeface="Arial"/>
                        </a:rPr>
                        <a:t>K</a:t>
                      </a:r>
                      <a:r>
                        <a:rPr sz="800" dirty="0">
                          <a:latin typeface="Arial"/>
                          <a:cs typeface="Arial"/>
                        </a:rPr>
                        <a:t>l. 5: 2 </a:t>
                      </a:r>
                      <a:r>
                        <a:rPr sz="800" spc="5" dirty="0">
                          <a:latin typeface="Arial"/>
                          <a:cs typeface="Arial"/>
                        </a:rPr>
                        <a:t>S</a:t>
                      </a:r>
                      <a:r>
                        <a:rPr sz="800" dirty="0">
                          <a:latin typeface="Arial"/>
                          <a:cs typeface="Arial"/>
                        </a:rPr>
                        <a:t>td</a:t>
                      </a:r>
                    </a:p>
                  </a:txBody>
                  <a:tcPr marL="0" marR="0" marT="0" marB="0">
                    <a:lnL w="7366">
                      <a:solidFill>
                        <a:srgbClr val="000000"/>
                      </a:solidFill>
                      <a:prstDash val="solid"/>
                    </a:lnL>
                    <a:lnR w="7366">
                      <a:solidFill>
                        <a:srgbClr val="000000"/>
                      </a:solidFill>
                      <a:prstDash val="solid"/>
                    </a:lnR>
                    <a:lnT w="13462" cap="flat" cmpd="sng" algn="ctr">
                      <a:solidFill>
                        <a:srgbClr val="000000"/>
                      </a:solidFill>
                      <a:prstDash val="solid"/>
                      <a:round/>
                      <a:headEnd type="none" w="med" len="med"/>
                      <a:tailEnd type="none" w="med" len="med"/>
                    </a:lnT>
                    <a:lnB w="7366" cap="flat" cmpd="sng" algn="ctr">
                      <a:solidFill>
                        <a:srgbClr val="000000"/>
                      </a:solidFill>
                      <a:prstDash val="solid"/>
                      <a:round/>
                      <a:headEnd type="none" w="med" len="med"/>
                      <a:tailEnd type="none" w="med" len="med"/>
                    </a:lnB>
                    <a:solidFill>
                      <a:srgbClr val="EAF1DD"/>
                    </a:solidFill>
                  </a:tcPr>
                </a:tc>
                <a:tc hMerge="1">
                  <a:txBody>
                    <a:bodyPr/>
                    <a:lstStyle/>
                    <a:p>
                      <a:endParaRPr/>
                    </a:p>
                  </a:txBody>
                  <a:tcPr marL="0" marR="0" marT="0" marB="0"/>
                </a:tc>
                <a:extLst>
                  <a:ext uri="{0D108BD9-81ED-4DB2-BD59-A6C34878D82A}">
                    <a16:rowId xmlns:a16="http://schemas.microsoft.com/office/drawing/2014/main" val="10009"/>
                  </a:ext>
                </a:extLst>
              </a:tr>
              <a:tr h="650081">
                <a:tc>
                  <a:txBody>
                    <a:bodyPr/>
                    <a:lstStyle/>
                    <a:p>
                      <a:pPr marL="280035">
                        <a:lnSpc>
                          <a:spcPct val="100000"/>
                        </a:lnSpc>
                      </a:pPr>
                      <a:r>
                        <a:rPr sz="1800" b="1" spc="10" dirty="0">
                          <a:solidFill>
                            <a:schemeClr val="tx1"/>
                          </a:solidFill>
                          <a:latin typeface="Arial"/>
                          <a:cs typeface="Arial"/>
                        </a:rPr>
                        <a:t>P</a:t>
                      </a:r>
                      <a:r>
                        <a:rPr sz="1800" b="1" spc="5" dirty="0">
                          <a:solidFill>
                            <a:schemeClr val="tx1"/>
                          </a:solidFill>
                          <a:latin typeface="Arial"/>
                          <a:cs typeface="Arial"/>
                        </a:rPr>
                        <a:t>r</a:t>
                      </a:r>
                      <a:r>
                        <a:rPr sz="1800" b="1" dirty="0">
                          <a:solidFill>
                            <a:schemeClr val="tx1"/>
                          </a:solidFill>
                          <a:latin typeface="Arial"/>
                          <a:cs typeface="Arial"/>
                        </a:rPr>
                        <a:t>i</a:t>
                      </a:r>
                      <a:r>
                        <a:rPr sz="1800" b="1" spc="15" dirty="0">
                          <a:solidFill>
                            <a:schemeClr val="tx1"/>
                          </a:solidFill>
                          <a:latin typeface="Arial"/>
                          <a:cs typeface="Arial"/>
                        </a:rPr>
                        <a:t>m</a:t>
                      </a:r>
                      <a:r>
                        <a:rPr sz="1800" b="1" spc="10" dirty="0">
                          <a:solidFill>
                            <a:schemeClr val="tx1"/>
                          </a:solidFill>
                          <a:latin typeface="Arial"/>
                          <a:cs typeface="Arial"/>
                        </a:rPr>
                        <a:t>a</a:t>
                      </a:r>
                      <a:r>
                        <a:rPr sz="1800" b="1" spc="5" dirty="0">
                          <a:solidFill>
                            <a:schemeClr val="tx1"/>
                          </a:solidFill>
                          <a:latin typeface="Arial"/>
                          <a:cs typeface="Arial"/>
                        </a:rPr>
                        <a:t>r</a:t>
                      </a:r>
                      <a:r>
                        <a:rPr sz="1800" b="1" spc="10" dirty="0">
                          <a:solidFill>
                            <a:schemeClr val="tx1"/>
                          </a:solidFill>
                          <a:latin typeface="Arial"/>
                          <a:cs typeface="Arial"/>
                        </a:rPr>
                        <a:t>s</a:t>
                      </a:r>
                      <a:r>
                        <a:rPr sz="1800" b="1" spc="5" dirty="0">
                          <a:solidFill>
                            <a:schemeClr val="tx1"/>
                          </a:solidFill>
                          <a:latin typeface="Arial"/>
                          <a:cs typeface="Arial"/>
                        </a:rPr>
                        <a:t>t</a:t>
                      </a:r>
                      <a:r>
                        <a:rPr sz="1800" b="1" spc="10" dirty="0">
                          <a:solidFill>
                            <a:schemeClr val="tx1"/>
                          </a:solidFill>
                          <a:latin typeface="Arial"/>
                          <a:cs typeface="Arial"/>
                        </a:rPr>
                        <a:t>u</a:t>
                      </a:r>
                      <a:r>
                        <a:rPr sz="1800" b="1" spc="5" dirty="0">
                          <a:solidFill>
                            <a:schemeClr val="tx1"/>
                          </a:solidFill>
                          <a:latin typeface="Arial"/>
                          <a:cs typeface="Arial"/>
                        </a:rPr>
                        <a:t>f</a:t>
                      </a:r>
                      <a:r>
                        <a:rPr sz="1800" b="1" dirty="0">
                          <a:solidFill>
                            <a:schemeClr val="tx1"/>
                          </a:solidFill>
                          <a:latin typeface="Arial"/>
                          <a:cs typeface="Arial"/>
                        </a:rPr>
                        <a:t>e</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endParaRPr sz="1050">
                        <a:latin typeface="Arial"/>
                        <a:cs typeface="Arial"/>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solidFill>
                      <a:srgbClr val="FFFF99"/>
                    </a:solidFill>
                  </a:tcPr>
                </a:tc>
                <a:tc gridSpan="6">
                  <a:txBody>
                    <a:bodyPr/>
                    <a:lstStyle/>
                    <a:p>
                      <a:pPr algn="ctr">
                        <a:lnSpc>
                          <a:spcPct val="100000"/>
                        </a:lnSpc>
                      </a:pPr>
                      <a:r>
                        <a:rPr sz="1800" dirty="0">
                          <a:latin typeface="Arial"/>
                          <a:cs typeface="Arial"/>
                        </a:rPr>
                        <a:t>4</a:t>
                      </a:r>
                    </a:p>
                    <a:p>
                      <a:pPr marL="250825" algn="ctr">
                        <a:lnSpc>
                          <a:spcPts val="950"/>
                        </a:lnSpc>
                        <a:spcBef>
                          <a:spcPts val="910"/>
                        </a:spcBef>
                      </a:pPr>
                      <a:r>
                        <a:rPr sz="800" spc="5" dirty="0">
                          <a:latin typeface="Arial"/>
                          <a:cs typeface="Arial"/>
                        </a:rPr>
                        <a:t>K</a:t>
                      </a:r>
                      <a:r>
                        <a:rPr sz="800" dirty="0">
                          <a:latin typeface="Arial"/>
                          <a:cs typeface="Arial"/>
                        </a:rPr>
                        <a:t>l. 4: 2 </a:t>
                      </a:r>
                      <a:r>
                        <a:rPr sz="800" spc="5" dirty="0">
                          <a:latin typeface="Arial"/>
                          <a:cs typeface="Arial"/>
                        </a:rPr>
                        <a:t>S</a:t>
                      </a:r>
                      <a:r>
                        <a:rPr sz="800" dirty="0">
                          <a:latin typeface="Arial"/>
                          <a:cs typeface="Arial"/>
                        </a:rPr>
                        <a:t>td</a:t>
                      </a:r>
                    </a:p>
                    <a:p>
                      <a:pPr marL="250825" algn="ctr">
                        <a:lnSpc>
                          <a:spcPts val="950"/>
                        </a:lnSpc>
                      </a:pPr>
                      <a:r>
                        <a:rPr sz="800" spc="5" dirty="0">
                          <a:latin typeface="Arial"/>
                          <a:cs typeface="Arial"/>
                        </a:rPr>
                        <a:t>K</a:t>
                      </a:r>
                      <a:r>
                        <a:rPr sz="800" dirty="0">
                          <a:latin typeface="Arial"/>
                          <a:cs typeface="Arial"/>
                        </a:rPr>
                        <a:t>l. 3: 2 </a:t>
                      </a:r>
                      <a:r>
                        <a:rPr sz="800" spc="5" dirty="0">
                          <a:latin typeface="Arial"/>
                          <a:cs typeface="Arial"/>
                        </a:rPr>
                        <a:t>S</a:t>
                      </a:r>
                      <a:r>
                        <a:rPr sz="800" dirty="0">
                          <a:latin typeface="Arial"/>
                          <a:cs typeface="Arial"/>
                        </a:rPr>
                        <a:t>td</a:t>
                      </a:r>
                    </a:p>
                  </a:txBody>
                  <a:tcPr marL="0" marR="0" marT="0" marB="0">
                    <a:lnT w="7366">
                      <a:solidFill>
                        <a:srgbClr val="000000"/>
                      </a:solidFill>
                      <a:prstDash val="solid"/>
                    </a:lnT>
                    <a:lnB w="7366">
                      <a:solidFill>
                        <a:srgbClr val="000000"/>
                      </a:solidFill>
                      <a:prstDash val="solid"/>
                    </a:lnB>
                    <a:solidFill>
                      <a:srgbClr val="FFFF9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endParaRPr sz="800">
                        <a:latin typeface="Arial"/>
                        <a:cs typeface="Arial"/>
                      </a:endParaRPr>
                    </a:p>
                  </a:txBody>
                  <a:tcPr marL="0" marR="0" marT="0" marB="0">
                    <a:lnR w="7366">
                      <a:solidFill>
                        <a:srgbClr val="000000"/>
                      </a:solidFill>
                      <a:prstDash val="solid"/>
                    </a:lnR>
                    <a:lnT w="7366">
                      <a:solidFill>
                        <a:srgbClr val="000000"/>
                      </a:solidFill>
                      <a:prstDash val="solid"/>
                    </a:lnT>
                    <a:lnB w="7366">
                      <a:solidFill>
                        <a:srgbClr val="000000"/>
                      </a:solidFill>
                      <a:prstDash val="solid"/>
                    </a:lnB>
                    <a:solidFill>
                      <a:srgbClr val="FFFF99"/>
                    </a:solidFill>
                  </a:tcPr>
                </a:tc>
                <a:extLst>
                  <a:ext uri="{0D108BD9-81ED-4DB2-BD59-A6C34878D82A}">
                    <a16:rowId xmlns:a16="http://schemas.microsoft.com/office/drawing/2014/main" val="10010"/>
                  </a:ext>
                </a:extLst>
              </a:tr>
              <a:tr h="657816">
                <a:tc>
                  <a:txBody>
                    <a:bodyPr/>
                    <a:lstStyle/>
                    <a:p>
                      <a:endParaRPr sz="800">
                        <a:latin typeface="Arial"/>
                        <a:cs typeface="Aria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endParaRPr sz="800">
                        <a:latin typeface="Arial"/>
                        <a:cs typeface="Arial"/>
                      </a:endParaRPr>
                    </a:p>
                  </a:txBody>
                  <a:tcPr marL="0" marR="0" marT="0" marB="0">
                    <a:lnL w="7365">
                      <a:solidFill>
                        <a:srgbClr val="000000"/>
                      </a:solidFill>
                      <a:prstDash val="solid"/>
                    </a:lnL>
                    <a:lnT w="7366">
                      <a:solidFill>
                        <a:srgbClr val="000000"/>
                      </a:solidFill>
                      <a:prstDash val="solid"/>
                    </a:lnT>
                    <a:lnB w="7366">
                      <a:solidFill>
                        <a:srgbClr val="000000"/>
                      </a:solidFill>
                      <a:prstDash val="solid"/>
                    </a:lnB>
                    <a:solidFill>
                      <a:srgbClr val="FFFF99"/>
                    </a:solidFill>
                  </a:tcPr>
                </a:tc>
                <a:tc gridSpan="6">
                  <a:txBody>
                    <a:bodyPr/>
                    <a:lstStyle/>
                    <a:p>
                      <a:pPr algn="ctr">
                        <a:lnSpc>
                          <a:spcPct val="100000"/>
                        </a:lnSpc>
                      </a:pPr>
                      <a:r>
                        <a:rPr sz="1600" dirty="0">
                          <a:latin typeface="Arial"/>
                          <a:cs typeface="Arial"/>
                        </a:rPr>
                        <a:t>2</a:t>
                      </a:r>
                    </a:p>
                    <a:p>
                      <a:pPr marL="250825" algn="ctr">
                        <a:lnSpc>
                          <a:spcPts val="950"/>
                        </a:lnSpc>
                        <a:spcBef>
                          <a:spcPts val="910"/>
                        </a:spcBef>
                      </a:pPr>
                      <a:r>
                        <a:rPr sz="800" spc="5" dirty="0">
                          <a:latin typeface="Arial"/>
                          <a:cs typeface="Arial"/>
                        </a:rPr>
                        <a:t>K</a:t>
                      </a:r>
                      <a:r>
                        <a:rPr sz="800" dirty="0">
                          <a:latin typeface="Arial"/>
                          <a:cs typeface="Arial"/>
                        </a:rPr>
                        <a:t>l. 2: 2 </a:t>
                      </a:r>
                      <a:r>
                        <a:rPr sz="800" spc="5" dirty="0">
                          <a:latin typeface="Arial"/>
                          <a:cs typeface="Arial"/>
                        </a:rPr>
                        <a:t>S</a:t>
                      </a:r>
                      <a:r>
                        <a:rPr sz="800" dirty="0">
                          <a:latin typeface="Arial"/>
                          <a:cs typeface="Arial"/>
                        </a:rPr>
                        <a:t>td</a:t>
                      </a:r>
                    </a:p>
                    <a:p>
                      <a:pPr marL="250825" algn="ctr">
                        <a:lnSpc>
                          <a:spcPts val="950"/>
                        </a:lnSpc>
                      </a:pPr>
                      <a:r>
                        <a:rPr sz="800" spc="5" dirty="0">
                          <a:latin typeface="Arial"/>
                          <a:cs typeface="Arial"/>
                        </a:rPr>
                        <a:t>K</a:t>
                      </a:r>
                      <a:r>
                        <a:rPr sz="800" dirty="0">
                          <a:latin typeface="Arial"/>
                          <a:cs typeface="Arial"/>
                        </a:rPr>
                        <a:t>l. 1: 2 </a:t>
                      </a:r>
                      <a:r>
                        <a:rPr sz="800" spc="5" dirty="0">
                          <a:latin typeface="Arial"/>
                          <a:cs typeface="Arial"/>
                        </a:rPr>
                        <a:t>S</a:t>
                      </a:r>
                      <a:r>
                        <a:rPr sz="800" dirty="0">
                          <a:latin typeface="Arial"/>
                          <a:cs typeface="Arial"/>
                        </a:rPr>
                        <a:t>td</a:t>
                      </a:r>
                    </a:p>
                  </a:txBody>
                  <a:tcPr marL="0" marR="0" marT="0" marB="0">
                    <a:lnT w="7366">
                      <a:solidFill>
                        <a:srgbClr val="000000"/>
                      </a:solidFill>
                      <a:prstDash val="solid"/>
                    </a:lnT>
                    <a:lnB w="7366">
                      <a:solidFill>
                        <a:srgbClr val="000000"/>
                      </a:solidFill>
                      <a:prstDash val="solid"/>
                    </a:lnB>
                    <a:solidFill>
                      <a:srgbClr val="FFFF9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endParaRPr sz="800">
                        <a:latin typeface="Arial"/>
                        <a:cs typeface="Arial"/>
                      </a:endParaRPr>
                    </a:p>
                  </a:txBody>
                  <a:tcPr marL="0" marR="0" marT="0" marB="0">
                    <a:lnR w="7366">
                      <a:solidFill>
                        <a:srgbClr val="000000"/>
                      </a:solidFill>
                      <a:prstDash val="solid"/>
                    </a:lnR>
                    <a:lnT w="7366">
                      <a:solidFill>
                        <a:srgbClr val="000000"/>
                      </a:solidFill>
                      <a:prstDash val="solid"/>
                    </a:lnT>
                    <a:lnB w="7366">
                      <a:solidFill>
                        <a:srgbClr val="000000"/>
                      </a:solidFill>
                      <a:prstDash val="solid"/>
                    </a:lnB>
                    <a:solidFill>
                      <a:srgbClr val="FFFF99"/>
                    </a:solidFill>
                  </a:tcPr>
                </a:tc>
                <a:extLst>
                  <a:ext uri="{0D108BD9-81ED-4DB2-BD59-A6C34878D82A}">
                    <a16:rowId xmlns:a16="http://schemas.microsoft.com/office/drawing/2014/main" val="10011"/>
                  </a:ext>
                </a:extLst>
              </a:tr>
            </a:tbl>
          </a:graphicData>
        </a:graphic>
      </p:graphicFrame>
      <p:cxnSp>
        <p:nvCxnSpPr>
          <p:cNvPr id="8" name="Gerader Verbinder 7"/>
          <p:cNvCxnSpPr/>
          <p:nvPr/>
        </p:nvCxnSpPr>
        <p:spPr>
          <a:xfrm>
            <a:off x="6372200" y="2399006"/>
            <a:ext cx="504056" cy="549949"/>
          </a:xfrm>
          <a:prstGeom prst="line">
            <a:avLst/>
          </a:prstGeom>
        </p:spPr>
        <p:style>
          <a:lnRef idx="1">
            <a:schemeClr val="dk1"/>
          </a:lnRef>
          <a:fillRef idx="0">
            <a:schemeClr val="dk1"/>
          </a:fillRef>
          <a:effectRef idx="0">
            <a:schemeClr val="dk1"/>
          </a:effectRef>
          <a:fontRef idx="minor">
            <a:schemeClr val="tx1"/>
          </a:fontRef>
        </p:style>
      </p:cxnSp>
      <p:cxnSp>
        <p:nvCxnSpPr>
          <p:cNvPr id="10" name="Gerader Verbinder 9"/>
          <p:cNvCxnSpPr/>
          <p:nvPr/>
        </p:nvCxnSpPr>
        <p:spPr>
          <a:xfrm>
            <a:off x="6372200" y="1844824"/>
            <a:ext cx="504056"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Gerader Verbinder 4"/>
          <p:cNvCxnSpPr/>
          <p:nvPr/>
        </p:nvCxnSpPr>
        <p:spPr>
          <a:xfrm>
            <a:off x="6340783" y="2905190"/>
            <a:ext cx="471488" cy="52806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34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2786058"/>
            <a:ext cx="8229600" cy="1143000"/>
          </a:xfrm>
          <a:solidFill>
            <a:srgbClr val="6EA032">
              <a:alpha val="76000"/>
            </a:srgbClr>
          </a:solidFill>
        </p:spPr>
        <p:style>
          <a:lnRef idx="1">
            <a:schemeClr val="dk1"/>
          </a:lnRef>
          <a:fillRef idx="2">
            <a:schemeClr val="dk1"/>
          </a:fillRef>
          <a:effectRef idx="1">
            <a:schemeClr val="dk1"/>
          </a:effectRef>
          <a:fontRef idx="minor">
            <a:schemeClr val="dk1"/>
          </a:fontRef>
        </p:style>
        <p:txBody>
          <a:bodyPr>
            <a:noAutofit/>
          </a:bodyPr>
          <a:lstStyle/>
          <a:p>
            <a:r>
              <a:rPr lang="de-DE" sz="2800" dirty="0" smtClean="0">
                <a:solidFill>
                  <a:schemeClr val="bg1"/>
                </a:solidFill>
              </a:rPr>
              <a:t>Der Bildungsplan 2004 und der Bildungsplan 2016 </a:t>
            </a:r>
            <a:br>
              <a:rPr lang="de-DE" sz="2800" dirty="0" smtClean="0">
                <a:solidFill>
                  <a:schemeClr val="bg1"/>
                </a:solidFill>
              </a:rPr>
            </a:br>
            <a:r>
              <a:rPr lang="de-DE" sz="2800" dirty="0" smtClean="0">
                <a:solidFill>
                  <a:schemeClr val="bg1"/>
                </a:solidFill>
              </a:rPr>
              <a:t>Kontinuitäten und Neuakzentuierungen</a:t>
            </a:r>
            <a:endParaRPr lang="de-DE" sz="2800" dirty="0">
              <a:solidFill>
                <a:schemeClr val="bg1"/>
              </a:solidFill>
            </a:endParaRPr>
          </a:p>
        </p:txBody>
      </p:sp>
      <p:sp>
        <p:nvSpPr>
          <p:cNvPr id="3" name="Inhaltsplatzhalter 2"/>
          <p:cNvSpPr>
            <a:spLocks noGrp="1"/>
          </p:cNvSpPr>
          <p:nvPr>
            <p:ph idx="1"/>
          </p:nvPr>
        </p:nvSpPr>
        <p:spPr>
          <a:xfrm>
            <a:off x="1571604" y="1928802"/>
            <a:ext cx="6115064" cy="3625857"/>
          </a:xfrm>
        </p:spPr>
        <p:txBody>
          <a:bodyPr/>
          <a:lstStyle/>
          <a:p>
            <a:pPr marL="0" indent="0">
              <a:buNone/>
            </a:pPr>
            <a:endParaRPr lang="de-DE" dirty="0"/>
          </a:p>
        </p:txBody>
      </p:sp>
      <p:sp>
        <p:nvSpPr>
          <p:cNvPr id="4" name="Datumsplatzhalter 3"/>
          <p:cNvSpPr>
            <a:spLocks noGrp="1"/>
          </p:cNvSpPr>
          <p:nvPr>
            <p:ph type="dt" sz="half" idx="10"/>
          </p:nvPr>
        </p:nvSpPr>
        <p:spPr/>
        <p:txBody>
          <a:bodyPr/>
          <a:lstStyle/>
          <a:p>
            <a:fld id="{C410312E-C7C9-4481-BDF2-54216AAD5AE2}" type="datetime1">
              <a:rPr lang="de-DE" smtClean="0"/>
              <a:pPr/>
              <a:t>tt.01.jjjj</a:t>
            </a:fld>
            <a:endParaRPr lang="de-DE"/>
          </a:p>
        </p:txBody>
      </p:sp>
    </p:spTree>
    <p:extLst>
      <p:ext uri="{BB962C8B-B14F-4D97-AF65-F5344CB8AC3E}">
        <p14:creationId xmlns:p14="http://schemas.microsoft.com/office/powerpoint/2010/main" val="292322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1662519643"/>
              </p:ext>
            </p:extLst>
          </p:nvPr>
        </p:nvGraphicFramePr>
        <p:xfrm>
          <a:off x="851540" y="962077"/>
          <a:ext cx="7890670" cy="5169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el 5"/>
          <p:cNvSpPr txBox="1">
            <a:spLocks noChangeArrowheads="1"/>
          </p:cNvSpPr>
          <p:nvPr/>
        </p:nvSpPr>
        <p:spPr bwMode="auto">
          <a:xfrm>
            <a:off x="571472" y="571480"/>
            <a:ext cx="8229600" cy="707886"/>
          </a:xfrm>
          <a:prstGeom prst="rect">
            <a:avLst/>
          </a:prstGeom>
          <a:solidFill>
            <a:srgbClr val="6EA032"/>
          </a:solidFill>
          <a:ln w="9525" cap="flat" cmpd="sng" algn="ctr">
            <a:solidFill>
              <a:srgbClr val="FFC000"/>
            </a:solidFill>
            <a:prstDash val="solid"/>
            <a:headEnd/>
            <a:tailEnd/>
          </a:ln>
        </p:spPr>
        <p:style>
          <a:lnRef idx="1">
            <a:schemeClr val="accent5"/>
          </a:lnRef>
          <a:fillRef idx="3">
            <a:schemeClr val="accent5"/>
          </a:fillRef>
          <a:effectRef idx="2">
            <a:schemeClr val="accent5"/>
          </a:effectRef>
          <a:fontRef idx="minor">
            <a:schemeClr val="lt1"/>
          </a:fontRef>
        </p:style>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sz="2000" b="1" i="0" u="none" strike="noStrike" kern="1200" cap="none" spc="0" normalizeH="0" baseline="0" noProof="0" dirty="0" smtClean="0">
                <a:ln>
                  <a:noFill/>
                </a:ln>
                <a:solidFill>
                  <a:schemeClr val="bg1"/>
                </a:solidFill>
                <a:effectLst/>
                <a:uLnTx/>
                <a:uFillTx/>
                <a:latin typeface="Calibri" pitchFamily="34" charset="0"/>
                <a:ea typeface="+mn-ea"/>
                <a:cs typeface="+mn-cs"/>
              </a:rPr>
              <a:t>Die sieben  Bereiche</a:t>
            </a:r>
            <a:r>
              <a:rPr lang="de-DE" altLang="de-DE" sz="2000" b="1" dirty="0" smtClean="0">
                <a:solidFill>
                  <a:schemeClr val="bg1"/>
                </a:solidFill>
                <a:latin typeface="Calibri" pitchFamily="34" charset="0"/>
              </a:rPr>
              <a:t>) zeigen die Horizonte der theologischen Inhalte  (Kontinuität I) </a:t>
            </a:r>
            <a:endParaRPr kumimoji="0" lang="de-DE" altLang="de-DE" sz="2000" b="1" i="0" u="none" strike="noStrike" kern="1200" cap="none" spc="0" normalizeH="0" baseline="0" noProof="0" dirty="0">
              <a:ln>
                <a:noFill/>
              </a:ln>
              <a:solidFill>
                <a:schemeClr val="bg1"/>
              </a:solidFill>
              <a:effectLst/>
              <a:uLnTx/>
              <a:uFillTx/>
              <a:latin typeface="Calibri" pitchFamily="34" charset="0"/>
              <a:ea typeface="+mn-ea"/>
              <a:cs typeface="+mn-cs"/>
            </a:endParaRPr>
          </a:p>
        </p:txBody>
      </p:sp>
      <p:sp>
        <p:nvSpPr>
          <p:cNvPr id="2" name="Datumsplatzhalter 1"/>
          <p:cNvSpPr>
            <a:spLocks noGrp="1"/>
          </p:cNvSpPr>
          <p:nvPr>
            <p:ph type="dt" sz="half" idx="10"/>
          </p:nvPr>
        </p:nvSpPr>
        <p:spPr/>
        <p:txBody>
          <a:bodyPr/>
          <a:lstStyle/>
          <a:p>
            <a:fld id="{A6C19BF8-AD97-4FF4-974F-44A1875FAA42}" type="datetime1">
              <a:rPr lang="de-DE" smtClean="0"/>
              <a:pPr/>
              <a:t>tt.01.jjjj</a:t>
            </a:fld>
            <a:endParaRPr lang="de-DE"/>
          </a:p>
        </p:txBody>
      </p:sp>
      <p:sp>
        <p:nvSpPr>
          <p:cNvPr id="6" name="Fußzeilenplatzhalter 2"/>
          <p:cNvSpPr>
            <a:spLocks noGrp="1"/>
          </p:cNvSpPr>
          <p:nvPr>
            <p:ph type="ftr" sz="quarter" idx="11"/>
          </p:nvPr>
        </p:nvSpPr>
        <p:spPr>
          <a:xfrm>
            <a:off x="2267744" y="6381328"/>
            <a:ext cx="5947594" cy="365125"/>
          </a:xfrm>
        </p:spPr>
        <p:txBody>
          <a:bodyPr/>
          <a:lstStyle/>
          <a:p>
            <a:endParaRPr lang="de-DE" dirty="0"/>
          </a:p>
        </p:txBody>
      </p:sp>
      <p:sp>
        <p:nvSpPr>
          <p:cNvPr id="7" name="Legende mit Linie 1 6"/>
          <p:cNvSpPr/>
          <p:nvPr/>
        </p:nvSpPr>
        <p:spPr>
          <a:xfrm>
            <a:off x="7143768" y="4500570"/>
            <a:ext cx="1643074" cy="1928826"/>
          </a:xfrm>
          <a:prstGeom prst="borderCallout1">
            <a:avLst>
              <a:gd name="adj1" fmla="val 21161"/>
              <a:gd name="adj2" fmla="val -2673"/>
              <a:gd name="adj3" fmla="val 4136"/>
              <a:gd name="adj4" fmla="val -62268"/>
            </a:avLst>
          </a:prstGeom>
          <a:solidFill>
            <a:srgbClr val="6EA032">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rPr>
              <a:t>Als eigenständiger Bereich in Kl. 5-10. In der Kursstufe</a:t>
            </a:r>
            <a:r>
              <a:rPr lang="de-DE" dirty="0" smtClean="0">
                <a:solidFill>
                  <a:schemeClr val="tx1"/>
                </a:solidFill>
              </a:rPr>
              <a:t>:  Kein eigenständiger Bereich. </a:t>
            </a:r>
            <a:endParaRPr lang="de-DE" dirty="0">
              <a:solidFill>
                <a:schemeClr val="tx1"/>
              </a:solidFill>
            </a:endParaRPr>
          </a:p>
        </p:txBody>
      </p:sp>
      <p:sp>
        <p:nvSpPr>
          <p:cNvPr id="8" name="Textfeld 7"/>
          <p:cNvSpPr txBox="1"/>
          <p:nvPr/>
        </p:nvSpPr>
        <p:spPr>
          <a:xfrm>
            <a:off x="428596" y="2643182"/>
            <a:ext cx="1928826" cy="2031325"/>
          </a:xfrm>
          <a:prstGeom prst="rect">
            <a:avLst/>
          </a:prstGeom>
          <a:solidFill>
            <a:srgbClr val="6EA032">
              <a:alpha val="25000"/>
            </a:srgbClr>
          </a:solidFill>
        </p:spPr>
        <p:txBody>
          <a:bodyPr wrap="square" rtlCol="0">
            <a:spAutoFit/>
          </a:bodyPr>
          <a:lstStyle/>
          <a:p>
            <a:r>
              <a:rPr lang="de-DE" dirty="0" smtClean="0"/>
              <a:t>Bildungsplan Klassen 5-10: </a:t>
            </a:r>
          </a:p>
          <a:p>
            <a:r>
              <a:rPr lang="de-DE" dirty="0" smtClean="0"/>
              <a:t>7 Bereiche</a:t>
            </a:r>
          </a:p>
          <a:p>
            <a:endParaRPr lang="de-DE" dirty="0" smtClean="0"/>
          </a:p>
          <a:p>
            <a:r>
              <a:rPr lang="de-DE" dirty="0" smtClean="0"/>
              <a:t>Bildungsplan  Kursstufe: </a:t>
            </a:r>
          </a:p>
          <a:p>
            <a:r>
              <a:rPr lang="de-DE" dirty="0" smtClean="0"/>
              <a:t>6 Bereiche</a:t>
            </a:r>
            <a:endParaRPr lang="de-DE" dirty="0"/>
          </a:p>
        </p:txBody>
      </p:sp>
    </p:spTree>
    <p:extLst>
      <p:ext uri="{BB962C8B-B14F-4D97-AF65-F5344CB8AC3E}">
        <p14:creationId xmlns:p14="http://schemas.microsoft.com/office/powerpoint/2010/main" val="323751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5"/>
          <p:cNvSpPr txBox="1">
            <a:spLocks noChangeArrowheads="1"/>
          </p:cNvSpPr>
          <p:nvPr/>
        </p:nvSpPr>
        <p:spPr bwMode="auto">
          <a:xfrm>
            <a:off x="571472" y="214290"/>
            <a:ext cx="8229600" cy="646331"/>
          </a:xfrm>
          <a:prstGeom prst="rect">
            <a:avLst/>
          </a:prstGeom>
          <a:solidFill>
            <a:srgbClr val="6EA032"/>
          </a:solidFill>
          <a:ln w="9525" cap="flat" cmpd="sng" algn="ctr">
            <a:solidFill>
              <a:srgbClr val="FFC000"/>
            </a:solidFill>
            <a:prstDash val="solid"/>
            <a:headEnd/>
            <a:tailEnd/>
          </a:ln>
        </p:spPr>
        <p:style>
          <a:lnRef idx="1">
            <a:schemeClr val="accent5"/>
          </a:lnRef>
          <a:fillRef idx="3">
            <a:schemeClr val="accent5"/>
          </a:fillRef>
          <a:effectRef idx="2">
            <a:schemeClr val="accent5"/>
          </a:effectRef>
          <a:fontRef idx="minor">
            <a:schemeClr val="lt1"/>
          </a:fontRef>
        </p:style>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altLang="de-DE" b="1" i="0" u="none" strike="noStrike" kern="1200" cap="none" spc="0" normalizeH="0" baseline="0" noProof="0" dirty="0" smtClean="0">
                <a:ln>
                  <a:noFill/>
                </a:ln>
                <a:solidFill>
                  <a:schemeClr val="bg1"/>
                </a:solidFill>
                <a:effectLst/>
                <a:uLnTx/>
                <a:uFillTx/>
                <a:latin typeface="Calibri" pitchFamily="34" charset="0"/>
                <a:ea typeface="+mn-ea"/>
                <a:cs typeface="+mn-cs"/>
              </a:rPr>
              <a:t>Kontinuitäten</a:t>
            </a:r>
            <a:r>
              <a:rPr kumimoji="0" lang="de-DE" altLang="de-DE" b="1" i="0" u="none" strike="noStrike" kern="1200" cap="none" spc="0" normalizeH="0" noProof="0" dirty="0" smtClean="0">
                <a:ln>
                  <a:noFill/>
                </a:ln>
                <a:solidFill>
                  <a:schemeClr val="bg1"/>
                </a:solidFill>
                <a:effectLst/>
                <a:uLnTx/>
                <a:uFillTx/>
                <a:latin typeface="Calibri" pitchFamily="34" charset="0"/>
                <a:ea typeface="+mn-ea"/>
                <a:cs typeface="+mn-cs"/>
              </a:rPr>
              <a:t> bei in</a:t>
            </a:r>
            <a:r>
              <a:rPr kumimoji="0" lang="de-DE" altLang="de-DE" b="1" i="0" u="none" strike="noStrike" kern="1200" cap="none" spc="0" normalizeH="0" baseline="0" noProof="0" dirty="0" smtClean="0">
                <a:ln>
                  <a:noFill/>
                </a:ln>
                <a:solidFill>
                  <a:schemeClr val="bg1"/>
                </a:solidFill>
                <a:effectLst/>
                <a:uLnTx/>
                <a:uFillTx/>
                <a:latin typeface="Calibri" pitchFamily="34" charset="0"/>
                <a:ea typeface="+mn-ea"/>
                <a:cs typeface="+mn-cs"/>
              </a:rPr>
              <a:t>haltsbezogenen Kompetenzen </a:t>
            </a:r>
            <a:r>
              <a:rPr kumimoji="0" lang="de-DE" altLang="de-DE" b="1" i="0" u="none" strike="noStrike" kern="1200" cap="none" spc="0" normalizeH="0" noProof="0" dirty="0" smtClean="0">
                <a:ln>
                  <a:noFill/>
                </a:ln>
                <a:solidFill>
                  <a:schemeClr val="bg1"/>
                </a:solidFill>
                <a:effectLst/>
                <a:uLnTx/>
                <a:uFillTx/>
                <a:latin typeface="Calibri" pitchFamily="34" charset="0"/>
                <a:ea typeface="+mn-ea"/>
                <a:cs typeface="+mn-cs"/>
              </a:rPr>
              <a:t>(Kontinuität II) </a:t>
            </a:r>
            <a:r>
              <a:rPr kumimoji="0" lang="de-DE" altLang="de-DE" b="1" i="0" u="none" strike="noStrike" kern="1200" cap="none" spc="0" normalizeH="0" baseline="0" noProof="0" dirty="0" smtClean="0">
                <a:ln>
                  <a:noFill/>
                </a:ln>
                <a:solidFill>
                  <a:schemeClr val="bg1"/>
                </a:solidFill>
                <a:effectLst/>
                <a:uLnTx/>
                <a:uFillTx/>
                <a:latin typeface="Calibri" pitchFamily="34" charset="0"/>
                <a:ea typeface="+mn-ea"/>
                <a:cs typeface="+mn-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lang="de-DE" altLang="de-DE" b="1" dirty="0" smtClean="0">
                <a:solidFill>
                  <a:schemeClr val="bg1"/>
                </a:solidFill>
                <a:latin typeface="Calibri" pitchFamily="34" charset="0"/>
              </a:rPr>
              <a:t>Einige Beispiele und Stichworte</a:t>
            </a:r>
            <a:endParaRPr kumimoji="0" lang="de-DE" altLang="de-DE" b="1" i="0" u="none" strike="noStrike" kern="1200" cap="none" spc="0" normalizeH="0" baseline="0" noProof="0" dirty="0">
              <a:ln>
                <a:noFill/>
              </a:ln>
              <a:solidFill>
                <a:schemeClr val="bg1"/>
              </a:solidFill>
              <a:effectLst/>
              <a:uLnTx/>
              <a:uFillTx/>
              <a:latin typeface="Calibri" pitchFamily="34" charset="0"/>
              <a:ea typeface="+mn-ea"/>
              <a:cs typeface="+mn-cs"/>
            </a:endParaRPr>
          </a:p>
        </p:txBody>
      </p:sp>
      <p:sp>
        <p:nvSpPr>
          <p:cNvPr id="2" name="Datumsplatzhalter 1"/>
          <p:cNvSpPr>
            <a:spLocks noGrp="1"/>
          </p:cNvSpPr>
          <p:nvPr>
            <p:ph type="dt" sz="half" idx="10"/>
          </p:nvPr>
        </p:nvSpPr>
        <p:spPr/>
        <p:txBody>
          <a:bodyPr/>
          <a:lstStyle/>
          <a:p>
            <a:fld id="{A6C19BF8-AD97-4FF4-974F-44A1875FAA42}" type="datetime1">
              <a:rPr lang="de-DE" smtClean="0"/>
              <a:pPr/>
              <a:t>tt.01.jjjj</a:t>
            </a:fld>
            <a:endParaRPr lang="de-DE"/>
          </a:p>
        </p:txBody>
      </p:sp>
      <p:sp>
        <p:nvSpPr>
          <p:cNvPr id="6" name="Fußzeilenplatzhalter 2"/>
          <p:cNvSpPr>
            <a:spLocks noGrp="1"/>
          </p:cNvSpPr>
          <p:nvPr>
            <p:ph type="ftr" sz="quarter" idx="11"/>
          </p:nvPr>
        </p:nvSpPr>
        <p:spPr>
          <a:xfrm>
            <a:off x="2267744" y="6381328"/>
            <a:ext cx="5947594" cy="365125"/>
          </a:xfrm>
        </p:spPr>
        <p:txBody>
          <a:bodyPr/>
          <a:lstStyle/>
          <a:p>
            <a:endParaRPr lang="de-DE" dirty="0"/>
          </a:p>
        </p:txBody>
      </p:sp>
      <p:graphicFrame>
        <p:nvGraphicFramePr>
          <p:cNvPr id="11" name="Tabelle 10"/>
          <p:cNvGraphicFramePr>
            <a:graphicFrameLocks noGrp="1"/>
          </p:cNvGraphicFramePr>
          <p:nvPr/>
        </p:nvGraphicFramePr>
        <p:xfrm>
          <a:off x="928662" y="1714488"/>
          <a:ext cx="7643866" cy="955994"/>
        </p:xfrm>
        <a:graphic>
          <a:graphicData uri="http://schemas.openxmlformats.org/drawingml/2006/table">
            <a:tbl>
              <a:tblPr firstRow="1" bandRow="1">
                <a:tableStyleId>{5C22544A-7EE6-4342-B048-85BDC9FD1C3A}</a:tableStyleId>
              </a:tblPr>
              <a:tblGrid>
                <a:gridCol w="3821933">
                  <a:extLst>
                    <a:ext uri="{9D8B030D-6E8A-4147-A177-3AD203B41FA5}">
                      <a16:colId xmlns:a16="http://schemas.microsoft.com/office/drawing/2014/main" val="20000"/>
                    </a:ext>
                  </a:extLst>
                </a:gridCol>
                <a:gridCol w="3821933">
                  <a:extLst>
                    <a:ext uri="{9D8B030D-6E8A-4147-A177-3AD203B41FA5}">
                      <a16:colId xmlns:a16="http://schemas.microsoft.com/office/drawing/2014/main" val="20001"/>
                    </a:ext>
                  </a:extLst>
                </a:gridCol>
              </a:tblGrid>
              <a:tr h="585154">
                <a:tc>
                  <a:txBody>
                    <a:bodyPr/>
                    <a:lstStyle/>
                    <a:p>
                      <a:r>
                        <a:rPr lang="de-DE" dirty="0" smtClean="0"/>
                        <a:t> Stichwort Bildungsplan</a:t>
                      </a:r>
                      <a:r>
                        <a:rPr lang="de-DE" baseline="0" dirty="0" smtClean="0"/>
                        <a:t> 2004 (Kl. 5/6)</a:t>
                      </a:r>
                      <a:endParaRPr lang="de-DE" dirty="0"/>
                    </a:p>
                  </a:txBody>
                  <a:tcPr>
                    <a:solidFill>
                      <a:srgbClr val="6EA032">
                        <a:alpha val="78000"/>
                      </a:srgbClr>
                    </a:solidFill>
                  </a:tcPr>
                </a:tc>
                <a:tc>
                  <a:txBody>
                    <a:bodyPr/>
                    <a:lstStyle/>
                    <a:p>
                      <a:r>
                        <a:rPr lang="de-DE" dirty="0" smtClean="0"/>
                        <a:t>Stichwort Bildungsplan 2016 (</a:t>
                      </a:r>
                      <a:r>
                        <a:rPr lang="de-DE" dirty="0" err="1" smtClean="0"/>
                        <a:t>Kl</a:t>
                      </a:r>
                      <a:r>
                        <a:rPr lang="de-DE" baseline="0" dirty="0" smtClean="0"/>
                        <a:t> .5/6)</a:t>
                      </a:r>
                      <a:endParaRPr lang="de-DE" dirty="0"/>
                    </a:p>
                  </a:txBody>
                  <a:tcPr>
                    <a:solidFill>
                      <a:srgbClr val="7030A0">
                        <a:alpha val="50000"/>
                      </a:srgbClr>
                    </a:solidFill>
                  </a:tcPr>
                </a:tc>
                <a:extLst>
                  <a:ext uri="{0D108BD9-81ED-4DB2-BD59-A6C34878D82A}">
                    <a16:rowId xmlns:a16="http://schemas.microsoft.com/office/drawing/2014/main" val="10000"/>
                  </a:ext>
                </a:extLst>
              </a:tr>
              <a:tr h="370840">
                <a:tc>
                  <a:txBody>
                    <a:bodyPr/>
                    <a:lstStyle/>
                    <a:p>
                      <a:endParaRPr lang="de-DE" dirty="0">
                        <a:solidFill>
                          <a:schemeClr val="bg1"/>
                        </a:solidFill>
                      </a:endParaRPr>
                    </a:p>
                  </a:txBody>
                  <a:tcPr>
                    <a:solidFill>
                      <a:srgbClr val="6EA032">
                        <a:alpha val="78000"/>
                      </a:srgbClr>
                    </a:solidFill>
                  </a:tcPr>
                </a:tc>
                <a:tc>
                  <a:txBody>
                    <a:bodyPr/>
                    <a:lstStyle/>
                    <a:p>
                      <a:endParaRPr lang="de-DE" dirty="0"/>
                    </a:p>
                  </a:txBody>
                  <a:tcPr>
                    <a:solidFill>
                      <a:srgbClr val="7030A0">
                        <a:alpha val="50000"/>
                      </a:srgbClr>
                    </a:solidFill>
                  </a:tcPr>
                </a:tc>
                <a:extLst>
                  <a:ext uri="{0D108BD9-81ED-4DB2-BD59-A6C34878D82A}">
                    <a16:rowId xmlns:a16="http://schemas.microsoft.com/office/drawing/2014/main" val="10001"/>
                  </a:ext>
                </a:extLst>
              </a:tr>
            </a:tbl>
          </a:graphicData>
        </a:graphic>
      </p:graphicFrame>
      <p:graphicFrame>
        <p:nvGraphicFramePr>
          <p:cNvPr id="12" name="Tabelle 11"/>
          <p:cNvGraphicFramePr>
            <a:graphicFrameLocks noGrp="1"/>
          </p:cNvGraphicFramePr>
          <p:nvPr/>
        </p:nvGraphicFramePr>
        <p:xfrm>
          <a:off x="857224" y="3286124"/>
          <a:ext cx="7643866" cy="1499554"/>
        </p:xfrm>
        <a:graphic>
          <a:graphicData uri="http://schemas.openxmlformats.org/drawingml/2006/table">
            <a:tbl>
              <a:tblPr firstRow="1" bandRow="1">
                <a:tableStyleId>{5C22544A-7EE6-4342-B048-85BDC9FD1C3A}</a:tableStyleId>
              </a:tblPr>
              <a:tblGrid>
                <a:gridCol w="3821933">
                  <a:extLst>
                    <a:ext uri="{9D8B030D-6E8A-4147-A177-3AD203B41FA5}">
                      <a16:colId xmlns:a16="http://schemas.microsoft.com/office/drawing/2014/main" val="20000"/>
                    </a:ext>
                  </a:extLst>
                </a:gridCol>
                <a:gridCol w="3821933">
                  <a:extLst>
                    <a:ext uri="{9D8B030D-6E8A-4147-A177-3AD203B41FA5}">
                      <a16:colId xmlns:a16="http://schemas.microsoft.com/office/drawing/2014/main" val="20001"/>
                    </a:ext>
                  </a:extLst>
                </a:gridCol>
              </a:tblGrid>
              <a:tr h="585154">
                <a:tc>
                  <a:txBody>
                    <a:bodyPr/>
                    <a:lstStyle/>
                    <a:p>
                      <a:r>
                        <a:rPr lang="de-DE" dirty="0" smtClean="0"/>
                        <a:t> Stichwort</a:t>
                      </a:r>
                      <a:r>
                        <a:rPr lang="de-DE" baseline="0" dirty="0" smtClean="0"/>
                        <a:t> </a:t>
                      </a:r>
                      <a:r>
                        <a:rPr lang="de-DE" dirty="0" smtClean="0"/>
                        <a:t>Bildungsplan</a:t>
                      </a:r>
                      <a:r>
                        <a:rPr lang="de-DE" baseline="0" dirty="0" smtClean="0"/>
                        <a:t> 2004 (</a:t>
                      </a:r>
                      <a:r>
                        <a:rPr lang="de-DE" baseline="0" dirty="0" err="1" smtClean="0"/>
                        <a:t>Kl</a:t>
                      </a:r>
                      <a:r>
                        <a:rPr lang="de-DE" baseline="0" dirty="0" smtClean="0"/>
                        <a:t> 7/8)</a:t>
                      </a:r>
                      <a:endParaRPr lang="de-DE" dirty="0"/>
                    </a:p>
                  </a:txBody>
                  <a:tcPr>
                    <a:solidFill>
                      <a:srgbClr val="6EA032">
                        <a:alpha val="78000"/>
                      </a:srgbClr>
                    </a:solidFill>
                  </a:tcPr>
                </a:tc>
                <a:tc>
                  <a:txBody>
                    <a:bodyPr/>
                    <a:lstStyle/>
                    <a:p>
                      <a:r>
                        <a:rPr lang="de-DE" dirty="0" smtClean="0"/>
                        <a:t>Bildungsplan 2016 (</a:t>
                      </a:r>
                      <a:r>
                        <a:rPr lang="de-DE" dirty="0" err="1" smtClean="0"/>
                        <a:t>Kl</a:t>
                      </a:r>
                      <a:r>
                        <a:rPr lang="de-DE" dirty="0" smtClean="0"/>
                        <a:t> 7/8)</a:t>
                      </a:r>
                      <a:endParaRPr lang="de-DE" dirty="0"/>
                    </a:p>
                  </a:txBody>
                  <a:tcPr>
                    <a:solidFill>
                      <a:srgbClr val="7030A0">
                        <a:alpha val="50000"/>
                      </a:srgbClr>
                    </a:solidFill>
                  </a:tcPr>
                </a:tc>
                <a:extLst>
                  <a:ext uri="{0D108BD9-81ED-4DB2-BD59-A6C34878D82A}">
                    <a16:rowId xmlns:a16="http://schemas.microsoft.com/office/drawing/2014/main" val="10000"/>
                  </a:ext>
                </a:extLst>
              </a:tr>
              <a:tr h="370840">
                <a:tc>
                  <a:txBody>
                    <a:bodyPr/>
                    <a:lstStyle/>
                    <a:p>
                      <a:r>
                        <a:rPr lang="de-DE" dirty="0" smtClean="0">
                          <a:solidFill>
                            <a:schemeClr val="bg1"/>
                          </a:solidFill>
                        </a:rPr>
                        <a:t>Ungerechtigkeiten</a:t>
                      </a:r>
                      <a:r>
                        <a:rPr lang="de-DE" baseline="0" dirty="0" smtClean="0">
                          <a:solidFill>
                            <a:schemeClr val="bg1"/>
                          </a:solidFill>
                        </a:rPr>
                        <a:t>  erkennen und bedenken</a:t>
                      </a:r>
                      <a:endParaRPr lang="de-DE" dirty="0">
                        <a:solidFill>
                          <a:schemeClr val="bg1"/>
                        </a:solidFill>
                      </a:endParaRPr>
                    </a:p>
                  </a:txBody>
                  <a:tcPr>
                    <a:solidFill>
                      <a:srgbClr val="6EA032">
                        <a:alpha val="78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chemeClr val="bg1"/>
                          </a:solidFill>
                        </a:rPr>
                        <a:t>Ungerechtigkeiten</a:t>
                      </a:r>
                      <a:r>
                        <a:rPr lang="de-DE" baseline="0" dirty="0" smtClean="0">
                          <a:solidFill>
                            <a:schemeClr val="bg1"/>
                          </a:solidFill>
                        </a:rPr>
                        <a:t>  erkennen und bedenken</a:t>
                      </a:r>
                      <a:endParaRPr lang="de-DE" dirty="0" smtClean="0">
                        <a:solidFill>
                          <a:schemeClr val="bg1"/>
                        </a:solidFill>
                      </a:endParaRPr>
                    </a:p>
                    <a:p>
                      <a:endParaRPr lang="de-DE" dirty="0"/>
                    </a:p>
                  </a:txBody>
                  <a:tcPr>
                    <a:solidFill>
                      <a:srgbClr val="7030A0">
                        <a:alpha val="50000"/>
                      </a:srgbClr>
                    </a:solidFill>
                  </a:tcPr>
                </a:tc>
                <a:extLst>
                  <a:ext uri="{0D108BD9-81ED-4DB2-BD59-A6C34878D82A}">
                    <a16:rowId xmlns:a16="http://schemas.microsoft.com/office/drawing/2014/main" val="10001"/>
                  </a:ext>
                </a:extLst>
              </a:tr>
            </a:tbl>
          </a:graphicData>
        </a:graphic>
      </p:graphicFrame>
      <p:graphicFrame>
        <p:nvGraphicFramePr>
          <p:cNvPr id="13" name="Tabelle 12"/>
          <p:cNvGraphicFramePr>
            <a:graphicFrameLocks noGrp="1"/>
          </p:cNvGraphicFramePr>
          <p:nvPr/>
        </p:nvGraphicFramePr>
        <p:xfrm>
          <a:off x="928662" y="5072074"/>
          <a:ext cx="7643866" cy="1010920"/>
        </p:xfrm>
        <a:graphic>
          <a:graphicData uri="http://schemas.openxmlformats.org/drawingml/2006/table">
            <a:tbl>
              <a:tblPr firstRow="1" bandRow="1">
                <a:tableStyleId>{5C22544A-7EE6-4342-B048-85BDC9FD1C3A}</a:tableStyleId>
              </a:tblPr>
              <a:tblGrid>
                <a:gridCol w="3821933">
                  <a:extLst>
                    <a:ext uri="{9D8B030D-6E8A-4147-A177-3AD203B41FA5}">
                      <a16:colId xmlns:a16="http://schemas.microsoft.com/office/drawing/2014/main" val="20000"/>
                    </a:ext>
                  </a:extLst>
                </a:gridCol>
                <a:gridCol w="3821933">
                  <a:extLst>
                    <a:ext uri="{9D8B030D-6E8A-4147-A177-3AD203B41FA5}">
                      <a16:colId xmlns:a16="http://schemas.microsoft.com/office/drawing/2014/main" val="20001"/>
                    </a:ext>
                  </a:extLst>
                </a:gridCol>
              </a:tblGrid>
              <a:tr h="585154">
                <a:tc>
                  <a:txBody>
                    <a:bodyPr/>
                    <a:lstStyle/>
                    <a:p>
                      <a:r>
                        <a:rPr lang="de-DE" dirty="0" smtClean="0">
                          <a:solidFill>
                            <a:schemeClr val="bg1"/>
                          </a:solidFill>
                        </a:rPr>
                        <a:t> Stichwort  Bildungsplan</a:t>
                      </a:r>
                      <a:r>
                        <a:rPr lang="de-DE" baseline="0" dirty="0" smtClean="0">
                          <a:solidFill>
                            <a:schemeClr val="bg1"/>
                          </a:solidFill>
                        </a:rPr>
                        <a:t> 2004 (Kursstufe)</a:t>
                      </a:r>
                      <a:endParaRPr lang="de-DE" dirty="0">
                        <a:solidFill>
                          <a:schemeClr val="bg1"/>
                        </a:solidFill>
                      </a:endParaRPr>
                    </a:p>
                  </a:txBody>
                  <a:tcPr>
                    <a:solidFill>
                      <a:srgbClr val="6EA032">
                        <a:alpha val="78000"/>
                      </a:srgbClr>
                    </a:solidFill>
                  </a:tcPr>
                </a:tc>
                <a:tc>
                  <a:txBody>
                    <a:bodyPr/>
                    <a:lstStyle/>
                    <a:p>
                      <a:r>
                        <a:rPr lang="de-DE" dirty="0" smtClean="0">
                          <a:solidFill>
                            <a:schemeClr val="bg1"/>
                          </a:solidFill>
                        </a:rPr>
                        <a:t>Stichwort Bildungsplan 2016 (Kursstufe)</a:t>
                      </a:r>
                      <a:endParaRPr lang="de-DE" dirty="0">
                        <a:solidFill>
                          <a:schemeClr val="bg1"/>
                        </a:solidFill>
                      </a:endParaRPr>
                    </a:p>
                  </a:txBody>
                  <a:tcPr>
                    <a:solidFill>
                      <a:srgbClr val="7030A0">
                        <a:alpha val="50000"/>
                      </a:srgbClr>
                    </a:solidFill>
                  </a:tcPr>
                </a:tc>
                <a:extLst>
                  <a:ext uri="{0D108BD9-81ED-4DB2-BD59-A6C34878D82A}">
                    <a16:rowId xmlns:a16="http://schemas.microsoft.com/office/drawing/2014/main" val="10000"/>
                  </a:ext>
                </a:extLst>
              </a:tr>
              <a:tr h="370840">
                <a:tc>
                  <a:txBody>
                    <a:bodyPr/>
                    <a:lstStyle/>
                    <a:p>
                      <a:r>
                        <a:rPr lang="de-DE" dirty="0" smtClean="0">
                          <a:solidFill>
                            <a:schemeClr val="bg1"/>
                          </a:solidFill>
                        </a:rPr>
                        <a:t>Atheismus</a:t>
                      </a:r>
                      <a:endParaRPr lang="de-DE" dirty="0">
                        <a:solidFill>
                          <a:schemeClr val="bg1"/>
                        </a:solidFill>
                      </a:endParaRPr>
                    </a:p>
                  </a:txBody>
                  <a:tcPr>
                    <a:solidFill>
                      <a:srgbClr val="6EA032">
                        <a:alpha val="78000"/>
                      </a:srgbClr>
                    </a:solidFill>
                  </a:tcPr>
                </a:tc>
                <a:tc>
                  <a:txBody>
                    <a:bodyPr/>
                    <a:lstStyle/>
                    <a:p>
                      <a:r>
                        <a:rPr lang="de-DE" dirty="0" smtClean="0">
                          <a:solidFill>
                            <a:schemeClr val="bg1"/>
                          </a:solidFill>
                        </a:rPr>
                        <a:t>Atheismus</a:t>
                      </a:r>
                      <a:endParaRPr lang="de-DE" dirty="0">
                        <a:solidFill>
                          <a:schemeClr val="bg1"/>
                        </a:solidFill>
                      </a:endParaRPr>
                    </a:p>
                  </a:txBody>
                  <a:tcPr>
                    <a:solidFill>
                      <a:srgbClr val="7030A0">
                        <a:alpha val="50000"/>
                      </a:srgbClr>
                    </a:solidFill>
                  </a:tcPr>
                </a:tc>
                <a:extLst>
                  <a:ext uri="{0D108BD9-81ED-4DB2-BD59-A6C34878D82A}">
                    <a16:rowId xmlns:a16="http://schemas.microsoft.com/office/drawing/2014/main" val="10001"/>
                  </a:ext>
                </a:extLst>
              </a:tr>
            </a:tbl>
          </a:graphicData>
        </a:graphic>
      </p:graphicFrame>
      <p:sp>
        <p:nvSpPr>
          <p:cNvPr id="8" name="Textfeld 7"/>
          <p:cNvSpPr txBox="1"/>
          <p:nvPr/>
        </p:nvSpPr>
        <p:spPr>
          <a:xfrm>
            <a:off x="1214414" y="2285992"/>
            <a:ext cx="3714776" cy="369332"/>
          </a:xfrm>
          <a:prstGeom prst="rect">
            <a:avLst/>
          </a:prstGeom>
          <a:noFill/>
        </p:spPr>
        <p:txBody>
          <a:bodyPr wrap="square" rtlCol="0">
            <a:spAutoFit/>
          </a:bodyPr>
          <a:lstStyle/>
          <a:p>
            <a:r>
              <a:rPr lang="de-DE" dirty="0" smtClean="0">
                <a:solidFill>
                  <a:schemeClr val="bg1"/>
                </a:solidFill>
              </a:rPr>
              <a:t>Jesus und sein Weg im Kirchenjahr</a:t>
            </a:r>
            <a:endParaRPr lang="de-DE" dirty="0">
              <a:solidFill>
                <a:schemeClr val="bg1"/>
              </a:solidFill>
            </a:endParaRPr>
          </a:p>
        </p:txBody>
      </p:sp>
      <p:sp>
        <p:nvSpPr>
          <p:cNvPr id="9" name="Textfeld 8"/>
          <p:cNvSpPr txBox="1"/>
          <p:nvPr/>
        </p:nvSpPr>
        <p:spPr>
          <a:xfrm>
            <a:off x="4786314" y="2285992"/>
            <a:ext cx="3643338" cy="369332"/>
          </a:xfrm>
          <a:prstGeom prst="rect">
            <a:avLst/>
          </a:prstGeom>
          <a:noFill/>
        </p:spPr>
        <p:txBody>
          <a:bodyPr wrap="square" rtlCol="0">
            <a:spAutoFit/>
          </a:bodyPr>
          <a:lstStyle/>
          <a:p>
            <a:r>
              <a:rPr lang="de-DE" dirty="0" smtClean="0">
                <a:solidFill>
                  <a:schemeClr val="bg1"/>
                </a:solidFill>
              </a:rPr>
              <a:t>Jesus und sein Weg im Kirchenjahr</a:t>
            </a:r>
            <a:endParaRPr lang="de-DE" dirty="0">
              <a:solidFill>
                <a:schemeClr val="bg1"/>
              </a:solidFill>
            </a:endParaRPr>
          </a:p>
        </p:txBody>
      </p:sp>
    </p:spTree>
    <p:extLst>
      <p:ext uri="{BB962C8B-B14F-4D97-AF65-F5344CB8AC3E}">
        <p14:creationId xmlns:p14="http://schemas.microsoft.com/office/powerpoint/2010/main" val="323751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e 21"/>
          <p:cNvGraphicFramePr>
            <a:graphicFrameLocks noGrp="1"/>
          </p:cNvGraphicFramePr>
          <p:nvPr>
            <p:extLst>
              <p:ext uri="{D42A27DB-BD31-4B8C-83A1-F6EECF244321}">
                <p14:modId xmlns:p14="http://schemas.microsoft.com/office/powerpoint/2010/main" val="2110972323"/>
              </p:ext>
            </p:extLst>
          </p:nvPr>
        </p:nvGraphicFramePr>
        <p:xfrm>
          <a:off x="500034" y="357166"/>
          <a:ext cx="8286840" cy="6071694"/>
        </p:xfrm>
        <a:graphic>
          <a:graphicData uri="http://schemas.openxmlformats.org/drawingml/2006/table">
            <a:tbl>
              <a:tblPr firstRow="1" bandRow="1">
                <a:tableStyleId>{5C22544A-7EE6-4342-B048-85BDC9FD1C3A}</a:tableStyleId>
              </a:tblPr>
              <a:tblGrid>
                <a:gridCol w="3995458">
                  <a:extLst>
                    <a:ext uri="{9D8B030D-6E8A-4147-A177-3AD203B41FA5}">
                      <a16:colId xmlns:a16="http://schemas.microsoft.com/office/drawing/2014/main" val="20000"/>
                    </a:ext>
                  </a:extLst>
                </a:gridCol>
                <a:gridCol w="4291382">
                  <a:extLst>
                    <a:ext uri="{9D8B030D-6E8A-4147-A177-3AD203B41FA5}">
                      <a16:colId xmlns:a16="http://schemas.microsoft.com/office/drawing/2014/main" val="20001"/>
                    </a:ext>
                  </a:extLst>
                </a:gridCol>
              </a:tblGrid>
              <a:tr h="843498">
                <a:tc>
                  <a:txBody>
                    <a:bodyPr/>
                    <a:lstStyle/>
                    <a:p>
                      <a:r>
                        <a:rPr lang="de-DE" dirty="0" smtClean="0"/>
                        <a:t> </a:t>
                      </a:r>
                    </a:p>
                    <a:p>
                      <a:r>
                        <a:rPr lang="de-DE" dirty="0" smtClean="0"/>
                        <a:t>Kompetenzen  (Charakterisierung</a:t>
                      </a:r>
                      <a:r>
                        <a:rPr lang="de-DE" baseline="0" dirty="0" smtClean="0"/>
                        <a:t> des Begriffs) </a:t>
                      </a:r>
                      <a:endParaRPr lang="de-DE" dirty="0" smtClean="0"/>
                    </a:p>
                  </a:txBody>
                  <a:tcPr>
                    <a:solidFill>
                      <a:srgbClr val="6EA032"/>
                    </a:solidFill>
                  </a:tcPr>
                </a:tc>
                <a:tc>
                  <a:txBody>
                    <a:bodyPr/>
                    <a:lstStyle/>
                    <a:p>
                      <a:endParaRPr lang="de-DE" dirty="0" smtClean="0"/>
                    </a:p>
                    <a:p>
                      <a:r>
                        <a:rPr lang="de-DE" dirty="0" smtClean="0"/>
                        <a:t>Beispiel (vgl.</a:t>
                      </a:r>
                      <a:r>
                        <a:rPr lang="de-DE" baseline="0" dirty="0" smtClean="0"/>
                        <a:t> Bildungsplan 2016 Kl. 5/6)</a:t>
                      </a:r>
                      <a:endParaRPr lang="de-DE" dirty="0"/>
                    </a:p>
                  </a:txBody>
                  <a:tcPr>
                    <a:solidFill>
                      <a:srgbClr val="6EA032"/>
                    </a:solidFill>
                  </a:tcPr>
                </a:tc>
                <a:extLst>
                  <a:ext uri="{0D108BD9-81ED-4DB2-BD59-A6C34878D82A}">
                    <a16:rowId xmlns:a16="http://schemas.microsoft.com/office/drawing/2014/main" val="10000"/>
                  </a:ext>
                </a:extLst>
              </a:tr>
              <a:tr h="1854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spc="-65" dirty="0" smtClean="0">
                          <a:solidFill>
                            <a:srgbClr val="FF0000"/>
                          </a:solidFill>
                          <a:latin typeface="+mn-lt"/>
                          <a:cs typeface="Calibri"/>
                        </a:rPr>
                        <a:t> </a:t>
                      </a:r>
                      <a:r>
                        <a:rPr lang="de-DE" sz="1800" b="1" spc="-65" dirty="0" smtClean="0">
                          <a:solidFill>
                            <a:srgbClr val="FF0000"/>
                          </a:solidFill>
                          <a:latin typeface="+mn-lt"/>
                          <a:cs typeface="Calibri"/>
                        </a:rPr>
                        <a:t>K</a:t>
                      </a:r>
                      <a:r>
                        <a:rPr lang="de-DE" sz="1800" b="1" spc="-10" dirty="0" smtClean="0">
                          <a:solidFill>
                            <a:srgbClr val="FF0000"/>
                          </a:solidFill>
                          <a:latin typeface="+mn-lt"/>
                          <a:cs typeface="Calibri"/>
                        </a:rPr>
                        <a:t>o</a:t>
                      </a:r>
                      <a:r>
                        <a:rPr lang="de-DE" sz="1800" b="1" spc="-20" dirty="0" smtClean="0">
                          <a:solidFill>
                            <a:srgbClr val="FF0000"/>
                          </a:solidFill>
                          <a:latin typeface="+mn-lt"/>
                          <a:cs typeface="Calibri"/>
                        </a:rPr>
                        <a:t>mp</a:t>
                      </a:r>
                      <a:r>
                        <a:rPr lang="de-DE" sz="1800" b="1" spc="-25" dirty="0" smtClean="0">
                          <a:solidFill>
                            <a:srgbClr val="FF0000"/>
                          </a:solidFill>
                          <a:latin typeface="+mn-lt"/>
                          <a:cs typeface="Calibri"/>
                        </a:rPr>
                        <a:t>e</a:t>
                      </a:r>
                      <a:r>
                        <a:rPr lang="de-DE" sz="1800" b="1" spc="-35" dirty="0" smtClean="0">
                          <a:solidFill>
                            <a:srgbClr val="FF0000"/>
                          </a:solidFill>
                          <a:latin typeface="+mn-lt"/>
                          <a:cs typeface="Calibri"/>
                        </a:rPr>
                        <a:t>t</a:t>
                      </a:r>
                      <a:r>
                        <a:rPr lang="de-DE" sz="1800" b="1" spc="-10" dirty="0" smtClean="0">
                          <a:solidFill>
                            <a:srgbClr val="FF0000"/>
                          </a:solidFill>
                          <a:latin typeface="+mn-lt"/>
                          <a:cs typeface="Calibri"/>
                        </a:rPr>
                        <a:t>e</a:t>
                      </a:r>
                      <a:r>
                        <a:rPr lang="de-DE" sz="1800" b="1" spc="-5" dirty="0" smtClean="0">
                          <a:solidFill>
                            <a:srgbClr val="FF0000"/>
                          </a:solidFill>
                          <a:latin typeface="+mn-lt"/>
                          <a:cs typeface="Calibri"/>
                        </a:rPr>
                        <a:t>n</a:t>
                      </a:r>
                      <a:r>
                        <a:rPr lang="de-DE" sz="1800" b="1" spc="-50" dirty="0" smtClean="0">
                          <a:solidFill>
                            <a:srgbClr val="FF0000"/>
                          </a:solidFill>
                          <a:latin typeface="+mn-lt"/>
                          <a:cs typeface="Calibri"/>
                        </a:rPr>
                        <a:t>z</a:t>
                      </a:r>
                      <a:r>
                        <a:rPr lang="de-DE" sz="1800" b="1" spc="-10" dirty="0" smtClean="0">
                          <a:solidFill>
                            <a:srgbClr val="FF0000"/>
                          </a:solidFill>
                          <a:latin typeface="+mn-lt"/>
                          <a:cs typeface="Calibri"/>
                        </a:rPr>
                        <a:t>e</a:t>
                      </a:r>
                      <a:r>
                        <a:rPr lang="de-DE" sz="1800" b="1" dirty="0" smtClean="0">
                          <a:solidFill>
                            <a:srgbClr val="FF0000"/>
                          </a:solidFill>
                          <a:latin typeface="+mn-lt"/>
                          <a:cs typeface="Calibri"/>
                        </a:rPr>
                        <a:t>n</a:t>
                      </a:r>
                      <a:r>
                        <a:rPr lang="de-DE" sz="1800" b="0" spc="-5" dirty="0" smtClean="0">
                          <a:solidFill>
                            <a:srgbClr val="FF0000"/>
                          </a:solidFill>
                          <a:latin typeface="+mn-lt"/>
                          <a:cs typeface="Calibri"/>
                        </a:rPr>
                        <a:t>  </a:t>
                      </a:r>
                      <a:r>
                        <a:rPr lang="de-DE" sz="1800" b="1" spc="-5" dirty="0" smtClean="0">
                          <a:solidFill>
                            <a:schemeClr val="tx1"/>
                          </a:solidFill>
                          <a:latin typeface="+mn-lt"/>
                          <a:cs typeface="Calibri"/>
                        </a:rPr>
                        <a:t>sind</a:t>
                      </a:r>
                      <a:r>
                        <a:rPr lang="de-DE" sz="1800" b="0" spc="-20" dirty="0" smtClean="0">
                          <a:solidFill>
                            <a:srgbClr val="000000"/>
                          </a:solidFill>
                          <a:latin typeface="+mn-lt"/>
                          <a:cs typeface="Calibri"/>
                        </a:rPr>
                        <a:t> </a:t>
                      </a:r>
                      <a:r>
                        <a:rPr lang="de-DE" sz="1800" b="1" dirty="0" smtClean="0">
                          <a:solidFill>
                            <a:srgbClr val="000000"/>
                          </a:solidFill>
                          <a:latin typeface="+mn-lt"/>
                          <a:cs typeface="Calibri"/>
                        </a:rPr>
                        <a:t>E</a:t>
                      </a:r>
                      <a:r>
                        <a:rPr lang="de-DE" sz="1800" b="1" spc="-45" dirty="0" smtClean="0">
                          <a:solidFill>
                            <a:srgbClr val="000000"/>
                          </a:solidFill>
                          <a:latin typeface="+mn-lt"/>
                          <a:cs typeface="Calibri"/>
                        </a:rPr>
                        <a:t>rg</a:t>
                      </a:r>
                      <a:r>
                        <a:rPr lang="de-DE" sz="1800" b="1" spc="-10" dirty="0" smtClean="0">
                          <a:solidFill>
                            <a:srgbClr val="000000"/>
                          </a:solidFill>
                          <a:latin typeface="+mn-lt"/>
                          <a:cs typeface="Calibri"/>
                        </a:rPr>
                        <a:t>e</a:t>
                      </a:r>
                      <a:r>
                        <a:rPr lang="de-DE" sz="1800" b="1" spc="-5" dirty="0" smtClean="0">
                          <a:solidFill>
                            <a:srgbClr val="000000"/>
                          </a:solidFill>
                          <a:latin typeface="+mn-lt"/>
                          <a:cs typeface="Calibri"/>
                        </a:rPr>
                        <a:t>bn</a:t>
                      </a:r>
                      <a:r>
                        <a:rPr lang="de-DE" sz="1800" b="1" dirty="0" smtClean="0">
                          <a:solidFill>
                            <a:srgbClr val="000000"/>
                          </a:solidFill>
                          <a:latin typeface="+mn-lt"/>
                          <a:cs typeface="Calibri"/>
                        </a:rPr>
                        <a:t>i</a:t>
                      </a:r>
                      <a:r>
                        <a:rPr lang="de-DE" sz="1800" b="1" spc="-5" dirty="0" smtClean="0">
                          <a:solidFill>
                            <a:srgbClr val="000000"/>
                          </a:solidFill>
                          <a:latin typeface="+mn-lt"/>
                          <a:cs typeface="Calibri"/>
                        </a:rPr>
                        <a:t>ss</a:t>
                      </a:r>
                      <a:r>
                        <a:rPr lang="de-DE" sz="1800" b="1" spc="-15" dirty="0" smtClean="0">
                          <a:solidFill>
                            <a:srgbClr val="000000"/>
                          </a:solidFill>
                          <a:latin typeface="+mn-lt"/>
                          <a:cs typeface="Calibri"/>
                        </a:rPr>
                        <a:t>e</a:t>
                      </a:r>
                      <a:r>
                        <a:rPr lang="de-DE" sz="1800" b="1" spc="15" dirty="0" smtClean="0">
                          <a:solidFill>
                            <a:srgbClr val="000000"/>
                          </a:solidFill>
                          <a:latin typeface="+mn-lt"/>
                          <a:cs typeface="Calibri"/>
                        </a:rPr>
                        <a:t> </a:t>
                      </a:r>
                      <a:r>
                        <a:rPr lang="de-DE" sz="1800" b="0" spc="-45" dirty="0" smtClean="0">
                          <a:solidFill>
                            <a:srgbClr val="000000"/>
                          </a:solidFill>
                          <a:latin typeface="+mn-lt"/>
                          <a:cs typeface="Calibri"/>
                        </a:rPr>
                        <a:t>v</a:t>
                      </a:r>
                      <a:r>
                        <a:rPr lang="de-DE" sz="1800" b="0" spc="-10" dirty="0" smtClean="0">
                          <a:solidFill>
                            <a:srgbClr val="000000"/>
                          </a:solidFill>
                          <a:latin typeface="+mn-lt"/>
                          <a:cs typeface="Calibri"/>
                        </a:rPr>
                        <a:t>o</a:t>
                      </a:r>
                      <a:r>
                        <a:rPr lang="de-DE" sz="1800" b="0" dirty="0" smtClean="0">
                          <a:solidFill>
                            <a:srgbClr val="000000"/>
                          </a:solidFill>
                          <a:latin typeface="+mn-lt"/>
                          <a:cs typeface="Calibri"/>
                        </a:rPr>
                        <a:t>n</a:t>
                      </a:r>
                      <a:r>
                        <a:rPr lang="de-DE" sz="1800" b="0" spc="5" dirty="0" smtClean="0">
                          <a:solidFill>
                            <a:srgbClr val="000000"/>
                          </a:solidFill>
                          <a:latin typeface="+mn-lt"/>
                          <a:cs typeface="Calibri"/>
                        </a:rPr>
                        <a:t> </a:t>
                      </a:r>
                      <a:r>
                        <a:rPr lang="de-DE" sz="1800" b="1" spc="-15" dirty="0" smtClean="0">
                          <a:solidFill>
                            <a:srgbClr val="0070C0"/>
                          </a:solidFill>
                          <a:latin typeface="+mn-lt"/>
                          <a:cs typeface="Calibri"/>
                        </a:rPr>
                        <a:t>B</a:t>
                      </a:r>
                      <a:r>
                        <a:rPr lang="de-DE" sz="1800" b="1" dirty="0" smtClean="0">
                          <a:solidFill>
                            <a:srgbClr val="0070C0"/>
                          </a:solidFill>
                          <a:latin typeface="+mn-lt"/>
                          <a:cs typeface="Calibri"/>
                        </a:rPr>
                        <a:t>il</a:t>
                      </a:r>
                      <a:r>
                        <a:rPr lang="de-DE" sz="1800" b="1" spc="-5" dirty="0" smtClean="0">
                          <a:solidFill>
                            <a:srgbClr val="0070C0"/>
                          </a:solidFill>
                          <a:latin typeface="+mn-lt"/>
                          <a:cs typeface="Calibri"/>
                        </a:rPr>
                        <a:t>dungsp</a:t>
                      </a:r>
                      <a:r>
                        <a:rPr lang="de-DE" sz="1800" b="1" spc="-35" dirty="0" smtClean="0">
                          <a:solidFill>
                            <a:srgbClr val="0070C0"/>
                          </a:solidFill>
                          <a:latin typeface="+mn-lt"/>
                          <a:cs typeface="Calibri"/>
                        </a:rPr>
                        <a:t>r</a:t>
                      </a:r>
                      <a:r>
                        <a:rPr lang="de-DE" sz="1800" b="1" spc="-45" dirty="0" smtClean="0">
                          <a:solidFill>
                            <a:srgbClr val="0070C0"/>
                          </a:solidFill>
                          <a:latin typeface="+mn-lt"/>
                          <a:cs typeface="Calibri"/>
                        </a:rPr>
                        <a:t>o</a:t>
                      </a:r>
                      <a:r>
                        <a:rPr lang="de-DE" sz="1800" b="1" spc="-50" dirty="0" smtClean="0">
                          <a:solidFill>
                            <a:srgbClr val="0070C0"/>
                          </a:solidFill>
                          <a:latin typeface="+mn-lt"/>
                          <a:cs typeface="Calibri"/>
                        </a:rPr>
                        <a:t>z</a:t>
                      </a:r>
                      <a:r>
                        <a:rPr lang="de-DE" sz="1800" b="1" spc="-10" dirty="0" smtClean="0">
                          <a:solidFill>
                            <a:srgbClr val="0070C0"/>
                          </a:solidFill>
                          <a:latin typeface="+mn-lt"/>
                          <a:cs typeface="Calibri"/>
                        </a:rPr>
                        <a:t>e</a:t>
                      </a:r>
                      <a:r>
                        <a:rPr lang="de-DE" sz="1800" b="1" spc="-5" dirty="0" smtClean="0">
                          <a:solidFill>
                            <a:srgbClr val="0070C0"/>
                          </a:solidFill>
                          <a:latin typeface="+mn-lt"/>
                          <a:cs typeface="Calibri"/>
                        </a:rPr>
                        <a:t>ss</a:t>
                      </a:r>
                      <a:r>
                        <a:rPr lang="de-DE" sz="1800" b="1" spc="-10" dirty="0" smtClean="0">
                          <a:solidFill>
                            <a:srgbClr val="0070C0"/>
                          </a:solidFill>
                          <a:latin typeface="+mn-lt"/>
                          <a:cs typeface="Calibri"/>
                        </a:rPr>
                        <a:t>e</a:t>
                      </a:r>
                      <a:r>
                        <a:rPr lang="de-DE" sz="1800" b="1" dirty="0" smtClean="0">
                          <a:solidFill>
                            <a:srgbClr val="0070C0"/>
                          </a:solidFill>
                          <a:latin typeface="+mn-lt"/>
                          <a:cs typeface="Calibri"/>
                        </a:rPr>
                        <a:t>n</a:t>
                      </a:r>
                      <a:r>
                        <a:rPr lang="de-DE" sz="1800" b="1" spc="-5" dirty="0" smtClean="0">
                          <a:solidFill>
                            <a:srgbClr val="0070C0"/>
                          </a:solidFill>
                          <a:latin typeface="+mn-lt"/>
                          <a:cs typeface="Calibri"/>
                        </a:rPr>
                        <a:t> (zum Beispiel in Schulstunden )</a:t>
                      </a:r>
                      <a:endParaRPr lang="de-DE" b="1" dirty="0">
                        <a:solidFill>
                          <a:srgbClr val="0070C0"/>
                        </a:solidFill>
                      </a:endParaRP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10001"/>
                  </a:ext>
                </a:extLst>
              </a:tr>
              <a:tr h="849136">
                <a:tc>
                  <a:txBody>
                    <a:bodyPr/>
                    <a:lstStyle/>
                    <a:p>
                      <a:endParaRPr lang="de-DE" b="0" dirty="0">
                        <a:solidFill>
                          <a:schemeClr val="tx2">
                            <a:lumMod val="75000"/>
                          </a:schemeClr>
                        </a:solidFill>
                      </a:endParaRPr>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10002"/>
                  </a:ext>
                </a:extLst>
              </a:tr>
              <a:tr h="2453800">
                <a:tc>
                  <a:txBody>
                    <a:bodyPr/>
                    <a:lstStyle/>
                    <a:p>
                      <a:endParaRPr lang="de-DE" baseline="0" dirty="0" smtClean="0"/>
                    </a:p>
                    <a:p>
                      <a:endParaRPr lang="de-DE" baseline="0" dirty="0" smtClean="0"/>
                    </a:p>
                    <a:p>
                      <a:endParaRPr lang="de-DE" baseline="0" dirty="0" smtClean="0"/>
                    </a:p>
                    <a:p>
                      <a:endParaRPr lang="de-DE" baseline="0" dirty="0" smtClean="0"/>
                    </a:p>
                    <a:p>
                      <a:endParaRPr lang="de-DE" baseline="0" dirty="0" smtClean="0"/>
                    </a:p>
                    <a:p>
                      <a:endParaRPr lang="de-DE" baseline="0" dirty="0" smtClean="0"/>
                    </a:p>
                    <a:p>
                      <a:endParaRPr lang="de-DE" baseline="0" dirty="0" smtClean="0"/>
                    </a:p>
                    <a:p>
                      <a:r>
                        <a:rPr lang="de-DE" baseline="0" dirty="0" smtClean="0"/>
                        <a:t>(Nach </a:t>
                      </a:r>
                      <a:r>
                        <a:rPr lang="de-DE" baseline="0" dirty="0" err="1" smtClean="0"/>
                        <a:t>Klieme</a:t>
                      </a:r>
                      <a:r>
                        <a:rPr lang="de-DE" baseline="0" dirty="0" smtClean="0"/>
                        <a:t> &amp; Leutner 2006)</a:t>
                      </a:r>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10003"/>
                  </a:ext>
                </a:extLst>
              </a:tr>
            </a:tbl>
          </a:graphicData>
        </a:graphic>
      </p:graphicFrame>
      <p:sp>
        <p:nvSpPr>
          <p:cNvPr id="5" name="Textfeld 4"/>
          <p:cNvSpPr txBox="1"/>
          <p:nvPr/>
        </p:nvSpPr>
        <p:spPr>
          <a:xfrm>
            <a:off x="4643438" y="1214422"/>
            <a:ext cx="3786214" cy="1754326"/>
          </a:xfrm>
          <a:prstGeom prst="rect">
            <a:avLst/>
          </a:prstGeom>
          <a:noFill/>
        </p:spPr>
        <p:txBody>
          <a:bodyPr wrap="square" rtlCol="0">
            <a:spAutoFit/>
          </a:bodyPr>
          <a:lstStyle/>
          <a:p>
            <a:r>
              <a:rPr lang="de-DE" b="1" dirty="0" smtClean="0"/>
              <a:t>Unterricht über die Bibel in Klasse 5: Eine angestrebte Kompetenz:   Ein Schüler/eine Schülerin kann </a:t>
            </a:r>
            <a:r>
              <a:rPr lang="de-DE" b="1" dirty="0" smtClean="0">
                <a:solidFill>
                  <a:srgbClr val="FF0000"/>
                </a:solidFill>
              </a:rPr>
              <a:t>„anhand von Erschließungshilfen(…) Bibelstellen…recherchieren“. </a:t>
            </a:r>
            <a:endParaRPr lang="de-DE" b="1" dirty="0" smtClean="0"/>
          </a:p>
          <a:p>
            <a:endParaRPr lang="de-DE" dirty="0"/>
          </a:p>
        </p:txBody>
      </p:sp>
      <p:sp>
        <p:nvSpPr>
          <p:cNvPr id="6" name="Textfeld 5"/>
          <p:cNvSpPr txBox="1"/>
          <p:nvPr/>
        </p:nvSpPr>
        <p:spPr>
          <a:xfrm>
            <a:off x="4643438" y="2857496"/>
            <a:ext cx="3929090" cy="1354217"/>
          </a:xfrm>
          <a:prstGeom prst="rect">
            <a:avLst/>
          </a:prstGeom>
          <a:noFill/>
        </p:spPr>
        <p:txBody>
          <a:bodyPr wrap="square" rtlCol="0">
            <a:spAutoFit/>
          </a:bodyPr>
          <a:lstStyle/>
          <a:p>
            <a:r>
              <a:rPr lang="de-DE" sz="1600" b="1" dirty="0" smtClean="0">
                <a:solidFill>
                  <a:srgbClr val="7030A0"/>
                </a:solidFill>
              </a:rPr>
              <a:t>Disposition</a:t>
            </a:r>
            <a:r>
              <a:rPr lang="de-DE" sz="1600" b="1" dirty="0" smtClean="0">
                <a:solidFill>
                  <a:srgbClr val="A812AC"/>
                </a:solidFill>
              </a:rPr>
              <a:t> </a:t>
            </a:r>
            <a:r>
              <a:rPr lang="de-DE" sz="1600" b="1" dirty="0" smtClean="0"/>
              <a:t>zum  erfolgreichen Recherchieren:  Der Schüler/die Schülerin  kann die </a:t>
            </a:r>
            <a:r>
              <a:rPr lang="de-DE" sz="1600" b="1" dirty="0" smtClean="0">
                <a:solidFill>
                  <a:srgbClr val="7030A0"/>
                </a:solidFill>
              </a:rPr>
              <a:t>Struktur und den Sinn eines Inhaltsverzeichnisses verstehen. </a:t>
            </a:r>
          </a:p>
          <a:p>
            <a:endParaRPr lang="de-DE" dirty="0">
              <a:solidFill>
                <a:srgbClr val="7030A0"/>
              </a:solidFill>
            </a:endParaRPr>
          </a:p>
        </p:txBody>
      </p:sp>
      <p:cxnSp>
        <p:nvCxnSpPr>
          <p:cNvPr id="12" name="Gerade Verbindung 11"/>
          <p:cNvCxnSpPr/>
          <p:nvPr/>
        </p:nvCxnSpPr>
        <p:spPr>
          <a:xfrm rot="5400000">
            <a:off x="1857356" y="3714752"/>
            <a:ext cx="521497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500034" y="6357958"/>
            <a:ext cx="83582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flipV="1">
            <a:off x="500034" y="2786058"/>
            <a:ext cx="821537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rot="10800000">
            <a:off x="928662" y="5357826"/>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500034" y="3857628"/>
            <a:ext cx="828680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571472" y="2786058"/>
            <a:ext cx="3571900" cy="1200329"/>
          </a:xfrm>
          <a:prstGeom prst="rect">
            <a:avLst/>
          </a:prstGeom>
          <a:noFill/>
        </p:spPr>
        <p:txBody>
          <a:bodyPr wrap="square" rtlCol="0">
            <a:spAutoFit/>
          </a:bodyPr>
          <a:lstStyle/>
          <a:p>
            <a:r>
              <a:rPr lang="de-DE" b="1" spc="-5" dirty="0" smtClean="0">
                <a:solidFill>
                  <a:srgbClr val="000000"/>
                </a:solidFill>
                <a:cs typeface="Calibri"/>
              </a:rPr>
              <a:t>Kompetenzen  gründen auch auf </a:t>
            </a:r>
            <a:r>
              <a:rPr lang="de-DE" b="1" spc="-100" dirty="0" smtClean="0">
                <a:solidFill>
                  <a:srgbClr val="000000"/>
                </a:solidFill>
                <a:cs typeface="Calibri"/>
              </a:rPr>
              <a:t>k</a:t>
            </a:r>
            <a:r>
              <a:rPr lang="de-DE" b="1" spc="-10" dirty="0" smtClean="0">
                <a:solidFill>
                  <a:srgbClr val="000000"/>
                </a:solidFill>
                <a:cs typeface="Calibri"/>
              </a:rPr>
              <a:t>o</a:t>
            </a:r>
            <a:r>
              <a:rPr lang="de-DE" b="1" spc="-25" dirty="0" smtClean="0">
                <a:solidFill>
                  <a:srgbClr val="000000"/>
                </a:solidFill>
                <a:cs typeface="Calibri"/>
              </a:rPr>
              <a:t>n</a:t>
            </a:r>
            <a:r>
              <a:rPr lang="de-DE" b="1" spc="-35" dirty="0" smtClean="0">
                <a:solidFill>
                  <a:srgbClr val="000000"/>
                </a:solidFill>
                <a:cs typeface="Calibri"/>
              </a:rPr>
              <a:t>t</a:t>
            </a:r>
            <a:r>
              <a:rPr lang="de-DE" b="1" spc="-50" dirty="0" smtClean="0">
                <a:solidFill>
                  <a:srgbClr val="000000"/>
                </a:solidFill>
                <a:cs typeface="Calibri"/>
              </a:rPr>
              <a:t>e</a:t>
            </a:r>
            <a:r>
              <a:rPr lang="de-DE" b="1" spc="15" dirty="0" smtClean="0">
                <a:solidFill>
                  <a:srgbClr val="000000"/>
                </a:solidFill>
                <a:cs typeface="Calibri"/>
              </a:rPr>
              <a:t>x</a:t>
            </a:r>
            <a:r>
              <a:rPr lang="de-DE" b="1" dirty="0" smtClean="0">
                <a:solidFill>
                  <a:srgbClr val="000000"/>
                </a:solidFill>
                <a:cs typeface="Calibri"/>
              </a:rPr>
              <a:t>t</a:t>
            </a:r>
            <a:r>
              <a:rPr lang="de-DE" b="1" spc="-5" dirty="0" smtClean="0">
                <a:solidFill>
                  <a:srgbClr val="000000"/>
                </a:solidFill>
                <a:cs typeface="Calibri"/>
              </a:rPr>
              <a:t>s</a:t>
            </a:r>
            <a:r>
              <a:rPr lang="de-DE" b="1" spc="-20" dirty="0" smtClean="0">
                <a:solidFill>
                  <a:srgbClr val="000000"/>
                </a:solidFill>
                <a:cs typeface="Calibri"/>
              </a:rPr>
              <a:t>p</a:t>
            </a:r>
            <a:r>
              <a:rPr lang="de-DE" b="1" spc="-35" dirty="0" smtClean="0">
                <a:solidFill>
                  <a:srgbClr val="000000"/>
                </a:solidFill>
                <a:cs typeface="Calibri"/>
              </a:rPr>
              <a:t>e</a:t>
            </a:r>
            <a:r>
              <a:rPr lang="de-DE" b="1" dirty="0" smtClean="0">
                <a:solidFill>
                  <a:srgbClr val="000000"/>
                </a:solidFill>
                <a:cs typeface="Calibri"/>
              </a:rPr>
              <a:t>zi</a:t>
            </a:r>
            <a:r>
              <a:rPr lang="de-DE" b="1" spc="-5" dirty="0" smtClean="0">
                <a:solidFill>
                  <a:srgbClr val="000000"/>
                </a:solidFill>
                <a:cs typeface="Calibri"/>
              </a:rPr>
              <a:t>f</a:t>
            </a:r>
            <a:r>
              <a:rPr lang="de-DE" b="1" dirty="0" smtClean="0">
                <a:solidFill>
                  <a:srgbClr val="000000"/>
                </a:solidFill>
                <a:cs typeface="Calibri"/>
              </a:rPr>
              <a:t>i</a:t>
            </a:r>
            <a:r>
              <a:rPr lang="de-DE" b="1" spc="-5" dirty="0" smtClean="0">
                <a:solidFill>
                  <a:srgbClr val="000000"/>
                </a:solidFill>
                <a:cs typeface="Calibri"/>
              </a:rPr>
              <a:t>s</a:t>
            </a:r>
            <a:r>
              <a:rPr lang="de-DE" b="1" spc="-10" dirty="0" smtClean="0">
                <a:solidFill>
                  <a:srgbClr val="000000"/>
                </a:solidFill>
                <a:cs typeface="Calibri"/>
              </a:rPr>
              <a:t>c</a:t>
            </a:r>
            <a:r>
              <a:rPr lang="de-DE" b="1" spc="-20" dirty="0" smtClean="0">
                <a:solidFill>
                  <a:srgbClr val="000000"/>
                </a:solidFill>
                <a:cs typeface="Calibri"/>
              </a:rPr>
              <a:t>h</a:t>
            </a:r>
            <a:r>
              <a:rPr lang="de-DE" b="1" spc="-15" dirty="0" smtClean="0">
                <a:solidFill>
                  <a:srgbClr val="000000"/>
                </a:solidFill>
                <a:cs typeface="Calibri"/>
              </a:rPr>
              <a:t>e</a:t>
            </a:r>
            <a:r>
              <a:rPr lang="de-DE" b="1" spc="-10" dirty="0" smtClean="0">
                <a:solidFill>
                  <a:srgbClr val="000000"/>
                </a:solidFill>
                <a:cs typeface="Calibri"/>
              </a:rPr>
              <a:t>n </a:t>
            </a:r>
            <a:r>
              <a:rPr lang="de-DE" b="1" spc="-100" dirty="0" smtClean="0">
                <a:solidFill>
                  <a:srgbClr val="000000"/>
                </a:solidFill>
                <a:cs typeface="Calibri"/>
              </a:rPr>
              <a:t>k</a:t>
            </a:r>
            <a:r>
              <a:rPr lang="de-DE" b="1" spc="-10" dirty="0" smtClean="0">
                <a:solidFill>
                  <a:srgbClr val="000000"/>
                </a:solidFill>
                <a:cs typeface="Calibri"/>
              </a:rPr>
              <a:t>o</a:t>
            </a:r>
            <a:r>
              <a:rPr lang="de-DE" b="1" spc="-20" dirty="0" smtClean="0">
                <a:solidFill>
                  <a:srgbClr val="000000"/>
                </a:solidFill>
                <a:cs typeface="Calibri"/>
              </a:rPr>
              <a:t>g</a:t>
            </a:r>
            <a:r>
              <a:rPr lang="de-DE" b="1" spc="-5" dirty="0" smtClean="0">
                <a:solidFill>
                  <a:srgbClr val="000000"/>
                </a:solidFill>
                <a:cs typeface="Calibri"/>
              </a:rPr>
              <a:t>n</a:t>
            </a:r>
            <a:r>
              <a:rPr lang="de-DE" b="1" dirty="0" smtClean="0">
                <a:solidFill>
                  <a:srgbClr val="000000"/>
                </a:solidFill>
                <a:cs typeface="Calibri"/>
              </a:rPr>
              <a:t>iti</a:t>
            </a:r>
            <a:r>
              <a:rPr lang="de-DE" b="1" spc="-45" dirty="0" smtClean="0">
                <a:solidFill>
                  <a:srgbClr val="000000"/>
                </a:solidFill>
                <a:cs typeface="Calibri"/>
              </a:rPr>
              <a:t>v</a:t>
            </a:r>
            <a:r>
              <a:rPr lang="de-DE" b="1" spc="-15" dirty="0" smtClean="0">
                <a:solidFill>
                  <a:srgbClr val="000000"/>
                </a:solidFill>
                <a:cs typeface="Calibri"/>
              </a:rPr>
              <a:t>en</a:t>
            </a:r>
            <a:r>
              <a:rPr lang="de-DE" b="1" dirty="0" smtClean="0">
                <a:solidFill>
                  <a:srgbClr val="000000"/>
                </a:solidFill>
                <a:cs typeface="Calibri"/>
              </a:rPr>
              <a:t> </a:t>
            </a:r>
            <a:r>
              <a:rPr lang="de-DE" b="1" spc="-15" dirty="0" smtClean="0">
                <a:solidFill>
                  <a:srgbClr val="7030A0"/>
                </a:solidFill>
                <a:cs typeface="Calibri"/>
              </a:rPr>
              <a:t>L</a:t>
            </a:r>
            <a:r>
              <a:rPr lang="de-DE" b="1" spc="-10" dirty="0" smtClean="0">
                <a:solidFill>
                  <a:srgbClr val="7030A0"/>
                </a:solidFill>
                <a:cs typeface="Calibri"/>
              </a:rPr>
              <a:t>e</a:t>
            </a:r>
            <a:r>
              <a:rPr lang="de-DE" b="1" dirty="0" smtClean="0">
                <a:solidFill>
                  <a:srgbClr val="7030A0"/>
                </a:solidFill>
                <a:cs typeface="Calibri"/>
              </a:rPr>
              <a:t>i</a:t>
            </a:r>
            <a:r>
              <a:rPr lang="de-DE" b="1" spc="-30" dirty="0" smtClean="0">
                <a:solidFill>
                  <a:srgbClr val="7030A0"/>
                </a:solidFill>
                <a:cs typeface="Calibri"/>
              </a:rPr>
              <a:t>s</a:t>
            </a:r>
            <a:r>
              <a:rPr lang="de-DE" b="1" dirty="0" smtClean="0">
                <a:solidFill>
                  <a:srgbClr val="7030A0"/>
                </a:solidFill>
                <a:cs typeface="Calibri"/>
              </a:rPr>
              <a:t>tun</a:t>
            </a:r>
            <a:r>
              <a:rPr lang="de-DE" b="1" spc="-5" dirty="0" smtClean="0">
                <a:solidFill>
                  <a:srgbClr val="7030A0"/>
                </a:solidFill>
                <a:cs typeface="Calibri"/>
              </a:rPr>
              <a:t>gsd</a:t>
            </a:r>
            <a:r>
              <a:rPr lang="de-DE" b="1" dirty="0" smtClean="0">
                <a:solidFill>
                  <a:srgbClr val="7030A0"/>
                </a:solidFill>
                <a:cs typeface="Calibri"/>
              </a:rPr>
              <a:t>i</a:t>
            </a:r>
            <a:r>
              <a:rPr lang="de-DE" b="1" spc="-5" dirty="0" smtClean="0">
                <a:solidFill>
                  <a:srgbClr val="7030A0"/>
                </a:solidFill>
                <a:cs typeface="Calibri"/>
              </a:rPr>
              <a:t>sp</a:t>
            </a:r>
            <a:r>
              <a:rPr lang="de-DE" b="1" spc="-10" dirty="0" smtClean="0">
                <a:solidFill>
                  <a:srgbClr val="7030A0"/>
                </a:solidFill>
                <a:cs typeface="Calibri"/>
              </a:rPr>
              <a:t>o</a:t>
            </a:r>
            <a:r>
              <a:rPr lang="de-DE" b="1" spc="-5" dirty="0" smtClean="0">
                <a:solidFill>
                  <a:srgbClr val="7030A0"/>
                </a:solidFill>
                <a:cs typeface="Calibri"/>
              </a:rPr>
              <a:t>s</a:t>
            </a:r>
            <a:r>
              <a:rPr lang="de-DE" b="1" dirty="0" smtClean="0">
                <a:solidFill>
                  <a:srgbClr val="7030A0"/>
                </a:solidFill>
                <a:cs typeface="Calibri"/>
              </a:rPr>
              <a:t>iti</a:t>
            </a:r>
            <a:r>
              <a:rPr lang="de-DE" b="1" spc="-10" dirty="0" smtClean="0">
                <a:solidFill>
                  <a:srgbClr val="7030A0"/>
                </a:solidFill>
                <a:cs typeface="Calibri"/>
              </a:rPr>
              <a:t>o</a:t>
            </a:r>
            <a:r>
              <a:rPr lang="de-DE" b="1" spc="-20" dirty="0" smtClean="0">
                <a:solidFill>
                  <a:srgbClr val="7030A0"/>
                </a:solidFill>
                <a:cs typeface="Calibri"/>
              </a:rPr>
              <a:t>n</a:t>
            </a:r>
            <a:r>
              <a:rPr lang="de-DE" b="1" spc="-10" dirty="0" smtClean="0">
                <a:solidFill>
                  <a:srgbClr val="7030A0"/>
                </a:solidFill>
                <a:cs typeface="Calibri"/>
              </a:rPr>
              <a:t>e</a:t>
            </a:r>
            <a:r>
              <a:rPr lang="de-DE" b="1" spc="-20" dirty="0" smtClean="0">
                <a:solidFill>
                  <a:srgbClr val="7030A0"/>
                </a:solidFill>
                <a:cs typeface="Calibri"/>
              </a:rPr>
              <a:t>n.</a:t>
            </a:r>
            <a:r>
              <a:rPr lang="de-DE" b="1" spc="-5" dirty="0" smtClean="0">
                <a:solidFill>
                  <a:srgbClr val="7030A0"/>
                </a:solidFill>
                <a:cs typeface="Calibri"/>
              </a:rPr>
              <a:t> </a:t>
            </a:r>
            <a:endParaRPr lang="de-DE" b="1" dirty="0" smtClean="0">
              <a:solidFill>
                <a:srgbClr val="7030A0"/>
              </a:solidFill>
            </a:endParaRPr>
          </a:p>
          <a:p>
            <a:endParaRPr lang="de-DE" dirty="0"/>
          </a:p>
        </p:txBody>
      </p:sp>
      <p:sp>
        <p:nvSpPr>
          <p:cNvPr id="26" name="Textfeld 25"/>
          <p:cNvSpPr txBox="1"/>
          <p:nvPr/>
        </p:nvSpPr>
        <p:spPr>
          <a:xfrm>
            <a:off x="571472" y="3929066"/>
            <a:ext cx="3643338" cy="2308324"/>
          </a:xfrm>
          <a:prstGeom prst="rect">
            <a:avLst/>
          </a:prstGeom>
          <a:noFill/>
        </p:spPr>
        <p:txBody>
          <a:bodyPr wrap="square" rtlCol="0">
            <a:spAutoFit/>
          </a:bodyPr>
          <a:lstStyle/>
          <a:p>
            <a:r>
              <a:rPr lang="de-DE" dirty="0" smtClean="0">
                <a:solidFill>
                  <a:srgbClr val="0070C0"/>
                </a:solidFill>
              </a:rPr>
              <a:t> </a:t>
            </a:r>
            <a:r>
              <a:rPr lang="de-DE" b="1" dirty="0" smtClean="0">
                <a:solidFill>
                  <a:srgbClr val="0070C0"/>
                </a:solidFill>
              </a:rPr>
              <a:t>Bildungsprozesse</a:t>
            </a:r>
            <a:r>
              <a:rPr lang="de-DE" dirty="0" smtClean="0">
                <a:solidFill>
                  <a:srgbClr val="0070C0"/>
                </a:solidFill>
              </a:rPr>
              <a:t> </a:t>
            </a:r>
            <a:r>
              <a:rPr lang="de-DE" dirty="0" smtClean="0"/>
              <a:t>und </a:t>
            </a:r>
            <a:r>
              <a:rPr lang="de-DE" b="1" dirty="0" smtClean="0">
                <a:solidFill>
                  <a:srgbClr val="7030A0"/>
                </a:solidFill>
              </a:rPr>
              <a:t>Leistungsdispositionen </a:t>
            </a:r>
            <a:r>
              <a:rPr lang="de-DE" b="1" dirty="0" smtClean="0"/>
              <a:t>beziehen</a:t>
            </a:r>
            <a:r>
              <a:rPr lang="de-DE" dirty="0" smtClean="0"/>
              <a:t> </a:t>
            </a:r>
            <a:r>
              <a:rPr lang="de-DE" b="1" dirty="0" smtClean="0"/>
              <a:t>sich auf </a:t>
            </a:r>
            <a:r>
              <a:rPr lang="de-DE" b="1" u="sng" dirty="0" smtClean="0"/>
              <a:t>Situationen und Anforderungen </a:t>
            </a:r>
            <a:r>
              <a:rPr lang="de-DE" b="1" dirty="0" smtClean="0"/>
              <a:t>in bestimmten </a:t>
            </a:r>
            <a:r>
              <a:rPr lang="de-DE" b="1" dirty="0" smtClean="0">
                <a:solidFill>
                  <a:srgbClr val="0070C0"/>
                </a:solidFill>
              </a:rPr>
              <a:t>Domänen (z.B. Domäne sprachlicher Bildung, Domäne naturwissenschaftlicher Bildung)  </a:t>
            </a:r>
            <a:endParaRPr lang="de-DE" b="1" dirty="0" smtClean="0"/>
          </a:p>
          <a:p>
            <a:endParaRPr lang="de-DE" dirty="0"/>
          </a:p>
        </p:txBody>
      </p:sp>
      <p:sp>
        <p:nvSpPr>
          <p:cNvPr id="28" name="Textfeld 27"/>
          <p:cNvSpPr txBox="1"/>
          <p:nvPr/>
        </p:nvSpPr>
        <p:spPr>
          <a:xfrm>
            <a:off x="4500562" y="3929067"/>
            <a:ext cx="4357718" cy="2862322"/>
          </a:xfrm>
          <a:prstGeom prst="rect">
            <a:avLst/>
          </a:prstGeom>
          <a:noFill/>
        </p:spPr>
        <p:txBody>
          <a:bodyPr wrap="square" rtlCol="0">
            <a:spAutoFit/>
          </a:bodyPr>
          <a:lstStyle/>
          <a:p>
            <a:r>
              <a:rPr lang="de-DE" b="1" dirty="0" smtClean="0"/>
              <a:t>Der Schüler/die Schülerin  bewegt sich  in der „Domäne Religion“. </a:t>
            </a:r>
            <a:r>
              <a:rPr lang="de-DE" b="1" u="sng" dirty="0" smtClean="0"/>
              <a:t>Schulische Anforderung</a:t>
            </a:r>
            <a:r>
              <a:rPr lang="de-DE" b="1" dirty="0" smtClean="0"/>
              <a:t>: Klassenarbeit (Recherchiere die Bibelstellen der beiden Weihnachtsgeschichten.)</a:t>
            </a:r>
          </a:p>
          <a:p>
            <a:r>
              <a:rPr lang="de-DE" b="1" u="sng" dirty="0" smtClean="0"/>
              <a:t>Mögliche  Lebensweltsituation:  </a:t>
            </a:r>
            <a:r>
              <a:rPr lang="de-DE" b="1" dirty="0" smtClean="0"/>
              <a:t>Der Schüler/die Schülerin kann für die Familie  mithilfe  der erworbenen Fähigkeit einen biblischen Taufspruch suchen.</a:t>
            </a:r>
          </a:p>
          <a:p>
            <a:endParaRPr lang="de-DE" dirty="0"/>
          </a:p>
        </p:txBody>
      </p:sp>
      <p:cxnSp>
        <p:nvCxnSpPr>
          <p:cNvPr id="31" name="Gerade Verbindung 30"/>
          <p:cNvCxnSpPr/>
          <p:nvPr/>
        </p:nvCxnSpPr>
        <p:spPr>
          <a:xfrm rot="5400000">
            <a:off x="-2428130" y="3429000"/>
            <a:ext cx="58571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p:nvCxnSpPr>
        <p:spPr>
          <a:xfrm rot="5400000">
            <a:off x="5822165" y="3464719"/>
            <a:ext cx="5929354"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67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blinds(horizontal)">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linds(horizontal)">
                                      <p:cBhvr>
                                        <p:cTn id="21" dur="5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blinds(horizontal)">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5" grpId="0"/>
      <p:bldP spid="26"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539552" y="3068960"/>
            <a:ext cx="3417936" cy="3585960"/>
          </a:xfrm>
          <a:prstGeom prst="ellipse">
            <a:avLst/>
          </a:prstGeom>
          <a:solidFill>
            <a:srgbClr val="00B0F0"/>
          </a:solidFill>
          <a:ln/>
        </p:spPr>
        <p:style>
          <a:lnRef idx="2">
            <a:schemeClr val="accent6">
              <a:shade val="50000"/>
            </a:schemeClr>
          </a:lnRef>
          <a:fillRef idx="1">
            <a:schemeClr val="accent6"/>
          </a:fillRef>
          <a:effectRef idx="0">
            <a:schemeClr val="accent6"/>
          </a:effectRef>
          <a:fontRef idx="minor"/>
        </p:style>
      </p:sp>
      <p:sp>
        <p:nvSpPr>
          <p:cNvPr id="40" name="CustomShape 2"/>
          <p:cNvSpPr/>
          <p:nvPr/>
        </p:nvSpPr>
        <p:spPr>
          <a:xfrm>
            <a:off x="5429256" y="2928934"/>
            <a:ext cx="3429024" cy="3622346"/>
          </a:xfrm>
          <a:prstGeom prst="ellipse">
            <a:avLst/>
          </a:prstGeom>
          <a:solidFill>
            <a:srgbClr val="6EA032">
              <a:alpha val="72000"/>
            </a:srgbClr>
          </a:solidFill>
          <a:ln/>
        </p:spPr>
        <p:style>
          <a:lnRef idx="2">
            <a:schemeClr val="accent6">
              <a:shade val="50000"/>
            </a:schemeClr>
          </a:lnRef>
          <a:fillRef idx="1">
            <a:schemeClr val="accent6"/>
          </a:fillRef>
          <a:effectRef idx="0">
            <a:schemeClr val="accent6"/>
          </a:effectRef>
          <a:fontRef idx="minor"/>
        </p:style>
      </p:sp>
      <p:sp>
        <p:nvSpPr>
          <p:cNvPr id="41" name="CustomShape 3"/>
          <p:cNvSpPr/>
          <p:nvPr/>
        </p:nvSpPr>
        <p:spPr>
          <a:xfrm>
            <a:off x="3071802" y="142852"/>
            <a:ext cx="3449556" cy="3443108"/>
          </a:xfrm>
          <a:prstGeom prst="ellipse">
            <a:avLst/>
          </a:prstGeom>
          <a:solidFill>
            <a:schemeClr val="accent2">
              <a:lumMod val="60000"/>
              <a:lumOff val="40000"/>
            </a:schemeClr>
          </a:solidFill>
          <a:ln/>
        </p:spPr>
        <p:style>
          <a:lnRef idx="2">
            <a:schemeClr val="accent6">
              <a:shade val="50000"/>
            </a:schemeClr>
          </a:lnRef>
          <a:fillRef idx="1">
            <a:schemeClr val="accent6"/>
          </a:fillRef>
          <a:effectRef idx="0">
            <a:schemeClr val="accent6"/>
          </a:effectRef>
          <a:fontRef idx="minor"/>
        </p:style>
      </p:sp>
      <p:sp>
        <p:nvSpPr>
          <p:cNvPr id="42" name="CustomShape 4"/>
          <p:cNvSpPr/>
          <p:nvPr/>
        </p:nvSpPr>
        <p:spPr>
          <a:xfrm>
            <a:off x="1357290" y="3357562"/>
            <a:ext cx="1643074" cy="57150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b="1" strike="noStrike" dirty="0" smtClean="0">
                <a:solidFill>
                  <a:schemeClr val="bg1"/>
                </a:solidFill>
                <a:latin typeface="Calibri"/>
              </a:rPr>
              <a:t> 7 Bereiche im Bildungsplan</a:t>
            </a:r>
            <a:endParaRPr sz="1400">
              <a:solidFill>
                <a:schemeClr val="bg1"/>
              </a:solidFill>
            </a:endParaRPr>
          </a:p>
        </p:txBody>
      </p:sp>
      <p:sp>
        <p:nvSpPr>
          <p:cNvPr id="43" name="CustomShape 5"/>
          <p:cNvSpPr/>
          <p:nvPr/>
        </p:nvSpPr>
        <p:spPr>
          <a:xfrm>
            <a:off x="1500166" y="3929066"/>
            <a:ext cx="204903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trike="noStrike" dirty="0" smtClean="0">
                <a:solidFill>
                  <a:schemeClr val="bg1"/>
                </a:solidFill>
                <a:latin typeface="Calibri"/>
              </a:rPr>
              <a:t>1)Mensch</a:t>
            </a:r>
            <a:endParaRPr dirty="0">
              <a:solidFill>
                <a:schemeClr val="bg1"/>
              </a:solidFill>
            </a:endParaRPr>
          </a:p>
          <a:p>
            <a:pPr>
              <a:lnSpc>
                <a:spcPct val="100000"/>
              </a:lnSpc>
            </a:pPr>
            <a:r>
              <a:rPr lang="de-DE" strike="noStrike" dirty="0" smtClean="0">
                <a:solidFill>
                  <a:schemeClr val="bg1"/>
                </a:solidFill>
                <a:latin typeface="Calibri"/>
              </a:rPr>
              <a:t>2) Welt </a:t>
            </a:r>
            <a:r>
              <a:rPr lang="de-DE" strike="noStrike" dirty="0">
                <a:solidFill>
                  <a:schemeClr val="bg1"/>
                </a:solidFill>
                <a:latin typeface="Calibri"/>
              </a:rPr>
              <a:t>und Verantwortung</a:t>
            </a:r>
            <a:endParaRPr dirty="0">
              <a:solidFill>
                <a:schemeClr val="bg1"/>
              </a:solidFill>
            </a:endParaRPr>
          </a:p>
          <a:p>
            <a:pPr>
              <a:lnSpc>
                <a:spcPct val="100000"/>
              </a:lnSpc>
            </a:pPr>
            <a:r>
              <a:rPr lang="de-DE" strike="noStrike" dirty="0" smtClean="0">
                <a:solidFill>
                  <a:schemeClr val="bg1"/>
                </a:solidFill>
                <a:latin typeface="Calibri"/>
              </a:rPr>
              <a:t>3) Bibel</a:t>
            </a:r>
            <a:endParaRPr dirty="0">
              <a:solidFill>
                <a:schemeClr val="bg1"/>
              </a:solidFill>
            </a:endParaRPr>
          </a:p>
          <a:p>
            <a:pPr>
              <a:lnSpc>
                <a:spcPct val="100000"/>
              </a:lnSpc>
            </a:pPr>
            <a:r>
              <a:rPr lang="de-DE" strike="noStrike" dirty="0" smtClean="0">
                <a:solidFill>
                  <a:schemeClr val="bg1"/>
                </a:solidFill>
                <a:latin typeface="Calibri"/>
              </a:rPr>
              <a:t>4) Gott</a:t>
            </a:r>
            <a:endParaRPr dirty="0">
              <a:solidFill>
                <a:schemeClr val="bg1"/>
              </a:solidFill>
            </a:endParaRPr>
          </a:p>
          <a:p>
            <a:pPr>
              <a:lnSpc>
                <a:spcPct val="100000"/>
              </a:lnSpc>
            </a:pPr>
            <a:r>
              <a:rPr lang="de-DE" strike="noStrike" dirty="0" smtClean="0">
                <a:solidFill>
                  <a:schemeClr val="bg1"/>
                </a:solidFill>
                <a:latin typeface="Calibri"/>
              </a:rPr>
              <a:t>5) Jesus</a:t>
            </a:r>
            <a:endParaRPr dirty="0">
              <a:solidFill>
                <a:schemeClr val="bg1"/>
              </a:solidFill>
            </a:endParaRPr>
          </a:p>
          <a:p>
            <a:pPr>
              <a:lnSpc>
                <a:spcPct val="100000"/>
              </a:lnSpc>
            </a:pPr>
            <a:r>
              <a:rPr lang="de-DE" strike="noStrike" dirty="0" smtClean="0">
                <a:solidFill>
                  <a:schemeClr val="bg1"/>
                </a:solidFill>
                <a:latin typeface="Calibri"/>
              </a:rPr>
              <a:t>6) Kirche </a:t>
            </a:r>
            <a:r>
              <a:rPr lang="de-DE" strike="noStrike" dirty="0">
                <a:solidFill>
                  <a:schemeClr val="bg1"/>
                </a:solidFill>
                <a:latin typeface="Calibri"/>
              </a:rPr>
              <a:t>und Kirchen</a:t>
            </a:r>
            <a:endParaRPr dirty="0">
              <a:solidFill>
                <a:schemeClr val="bg1"/>
              </a:solidFill>
            </a:endParaRPr>
          </a:p>
          <a:p>
            <a:pPr>
              <a:lnSpc>
                <a:spcPct val="100000"/>
              </a:lnSpc>
            </a:pPr>
            <a:r>
              <a:rPr lang="de-DE" strike="noStrike" dirty="0" smtClean="0">
                <a:solidFill>
                  <a:schemeClr val="bg1"/>
                </a:solidFill>
                <a:latin typeface="Calibri"/>
              </a:rPr>
              <a:t>7) Religionen</a:t>
            </a:r>
            <a:endParaRPr dirty="0">
              <a:solidFill>
                <a:schemeClr val="bg1"/>
              </a:solidFill>
            </a:endParaRPr>
          </a:p>
        </p:txBody>
      </p:sp>
      <p:sp>
        <p:nvSpPr>
          <p:cNvPr id="44" name="CustomShape 6"/>
          <p:cNvSpPr/>
          <p:nvPr/>
        </p:nvSpPr>
        <p:spPr>
          <a:xfrm>
            <a:off x="6191235" y="3364275"/>
            <a:ext cx="2052661" cy="64470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b="1" strike="noStrike" dirty="0" smtClean="0">
                <a:solidFill>
                  <a:schemeClr val="bg1"/>
                </a:solidFill>
                <a:latin typeface="Calibri"/>
              </a:rPr>
              <a:t> 5 Prozessbezogene </a:t>
            </a:r>
            <a:r>
              <a:rPr lang="de-DE" b="1" strike="noStrike" dirty="0">
                <a:solidFill>
                  <a:schemeClr val="bg1"/>
                </a:solidFill>
                <a:latin typeface="Calibri"/>
              </a:rPr>
              <a:t>Kompetenzen</a:t>
            </a:r>
            <a:endParaRPr>
              <a:solidFill>
                <a:schemeClr val="bg1"/>
              </a:solidFill>
            </a:endParaRPr>
          </a:p>
        </p:txBody>
      </p:sp>
      <p:sp>
        <p:nvSpPr>
          <p:cNvPr id="45" name="CustomShape 7"/>
          <p:cNvSpPr/>
          <p:nvPr/>
        </p:nvSpPr>
        <p:spPr>
          <a:xfrm>
            <a:off x="6000760" y="4071942"/>
            <a:ext cx="2448454"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de-DE" strike="noStrike" dirty="0" smtClean="0">
                <a:solidFill>
                  <a:schemeClr val="bg1"/>
                </a:solidFill>
                <a:latin typeface="Calibri"/>
              </a:rPr>
              <a:t>Wahrnehmungs- </a:t>
            </a:r>
            <a:r>
              <a:rPr lang="de-DE" strike="noStrike" dirty="0">
                <a:solidFill>
                  <a:schemeClr val="bg1"/>
                </a:solidFill>
                <a:latin typeface="Calibri"/>
              </a:rPr>
              <a:t>und </a:t>
            </a:r>
            <a:r>
              <a:rPr lang="de-DE" strike="noStrike" dirty="0" smtClean="0">
                <a:solidFill>
                  <a:schemeClr val="bg1"/>
                </a:solidFill>
                <a:latin typeface="Calibri"/>
              </a:rPr>
              <a:t>Darstellungsfähigkeit</a:t>
            </a:r>
            <a:endParaRPr dirty="0">
              <a:solidFill>
                <a:schemeClr val="bg1"/>
              </a:solidFill>
            </a:endParaRPr>
          </a:p>
          <a:p>
            <a:pPr>
              <a:lnSpc>
                <a:spcPct val="100000"/>
              </a:lnSpc>
              <a:buFont typeface="Arial"/>
              <a:buChar char="•"/>
            </a:pPr>
            <a:r>
              <a:rPr lang="de-DE" strike="noStrike" dirty="0">
                <a:solidFill>
                  <a:schemeClr val="bg1"/>
                </a:solidFill>
                <a:latin typeface="Calibri"/>
              </a:rPr>
              <a:t>Deutungsfähigkeit</a:t>
            </a:r>
            <a:endParaRPr dirty="0">
              <a:solidFill>
                <a:schemeClr val="bg1"/>
              </a:solidFill>
            </a:endParaRPr>
          </a:p>
          <a:p>
            <a:pPr>
              <a:lnSpc>
                <a:spcPct val="100000"/>
              </a:lnSpc>
              <a:buFont typeface="Arial"/>
              <a:buChar char="•"/>
            </a:pPr>
            <a:r>
              <a:rPr lang="de-DE" strike="noStrike" dirty="0">
                <a:solidFill>
                  <a:schemeClr val="bg1"/>
                </a:solidFill>
                <a:latin typeface="Calibri"/>
              </a:rPr>
              <a:t>Urteilsfähigkeit</a:t>
            </a:r>
            <a:endParaRPr dirty="0">
              <a:solidFill>
                <a:schemeClr val="bg1"/>
              </a:solidFill>
            </a:endParaRPr>
          </a:p>
          <a:p>
            <a:pPr>
              <a:lnSpc>
                <a:spcPct val="100000"/>
              </a:lnSpc>
              <a:buFont typeface="Arial"/>
              <a:buChar char="•"/>
            </a:pPr>
            <a:r>
              <a:rPr lang="de-DE" strike="noStrike" dirty="0" smtClean="0">
                <a:solidFill>
                  <a:schemeClr val="bg1"/>
                </a:solidFill>
                <a:latin typeface="Calibri"/>
              </a:rPr>
              <a:t>Dialogfähigkeit</a:t>
            </a:r>
            <a:endParaRPr dirty="0">
              <a:solidFill>
                <a:schemeClr val="bg1"/>
              </a:solidFill>
            </a:endParaRPr>
          </a:p>
          <a:p>
            <a:pPr>
              <a:lnSpc>
                <a:spcPct val="100000"/>
              </a:lnSpc>
              <a:buFont typeface="Arial"/>
              <a:buChar char="•"/>
            </a:pPr>
            <a:r>
              <a:rPr lang="de-DE" strike="noStrike" dirty="0">
                <a:solidFill>
                  <a:schemeClr val="bg1"/>
                </a:solidFill>
                <a:latin typeface="Calibri"/>
              </a:rPr>
              <a:t>Gestaltungsfähigkeit</a:t>
            </a:r>
            <a:endParaRPr dirty="0">
              <a:solidFill>
                <a:schemeClr val="bg1"/>
              </a:solidFill>
            </a:endParaRPr>
          </a:p>
        </p:txBody>
      </p:sp>
      <p:sp>
        <p:nvSpPr>
          <p:cNvPr id="46" name="CustomShape 8"/>
          <p:cNvSpPr/>
          <p:nvPr/>
        </p:nvSpPr>
        <p:spPr>
          <a:xfrm>
            <a:off x="3643306" y="500042"/>
            <a:ext cx="2357454" cy="5000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400" b="1" strike="noStrike" dirty="0" smtClean="0">
                <a:solidFill>
                  <a:srgbClr val="000000"/>
                </a:solidFill>
                <a:latin typeface="Calibri"/>
              </a:rPr>
              <a:t>3 </a:t>
            </a:r>
            <a:r>
              <a:rPr lang="de-DE" sz="1400" b="1" dirty="0" smtClean="0">
                <a:solidFill>
                  <a:srgbClr val="000000"/>
                </a:solidFill>
              </a:rPr>
              <a:t>Anforderungsbereiche im </a:t>
            </a:r>
            <a:r>
              <a:rPr lang="de-DE" sz="1400" b="1" dirty="0">
                <a:solidFill>
                  <a:srgbClr val="000000"/>
                </a:solidFill>
              </a:rPr>
              <a:t>Unterricht </a:t>
            </a:r>
            <a:r>
              <a:rPr lang="de-DE" sz="1400" b="1" dirty="0" smtClean="0">
                <a:solidFill>
                  <a:srgbClr val="000000"/>
                </a:solidFill>
              </a:rPr>
              <a:t>und </a:t>
            </a:r>
            <a:r>
              <a:rPr lang="de-DE" sz="1400" b="1" strike="noStrike" dirty="0" smtClean="0">
                <a:solidFill>
                  <a:srgbClr val="000000"/>
                </a:solidFill>
                <a:latin typeface="Calibri"/>
              </a:rPr>
              <a:t>in Prüfungen</a:t>
            </a:r>
            <a:endParaRPr sz="1200" dirty="0"/>
          </a:p>
        </p:txBody>
      </p:sp>
      <p:sp>
        <p:nvSpPr>
          <p:cNvPr id="47" name="CustomShape 9"/>
          <p:cNvSpPr/>
          <p:nvPr/>
        </p:nvSpPr>
        <p:spPr>
          <a:xfrm>
            <a:off x="3888418" y="1006038"/>
            <a:ext cx="1928826" cy="228601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trike="noStrike" dirty="0">
                <a:solidFill>
                  <a:srgbClr val="000000"/>
                </a:solidFill>
                <a:latin typeface="Calibri"/>
              </a:rPr>
              <a:t>I </a:t>
            </a:r>
            <a:endParaRPr lang="de-DE" strike="noStrike" dirty="0" smtClean="0">
              <a:solidFill>
                <a:srgbClr val="000000"/>
              </a:solidFill>
              <a:latin typeface="Calibri"/>
            </a:endParaRPr>
          </a:p>
          <a:p>
            <a:pPr>
              <a:lnSpc>
                <a:spcPct val="100000"/>
              </a:lnSpc>
            </a:pPr>
            <a:r>
              <a:rPr lang="de-DE" strike="noStrike" dirty="0" smtClean="0">
                <a:solidFill>
                  <a:srgbClr val="000000"/>
                </a:solidFill>
                <a:latin typeface="Calibri"/>
              </a:rPr>
              <a:t>Reproduzieren</a:t>
            </a:r>
          </a:p>
          <a:p>
            <a:pPr>
              <a:lnSpc>
                <a:spcPct val="100000"/>
              </a:lnSpc>
            </a:pPr>
            <a:r>
              <a:rPr lang="de-DE" strike="noStrike" dirty="0" smtClean="0">
                <a:solidFill>
                  <a:srgbClr val="000000"/>
                </a:solidFill>
                <a:latin typeface="Calibri"/>
              </a:rPr>
              <a:t>II </a:t>
            </a:r>
            <a:r>
              <a:rPr lang="de-DE" strike="noStrike" dirty="0">
                <a:solidFill>
                  <a:srgbClr val="000000"/>
                </a:solidFill>
                <a:latin typeface="Calibri"/>
              </a:rPr>
              <a:t>Zusammenhänge herstellen</a:t>
            </a:r>
            <a:endParaRPr dirty="0"/>
          </a:p>
          <a:p>
            <a:pPr>
              <a:lnSpc>
                <a:spcPct val="100000"/>
              </a:lnSpc>
            </a:pPr>
            <a:r>
              <a:rPr lang="de-DE" strike="noStrike" dirty="0" smtClean="0">
                <a:solidFill>
                  <a:srgbClr val="000000"/>
                </a:solidFill>
                <a:latin typeface="Calibri"/>
              </a:rPr>
              <a:t>III </a:t>
            </a:r>
            <a:r>
              <a:rPr lang="de-DE" strike="noStrike" dirty="0">
                <a:solidFill>
                  <a:srgbClr val="000000"/>
                </a:solidFill>
                <a:latin typeface="Calibri"/>
              </a:rPr>
              <a:t>Verallgemeinern und Reflektieren</a:t>
            </a:r>
            <a:endParaRPr dirty="0"/>
          </a:p>
          <a:p>
            <a:pPr>
              <a:lnSpc>
                <a:spcPct val="100000"/>
              </a:lnSpc>
            </a:pPr>
            <a:endParaRPr dirty="0"/>
          </a:p>
        </p:txBody>
      </p:sp>
      <p:sp>
        <p:nvSpPr>
          <p:cNvPr id="17" name="Wolkenförmige Legende 16"/>
          <p:cNvSpPr/>
          <p:nvPr/>
        </p:nvSpPr>
        <p:spPr>
          <a:xfrm>
            <a:off x="357158" y="285728"/>
            <a:ext cx="2714644" cy="2428892"/>
          </a:xfrm>
          <a:prstGeom prst="cloudCallout">
            <a:avLst>
              <a:gd name="adj1" fmla="val -24284"/>
              <a:gd name="adj2" fmla="val 108690"/>
            </a:avLst>
          </a:prstGeom>
          <a:solidFill>
            <a:srgbClr val="00B0F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rgbClr val="FF0000"/>
                </a:solidFill>
              </a:rPr>
              <a:t>In welchen thematischen Zusammenhängen  stehen die Inhalte des RU?</a:t>
            </a:r>
            <a:endParaRPr lang="de-DE" sz="1600" b="1" dirty="0">
              <a:solidFill>
                <a:srgbClr val="FF0000"/>
              </a:solidFill>
            </a:endParaRPr>
          </a:p>
        </p:txBody>
      </p:sp>
      <p:sp>
        <p:nvSpPr>
          <p:cNvPr id="18" name="Wolkenförmige Legende 17"/>
          <p:cNvSpPr/>
          <p:nvPr/>
        </p:nvSpPr>
        <p:spPr>
          <a:xfrm>
            <a:off x="6643702" y="214290"/>
            <a:ext cx="2357422" cy="2214578"/>
          </a:xfrm>
          <a:prstGeom prst="cloudCallout">
            <a:avLst>
              <a:gd name="adj1" fmla="val -61349"/>
              <a:gd name="adj2" fmla="val 39658"/>
            </a:avLst>
          </a:prstGeom>
          <a:solidFill>
            <a:schemeClr val="accent2">
              <a:lumMod val="60000"/>
              <a:lumOff val="4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rgbClr val="FF0000"/>
                </a:solidFill>
              </a:rPr>
              <a:t>Was wird in</a:t>
            </a:r>
          </a:p>
          <a:p>
            <a:pPr algn="ctr"/>
            <a:r>
              <a:rPr lang="de-DE" sz="1600" b="1" dirty="0" smtClean="0">
                <a:solidFill>
                  <a:srgbClr val="FF0000"/>
                </a:solidFill>
              </a:rPr>
              <a:t>Prüfungen</a:t>
            </a:r>
          </a:p>
          <a:p>
            <a:pPr algn="ctr"/>
            <a:r>
              <a:rPr lang="de-DE" sz="1600" b="1" dirty="0" smtClean="0">
                <a:solidFill>
                  <a:srgbClr val="FF0000"/>
                </a:solidFill>
              </a:rPr>
              <a:t>verlangt und im Unterricht vorbereitet?</a:t>
            </a:r>
            <a:endParaRPr lang="de-DE" sz="1600" b="1" dirty="0">
              <a:solidFill>
                <a:srgbClr val="FF0000"/>
              </a:solidFill>
            </a:endParaRPr>
          </a:p>
        </p:txBody>
      </p:sp>
      <p:sp>
        <p:nvSpPr>
          <p:cNvPr id="19" name="Wolkenförmige Legende 18"/>
          <p:cNvSpPr/>
          <p:nvPr/>
        </p:nvSpPr>
        <p:spPr>
          <a:xfrm>
            <a:off x="3929058" y="4861940"/>
            <a:ext cx="1928826" cy="2000264"/>
          </a:xfrm>
          <a:prstGeom prst="cloudCallout">
            <a:avLst>
              <a:gd name="adj1" fmla="val 108866"/>
              <a:gd name="adj2" fmla="val 20775"/>
            </a:avLst>
          </a:prstGeom>
          <a:solidFill>
            <a:srgbClr val="6EA032">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Was sollen </a:t>
            </a:r>
            <a:r>
              <a:rPr lang="de-DE" dirty="0" err="1" smtClean="0">
                <a:solidFill>
                  <a:srgbClr val="FF0000"/>
                </a:solidFill>
              </a:rPr>
              <a:t>SuS</a:t>
            </a:r>
            <a:r>
              <a:rPr lang="de-DE" dirty="0" smtClean="0">
                <a:solidFill>
                  <a:srgbClr val="FF0000"/>
                </a:solidFill>
              </a:rPr>
              <a:t> „immer wieder“</a:t>
            </a:r>
          </a:p>
          <a:p>
            <a:pPr algn="ctr"/>
            <a:r>
              <a:rPr lang="de-DE" dirty="0" smtClean="0">
                <a:solidFill>
                  <a:srgbClr val="FF0000"/>
                </a:solidFill>
              </a:rPr>
              <a:t>lernen?</a:t>
            </a:r>
            <a:endParaRPr lang="de-DE" dirty="0">
              <a:solidFill>
                <a:srgbClr val="FF0000"/>
              </a:solidFill>
            </a:endParaRPr>
          </a:p>
        </p:txBody>
      </p:sp>
      <p:sp>
        <p:nvSpPr>
          <p:cNvPr id="21" name="Pfeil nach links, rechts und oben 20"/>
          <p:cNvSpPr/>
          <p:nvPr/>
        </p:nvSpPr>
        <p:spPr>
          <a:xfrm>
            <a:off x="3929058" y="3571876"/>
            <a:ext cx="1500198" cy="107157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linds(horizontal)">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linds(horizont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47" grpId="0"/>
      <p:bldP spid="17" grpId="0" animBg="1"/>
      <p:bldP spid="18" grpId="0" animBg="1"/>
      <p:bldP spid="19" grpId="0" animBg="1"/>
    </p:bldLst>
  </p:timing>
</p:sld>
</file>

<file path=ppt/theme/theme1.xml><?xml version="1.0" encoding="utf-8"?>
<a:theme xmlns:a="http://schemas.openxmlformats.org/drawingml/2006/main" name="Larissa-Design">
  <a:themeElements>
    <a:clrScheme name="Essenz">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3790</Words>
  <Application>Microsoft Office PowerPoint</Application>
  <PresentationFormat>Bildschirmpräsentation (4:3)</PresentationFormat>
  <Paragraphs>325</Paragraphs>
  <Slides>21</Slides>
  <Notes>21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Calibri</vt:lpstr>
      <vt:lpstr>Times New Roman</vt:lpstr>
      <vt:lpstr>Wingdings</vt:lpstr>
      <vt:lpstr>Larissa-Design</vt:lpstr>
      <vt:lpstr>Der Bildungsplan 2016  für Evangelische Religionslehre an allgemein bildenden Gymnasien</vt:lpstr>
      <vt:lpstr>Der strukturelle Zusammenhang: Einige Ebenen bei der Weiterentwicklung  des Bildungsgeschehens.</vt:lpstr>
      <vt:lpstr>Der zeitliche Zusammenhang: Vier Phasen bei der Einführung des Bildungsplanes 2016</vt:lpstr>
      <vt:lpstr>PowerPoint-Präsentation</vt:lpstr>
      <vt:lpstr>Der Bildungsplan 2004 und der Bildungsplan 2016  Kontinuitäten und Neuakzentuierungen</vt:lpstr>
      <vt:lpstr>PowerPoint-Präsentation</vt:lpstr>
      <vt:lpstr>PowerPoint-Präsentation</vt:lpstr>
      <vt:lpstr>PowerPoint-Präsentation</vt:lpstr>
      <vt:lpstr>PowerPoint-Präsentation</vt:lpstr>
      <vt:lpstr>Was ist zu lesen? Ein Blick auf die „oberflächenstruktur“ des Bildungsplans</vt:lpstr>
      <vt:lpstr>PowerPoint-Präsentation</vt:lpstr>
      <vt:lpstr>PowerPoint-Präsentation</vt:lpstr>
      <vt:lpstr>PowerPoint-Präsentation</vt:lpstr>
      <vt:lpstr>PowerPoint-Präsentation</vt:lpstr>
      <vt:lpstr>Die Leitperspektiven im Bildungsplan für Evangelische Religionslehre</vt:lpstr>
      <vt:lpstr>PowerPoint-Präsentation</vt:lpstr>
      <vt:lpstr>PowerPoint-Präsentation</vt:lpstr>
      <vt:lpstr>Aufnahme der Leitperspektiven  im Bildungsplan für Ev. RU.</vt:lpstr>
      <vt:lpstr>PowerPoint-Präsentation</vt:lpstr>
      <vt:lpstr>PowerPoint-Präsentation</vt:lpstr>
      <vt:lpstr>Worum es (immer) geht: Selber denken  „in Religion“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Vorstellung der Arbeitsfassung des Bildungsplanes G8 (Standardstufe 8)</dc:title>
  <dc:creator>Ulrich Löffler</dc:creator>
  <cp:lastModifiedBy>Nelia Stark</cp:lastModifiedBy>
  <cp:revision>221</cp:revision>
  <cp:lastPrinted>2014-10-06T09:28:17Z</cp:lastPrinted>
  <dcterms:created xsi:type="dcterms:W3CDTF">2014-09-29T08:58:32Z</dcterms:created>
  <dcterms:modified xsi:type="dcterms:W3CDTF">2016-01-11T13:21:08Z</dcterms:modified>
</cp:coreProperties>
</file>