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77" r:id="rId3"/>
    <p:sldId id="257" r:id="rId4"/>
    <p:sldId id="258" r:id="rId5"/>
    <p:sldId id="265" r:id="rId6"/>
    <p:sldId id="259" r:id="rId7"/>
    <p:sldId id="266" r:id="rId8"/>
    <p:sldId id="267" r:id="rId9"/>
    <p:sldId id="264" r:id="rId10"/>
    <p:sldId id="275" r:id="rId11"/>
    <p:sldId id="268" r:id="rId12"/>
    <p:sldId id="273" r:id="rId13"/>
    <p:sldId id="270" r:id="rId14"/>
    <p:sldId id="276" r:id="rId15"/>
    <p:sldId id="272" r:id="rId16"/>
    <p:sldId id="274" r:id="rId17"/>
    <p:sldId id="278" r:id="rId18"/>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A79E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17" autoAdjust="0"/>
    <p:restoredTop sz="94660"/>
  </p:normalViewPr>
  <p:slideViewPr>
    <p:cSldViewPr snapToGrid="0">
      <p:cViewPr varScale="1">
        <p:scale>
          <a:sx n="73" d="100"/>
          <a:sy n="73" d="100"/>
        </p:scale>
        <p:origin x="672"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1B78CD6-1631-4AB9-895C-76191B3DEEB6}" type="datetimeFigureOut">
              <a:rPr lang="de-DE" smtClean="0"/>
              <a:t>05.03.2017</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88C3E48-F0F7-469A-8249-0F301167E972}" type="slidenum">
              <a:rPr lang="de-DE" smtClean="0"/>
              <a:t>‹Nr.›</a:t>
            </a:fld>
            <a:endParaRPr lang="de-DE"/>
          </a:p>
        </p:txBody>
      </p:sp>
    </p:spTree>
    <p:extLst>
      <p:ext uri="{BB962C8B-B14F-4D97-AF65-F5344CB8AC3E}">
        <p14:creationId xmlns:p14="http://schemas.microsoft.com/office/powerpoint/2010/main" val="12372273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sz="1200" kern="1200" dirty="0">
                <a:solidFill>
                  <a:schemeClr val="tx1"/>
                </a:solidFill>
                <a:effectLst/>
                <a:latin typeface="+mn-lt"/>
                <a:ea typeface="+mn-ea"/>
                <a:cs typeface="+mn-cs"/>
              </a:rPr>
              <a:t>Bildungspläne leben von Kontinuität und Innovation.  </a:t>
            </a:r>
          </a:p>
          <a:p>
            <a:r>
              <a:rPr lang="de-DE" sz="1200" kern="1200" dirty="0">
                <a:solidFill>
                  <a:schemeClr val="tx1"/>
                </a:solidFill>
                <a:effectLst/>
                <a:latin typeface="+mn-lt"/>
                <a:ea typeface="+mn-ea"/>
                <a:cs typeface="+mn-cs"/>
              </a:rPr>
              <a:t>Unter dem Vorbehalt von </a:t>
            </a:r>
            <a:r>
              <a:rPr lang="de-DE" sz="1200" kern="1200" dirty="0" err="1">
                <a:solidFill>
                  <a:schemeClr val="tx1"/>
                </a:solidFill>
                <a:effectLst/>
                <a:latin typeface="+mn-lt"/>
                <a:ea typeface="+mn-ea"/>
                <a:cs typeface="+mn-cs"/>
              </a:rPr>
              <a:t>Kohelet</a:t>
            </a:r>
            <a:r>
              <a:rPr lang="de-DE" sz="1200" kern="1200" dirty="0">
                <a:solidFill>
                  <a:schemeClr val="tx1"/>
                </a:solidFill>
                <a:effectLst/>
                <a:latin typeface="+mn-lt"/>
                <a:ea typeface="+mn-ea"/>
                <a:cs typeface="+mn-cs"/>
              </a:rPr>
              <a:t> 1,9 </a:t>
            </a:r>
          </a:p>
          <a:p>
            <a:br>
              <a:rPr lang="de-DE" sz="1200" kern="1200" dirty="0">
                <a:solidFill>
                  <a:schemeClr val="tx1"/>
                </a:solidFill>
                <a:effectLst/>
                <a:latin typeface="+mn-lt"/>
                <a:ea typeface="+mn-ea"/>
                <a:cs typeface="+mn-cs"/>
              </a:rPr>
            </a:br>
            <a:r>
              <a:rPr lang="de-DE" sz="1200" i="1" kern="1200" dirty="0">
                <a:solidFill>
                  <a:schemeClr val="tx1"/>
                </a:solidFill>
                <a:effectLst/>
                <a:latin typeface="+mn-lt"/>
                <a:ea typeface="+mn-ea"/>
                <a:cs typeface="+mn-cs"/>
              </a:rPr>
              <a:t>Was geschehen ist, wird hernach sein.</a:t>
            </a:r>
            <a:endParaRPr lang="de-DE" sz="1200" kern="1200" dirty="0">
              <a:solidFill>
                <a:schemeClr val="tx1"/>
              </a:solidFill>
              <a:effectLst/>
              <a:latin typeface="+mn-lt"/>
              <a:ea typeface="+mn-ea"/>
              <a:cs typeface="+mn-cs"/>
            </a:endParaRPr>
          </a:p>
          <a:p>
            <a:r>
              <a:rPr lang="de-DE" sz="1200" i="1" kern="1200" dirty="0">
                <a:solidFill>
                  <a:schemeClr val="tx1"/>
                </a:solidFill>
                <a:effectLst/>
                <a:latin typeface="+mn-lt"/>
                <a:ea typeface="+mn-ea"/>
                <a:cs typeface="+mn-cs"/>
              </a:rPr>
              <a:t>Was man getan hat, das tut man hernach wieder</a:t>
            </a:r>
            <a:endParaRPr lang="de-DE" sz="1200" kern="1200" dirty="0">
              <a:solidFill>
                <a:schemeClr val="tx1"/>
              </a:solidFill>
              <a:effectLst/>
              <a:latin typeface="+mn-lt"/>
              <a:ea typeface="+mn-ea"/>
              <a:cs typeface="+mn-cs"/>
            </a:endParaRPr>
          </a:p>
          <a:p>
            <a:r>
              <a:rPr lang="de-DE" sz="1200" i="1" kern="1200" dirty="0">
                <a:solidFill>
                  <a:schemeClr val="tx1"/>
                </a:solidFill>
                <a:effectLst/>
                <a:latin typeface="+mn-lt"/>
                <a:ea typeface="+mn-ea"/>
                <a:cs typeface="+mn-cs"/>
              </a:rPr>
              <a:t>Und es geschieht nichts Neues unter der Sonne</a:t>
            </a:r>
            <a:endParaRPr lang="de-DE" sz="1200" kern="1200" dirty="0">
              <a:solidFill>
                <a:schemeClr val="tx1"/>
              </a:solidFill>
              <a:effectLst/>
              <a:latin typeface="+mn-lt"/>
              <a:ea typeface="+mn-ea"/>
              <a:cs typeface="+mn-cs"/>
            </a:endParaRPr>
          </a:p>
          <a:p>
            <a:r>
              <a:rPr lang="de-DE" sz="1200" i="1" kern="1200" dirty="0">
                <a:solidFill>
                  <a:schemeClr val="tx1"/>
                </a:solidFill>
                <a:effectLst/>
                <a:latin typeface="+mn-lt"/>
                <a:ea typeface="+mn-ea"/>
                <a:cs typeface="+mn-cs"/>
              </a:rPr>
              <a:t> </a:t>
            </a:r>
            <a:endParaRPr lang="de-DE" sz="1200" kern="1200" dirty="0">
              <a:solidFill>
                <a:schemeClr val="tx1"/>
              </a:solidFill>
              <a:effectLst/>
              <a:latin typeface="+mn-lt"/>
              <a:ea typeface="+mn-ea"/>
              <a:cs typeface="+mn-cs"/>
            </a:endParaRPr>
          </a:p>
          <a:p>
            <a:r>
              <a:rPr lang="de-DE" sz="1200" kern="1200" dirty="0">
                <a:solidFill>
                  <a:schemeClr val="tx1"/>
                </a:solidFill>
                <a:effectLst/>
                <a:latin typeface="+mn-lt"/>
                <a:ea typeface="+mn-ea"/>
                <a:cs typeface="+mn-cs"/>
              </a:rPr>
              <a:t>werde ich doch den Versuch unternehmen, einige Akzente, die der Bildungsplan für die Klassenstufe 7/8 setzen möchte, herauszuarbeiten.</a:t>
            </a:r>
          </a:p>
          <a:p>
            <a:endParaRPr lang="de-DE" dirty="0"/>
          </a:p>
        </p:txBody>
      </p:sp>
      <p:sp>
        <p:nvSpPr>
          <p:cNvPr id="4" name="Foliennummernplatzhalter 3"/>
          <p:cNvSpPr>
            <a:spLocks noGrp="1"/>
          </p:cNvSpPr>
          <p:nvPr>
            <p:ph type="sldNum" sz="quarter" idx="10"/>
          </p:nvPr>
        </p:nvSpPr>
        <p:spPr/>
        <p:txBody>
          <a:bodyPr/>
          <a:lstStyle/>
          <a:p>
            <a:fld id="{788C3E48-F0F7-469A-8249-0F301167E972}" type="slidenum">
              <a:rPr lang="de-DE" smtClean="0"/>
              <a:t>1</a:t>
            </a:fld>
            <a:endParaRPr lang="de-DE"/>
          </a:p>
        </p:txBody>
      </p:sp>
    </p:spTree>
    <p:extLst>
      <p:ext uri="{BB962C8B-B14F-4D97-AF65-F5344CB8AC3E}">
        <p14:creationId xmlns:p14="http://schemas.microsoft.com/office/powerpoint/2010/main" val="362644740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sz="1200" kern="1200" dirty="0">
                <a:solidFill>
                  <a:schemeClr val="tx1"/>
                </a:solidFill>
                <a:effectLst/>
                <a:latin typeface="+mn-lt"/>
                <a:ea typeface="+mn-ea"/>
                <a:cs typeface="+mn-cs"/>
              </a:rPr>
              <a:t>Hier lohnt ein Blick über die Fächergrenzen hinaus. Im Bildungsplan des Faches Ethik in 3.1 gibt es einen eigenen Teilbereich für Gerechtigkeit, dessen Kompetenzformulierung sich weitgehend mit unserer </a:t>
            </a:r>
            <a:r>
              <a:rPr lang="de-DE" sz="1200" kern="1200" dirty="0" err="1">
                <a:solidFill>
                  <a:schemeClr val="tx1"/>
                </a:solidFill>
                <a:effectLst/>
                <a:latin typeface="+mn-lt"/>
                <a:ea typeface="+mn-ea"/>
                <a:cs typeface="+mn-cs"/>
              </a:rPr>
              <a:t>IbK</a:t>
            </a:r>
            <a:r>
              <a:rPr lang="de-DE" sz="1200" kern="1200" dirty="0">
                <a:solidFill>
                  <a:schemeClr val="tx1"/>
                </a:solidFill>
                <a:effectLst/>
                <a:latin typeface="+mn-lt"/>
                <a:ea typeface="+mn-ea"/>
                <a:cs typeface="+mn-cs"/>
              </a:rPr>
              <a:t> deckt.</a:t>
            </a:r>
          </a:p>
          <a:p>
            <a:r>
              <a:rPr lang="de-DE" sz="1200" kern="1200" dirty="0">
                <a:solidFill>
                  <a:schemeClr val="tx1"/>
                </a:solidFill>
                <a:effectLst/>
                <a:latin typeface="+mn-lt"/>
                <a:ea typeface="+mn-ea"/>
                <a:cs typeface="+mn-cs"/>
              </a:rPr>
              <a:t> </a:t>
            </a:r>
          </a:p>
          <a:p>
            <a:r>
              <a:rPr lang="de-DE" sz="1200" kern="1200" dirty="0">
                <a:solidFill>
                  <a:schemeClr val="tx1"/>
                </a:solidFill>
                <a:effectLst/>
                <a:latin typeface="+mn-lt"/>
                <a:ea typeface="+mn-ea"/>
                <a:cs typeface="+mn-cs"/>
              </a:rPr>
              <a:t>Der Begriff des Gewissens, philosophisch formuliert als das „subjektive Bewusstsein vom sittlichen Wert oder Unwert des eigenen Verhaltens“ (philosophisches Wörterbuch, Art. Gewissen), ist heute eng geknüpft an die Entwicklung von Moralvorstellungen im Lebensverlauf. Auch diese Entwicklung ist Teil der Ausbildung eines Selbstkonzeptes, nämlich als die für das frühe Jugendalter typische Infragestellung übernommener Wertvorstellungen und die Entwicklung eines eigenen moralischen Koordinatensystems.</a:t>
            </a:r>
          </a:p>
          <a:p>
            <a:r>
              <a:rPr lang="de-DE" sz="1200" kern="1200" dirty="0">
                <a:solidFill>
                  <a:schemeClr val="tx1"/>
                </a:solidFill>
                <a:effectLst/>
                <a:latin typeface="+mn-lt"/>
                <a:ea typeface="+mn-ea"/>
                <a:cs typeface="+mn-cs"/>
              </a:rPr>
              <a:t> </a:t>
            </a:r>
          </a:p>
          <a:p>
            <a:r>
              <a:rPr lang="de-DE" sz="1200" kern="1200" dirty="0">
                <a:solidFill>
                  <a:schemeClr val="tx1"/>
                </a:solidFill>
                <a:effectLst/>
                <a:latin typeface="+mn-lt"/>
                <a:ea typeface="+mn-ea"/>
                <a:cs typeface="+mn-cs"/>
              </a:rPr>
              <a:t>Eine beginnende Systematisierung und die Anknüpfung an konkrete Handlungsfelder kennzeichnet die frühe Phase der Adoleszenz. Die </a:t>
            </a:r>
            <a:r>
              <a:rPr lang="de-DE" sz="1200" kern="1200" dirty="0" err="1">
                <a:solidFill>
                  <a:schemeClr val="tx1"/>
                </a:solidFill>
                <a:effectLst/>
                <a:latin typeface="+mn-lt"/>
                <a:ea typeface="+mn-ea"/>
                <a:cs typeface="+mn-cs"/>
              </a:rPr>
              <a:t>IbK</a:t>
            </a:r>
            <a:r>
              <a:rPr lang="de-DE" sz="1200" kern="1200" dirty="0">
                <a:solidFill>
                  <a:schemeClr val="tx1"/>
                </a:solidFill>
                <a:effectLst/>
                <a:latin typeface="+mn-lt"/>
                <a:ea typeface="+mn-ea"/>
                <a:cs typeface="+mn-cs"/>
              </a:rPr>
              <a:t> „Ursachen von Konflikten analysieren und Perspektiven für konstruktive Lösungen aufzeigen“ nimmt durchaus schulische Praxis in den Blick: Anknüpfungspunkt: die an vielen Schulen virulente Praxis von </a:t>
            </a:r>
            <a:r>
              <a:rPr lang="de-DE" sz="1200" b="1" kern="1200" dirty="0">
                <a:solidFill>
                  <a:schemeClr val="tx1"/>
                </a:solidFill>
                <a:effectLst/>
                <a:latin typeface="+mn-lt"/>
                <a:ea typeface="+mn-ea"/>
                <a:cs typeface="+mn-cs"/>
              </a:rPr>
              <a:t>Mediation und Streitschlichtung</a:t>
            </a:r>
            <a:r>
              <a:rPr lang="de-DE" sz="1200" kern="1200" dirty="0">
                <a:solidFill>
                  <a:schemeClr val="tx1"/>
                </a:solidFill>
                <a:effectLst/>
                <a:latin typeface="+mn-lt"/>
                <a:ea typeface="+mn-ea"/>
                <a:cs typeface="+mn-cs"/>
              </a:rPr>
              <a:t>.</a:t>
            </a:r>
          </a:p>
          <a:p>
            <a:r>
              <a:rPr lang="de-DE" sz="1200" kern="1200" dirty="0">
                <a:solidFill>
                  <a:schemeClr val="tx1"/>
                </a:solidFill>
                <a:effectLst/>
                <a:latin typeface="+mn-lt"/>
                <a:ea typeface="+mn-ea"/>
                <a:cs typeface="+mn-cs"/>
              </a:rPr>
              <a:t> </a:t>
            </a:r>
          </a:p>
          <a:p>
            <a:r>
              <a:rPr lang="de-DE" sz="1200" kern="1200" dirty="0">
                <a:solidFill>
                  <a:schemeClr val="tx1"/>
                </a:solidFill>
                <a:effectLst/>
                <a:latin typeface="+mn-lt"/>
                <a:ea typeface="+mn-ea"/>
                <a:cs typeface="+mn-cs"/>
              </a:rPr>
              <a:t>Der biblische Bezug der Frage nach gerechtem Handeln wird auf das </a:t>
            </a:r>
            <a:r>
              <a:rPr lang="de-DE" sz="1200" b="1" kern="1200" dirty="0">
                <a:solidFill>
                  <a:schemeClr val="tx1"/>
                </a:solidFill>
                <a:effectLst/>
                <a:latin typeface="+mn-lt"/>
                <a:ea typeface="+mn-ea"/>
                <a:cs typeface="+mn-cs"/>
              </a:rPr>
              <a:t>prophetische Wirken</a:t>
            </a:r>
            <a:r>
              <a:rPr lang="de-DE" sz="1200" kern="1200" dirty="0">
                <a:solidFill>
                  <a:schemeClr val="tx1"/>
                </a:solidFill>
                <a:effectLst/>
                <a:latin typeface="+mn-lt"/>
                <a:ea typeface="+mn-ea"/>
                <a:cs typeface="+mn-cs"/>
              </a:rPr>
              <a:t> konzentriert, dabei ist zu beachten, dass die jahrelange Fokussierung auf den Propheten Amos überwunden ist.</a:t>
            </a:r>
          </a:p>
          <a:p>
            <a:endParaRPr lang="de-DE" dirty="0"/>
          </a:p>
        </p:txBody>
      </p:sp>
      <p:sp>
        <p:nvSpPr>
          <p:cNvPr id="4" name="Foliennummernplatzhalter 3"/>
          <p:cNvSpPr>
            <a:spLocks noGrp="1"/>
          </p:cNvSpPr>
          <p:nvPr>
            <p:ph type="sldNum" sz="quarter" idx="10"/>
          </p:nvPr>
        </p:nvSpPr>
        <p:spPr/>
        <p:txBody>
          <a:bodyPr/>
          <a:lstStyle/>
          <a:p>
            <a:fld id="{788C3E48-F0F7-469A-8249-0F301167E972}" type="slidenum">
              <a:rPr lang="de-DE" smtClean="0"/>
              <a:t>10</a:t>
            </a:fld>
            <a:endParaRPr lang="de-DE"/>
          </a:p>
        </p:txBody>
      </p:sp>
    </p:spTree>
    <p:extLst>
      <p:ext uri="{BB962C8B-B14F-4D97-AF65-F5344CB8AC3E}">
        <p14:creationId xmlns:p14="http://schemas.microsoft.com/office/powerpoint/2010/main" val="10785054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sz="1200" kern="1200" dirty="0">
                <a:solidFill>
                  <a:schemeClr val="tx1"/>
                </a:solidFill>
                <a:effectLst/>
                <a:latin typeface="+mn-lt"/>
                <a:ea typeface="+mn-ea"/>
                <a:cs typeface="+mn-cs"/>
              </a:rPr>
              <a:t>Im Bildungsplan ist das Ziel vorgegeben, dass „der Evangelische Religionsunterricht den Menschen in seinen körperlichen, seelischen, biografischen und sozialen Bezügen in den Blick nimmt. Er stärkt die Persönlichkeit und befähigt zu Teilhabe und Mündigkeit. Dazu gehört die Fähigkeit, über sich selbst, seine Stärken und Schwächen nachzudenken und darüber mit anderen ins Gespräch zu kommen.“</a:t>
            </a:r>
          </a:p>
          <a:p>
            <a:r>
              <a:rPr lang="de-DE" sz="1200" kern="1200" dirty="0">
                <a:solidFill>
                  <a:schemeClr val="tx1"/>
                </a:solidFill>
                <a:effectLst/>
                <a:latin typeface="+mn-lt"/>
                <a:ea typeface="+mn-ea"/>
                <a:cs typeface="+mn-cs"/>
              </a:rPr>
              <a:t> </a:t>
            </a:r>
          </a:p>
          <a:p>
            <a:r>
              <a:rPr lang="de-DE" sz="1200" kern="1200" dirty="0">
                <a:solidFill>
                  <a:schemeClr val="tx1"/>
                </a:solidFill>
                <a:effectLst/>
                <a:latin typeface="+mn-lt"/>
                <a:ea typeface="+mn-ea"/>
                <a:cs typeface="+mn-cs"/>
              </a:rPr>
              <a:t>Das entspricht Erkenntnissen der Sozialpsychologie, die auf die Bedeutung des Lernens an Biografien hinweisen: „Die neuere Sozialpsychologie (vor allem Heiner </a:t>
            </a:r>
            <a:r>
              <a:rPr lang="de-DE" sz="1200" kern="1200" dirty="0" err="1">
                <a:solidFill>
                  <a:schemeClr val="tx1"/>
                </a:solidFill>
                <a:effectLst/>
                <a:latin typeface="+mn-lt"/>
                <a:ea typeface="+mn-ea"/>
                <a:cs typeface="+mn-cs"/>
              </a:rPr>
              <a:t>Keupp</a:t>
            </a:r>
            <a:r>
              <a:rPr lang="de-DE" sz="1200" kern="1200" dirty="0">
                <a:solidFill>
                  <a:schemeClr val="tx1"/>
                </a:solidFill>
                <a:effectLst/>
                <a:latin typeface="+mn-lt"/>
                <a:ea typeface="+mn-ea"/>
                <a:cs typeface="+mn-cs"/>
              </a:rPr>
              <a:t>) hat darauf aufmerksam gemacht, dass die aktuellen gesellschaftlichen Umbrüche - wie sie in den Begriffen ‚Individualisierung‘, ‚</a:t>
            </a:r>
            <a:r>
              <a:rPr lang="de-DE" sz="1200" kern="1200" dirty="0" err="1">
                <a:solidFill>
                  <a:schemeClr val="tx1"/>
                </a:solidFill>
                <a:effectLst/>
                <a:latin typeface="+mn-lt"/>
                <a:ea typeface="+mn-ea"/>
                <a:cs typeface="+mn-cs"/>
              </a:rPr>
              <a:t>Enttraditionalisierung</a:t>
            </a:r>
            <a:r>
              <a:rPr lang="de-DE" sz="1200" kern="1200" dirty="0">
                <a:solidFill>
                  <a:schemeClr val="tx1"/>
                </a:solidFill>
                <a:effectLst/>
                <a:latin typeface="+mn-lt"/>
                <a:ea typeface="+mn-ea"/>
                <a:cs typeface="+mn-cs"/>
              </a:rPr>
              <a:t>‘, ‚Flexibilität‘ und ‚Mobilität‘ zum Ausdruck  kommen – besonders hohe Anforderungen an die biografische Kompetenz der Individuen stellen.</a:t>
            </a:r>
            <a:br>
              <a:rPr lang="de-DE" sz="1200" kern="1200" dirty="0">
                <a:solidFill>
                  <a:schemeClr val="tx1"/>
                </a:solidFill>
                <a:effectLst/>
                <a:latin typeface="+mn-lt"/>
                <a:ea typeface="+mn-ea"/>
                <a:cs typeface="+mn-cs"/>
              </a:rPr>
            </a:br>
            <a:r>
              <a:rPr lang="de-DE" sz="1200" kern="1200" dirty="0">
                <a:solidFill>
                  <a:schemeClr val="tx1"/>
                </a:solidFill>
                <a:effectLst/>
                <a:latin typeface="+mn-lt"/>
                <a:ea typeface="+mn-ea"/>
                <a:cs typeface="+mn-cs"/>
              </a:rPr>
              <a:t>Biografiearbeit - als Erzählungen über sich und die Welt - erfolgt vor dem Hintergrund dieser lebenslangen Auseinandersetzung mit </a:t>
            </a:r>
            <a:r>
              <a:rPr lang="de-DE" sz="1200" kern="1200" dirty="0" err="1">
                <a:solidFill>
                  <a:schemeClr val="tx1"/>
                </a:solidFill>
                <a:effectLst/>
                <a:latin typeface="+mn-lt"/>
                <a:ea typeface="+mn-ea"/>
                <a:cs typeface="+mn-cs"/>
              </a:rPr>
              <a:t>pluralen</a:t>
            </a:r>
            <a:r>
              <a:rPr lang="de-DE" sz="1200" kern="1200" dirty="0">
                <a:solidFill>
                  <a:schemeClr val="tx1"/>
                </a:solidFill>
                <a:effectLst/>
                <a:latin typeface="+mn-lt"/>
                <a:ea typeface="+mn-ea"/>
                <a:cs typeface="+mn-cs"/>
              </a:rPr>
              <a:t> und widersprüchlichen sozialen Anforderungen. (…) Biografie ist nach diesem Verständnis nicht die bloße Addition der ‚</a:t>
            </a:r>
            <a:r>
              <a:rPr lang="de-DE" sz="1200" kern="1200" dirty="0" err="1">
                <a:solidFill>
                  <a:schemeClr val="tx1"/>
                </a:solidFill>
                <a:effectLst/>
                <a:latin typeface="+mn-lt"/>
                <a:ea typeface="+mn-ea"/>
                <a:cs typeface="+mn-cs"/>
              </a:rPr>
              <a:t>life</a:t>
            </a:r>
            <a:r>
              <a:rPr lang="de-DE" sz="1200" kern="1200" dirty="0">
                <a:solidFill>
                  <a:schemeClr val="tx1"/>
                </a:solidFill>
                <a:effectLst/>
                <a:latin typeface="+mn-lt"/>
                <a:ea typeface="+mn-ea"/>
                <a:cs typeface="+mn-cs"/>
              </a:rPr>
              <a:t> </a:t>
            </a:r>
            <a:r>
              <a:rPr lang="de-DE" sz="1200" kern="1200" dirty="0" err="1">
                <a:solidFill>
                  <a:schemeClr val="tx1"/>
                </a:solidFill>
                <a:effectLst/>
                <a:latin typeface="+mn-lt"/>
                <a:ea typeface="+mn-ea"/>
                <a:cs typeface="+mn-cs"/>
              </a:rPr>
              <a:t>events</a:t>
            </a:r>
            <a:r>
              <a:rPr lang="de-DE" sz="1200" kern="1200" dirty="0">
                <a:solidFill>
                  <a:schemeClr val="tx1"/>
                </a:solidFill>
                <a:effectLst/>
                <a:latin typeface="+mn-lt"/>
                <a:ea typeface="+mn-ea"/>
                <a:cs typeface="+mn-cs"/>
              </a:rPr>
              <a:t>‘ einer Person, sondern sie ist eine </a:t>
            </a:r>
            <a:r>
              <a:rPr lang="de-DE" sz="1200" kern="1200" dirty="0" err="1">
                <a:solidFill>
                  <a:schemeClr val="tx1"/>
                </a:solidFill>
                <a:effectLst/>
                <a:latin typeface="+mn-lt"/>
                <a:ea typeface="+mn-ea"/>
                <a:cs typeface="+mn-cs"/>
              </a:rPr>
              <a:t>rekonstruktive</a:t>
            </a:r>
            <a:r>
              <a:rPr lang="de-DE" sz="1200" kern="1200" dirty="0">
                <a:solidFill>
                  <a:schemeClr val="tx1"/>
                </a:solidFill>
                <a:effectLst/>
                <a:latin typeface="+mn-lt"/>
                <a:ea typeface="+mn-ea"/>
                <a:cs typeface="+mn-cs"/>
              </a:rPr>
              <a:t> und interpretative Leistung des Individuums.“ (Wolfgang Buchholz-Graf und Günter Tischler in: Michaela </a:t>
            </a:r>
            <a:r>
              <a:rPr lang="de-DE" sz="1200" kern="1200" dirty="0" err="1">
                <a:solidFill>
                  <a:schemeClr val="tx1"/>
                </a:solidFill>
                <a:effectLst/>
                <a:latin typeface="+mn-lt"/>
                <a:ea typeface="+mn-ea"/>
                <a:cs typeface="+mn-cs"/>
              </a:rPr>
              <a:t>Baierl</a:t>
            </a:r>
            <a:r>
              <a:rPr lang="de-DE" sz="1200" kern="1200" dirty="0">
                <a:solidFill>
                  <a:schemeClr val="tx1"/>
                </a:solidFill>
                <a:effectLst/>
                <a:latin typeface="+mn-lt"/>
                <a:ea typeface="+mn-ea"/>
                <a:cs typeface="+mn-cs"/>
              </a:rPr>
              <a:t>, Biografiearbeit in der Schule).</a:t>
            </a:r>
          </a:p>
          <a:p>
            <a:endParaRPr lang="de-DE" dirty="0"/>
          </a:p>
        </p:txBody>
      </p:sp>
      <p:sp>
        <p:nvSpPr>
          <p:cNvPr id="4" name="Foliennummernplatzhalter 3"/>
          <p:cNvSpPr>
            <a:spLocks noGrp="1"/>
          </p:cNvSpPr>
          <p:nvPr>
            <p:ph type="sldNum" sz="quarter" idx="10"/>
          </p:nvPr>
        </p:nvSpPr>
        <p:spPr/>
        <p:txBody>
          <a:bodyPr/>
          <a:lstStyle/>
          <a:p>
            <a:fld id="{788C3E48-F0F7-469A-8249-0F301167E972}" type="slidenum">
              <a:rPr lang="de-DE" smtClean="0"/>
              <a:t>11</a:t>
            </a:fld>
            <a:endParaRPr lang="de-DE"/>
          </a:p>
        </p:txBody>
      </p:sp>
    </p:spTree>
    <p:extLst>
      <p:ext uri="{BB962C8B-B14F-4D97-AF65-F5344CB8AC3E}">
        <p14:creationId xmlns:p14="http://schemas.microsoft.com/office/powerpoint/2010/main" val="354695933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sz="1200" kern="1200" dirty="0">
                <a:solidFill>
                  <a:schemeClr val="tx1"/>
                </a:solidFill>
                <a:effectLst/>
                <a:latin typeface="+mn-lt"/>
                <a:ea typeface="+mn-ea"/>
                <a:cs typeface="+mn-cs"/>
              </a:rPr>
              <a:t>Die beiden korrelierenden Aspekte des biografischen Lernens: biografische Selbstreflexion und Analyse fremder Biografien können den RU bereichern. Gerade das Fremde von religiös geprägten Biografien regt über historische und lokale Grenzen hinweg an zur Beschäftigung mit der eigenen Biografie.</a:t>
            </a:r>
          </a:p>
          <a:p>
            <a:r>
              <a:rPr lang="de-DE" sz="1200" kern="1200" dirty="0">
                <a:solidFill>
                  <a:schemeClr val="tx1"/>
                </a:solidFill>
                <a:effectLst/>
                <a:latin typeface="+mn-lt"/>
                <a:ea typeface="+mn-ea"/>
                <a:cs typeface="+mn-cs"/>
              </a:rPr>
              <a:t> </a:t>
            </a:r>
          </a:p>
          <a:p>
            <a:r>
              <a:rPr lang="de-DE" sz="1200" kern="1200" dirty="0">
                <a:solidFill>
                  <a:schemeClr val="tx1"/>
                </a:solidFill>
                <a:effectLst/>
                <a:latin typeface="+mn-lt"/>
                <a:ea typeface="+mn-ea"/>
                <a:cs typeface="+mn-cs"/>
              </a:rPr>
              <a:t>An drei Beispielen soll deutlich gemacht werden, dass biografisches Lernen an die </a:t>
            </a:r>
            <a:r>
              <a:rPr lang="de-DE" sz="1200" kern="1200" dirty="0" err="1">
                <a:solidFill>
                  <a:schemeClr val="tx1"/>
                </a:solidFill>
                <a:effectLst/>
                <a:latin typeface="+mn-lt"/>
                <a:ea typeface="+mn-ea"/>
                <a:cs typeface="+mn-cs"/>
              </a:rPr>
              <a:t>IbKs</a:t>
            </a:r>
            <a:r>
              <a:rPr lang="de-DE" sz="1200" kern="1200" dirty="0">
                <a:solidFill>
                  <a:schemeClr val="tx1"/>
                </a:solidFill>
                <a:effectLst/>
                <a:latin typeface="+mn-lt"/>
                <a:ea typeface="+mn-ea"/>
                <a:cs typeface="+mn-cs"/>
              </a:rPr>
              <a:t> andocken kann:</a:t>
            </a:r>
          </a:p>
          <a:p>
            <a:pPr lvl="0"/>
            <a:r>
              <a:rPr lang="de-DE" sz="1200" kern="1200" dirty="0">
                <a:solidFill>
                  <a:schemeClr val="tx1"/>
                </a:solidFill>
                <a:effectLst/>
                <a:latin typeface="+mn-lt"/>
                <a:ea typeface="+mn-ea"/>
                <a:cs typeface="+mn-cs"/>
              </a:rPr>
              <a:t>Biografiearbeit als Selbstreflexion hinsichtlich sozialer Rolle</a:t>
            </a:r>
          </a:p>
          <a:p>
            <a:pPr lvl="0"/>
            <a:r>
              <a:rPr lang="de-DE" sz="1200" kern="1200" dirty="0">
                <a:solidFill>
                  <a:schemeClr val="tx1"/>
                </a:solidFill>
                <a:effectLst/>
                <a:latin typeface="+mn-lt"/>
                <a:ea typeface="+mn-ea"/>
                <a:cs typeface="+mn-cs"/>
              </a:rPr>
              <a:t>Analyse fremder Biografien unter dem Gesichtspunkt eines gelebten christlichen Glaubens</a:t>
            </a:r>
          </a:p>
          <a:p>
            <a:pPr lvl="0"/>
            <a:r>
              <a:rPr lang="de-DE" sz="1200" kern="1200" dirty="0">
                <a:solidFill>
                  <a:schemeClr val="tx1"/>
                </a:solidFill>
                <a:effectLst/>
                <a:latin typeface="+mn-lt"/>
                <a:ea typeface="+mn-ea"/>
                <a:cs typeface="+mn-cs"/>
              </a:rPr>
              <a:t>Analyse fremder Biografien unter dem Gesichtspunkt geschenkter Freiheit (hier sei auf die Unterrichtssequenz „Loser!“, „Zicke!“, „Freak!“ – Erlebte Unfreiheit und geschenkte Freiheit verwiesen.)</a:t>
            </a:r>
          </a:p>
        </p:txBody>
      </p:sp>
      <p:sp>
        <p:nvSpPr>
          <p:cNvPr id="4" name="Foliennummernplatzhalter 3"/>
          <p:cNvSpPr>
            <a:spLocks noGrp="1"/>
          </p:cNvSpPr>
          <p:nvPr>
            <p:ph type="sldNum" sz="quarter" idx="10"/>
          </p:nvPr>
        </p:nvSpPr>
        <p:spPr/>
        <p:txBody>
          <a:bodyPr/>
          <a:lstStyle/>
          <a:p>
            <a:fld id="{788C3E48-F0F7-469A-8249-0F301167E972}" type="slidenum">
              <a:rPr lang="de-DE" smtClean="0"/>
              <a:t>12</a:t>
            </a:fld>
            <a:endParaRPr lang="de-DE"/>
          </a:p>
        </p:txBody>
      </p:sp>
    </p:spTree>
    <p:extLst>
      <p:ext uri="{BB962C8B-B14F-4D97-AF65-F5344CB8AC3E}">
        <p14:creationId xmlns:p14="http://schemas.microsoft.com/office/powerpoint/2010/main" val="2414712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sz="1200" kern="1200" dirty="0">
                <a:solidFill>
                  <a:schemeClr val="tx1"/>
                </a:solidFill>
                <a:effectLst/>
                <a:latin typeface="+mn-lt"/>
                <a:ea typeface="+mn-ea"/>
                <a:cs typeface="+mn-cs"/>
              </a:rPr>
              <a:t>In Zeiten christlicher Prägung der Schülerschaft durch religiöse Rituale im Elternhaus, durch Gottesdienstbesuch und Jungschar erschien das Thema „Kirche“ im Religionsunterricht über viele Jahre als Schmoren im eigenen Saft. Doch die Zeiten haben sich geändert.</a:t>
            </a:r>
          </a:p>
          <a:p>
            <a:r>
              <a:rPr lang="de-DE" sz="1200" kern="1200" dirty="0">
                <a:solidFill>
                  <a:schemeClr val="tx1"/>
                </a:solidFill>
                <a:effectLst/>
                <a:latin typeface="+mn-lt"/>
                <a:ea typeface="+mn-ea"/>
                <a:cs typeface="+mn-cs"/>
              </a:rPr>
              <a:t> </a:t>
            </a:r>
          </a:p>
          <a:p>
            <a:r>
              <a:rPr lang="de-DE" sz="1200" kern="1200" dirty="0">
                <a:solidFill>
                  <a:schemeClr val="tx1"/>
                </a:solidFill>
                <a:effectLst/>
                <a:latin typeface="+mn-lt"/>
                <a:ea typeface="+mn-ea"/>
                <a:cs typeface="+mn-cs"/>
              </a:rPr>
              <a:t>„Grenzen geraten in Fluss, Konstanten werden zu Variablen.“ So beschreibt der Sozialpsychologe Heiner </a:t>
            </a:r>
            <a:r>
              <a:rPr lang="de-DE" sz="1200" kern="1200" dirty="0" err="1">
                <a:solidFill>
                  <a:schemeClr val="tx1"/>
                </a:solidFill>
                <a:effectLst/>
                <a:latin typeface="+mn-lt"/>
                <a:ea typeface="+mn-ea"/>
                <a:cs typeface="+mn-cs"/>
              </a:rPr>
              <a:t>Keupp</a:t>
            </a:r>
            <a:r>
              <a:rPr lang="de-DE" sz="1200" kern="1200" dirty="0">
                <a:solidFill>
                  <a:schemeClr val="tx1"/>
                </a:solidFill>
                <a:effectLst/>
                <a:latin typeface="+mn-lt"/>
                <a:ea typeface="+mn-ea"/>
                <a:cs typeface="+mn-cs"/>
              </a:rPr>
              <a:t> die „fluide Gesellschaft“, die vom Prozess des „</a:t>
            </a:r>
            <a:r>
              <a:rPr lang="de-DE" sz="1200" kern="1200" dirty="0" err="1">
                <a:solidFill>
                  <a:schemeClr val="tx1"/>
                </a:solidFill>
                <a:effectLst/>
                <a:latin typeface="+mn-lt"/>
                <a:ea typeface="+mn-ea"/>
                <a:cs typeface="+mn-cs"/>
              </a:rPr>
              <a:t>Disembedding</a:t>
            </a:r>
            <a:r>
              <a:rPr lang="de-DE" sz="1200" kern="1200" dirty="0">
                <a:solidFill>
                  <a:schemeClr val="tx1"/>
                </a:solidFill>
                <a:effectLst/>
                <a:latin typeface="+mn-lt"/>
                <a:ea typeface="+mn-ea"/>
                <a:cs typeface="+mn-cs"/>
              </a:rPr>
              <a:t>“ bzw. der </a:t>
            </a:r>
            <a:r>
              <a:rPr lang="de-DE" sz="1200" kern="1200" dirty="0" err="1">
                <a:solidFill>
                  <a:schemeClr val="tx1"/>
                </a:solidFill>
                <a:effectLst/>
                <a:latin typeface="+mn-lt"/>
                <a:ea typeface="+mn-ea"/>
                <a:cs typeface="+mn-cs"/>
              </a:rPr>
              <a:t>Enttraditionalisierung</a:t>
            </a:r>
            <a:r>
              <a:rPr lang="de-DE" sz="1200" kern="1200" dirty="0">
                <a:solidFill>
                  <a:schemeClr val="tx1"/>
                </a:solidFill>
                <a:effectLst/>
                <a:latin typeface="+mn-lt"/>
                <a:ea typeface="+mn-ea"/>
                <a:cs typeface="+mn-cs"/>
              </a:rPr>
              <a:t> geprägt ist.</a:t>
            </a:r>
          </a:p>
          <a:p>
            <a:r>
              <a:rPr lang="de-DE" sz="1200" kern="1200" dirty="0">
                <a:solidFill>
                  <a:schemeClr val="tx1"/>
                </a:solidFill>
                <a:effectLst/>
                <a:latin typeface="+mn-lt"/>
                <a:ea typeface="+mn-ea"/>
                <a:cs typeface="+mn-cs"/>
              </a:rPr>
              <a:t>Dieser Prozess tiefgreifender Individualisierung und zunehmender Pluralisierung  verändert  plötzlich die Vorzeichen, was den Umgang mit Kirche im Religionsunterricht betrifft. Wenn alles beliebig und austauschbar wird, bekommt beim Prozess der Entwicklung eines Selbstkonzeptes die Frage Relevanz: was macht meine religiöse Identität aus? Das Entwickeln eines Selbstkonzeptes kann über kritische Abgrenzung entstehen, die für Pubertierende wichtig ist, aber eben auch durch Angebote zur Identifikation.</a:t>
            </a:r>
          </a:p>
          <a:p>
            <a:r>
              <a:rPr lang="de-DE" sz="1200" kern="1200" dirty="0">
                <a:solidFill>
                  <a:schemeClr val="tx1"/>
                </a:solidFill>
                <a:effectLst/>
                <a:latin typeface="+mn-lt"/>
                <a:ea typeface="+mn-ea"/>
                <a:cs typeface="+mn-cs"/>
              </a:rPr>
              <a:t> </a:t>
            </a:r>
          </a:p>
          <a:p>
            <a:r>
              <a:rPr lang="de-DE" sz="1200" kern="1200" dirty="0">
                <a:solidFill>
                  <a:schemeClr val="tx1"/>
                </a:solidFill>
                <a:effectLst/>
                <a:latin typeface="+mn-lt"/>
                <a:ea typeface="+mn-ea"/>
                <a:cs typeface="+mn-cs"/>
              </a:rPr>
              <a:t>Genauer hinschauen, Entdeckungen machen bei dem, was Kirche betrifft – das wird möglich, vielleicht sogar notwendig.</a:t>
            </a:r>
          </a:p>
          <a:p>
            <a:r>
              <a:rPr lang="de-DE" sz="1200" kern="1200" dirty="0">
                <a:solidFill>
                  <a:schemeClr val="tx1"/>
                </a:solidFill>
                <a:effectLst/>
                <a:latin typeface="+mn-lt"/>
                <a:ea typeface="+mn-ea"/>
                <a:cs typeface="+mn-cs"/>
              </a:rPr>
              <a:t>Zwei Angebote in dieser Hinsicht halten die Kompetenzformulierungen der Klassenstufe 7/8 bereit.</a:t>
            </a:r>
          </a:p>
        </p:txBody>
      </p:sp>
      <p:sp>
        <p:nvSpPr>
          <p:cNvPr id="4" name="Foliennummernplatzhalter 3"/>
          <p:cNvSpPr>
            <a:spLocks noGrp="1"/>
          </p:cNvSpPr>
          <p:nvPr>
            <p:ph type="sldNum" sz="quarter" idx="10"/>
          </p:nvPr>
        </p:nvSpPr>
        <p:spPr/>
        <p:txBody>
          <a:bodyPr/>
          <a:lstStyle/>
          <a:p>
            <a:fld id="{788C3E48-F0F7-469A-8249-0F301167E972}" type="slidenum">
              <a:rPr lang="de-DE" smtClean="0"/>
              <a:t>13</a:t>
            </a:fld>
            <a:endParaRPr lang="de-DE"/>
          </a:p>
        </p:txBody>
      </p:sp>
    </p:spTree>
    <p:extLst>
      <p:ext uri="{BB962C8B-B14F-4D97-AF65-F5344CB8AC3E}">
        <p14:creationId xmlns:p14="http://schemas.microsoft.com/office/powerpoint/2010/main" val="363895047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sz="1200" kern="1200" dirty="0">
                <a:solidFill>
                  <a:schemeClr val="tx1"/>
                </a:solidFill>
                <a:effectLst/>
                <a:latin typeface="+mn-lt"/>
                <a:ea typeface="+mn-ea"/>
                <a:cs typeface="+mn-cs"/>
              </a:rPr>
              <a:t>Die eine inhaltsbezogene Kompetenz aus dem Bereich Kirche regt an, Reformation nicht nur als historisch und räumlich entferntes Geschehen zu betrachten, sondern eigene Wurzeln der Reformationsgeschichte vor Ort zu entdecken. </a:t>
            </a:r>
          </a:p>
          <a:p>
            <a:r>
              <a:rPr lang="de-DE" sz="1200" kern="1200" dirty="0">
                <a:solidFill>
                  <a:schemeClr val="tx1"/>
                </a:solidFill>
                <a:effectLst/>
                <a:latin typeface="+mn-lt"/>
                <a:ea typeface="+mn-ea"/>
                <a:cs typeface="+mn-cs"/>
              </a:rPr>
              <a:t>Die Kirche, in der ich als Konfirmand sitze, hat eine Geschichte, es waren Reformatoren in meiner Gegend, die für das Evangelisch-Sein verantwortlich sind.</a:t>
            </a:r>
          </a:p>
          <a:p>
            <a:r>
              <a:rPr lang="de-DE" sz="1200" kern="1200" dirty="0">
                <a:solidFill>
                  <a:schemeClr val="tx1"/>
                </a:solidFill>
                <a:effectLst/>
                <a:latin typeface="+mn-lt"/>
                <a:ea typeface="+mn-ea"/>
                <a:cs typeface="+mn-cs"/>
              </a:rPr>
              <a:t> </a:t>
            </a:r>
          </a:p>
          <a:p>
            <a:r>
              <a:rPr lang="de-DE" sz="1200" kern="1200" dirty="0">
                <a:solidFill>
                  <a:schemeClr val="tx1"/>
                </a:solidFill>
                <a:effectLst/>
                <a:latin typeface="+mn-lt"/>
                <a:ea typeface="+mn-ea"/>
                <a:cs typeface="+mn-cs"/>
              </a:rPr>
              <a:t>Viele Schülerinnen und Schüler kennen nicht mehr die Wirklichkeit kirchlichen Handelns. Kirche vor Ort kann Ziel einer Expedition sein. Der Ansatz, über das Kennenlernen und Reflektieren und Herstellen von Begründungszusammenhängen kirchliche Arbeit in den Blick zu nehmen, scheint das geeignete Mittel zu sein. Nicht außer Acht bleiben darf in diesem Zusammenhang, dass hier ein Anknüpfungspunkt zur kirchlichen Bildungsarbeit in der Konfirmandenzeit besteht, ein vernetztes und vertiefendes Lernen.</a:t>
            </a:r>
          </a:p>
        </p:txBody>
      </p:sp>
      <p:sp>
        <p:nvSpPr>
          <p:cNvPr id="4" name="Foliennummernplatzhalter 3"/>
          <p:cNvSpPr>
            <a:spLocks noGrp="1"/>
          </p:cNvSpPr>
          <p:nvPr>
            <p:ph type="sldNum" sz="quarter" idx="10"/>
          </p:nvPr>
        </p:nvSpPr>
        <p:spPr/>
        <p:txBody>
          <a:bodyPr/>
          <a:lstStyle/>
          <a:p>
            <a:fld id="{788C3E48-F0F7-469A-8249-0F301167E972}" type="slidenum">
              <a:rPr lang="de-DE" smtClean="0"/>
              <a:t>14</a:t>
            </a:fld>
            <a:endParaRPr lang="de-DE"/>
          </a:p>
        </p:txBody>
      </p:sp>
    </p:spTree>
    <p:extLst>
      <p:ext uri="{BB962C8B-B14F-4D97-AF65-F5344CB8AC3E}">
        <p14:creationId xmlns:p14="http://schemas.microsoft.com/office/powerpoint/2010/main" val="257754819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sz="1200" kern="1200" dirty="0">
                <a:solidFill>
                  <a:schemeClr val="tx1"/>
                </a:solidFill>
                <a:effectLst/>
                <a:latin typeface="+mn-lt"/>
                <a:ea typeface="+mn-ea"/>
                <a:cs typeface="+mn-cs"/>
              </a:rPr>
              <a:t>Die Notwendigkeit, sich mit anderen Religionen zu beschäftigen, gehört schon immer zu den Anliegen des Evangelischen RU. Im BP 1994 wird die Auseinandersetzung mit anderen Religionen und Weltanschauungen so geführt, dass sie die Ausbildung einer eigenen Position fördern sollte. </a:t>
            </a:r>
          </a:p>
          <a:p>
            <a:r>
              <a:rPr lang="de-DE" sz="1200" kern="1200" dirty="0">
                <a:solidFill>
                  <a:schemeClr val="tx1"/>
                </a:solidFill>
                <a:effectLst/>
                <a:latin typeface="+mn-lt"/>
                <a:ea typeface="+mn-ea"/>
                <a:cs typeface="+mn-cs"/>
              </a:rPr>
              <a:t> </a:t>
            </a:r>
          </a:p>
          <a:p>
            <a:r>
              <a:rPr lang="de-DE" sz="1200" kern="1200" dirty="0">
                <a:solidFill>
                  <a:schemeClr val="tx1"/>
                </a:solidFill>
                <a:effectLst/>
                <a:latin typeface="+mn-lt"/>
                <a:ea typeface="+mn-ea"/>
                <a:cs typeface="+mn-cs"/>
              </a:rPr>
              <a:t>Bereits der BP 2004 stellt den Dialog in den Mittelpunkt und fordert Toleranz und gegenseitiges Lernen. Erstaunlich ist dabei, dass die Umsetzung in den Standardformulierungen und den Themenfeldern hinter dem Anspruch zurückbleibt - und in Klassenstufe 7 und 8 bei der Beschreibung von Ausdrucksformen und Inhalten fremder Religionen, v.a. des Islam stehen bleibt.</a:t>
            </a:r>
          </a:p>
        </p:txBody>
      </p:sp>
      <p:sp>
        <p:nvSpPr>
          <p:cNvPr id="4" name="Foliennummernplatzhalter 3"/>
          <p:cNvSpPr>
            <a:spLocks noGrp="1"/>
          </p:cNvSpPr>
          <p:nvPr>
            <p:ph type="sldNum" sz="quarter" idx="10"/>
          </p:nvPr>
        </p:nvSpPr>
        <p:spPr/>
        <p:txBody>
          <a:bodyPr/>
          <a:lstStyle/>
          <a:p>
            <a:fld id="{788C3E48-F0F7-469A-8249-0F301167E972}" type="slidenum">
              <a:rPr lang="de-DE" smtClean="0"/>
              <a:t>15</a:t>
            </a:fld>
            <a:endParaRPr lang="de-DE"/>
          </a:p>
        </p:txBody>
      </p:sp>
    </p:spTree>
    <p:extLst>
      <p:ext uri="{BB962C8B-B14F-4D97-AF65-F5344CB8AC3E}">
        <p14:creationId xmlns:p14="http://schemas.microsoft.com/office/powerpoint/2010/main" val="359686057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sz="1200" kern="1200" dirty="0">
                <a:solidFill>
                  <a:schemeClr val="tx1"/>
                </a:solidFill>
                <a:effectLst/>
                <a:latin typeface="+mn-lt"/>
                <a:ea typeface="+mn-ea"/>
                <a:cs typeface="+mn-cs"/>
              </a:rPr>
              <a:t>Der Bildungsplan 2016 nimmt die Pluralität unterschiedlicher Nationalitäten, Kulturen, Weltanschauungen und Religionen in den Schulen ernst und schafft Voraussetzungen für den interreligiösen Dialog. </a:t>
            </a:r>
          </a:p>
          <a:p>
            <a:r>
              <a:rPr lang="de-DE" sz="1200" kern="1200" dirty="0">
                <a:solidFill>
                  <a:schemeClr val="tx1"/>
                </a:solidFill>
                <a:effectLst/>
                <a:latin typeface="+mn-lt"/>
                <a:ea typeface="+mn-ea"/>
                <a:cs typeface="+mn-cs"/>
              </a:rPr>
              <a:t>Folgende Fragen müssen an dieser Stelle formuliert, können aber nicht hinreichend umfassend beantwortet werden, weil die Klärung der Fragen auf die Situation der Klasse, die Verhältnisse an der Schule und nicht zuletzt die Ressourcen der Lehrkräfte Rücksicht nehmen muss.</a:t>
            </a:r>
            <a:br>
              <a:rPr lang="de-DE" sz="1200" kern="1200" dirty="0">
                <a:solidFill>
                  <a:schemeClr val="tx1"/>
                </a:solidFill>
                <a:effectLst/>
                <a:latin typeface="+mn-lt"/>
                <a:ea typeface="+mn-ea"/>
                <a:cs typeface="+mn-cs"/>
              </a:rPr>
            </a:br>
            <a:endParaRPr lang="de-DE" sz="1200" kern="1200" dirty="0">
              <a:solidFill>
                <a:schemeClr val="tx1"/>
              </a:solidFill>
              <a:effectLst/>
              <a:latin typeface="+mn-lt"/>
              <a:ea typeface="+mn-ea"/>
              <a:cs typeface="+mn-cs"/>
            </a:endParaRPr>
          </a:p>
          <a:p>
            <a:pPr lvl="0"/>
            <a:r>
              <a:rPr lang="de-DE" sz="1200" kern="1200" dirty="0">
                <a:solidFill>
                  <a:schemeClr val="tx1"/>
                </a:solidFill>
                <a:effectLst/>
                <a:latin typeface="+mn-lt"/>
                <a:ea typeface="+mn-ea"/>
                <a:cs typeface="+mn-cs"/>
              </a:rPr>
              <a:t>Wie können dialogische Elemente in das interreligiöse Lernen einbezogen werden, damit nicht nur Fachwissen fremder Religionen berührt wird, sondern es zu einem Austausch kommt?</a:t>
            </a:r>
          </a:p>
          <a:p>
            <a:pPr lvl="0"/>
            <a:r>
              <a:rPr lang="de-DE" sz="1200" kern="1200" dirty="0">
                <a:solidFill>
                  <a:schemeClr val="tx1"/>
                </a:solidFill>
                <a:effectLst/>
                <a:latin typeface="+mn-lt"/>
                <a:ea typeface="+mn-ea"/>
                <a:cs typeface="+mn-cs"/>
              </a:rPr>
              <a:t>Welches Fachwissen – auch über die eigene Religion – ist nötig, damit ein Dialog mit fremden Religionen nicht zu einem oberflächlichen Schlagabtausch verkommt?</a:t>
            </a:r>
          </a:p>
          <a:p>
            <a:pPr lvl="0"/>
            <a:r>
              <a:rPr lang="de-DE" sz="1200" kern="1200" dirty="0">
                <a:solidFill>
                  <a:schemeClr val="tx1"/>
                </a:solidFill>
                <a:effectLst/>
                <a:latin typeface="+mn-lt"/>
                <a:ea typeface="+mn-ea"/>
                <a:cs typeface="+mn-cs"/>
              </a:rPr>
              <a:t>Wie kann die Anforderung, sich nicht nur auf die Perspektive anderer einzulassen, sondern auch eine eigene Position zu beziehen, geleistet werden?</a:t>
            </a:r>
          </a:p>
          <a:p>
            <a:r>
              <a:rPr lang="de-DE" sz="1200" kern="1200" dirty="0">
                <a:solidFill>
                  <a:schemeClr val="tx1"/>
                </a:solidFill>
                <a:effectLst/>
                <a:latin typeface="+mn-lt"/>
                <a:ea typeface="+mn-ea"/>
                <a:cs typeface="+mn-cs"/>
              </a:rPr>
              <a:t> </a:t>
            </a:r>
          </a:p>
          <a:p>
            <a:r>
              <a:rPr lang="de-DE" sz="1200" kern="1200" dirty="0">
                <a:solidFill>
                  <a:schemeClr val="tx1"/>
                </a:solidFill>
                <a:effectLst/>
                <a:latin typeface="+mn-lt"/>
                <a:ea typeface="+mn-ea"/>
                <a:cs typeface="+mn-cs"/>
              </a:rPr>
              <a:t>Die Teilkompetenzen berühren die genannten Anforderungen.</a:t>
            </a:r>
            <a:br>
              <a:rPr lang="de-DE" sz="1200" kern="1200" dirty="0">
                <a:solidFill>
                  <a:schemeClr val="tx1"/>
                </a:solidFill>
                <a:effectLst/>
                <a:latin typeface="+mn-lt"/>
                <a:ea typeface="+mn-ea"/>
                <a:cs typeface="+mn-cs"/>
              </a:rPr>
            </a:br>
            <a:r>
              <a:rPr lang="de-DE" sz="1200" kern="1200" dirty="0">
                <a:solidFill>
                  <a:schemeClr val="tx1"/>
                </a:solidFill>
                <a:effectLst/>
                <a:latin typeface="+mn-lt"/>
                <a:ea typeface="+mn-ea"/>
                <a:cs typeface="+mn-cs"/>
              </a:rPr>
              <a:t>Als aufbauendes Lernen kommen über die Gotteshäuser von Judentum, Christentum und Islam die Heiligen Schriften in Blick.</a:t>
            </a:r>
            <a:br>
              <a:rPr lang="de-DE" sz="1200" kern="1200" dirty="0">
                <a:solidFill>
                  <a:schemeClr val="tx1"/>
                </a:solidFill>
                <a:effectLst/>
                <a:latin typeface="+mn-lt"/>
                <a:ea typeface="+mn-ea"/>
                <a:cs typeface="+mn-cs"/>
              </a:rPr>
            </a:br>
            <a:r>
              <a:rPr lang="de-DE" sz="1200" kern="1200" dirty="0">
                <a:solidFill>
                  <a:schemeClr val="tx1"/>
                </a:solidFill>
                <a:effectLst/>
                <a:latin typeface="+mn-lt"/>
                <a:ea typeface="+mn-ea"/>
                <a:cs typeface="+mn-cs"/>
              </a:rPr>
              <a:t>Erste Vergleiche auf der Sachebene – Gottesvorstellungen, Heilige Schriften, Jesus im Koran – bereiten den interreligiösen Dialog vor, ebenso wie grundlegende Kompetenz zur Ausbildung von Kriterien für einen sinnvollen Dialog.</a:t>
            </a:r>
            <a:endParaRPr lang="de-DE" dirty="0"/>
          </a:p>
        </p:txBody>
      </p:sp>
      <p:sp>
        <p:nvSpPr>
          <p:cNvPr id="4" name="Foliennummernplatzhalter 3"/>
          <p:cNvSpPr>
            <a:spLocks noGrp="1"/>
          </p:cNvSpPr>
          <p:nvPr>
            <p:ph type="sldNum" sz="quarter" idx="10"/>
          </p:nvPr>
        </p:nvSpPr>
        <p:spPr/>
        <p:txBody>
          <a:bodyPr/>
          <a:lstStyle/>
          <a:p>
            <a:fld id="{788C3E48-F0F7-469A-8249-0F301167E972}" type="slidenum">
              <a:rPr lang="de-DE" smtClean="0"/>
              <a:t>16</a:t>
            </a:fld>
            <a:endParaRPr lang="de-DE"/>
          </a:p>
        </p:txBody>
      </p:sp>
    </p:spTree>
    <p:extLst>
      <p:ext uri="{BB962C8B-B14F-4D97-AF65-F5344CB8AC3E}">
        <p14:creationId xmlns:p14="http://schemas.microsoft.com/office/powerpoint/2010/main" val="418753669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sz="1200" kern="1200" dirty="0">
                <a:solidFill>
                  <a:schemeClr val="tx1"/>
                </a:solidFill>
                <a:effectLst/>
                <a:latin typeface="+mn-lt"/>
                <a:ea typeface="+mn-ea"/>
                <a:cs typeface="+mn-cs"/>
              </a:rPr>
              <a:t>Wird alles anders im Bildungsplan 2016? Gewiss nicht.</a:t>
            </a:r>
          </a:p>
          <a:p>
            <a:r>
              <a:rPr lang="de-DE" sz="1200" kern="1200" dirty="0">
                <a:solidFill>
                  <a:schemeClr val="tx1"/>
                </a:solidFill>
                <a:effectLst/>
                <a:latin typeface="+mn-lt"/>
                <a:ea typeface="+mn-ea"/>
                <a:cs typeface="+mn-cs"/>
              </a:rPr>
              <a:t>Weitermachen wie bisher – nur die Beschriftungen der Hängeregistratur austauschen? Sicher auch nicht!</a:t>
            </a:r>
          </a:p>
          <a:p>
            <a:r>
              <a:rPr lang="de-DE" sz="1200" kern="1200" dirty="0">
                <a:solidFill>
                  <a:schemeClr val="tx1"/>
                </a:solidFill>
                <a:effectLst/>
                <a:latin typeface="+mn-lt"/>
                <a:ea typeface="+mn-ea"/>
                <a:cs typeface="+mn-cs"/>
              </a:rPr>
              <a:t> </a:t>
            </a:r>
          </a:p>
          <a:p>
            <a:r>
              <a:rPr lang="de-DE" sz="1200" kern="1200" dirty="0">
                <a:solidFill>
                  <a:schemeClr val="tx1"/>
                </a:solidFill>
                <a:effectLst/>
                <a:latin typeface="+mn-lt"/>
                <a:ea typeface="+mn-ea"/>
                <a:cs typeface="+mn-cs"/>
              </a:rPr>
              <a:t>Ich hoffe, ich konnte ein wenig Lust machen, Neues auszuprobieren und vor allem Ideen zu entwickeln dafür, was die Schülerinnen und Schüler in der frühen Adoleszenz brauchen. </a:t>
            </a:r>
          </a:p>
          <a:p>
            <a:r>
              <a:rPr lang="de-DE" sz="1200" kern="1200">
                <a:solidFill>
                  <a:schemeClr val="tx1"/>
                </a:solidFill>
                <a:effectLst/>
                <a:latin typeface="+mn-lt"/>
                <a:ea typeface="+mn-ea"/>
                <a:cs typeface="+mn-cs"/>
              </a:rPr>
              <a:t>(Autor: Kurt </a:t>
            </a:r>
            <a:r>
              <a:rPr lang="de-DE" sz="1200" kern="1200" dirty="0">
                <a:solidFill>
                  <a:schemeClr val="tx1"/>
                </a:solidFill>
                <a:effectLst/>
                <a:latin typeface="+mn-lt"/>
                <a:ea typeface="+mn-ea"/>
                <a:cs typeface="+mn-cs"/>
              </a:rPr>
              <a:t>Konstandin)</a:t>
            </a:r>
          </a:p>
        </p:txBody>
      </p:sp>
      <p:sp>
        <p:nvSpPr>
          <p:cNvPr id="4" name="Foliennummernplatzhalter 3"/>
          <p:cNvSpPr>
            <a:spLocks noGrp="1"/>
          </p:cNvSpPr>
          <p:nvPr>
            <p:ph type="sldNum" sz="quarter" idx="10"/>
          </p:nvPr>
        </p:nvSpPr>
        <p:spPr/>
        <p:txBody>
          <a:bodyPr/>
          <a:lstStyle/>
          <a:p>
            <a:fld id="{788C3E48-F0F7-469A-8249-0F301167E972}" type="slidenum">
              <a:rPr lang="de-DE" smtClean="0"/>
              <a:t>17</a:t>
            </a:fld>
            <a:endParaRPr lang="de-DE"/>
          </a:p>
        </p:txBody>
      </p:sp>
    </p:spTree>
    <p:extLst>
      <p:ext uri="{BB962C8B-B14F-4D97-AF65-F5344CB8AC3E}">
        <p14:creationId xmlns:p14="http://schemas.microsoft.com/office/powerpoint/2010/main" val="1291433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200" kern="1200" dirty="0">
                <a:solidFill>
                  <a:schemeClr val="tx1"/>
                </a:solidFill>
                <a:effectLst/>
                <a:latin typeface="+mn-lt"/>
                <a:ea typeface="+mn-ea"/>
                <a:cs typeface="+mn-cs"/>
              </a:rPr>
              <a:t>Zum formalen Kontinuum gehört bei bisherigen Bildungsplänen, dass sie mit Themen bzw. Themenfeldern arbeiten. Metapher für mich dafür ist dieses Bild. Die unterschiedlichen Hänger einer Registratur stehen jeweils für ein Thema bzw. ein Themenfeld aus dem Bildungsplan. Mit jedem neuen Bildungsplan konnte die Registratur bleiben, eventuell wurde die Beschriftung eines Hängers geändert, wurden einzelne Seiten in die Hänger hinzugefügt und alte ausgetauscht.</a:t>
            </a:r>
          </a:p>
          <a:p>
            <a:endParaRPr lang="de-DE" dirty="0"/>
          </a:p>
        </p:txBody>
      </p:sp>
      <p:sp>
        <p:nvSpPr>
          <p:cNvPr id="4" name="Foliennummernplatzhalter 3"/>
          <p:cNvSpPr>
            <a:spLocks noGrp="1"/>
          </p:cNvSpPr>
          <p:nvPr>
            <p:ph type="sldNum" sz="quarter" idx="10"/>
          </p:nvPr>
        </p:nvSpPr>
        <p:spPr/>
        <p:txBody>
          <a:bodyPr/>
          <a:lstStyle/>
          <a:p>
            <a:fld id="{788C3E48-F0F7-469A-8249-0F301167E972}" type="slidenum">
              <a:rPr lang="de-DE" smtClean="0"/>
              <a:t>2</a:t>
            </a:fld>
            <a:endParaRPr lang="de-DE"/>
          </a:p>
        </p:txBody>
      </p:sp>
    </p:spTree>
    <p:extLst>
      <p:ext uri="{BB962C8B-B14F-4D97-AF65-F5344CB8AC3E}">
        <p14:creationId xmlns:p14="http://schemas.microsoft.com/office/powerpoint/2010/main" val="16214508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sz="1200" kern="1200" dirty="0">
                <a:solidFill>
                  <a:schemeClr val="tx1"/>
                </a:solidFill>
                <a:effectLst/>
                <a:latin typeface="+mn-lt"/>
                <a:ea typeface="+mn-ea"/>
                <a:cs typeface="+mn-cs"/>
              </a:rPr>
              <a:t>Der Bildungsplan 2016 arbeitet ohne Vorgabe von Themenfeldern.</a:t>
            </a:r>
          </a:p>
          <a:p>
            <a:r>
              <a:rPr lang="de-DE" sz="1200" kern="1200" dirty="0">
                <a:solidFill>
                  <a:schemeClr val="tx1"/>
                </a:solidFill>
                <a:effectLst/>
                <a:latin typeface="+mn-lt"/>
                <a:ea typeface="+mn-ea"/>
                <a:cs typeface="+mn-cs"/>
              </a:rPr>
              <a:t>Auf der Suche nach einer geeigneten Metapher für die Veränderung, für das Neue am Bildungsplan 2016 erscheint dieses Bild eines Netzes plausibel. </a:t>
            </a:r>
          </a:p>
          <a:p>
            <a:r>
              <a:rPr lang="de-DE" sz="1200" kern="1200" dirty="0">
                <a:solidFill>
                  <a:schemeClr val="tx1"/>
                </a:solidFill>
                <a:effectLst/>
                <a:latin typeface="+mn-lt"/>
                <a:ea typeface="+mn-ea"/>
                <a:cs typeface="+mn-cs"/>
              </a:rPr>
              <a:t>Dabei ist eine doppelte Richtung der Vernetzung tragend: Zum einen die vertikale Richtung, die sich als aufbauendes Lernen mit dem Ziel des Abiturs umschreiben lässt. Der innere Zusammenhang der Kompetenzen eines Bereiches, vom Abschluss her gedacht, folgt einem logischen Aufbau. </a:t>
            </a:r>
          </a:p>
          <a:p>
            <a:r>
              <a:rPr lang="de-DE" sz="1200" kern="1200" dirty="0">
                <a:solidFill>
                  <a:schemeClr val="tx1"/>
                </a:solidFill>
                <a:effectLst/>
                <a:latin typeface="+mn-lt"/>
                <a:ea typeface="+mn-ea"/>
                <a:cs typeface="+mn-cs"/>
              </a:rPr>
              <a:t>Die horizontale Vernetzung ergibt sich als innerer Zusammenhang zwischen den Bereichen des Bildungsplans, der vom Entwicklungsstand der Schülerinnen und Schüler bestimmt wird.</a:t>
            </a:r>
          </a:p>
          <a:p>
            <a:endParaRPr lang="de-DE" dirty="0"/>
          </a:p>
        </p:txBody>
      </p:sp>
      <p:sp>
        <p:nvSpPr>
          <p:cNvPr id="4" name="Foliennummernplatzhalter 3"/>
          <p:cNvSpPr>
            <a:spLocks noGrp="1"/>
          </p:cNvSpPr>
          <p:nvPr>
            <p:ph type="sldNum" sz="quarter" idx="10"/>
          </p:nvPr>
        </p:nvSpPr>
        <p:spPr/>
        <p:txBody>
          <a:bodyPr/>
          <a:lstStyle/>
          <a:p>
            <a:fld id="{788C3E48-F0F7-469A-8249-0F301167E972}" type="slidenum">
              <a:rPr lang="de-DE" smtClean="0"/>
              <a:t>3</a:t>
            </a:fld>
            <a:endParaRPr lang="de-DE"/>
          </a:p>
        </p:txBody>
      </p:sp>
    </p:spTree>
    <p:extLst>
      <p:ext uri="{BB962C8B-B14F-4D97-AF65-F5344CB8AC3E}">
        <p14:creationId xmlns:p14="http://schemas.microsoft.com/office/powerpoint/2010/main" val="16529724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200" kern="1200" dirty="0">
                <a:solidFill>
                  <a:schemeClr val="tx1"/>
                </a:solidFill>
                <a:effectLst/>
                <a:latin typeface="+mn-lt"/>
                <a:ea typeface="+mn-ea"/>
                <a:cs typeface="+mn-cs"/>
              </a:rPr>
              <a:t>Der Bildungsplan 2016 arbeitet mit zu vernetzenden inhaltsbezogenen Teilkompetenzen. Wie in einem Netz hängen die verschiedenen Bereiche des Bildungsplans zusammen, speisen sich Themen aus unterschiedlich zu verortenden Quellen. Auch wenn die Systematik der sieben Bereiche erhalten blieb, entstand doch ein asymmetrisches Gebilde, das gleichwohl eine Mitte hat. Das Zentrum der Klassenstufe 7/8, vorgegeben durch den Entwicklungsstand der Schülerinnen und Schüler, möchte ich als Entwicklung eines Selbstkonzeptes bezeichnen.  </a:t>
            </a:r>
          </a:p>
          <a:p>
            <a:endParaRPr lang="de-DE" dirty="0"/>
          </a:p>
        </p:txBody>
      </p:sp>
      <p:sp>
        <p:nvSpPr>
          <p:cNvPr id="4" name="Foliennummernplatzhalter 3"/>
          <p:cNvSpPr>
            <a:spLocks noGrp="1"/>
          </p:cNvSpPr>
          <p:nvPr>
            <p:ph type="sldNum" sz="quarter" idx="10"/>
          </p:nvPr>
        </p:nvSpPr>
        <p:spPr/>
        <p:txBody>
          <a:bodyPr/>
          <a:lstStyle/>
          <a:p>
            <a:fld id="{788C3E48-F0F7-469A-8249-0F301167E972}" type="slidenum">
              <a:rPr lang="de-DE" smtClean="0"/>
              <a:t>4</a:t>
            </a:fld>
            <a:endParaRPr lang="de-DE"/>
          </a:p>
        </p:txBody>
      </p:sp>
    </p:spTree>
    <p:extLst>
      <p:ext uri="{BB962C8B-B14F-4D97-AF65-F5344CB8AC3E}">
        <p14:creationId xmlns:p14="http://schemas.microsoft.com/office/powerpoint/2010/main" val="38006761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sz="1200" kern="1200" dirty="0">
                <a:solidFill>
                  <a:schemeClr val="tx1"/>
                </a:solidFill>
                <a:effectLst/>
                <a:latin typeface="+mn-lt"/>
                <a:ea typeface="+mn-ea"/>
                <a:cs typeface="+mn-cs"/>
              </a:rPr>
              <a:t>Es „zeigt sich, dass die Ausbildung eines reflektierten, differenzierten und akzeptierten Selbstkonzeptes mit seinen kognitiven, emotionalen wie handlungsbezogenen Seiten eine zentrale Entwicklungsaufgabe für die Heranwachsenden im Jugendalter darstellt, die sie nach anfänglichen, mitunter krisenhaften Verunsicherungen und Suchbewegungen in zunehmend selbstsicherer, komplexerer und </a:t>
            </a:r>
            <a:r>
              <a:rPr lang="de-DE" sz="1200" kern="1200" dirty="0" err="1">
                <a:solidFill>
                  <a:schemeClr val="tx1"/>
                </a:solidFill>
                <a:effectLst/>
                <a:latin typeface="+mn-lt"/>
                <a:ea typeface="+mn-ea"/>
                <a:cs typeface="+mn-cs"/>
              </a:rPr>
              <a:t>integrierterer</a:t>
            </a:r>
            <a:r>
              <a:rPr lang="de-DE" sz="1200" kern="1200" dirty="0">
                <a:solidFill>
                  <a:schemeClr val="tx1"/>
                </a:solidFill>
                <a:effectLst/>
                <a:latin typeface="+mn-lt"/>
                <a:ea typeface="+mn-ea"/>
                <a:cs typeface="+mn-cs"/>
              </a:rPr>
              <a:t> Weise lösen.“  Vorwort zum Jahrbuch der Jugendtheologie Band 3, Anthropologie und Jugendtheologie)</a:t>
            </a:r>
          </a:p>
          <a:p>
            <a:r>
              <a:rPr lang="de-DE" sz="1200" kern="1200" dirty="0">
                <a:solidFill>
                  <a:schemeClr val="tx1"/>
                </a:solidFill>
                <a:effectLst/>
                <a:latin typeface="+mn-lt"/>
                <a:ea typeface="+mn-ea"/>
                <a:cs typeface="+mn-cs"/>
              </a:rPr>
              <a:t> </a:t>
            </a:r>
          </a:p>
          <a:p>
            <a:r>
              <a:rPr lang="de-DE" sz="1200" kern="1200" dirty="0">
                <a:solidFill>
                  <a:schemeClr val="tx1"/>
                </a:solidFill>
                <a:effectLst/>
                <a:latin typeface="+mn-lt"/>
                <a:ea typeface="+mn-ea"/>
                <a:cs typeface="+mn-cs"/>
              </a:rPr>
              <a:t>Diese Aufgabe, die Entwicklung eines Selbstkonzeptes, stand bei der Entwicklung des Bildungsplans 2016 im Hintergrund, als versucht wurde, Akzente zu setzen für den Bildungsplan in Klasse 7 und 8. Ich nenne im Folgenden einige Begriffe, die neue oder neu akzentuierte Inhalte aus dem Bildungsplan aufgreifen, die zu der Entwicklung des Selbstkonzeptes beitragen. </a:t>
            </a:r>
          </a:p>
          <a:p>
            <a:endParaRPr lang="de-DE" dirty="0"/>
          </a:p>
        </p:txBody>
      </p:sp>
      <p:sp>
        <p:nvSpPr>
          <p:cNvPr id="4" name="Foliennummernplatzhalter 3"/>
          <p:cNvSpPr>
            <a:spLocks noGrp="1"/>
          </p:cNvSpPr>
          <p:nvPr>
            <p:ph type="sldNum" sz="quarter" idx="10"/>
          </p:nvPr>
        </p:nvSpPr>
        <p:spPr/>
        <p:txBody>
          <a:bodyPr/>
          <a:lstStyle/>
          <a:p>
            <a:fld id="{788C3E48-F0F7-469A-8249-0F301167E972}" type="slidenum">
              <a:rPr lang="de-DE" smtClean="0"/>
              <a:t>5</a:t>
            </a:fld>
            <a:endParaRPr lang="de-DE"/>
          </a:p>
        </p:txBody>
      </p:sp>
    </p:spTree>
    <p:extLst>
      <p:ext uri="{BB962C8B-B14F-4D97-AF65-F5344CB8AC3E}">
        <p14:creationId xmlns:p14="http://schemas.microsoft.com/office/powerpoint/2010/main" val="27266297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200" kern="1200" dirty="0">
                <a:solidFill>
                  <a:schemeClr val="tx1"/>
                </a:solidFill>
                <a:effectLst/>
                <a:latin typeface="+mn-lt"/>
                <a:ea typeface="+mn-ea"/>
                <a:cs typeface="+mn-cs"/>
              </a:rPr>
              <a:t>Die Entwicklung eines Selbstkonzeptes bei Heranwachsenden verläuft nach Erikson in verschiedenen Dimensionen, von denen die zentrale Funktion der </a:t>
            </a:r>
            <a:r>
              <a:rPr lang="de-DE" sz="1200" b="1" kern="1200" dirty="0">
                <a:solidFill>
                  <a:schemeClr val="tx1"/>
                </a:solidFill>
                <a:effectLst/>
                <a:latin typeface="+mn-lt"/>
                <a:ea typeface="+mn-ea"/>
                <a:cs typeface="+mn-cs"/>
              </a:rPr>
              <a:t>Ausbildung der psychosozialen Identität</a:t>
            </a:r>
            <a:r>
              <a:rPr lang="de-DE" sz="1200" kern="1200" dirty="0">
                <a:solidFill>
                  <a:schemeClr val="tx1"/>
                </a:solidFill>
                <a:effectLst/>
                <a:latin typeface="+mn-lt"/>
                <a:ea typeface="+mn-ea"/>
                <a:cs typeface="+mn-cs"/>
              </a:rPr>
              <a:t> im Blick auf die eigene Person im sozialen Kontext zukommt. Dazu können biblische Perspektiven als positive Deutungsmöglichkeiten in den Blick geraten.</a:t>
            </a:r>
          </a:p>
          <a:p>
            <a:endParaRPr lang="de-DE" dirty="0"/>
          </a:p>
        </p:txBody>
      </p:sp>
      <p:sp>
        <p:nvSpPr>
          <p:cNvPr id="4" name="Foliennummernplatzhalter 3"/>
          <p:cNvSpPr>
            <a:spLocks noGrp="1"/>
          </p:cNvSpPr>
          <p:nvPr>
            <p:ph type="sldNum" sz="quarter" idx="10"/>
          </p:nvPr>
        </p:nvSpPr>
        <p:spPr/>
        <p:txBody>
          <a:bodyPr/>
          <a:lstStyle/>
          <a:p>
            <a:fld id="{788C3E48-F0F7-469A-8249-0F301167E972}" type="slidenum">
              <a:rPr lang="de-DE" smtClean="0"/>
              <a:t>6</a:t>
            </a:fld>
            <a:endParaRPr lang="de-DE"/>
          </a:p>
        </p:txBody>
      </p:sp>
    </p:spTree>
    <p:extLst>
      <p:ext uri="{BB962C8B-B14F-4D97-AF65-F5344CB8AC3E}">
        <p14:creationId xmlns:p14="http://schemas.microsoft.com/office/powerpoint/2010/main" val="4598484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sz="1200" kern="1200" dirty="0">
                <a:solidFill>
                  <a:schemeClr val="tx1"/>
                </a:solidFill>
                <a:effectLst/>
                <a:latin typeface="+mn-lt"/>
                <a:ea typeface="+mn-ea"/>
                <a:cs typeface="+mn-cs"/>
              </a:rPr>
              <a:t>Das Entwickeln eines Selbstkonzeptes geschieht im Spannungsfeld zwischen Individuum und Gesellschaft.</a:t>
            </a:r>
          </a:p>
          <a:p>
            <a:r>
              <a:rPr lang="de-DE" sz="1200" kern="1200" dirty="0">
                <a:solidFill>
                  <a:schemeClr val="tx1"/>
                </a:solidFill>
                <a:effectLst/>
                <a:latin typeface="+mn-lt"/>
                <a:ea typeface="+mn-ea"/>
                <a:cs typeface="+mn-cs"/>
              </a:rPr>
              <a:t>Eine erste </a:t>
            </a:r>
            <a:r>
              <a:rPr lang="de-DE" sz="1200" kern="1200" dirty="0" err="1">
                <a:solidFill>
                  <a:schemeClr val="tx1"/>
                </a:solidFill>
                <a:effectLst/>
                <a:latin typeface="+mn-lt"/>
                <a:ea typeface="+mn-ea"/>
                <a:cs typeface="+mn-cs"/>
              </a:rPr>
              <a:t>IbK</a:t>
            </a:r>
            <a:r>
              <a:rPr lang="de-DE" sz="1200" kern="1200" dirty="0">
                <a:solidFill>
                  <a:schemeClr val="tx1"/>
                </a:solidFill>
                <a:effectLst/>
                <a:latin typeface="+mn-lt"/>
                <a:ea typeface="+mn-ea"/>
                <a:cs typeface="+mn-cs"/>
              </a:rPr>
              <a:t> nimmt den Prozess im </a:t>
            </a:r>
            <a:r>
              <a:rPr lang="de-DE" sz="1200" b="1" kern="1200" dirty="0">
                <a:solidFill>
                  <a:schemeClr val="tx1"/>
                </a:solidFill>
                <a:effectLst/>
                <a:latin typeface="+mn-lt"/>
                <a:ea typeface="+mn-ea"/>
                <a:cs typeface="+mn-cs"/>
              </a:rPr>
              <a:t>sozialen Umfeld</a:t>
            </a:r>
            <a:r>
              <a:rPr lang="de-DE" sz="1200" kern="1200" dirty="0">
                <a:solidFill>
                  <a:schemeClr val="tx1"/>
                </a:solidFill>
                <a:effectLst/>
                <a:latin typeface="+mn-lt"/>
                <a:ea typeface="+mn-ea"/>
                <a:cs typeface="+mn-cs"/>
              </a:rPr>
              <a:t> in den Blick. Neben der Familie kommt der Peergroup eine verstärkte Bedeutung zu, außerdem spielen soziale Medien für einen Teil der Heranwachsenden eine große Rolle, wobei der rasante Wechsel der auf den Markt drängenden Sozialen Netzwerke schwindelerregend erscheint.</a:t>
            </a:r>
          </a:p>
          <a:p>
            <a:r>
              <a:rPr lang="de-DE" sz="1200" kern="1200" dirty="0">
                <a:solidFill>
                  <a:schemeClr val="tx1"/>
                </a:solidFill>
                <a:effectLst/>
                <a:latin typeface="+mn-lt"/>
                <a:ea typeface="+mn-ea"/>
                <a:cs typeface="+mn-cs"/>
              </a:rPr>
              <a:t>Die Frage nach </a:t>
            </a:r>
            <a:r>
              <a:rPr lang="de-DE" sz="1200" b="1" kern="1200" dirty="0">
                <a:solidFill>
                  <a:schemeClr val="tx1"/>
                </a:solidFill>
                <a:effectLst/>
                <a:latin typeface="+mn-lt"/>
                <a:ea typeface="+mn-ea"/>
                <a:cs typeface="+mn-cs"/>
              </a:rPr>
              <a:t>Vorbildern und Idolen</a:t>
            </a:r>
            <a:r>
              <a:rPr lang="de-DE" sz="1200" kern="1200" dirty="0">
                <a:solidFill>
                  <a:schemeClr val="tx1"/>
                </a:solidFill>
                <a:effectLst/>
                <a:latin typeface="+mn-lt"/>
                <a:ea typeface="+mn-ea"/>
                <a:cs typeface="+mn-cs"/>
              </a:rPr>
              <a:t> erschien über Jahre altmodisch und war fast in Vergessenheit geraten – bis in den letzten Jahren Casting-Shows zunehmend junge Menschen vor den Bildschirm lockten und jungen Menschen Angebote zur Identifikation und Abgrenzung lieferten. Die Ambivalenz der Begriffe „Vorbild“ und „Idol“ muss dabei durchaus in den Blick geraten.</a:t>
            </a:r>
          </a:p>
          <a:p>
            <a:r>
              <a:rPr lang="de-DE" sz="1200" kern="1200" dirty="0">
                <a:solidFill>
                  <a:schemeClr val="tx1"/>
                </a:solidFill>
                <a:effectLst/>
                <a:latin typeface="+mn-lt"/>
                <a:ea typeface="+mn-ea"/>
                <a:cs typeface="+mn-cs"/>
              </a:rPr>
              <a:t>Der Prozess der Entwicklung eines Selbstkonzeptes ist phasenweise begleitet von Egozentrismus, von Unsicherheit und Krisen. Unsicherheit, erhöhte Leistungserwartungen, erste Begegnung mit suchtschaffenden Drogen können zu </a:t>
            </a:r>
            <a:r>
              <a:rPr lang="de-DE" sz="1200" b="1" kern="1200" dirty="0">
                <a:solidFill>
                  <a:schemeClr val="tx1"/>
                </a:solidFill>
                <a:effectLst/>
                <a:latin typeface="+mn-lt"/>
                <a:ea typeface="+mn-ea"/>
                <a:cs typeface="+mn-cs"/>
              </a:rPr>
              <a:t>krisenhaften Entwicklungen </a:t>
            </a:r>
            <a:r>
              <a:rPr lang="de-DE" sz="1200" kern="1200" dirty="0">
                <a:solidFill>
                  <a:schemeClr val="tx1"/>
                </a:solidFill>
                <a:effectLst/>
                <a:latin typeface="+mn-lt"/>
                <a:ea typeface="+mn-ea"/>
                <a:cs typeface="+mn-cs"/>
              </a:rPr>
              <a:t>führen.</a:t>
            </a:r>
          </a:p>
          <a:p>
            <a:endParaRPr lang="de-DE" dirty="0"/>
          </a:p>
        </p:txBody>
      </p:sp>
      <p:sp>
        <p:nvSpPr>
          <p:cNvPr id="4" name="Foliennummernplatzhalter 3"/>
          <p:cNvSpPr>
            <a:spLocks noGrp="1"/>
          </p:cNvSpPr>
          <p:nvPr>
            <p:ph type="sldNum" sz="quarter" idx="10"/>
          </p:nvPr>
        </p:nvSpPr>
        <p:spPr/>
        <p:txBody>
          <a:bodyPr/>
          <a:lstStyle/>
          <a:p>
            <a:fld id="{788C3E48-F0F7-469A-8249-0F301167E972}" type="slidenum">
              <a:rPr lang="de-DE" smtClean="0"/>
              <a:t>7</a:t>
            </a:fld>
            <a:endParaRPr lang="de-DE"/>
          </a:p>
        </p:txBody>
      </p:sp>
    </p:spTree>
    <p:extLst>
      <p:ext uri="{BB962C8B-B14F-4D97-AF65-F5344CB8AC3E}">
        <p14:creationId xmlns:p14="http://schemas.microsoft.com/office/powerpoint/2010/main" val="16024839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sz="1200" kern="1200" dirty="0">
                <a:solidFill>
                  <a:schemeClr val="tx1"/>
                </a:solidFill>
                <a:effectLst/>
                <a:latin typeface="+mn-lt"/>
                <a:ea typeface="+mn-ea"/>
                <a:cs typeface="+mn-cs"/>
              </a:rPr>
              <a:t>Welche </a:t>
            </a:r>
            <a:r>
              <a:rPr lang="de-DE" sz="1200" b="1" kern="1200" dirty="0">
                <a:solidFill>
                  <a:schemeClr val="tx1"/>
                </a:solidFill>
                <a:effectLst/>
                <a:latin typeface="+mn-lt"/>
                <a:ea typeface="+mn-ea"/>
                <a:cs typeface="+mn-cs"/>
              </a:rPr>
              <a:t>biblischen Bezüge</a:t>
            </a:r>
            <a:r>
              <a:rPr lang="de-DE" sz="1200" kern="1200" dirty="0">
                <a:solidFill>
                  <a:schemeClr val="tx1"/>
                </a:solidFill>
                <a:effectLst/>
                <a:latin typeface="+mn-lt"/>
                <a:ea typeface="+mn-ea"/>
                <a:cs typeface="+mn-cs"/>
              </a:rPr>
              <a:t> eröffnen die Möglichkeit einer gelingenden Deutung der eigenen Person? Hier sei verwiesen auf zwei Kompetenzen, die zum einen die Frage nach </a:t>
            </a:r>
            <a:r>
              <a:rPr lang="de-DE" sz="1200" b="1" kern="1200" dirty="0">
                <a:solidFill>
                  <a:schemeClr val="tx1"/>
                </a:solidFill>
                <a:effectLst/>
                <a:latin typeface="+mn-lt"/>
                <a:ea typeface="+mn-ea"/>
                <a:cs typeface="+mn-cs"/>
              </a:rPr>
              <a:t>christlicher Freiheit</a:t>
            </a:r>
            <a:r>
              <a:rPr lang="de-DE" sz="1200" kern="1200" dirty="0">
                <a:solidFill>
                  <a:schemeClr val="tx1"/>
                </a:solidFill>
                <a:effectLst/>
                <a:latin typeface="+mn-lt"/>
                <a:ea typeface="+mn-ea"/>
                <a:cs typeface="+mn-cs"/>
              </a:rPr>
              <a:t> und den </a:t>
            </a:r>
            <a:r>
              <a:rPr lang="de-DE" sz="1200" b="1" kern="1200" dirty="0">
                <a:solidFill>
                  <a:schemeClr val="tx1"/>
                </a:solidFill>
                <a:effectLst/>
                <a:latin typeface="+mn-lt"/>
                <a:ea typeface="+mn-ea"/>
                <a:cs typeface="+mn-cs"/>
              </a:rPr>
              <a:t>Hoffnungsaspekt</a:t>
            </a:r>
            <a:r>
              <a:rPr lang="de-DE" sz="1200" kern="1200" dirty="0">
                <a:solidFill>
                  <a:schemeClr val="tx1"/>
                </a:solidFill>
                <a:effectLst/>
                <a:latin typeface="+mn-lt"/>
                <a:ea typeface="+mn-ea"/>
                <a:cs typeface="+mn-cs"/>
              </a:rPr>
              <a:t> der religiösen Deutung des eigenen Lebens in den Blick rücken.</a:t>
            </a:r>
          </a:p>
          <a:p>
            <a:r>
              <a:rPr lang="de-DE" sz="1200" kern="1200" dirty="0">
                <a:solidFill>
                  <a:schemeClr val="tx1"/>
                </a:solidFill>
                <a:effectLst/>
                <a:latin typeface="+mn-lt"/>
                <a:ea typeface="+mn-ea"/>
                <a:cs typeface="+mn-cs"/>
              </a:rPr>
              <a:t> </a:t>
            </a:r>
          </a:p>
          <a:p>
            <a:r>
              <a:rPr lang="de-DE" sz="1200" kern="1200" dirty="0">
                <a:solidFill>
                  <a:schemeClr val="tx1"/>
                </a:solidFill>
                <a:effectLst/>
                <a:latin typeface="+mn-lt"/>
                <a:ea typeface="+mn-ea"/>
                <a:cs typeface="+mn-cs"/>
              </a:rPr>
              <a:t>Die Vorbereitungsgruppen entwickelten nicht zufällig zum Bereich der Identitätsbildung ihre beiden Unterrichtssequenzen.</a:t>
            </a:r>
          </a:p>
          <a:p>
            <a:endParaRPr lang="de-DE" dirty="0"/>
          </a:p>
        </p:txBody>
      </p:sp>
      <p:sp>
        <p:nvSpPr>
          <p:cNvPr id="4" name="Foliennummernplatzhalter 3"/>
          <p:cNvSpPr>
            <a:spLocks noGrp="1"/>
          </p:cNvSpPr>
          <p:nvPr>
            <p:ph type="sldNum" sz="quarter" idx="10"/>
          </p:nvPr>
        </p:nvSpPr>
        <p:spPr/>
        <p:txBody>
          <a:bodyPr/>
          <a:lstStyle/>
          <a:p>
            <a:fld id="{788C3E48-F0F7-469A-8249-0F301167E972}" type="slidenum">
              <a:rPr lang="de-DE" smtClean="0"/>
              <a:t>8</a:t>
            </a:fld>
            <a:endParaRPr lang="de-DE"/>
          </a:p>
        </p:txBody>
      </p:sp>
    </p:spTree>
    <p:extLst>
      <p:ext uri="{BB962C8B-B14F-4D97-AF65-F5344CB8AC3E}">
        <p14:creationId xmlns:p14="http://schemas.microsoft.com/office/powerpoint/2010/main" val="24082530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sz="1200" kern="1200" dirty="0">
                <a:solidFill>
                  <a:schemeClr val="tx1"/>
                </a:solidFill>
                <a:effectLst/>
                <a:latin typeface="+mn-lt"/>
                <a:ea typeface="+mn-ea"/>
                <a:cs typeface="+mn-cs"/>
              </a:rPr>
              <a:t>Die Frage nach gerechtem Handeln war bisher schon immer in den Bildungsplänen, auch in Klassenstufe 7/8, reflektiert, etwa in der Auseinandersetzung mit prophetischem Wirken.</a:t>
            </a:r>
          </a:p>
          <a:p>
            <a:r>
              <a:rPr lang="de-DE" sz="1200" kern="1200" dirty="0">
                <a:solidFill>
                  <a:schemeClr val="tx1"/>
                </a:solidFill>
                <a:effectLst/>
                <a:latin typeface="+mn-lt"/>
                <a:ea typeface="+mn-ea"/>
                <a:cs typeface="+mn-cs"/>
              </a:rPr>
              <a:t> </a:t>
            </a:r>
          </a:p>
          <a:p>
            <a:r>
              <a:rPr lang="de-DE" sz="1200" kern="1200" dirty="0">
                <a:solidFill>
                  <a:schemeClr val="tx1"/>
                </a:solidFill>
                <a:effectLst/>
                <a:latin typeface="+mn-lt"/>
                <a:ea typeface="+mn-ea"/>
                <a:cs typeface="+mn-cs"/>
              </a:rPr>
              <a:t>Neu ist jetzt eine Elementarisierung der Frage nach Gerechtigkeit.</a:t>
            </a:r>
            <a:br>
              <a:rPr lang="de-DE" sz="1200" kern="1200" dirty="0">
                <a:solidFill>
                  <a:schemeClr val="tx1"/>
                </a:solidFill>
                <a:effectLst/>
                <a:latin typeface="+mn-lt"/>
                <a:ea typeface="+mn-ea"/>
                <a:cs typeface="+mn-cs"/>
              </a:rPr>
            </a:br>
            <a:r>
              <a:rPr lang="de-DE" sz="1200" kern="1200" dirty="0">
                <a:solidFill>
                  <a:schemeClr val="tx1"/>
                </a:solidFill>
                <a:effectLst/>
                <a:latin typeface="+mn-lt"/>
                <a:ea typeface="+mn-ea"/>
                <a:cs typeface="+mn-cs"/>
              </a:rPr>
              <a:t>Aber können wir in Klasse 7/8 schon auf einem abstrakten Niveau über Gerechtigkeit reden?</a:t>
            </a:r>
          </a:p>
          <a:p>
            <a:r>
              <a:rPr lang="de-DE" sz="1200" kern="1200" dirty="0">
                <a:solidFill>
                  <a:schemeClr val="tx1"/>
                </a:solidFill>
                <a:effectLst/>
                <a:latin typeface="+mn-lt"/>
                <a:ea typeface="+mn-ea"/>
                <a:cs typeface="+mn-cs"/>
              </a:rPr>
              <a:t>Gehört das Thema nicht in die Kursstufe? Ein Konzept von Gerechtigkeit ohne das aristotelische Konzept der </a:t>
            </a:r>
            <a:r>
              <a:rPr lang="de-DE" sz="1200" kern="1200" dirty="0" err="1">
                <a:solidFill>
                  <a:schemeClr val="tx1"/>
                </a:solidFill>
                <a:effectLst/>
                <a:latin typeface="+mn-lt"/>
                <a:ea typeface="+mn-ea"/>
                <a:cs typeface="+mn-cs"/>
              </a:rPr>
              <a:t>iustitia</a:t>
            </a:r>
            <a:r>
              <a:rPr lang="de-DE" sz="1200" kern="1200" dirty="0">
                <a:solidFill>
                  <a:schemeClr val="tx1"/>
                </a:solidFill>
                <a:effectLst/>
                <a:latin typeface="+mn-lt"/>
                <a:ea typeface="+mn-ea"/>
                <a:cs typeface="+mn-cs"/>
              </a:rPr>
              <a:t> </a:t>
            </a:r>
            <a:r>
              <a:rPr lang="de-DE" sz="1200" kern="1200" dirty="0" err="1">
                <a:solidFill>
                  <a:schemeClr val="tx1"/>
                </a:solidFill>
                <a:effectLst/>
                <a:latin typeface="+mn-lt"/>
                <a:ea typeface="+mn-ea"/>
                <a:cs typeface="+mn-cs"/>
              </a:rPr>
              <a:t>distributiva</a:t>
            </a:r>
            <a:r>
              <a:rPr lang="de-DE" sz="1200" kern="1200" dirty="0">
                <a:solidFill>
                  <a:schemeClr val="tx1"/>
                </a:solidFill>
                <a:effectLst/>
                <a:latin typeface="+mn-lt"/>
                <a:ea typeface="+mn-ea"/>
                <a:cs typeface="+mn-cs"/>
              </a:rPr>
              <a:t>, der </a:t>
            </a:r>
            <a:r>
              <a:rPr lang="de-DE" sz="1200" kern="1200" dirty="0" err="1">
                <a:solidFill>
                  <a:schemeClr val="tx1"/>
                </a:solidFill>
                <a:effectLst/>
                <a:latin typeface="+mn-lt"/>
                <a:ea typeface="+mn-ea"/>
                <a:cs typeface="+mn-cs"/>
              </a:rPr>
              <a:t>iustitia</a:t>
            </a:r>
            <a:r>
              <a:rPr lang="de-DE" sz="1200" kern="1200" dirty="0">
                <a:solidFill>
                  <a:schemeClr val="tx1"/>
                </a:solidFill>
                <a:effectLst/>
                <a:latin typeface="+mn-lt"/>
                <a:ea typeface="+mn-ea"/>
                <a:cs typeface="+mn-cs"/>
              </a:rPr>
              <a:t> </a:t>
            </a:r>
            <a:r>
              <a:rPr lang="de-DE" sz="1200" kern="1200" dirty="0" err="1">
                <a:solidFill>
                  <a:schemeClr val="tx1"/>
                </a:solidFill>
                <a:effectLst/>
                <a:latin typeface="+mn-lt"/>
                <a:ea typeface="+mn-ea"/>
                <a:cs typeface="+mn-cs"/>
              </a:rPr>
              <a:t>commutativa</a:t>
            </a:r>
            <a:r>
              <a:rPr lang="de-DE" sz="1200" kern="1200" dirty="0">
                <a:solidFill>
                  <a:schemeClr val="tx1"/>
                </a:solidFill>
                <a:effectLst/>
                <a:latin typeface="+mn-lt"/>
                <a:ea typeface="+mn-ea"/>
                <a:cs typeface="+mn-cs"/>
              </a:rPr>
              <a:t> und </a:t>
            </a:r>
            <a:r>
              <a:rPr lang="de-DE" sz="1200" kern="1200" dirty="0" err="1">
                <a:solidFill>
                  <a:schemeClr val="tx1"/>
                </a:solidFill>
                <a:effectLst/>
                <a:latin typeface="+mn-lt"/>
                <a:ea typeface="+mn-ea"/>
                <a:cs typeface="+mn-cs"/>
              </a:rPr>
              <a:t>iustitia</a:t>
            </a:r>
            <a:r>
              <a:rPr lang="de-DE" sz="1200" kern="1200" dirty="0">
                <a:solidFill>
                  <a:schemeClr val="tx1"/>
                </a:solidFill>
                <a:effectLst/>
                <a:latin typeface="+mn-lt"/>
                <a:ea typeface="+mn-ea"/>
                <a:cs typeface="+mn-cs"/>
              </a:rPr>
              <a:t> </a:t>
            </a:r>
            <a:r>
              <a:rPr lang="de-DE" sz="1200" kern="1200" dirty="0" err="1">
                <a:solidFill>
                  <a:schemeClr val="tx1"/>
                </a:solidFill>
                <a:effectLst/>
                <a:latin typeface="+mn-lt"/>
                <a:ea typeface="+mn-ea"/>
                <a:cs typeface="+mn-cs"/>
              </a:rPr>
              <a:t>legalis</a:t>
            </a:r>
            <a:r>
              <a:rPr lang="de-DE" sz="1200" kern="1200" dirty="0">
                <a:solidFill>
                  <a:schemeClr val="tx1"/>
                </a:solidFill>
                <a:effectLst/>
                <a:latin typeface="+mn-lt"/>
                <a:ea typeface="+mn-ea"/>
                <a:cs typeface="+mn-cs"/>
              </a:rPr>
              <a:t>? Solche Fragen begegneten uns im Vorfeld. Klar scheint zu sein, dass die Frage nach gerechtem Handeln Jugendliche bewegt. „Das finde ich unfair!“ Ob im schulischen Kontext oder bei gesellschaftlichen Fragen wird vor allem erlebtes Unrecht thematisiert. Jugendliche zu sensibilisieren für Fragen von Recht und Unrecht und dazu beizutragen, dass sie Kriterien entwickeln, nach denen sich gerechtes Handeln vollzieht, scheint auf diesem Hintergrund nicht nur möglich, sondern sogar geboten. Also: bei Fragen nach der Gerechtigkeit von der Intuition zur Reflexion.  </a:t>
            </a:r>
          </a:p>
          <a:p>
            <a:endParaRPr lang="de-DE" dirty="0"/>
          </a:p>
        </p:txBody>
      </p:sp>
      <p:sp>
        <p:nvSpPr>
          <p:cNvPr id="4" name="Foliennummernplatzhalter 3"/>
          <p:cNvSpPr>
            <a:spLocks noGrp="1"/>
          </p:cNvSpPr>
          <p:nvPr>
            <p:ph type="sldNum" sz="quarter" idx="10"/>
          </p:nvPr>
        </p:nvSpPr>
        <p:spPr/>
        <p:txBody>
          <a:bodyPr/>
          <a:lstStyle/>
          <a:p>
            <a:fld id="{788C3E48-F0F7-469A-8249-0F301167E972}" type="slidenum">
              <a:rPr lang="de-DE" smtClean="0"/>
              <a:t>9</a:t>
            </a:fld>
            <a:endParaRPr lang="de-DE"/>
          </a:p>
        </p:txBody>
      </p:sp>
    </p:spTree>
    <p:extLst>
      <p:ext uri="{BB962C8B-B14F-4D97-AF65-F5344CB8AC3E}">
        <p14:creationId xmlns:p14="http://schemas.microsoft.com/office/powerpoint/2010/main" val="36552436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a:t>Titelmasterformat durch Klicken bearbeiten</a:t>
            </a:r>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p>
            <a:fld id="{E67AF48F-BB2B-4717-903A-3C842F281BAF}" type="datetimeFigureOut">
              <a:rPr lang="de-DE" smtClean="0"/>
              <a:t>05.03.2017</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5EDA888F-A977-4B42-BA2B-DF2B2110102C}" type="slidenum">
              <a:rPr lang="de-DE" smtClean="0"/>
              <a:t>‹Nr.›</a:t>
            </a:fld>
            <a:endParaRPr lang="de-DE"/>
          </a:p>
        </p:txBody>
      </p:sp>
    </p:spTree>
    <p:extLst>
      <p:ext uri="{BB962C8B-B14F-4D97-AF65-F5344CB8AC3E}">
        <p14:creationId xmlns:p14="http://schemas.microsoft.com/office/powerpoint/2010/main" val="11535922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E67AF48F-BB2B-4717-903A-3C842F281BAF}" type="datetimeFigureOut">
              <a:rPr lang="de-DE" smtClean="0"/>
              <a:t>05.03.2017</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5EDA888F-A977-4B42-BA2B-DF2B2110102C}" type="slidenum">
              <a:rPr lang="de-DE" smtClean="0"/>
              <a:t>‹Nr.›</a:t>
            </a:fld>
            <a:endParaRPr lang="de-DE"/>
          </a:p>
        </p:txBody>
      </p:sp>
    </p:spTree>
    <p:extLst>
      <p:ext uri="{BB962C8B-B14F-4D97-AF65-F5344CB8AC3E}">
        <p14:creationId xmlns:p14="http://schemas.microsoft.com/office/powerpoint/2010/main" val="40722150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E67AF48F-BB2B-4717-903A-3C842F281BAF}" type="datetimeFigureOut">
              <a:rPr lang="de-DE" smtClean="0"/>
              <a:t>05.03.2017</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5EDA888F-A977-4B42-BA2B-DF2B2110102C}" type="slidenum">
              <a:rPr lang="de-DE" smtClean="0"/>
              <a:t>‹Nr.›</a:t>
            </a:fld>
            <a:endParaRPr lang="de-DE"/>
          </a:p>
        </p:txBody>
      </p:sp>
    </p:spTree>
    <p:extLst>
      <p:ext uri="{BB962C8B-B14F-4D97-AF65-F5344CB8AC3E}">
        <p14:creationId xmlns:p14="http://schemas.microsoft.com/office/powerpoint/2010/main" val="22552108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E67AF48F-BB2B-4717-903A-3C842F281BAF}" type="datetimeFigureOut">
              <a:rPr lang="de-DE" smtClean="0"/>
              <a:t>05.03.2017</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5EDA888F-A977-4B42-BA2B-DF2B2110102C}" type="slidenum">
              <a:rPr lang="de-DE" smtClean="0"/>
              <a:t>‹Nr.›</a:t>
            </a:fld>
            <a:endParaRPr lang="de-DE"/>
          </a:p>
        </p:txBody>
      </p:sp>
    </p:spTree>
    <p:extLst>
      <p:ext uri="{BB962C8B-B14F-4D97-AF65-F5344CB8AC3E}">
        <p14:creationId xmlns:p14="http://schemas.microsoft.com/office/powerpoint/2010/main" val="28258931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a:t>Titelmasterformat durch Klicken bearbeiten</a:t>
            </a:r>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Textmasterformat bearbeiten</a:t>
            </a:r>
          </a:p>
        </p:txBody>
      </p:sp>
      <p:sp>
        <p:nvSpPr>
          <p:cNvPr id="4" name="Datumsplatzhalter 3"/>
          <p:cNvSpPr>
            <a:spLocks noGrp="1"/>
          </p:cNvSpPr>
          <p:nvPr>
            <p:ph type="dt" sz="half" idx="10"/>
          </p:nvPr>
        </p:nvSpPr>
        <p:spPr/>
        <p:txBody>
          <a:bodyPr/>
          <a:lstStyle/>
          <a:p>
            <a:fld id="{E67AF48F-BB2B-4717-903A-3C842F281BAF}" type="datetimeFigureOut">
              <a:rPr lang="de-DE" smtClean="0"/>
              <a:t>05.03.2017</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5EDA888F-A977-4B42-BA2B-DF2B2110102C}" type="slidenum">
              <a:rPr lang="de-DE" smtClean="0"/>
              <a:t>‹Nr.›</a:t>
            </a:fld>
            <a:endParaRPr lang="de-DE"/>
          </a:p>
        </p:txBody>
      </p:sp>
    </p:spTree>
    <p:extLst>
      <p:ext uri="{BB962C8B-B14F-4D97-AF65-F5344CB8AC3E}">
        <p14:creationId xmlns:p14="http://schemas.microsoft.com/office/powerpoint/2010/main" val="31567411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838200" y="1825625"/>
            <a:ext cx="5181600" cy="435133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6172200" y="1825625"/>
            <a:ext cx="5181600" cy="435133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p>
            <a:fld id="{E67AF48F-BB2B-4717-903A-3C842F281BAF}" type="datetimeFigureOut">
              <a:rPr lang="de-DE" smtClean="0"/>
              <a:t>05.03.2017</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5EDA888F-A977-4B42-BA2B-DF2B2110102C}" type="slidenum">
              <a:rPr lang="de-DE" smtClean="0"/>
              <a:t>‹Nr.›</a:t>
            </a:fld>
            <a:endParaRPr lang="de-DE"/>
          </a:p>
        </p:txBody>
      </p:sp>
    </p:spTree>
    <p:extLst>
      <p:ext uri="{BB962C8B-B14F-4D97-AF65-F5344CB8AC3E}">
        <p14:creationId xmlns:p14="http://schemas.microsoft.com/office/powerpoint/2010/main" val="39793622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a:t>Titelmasterformat durch Klicken bearbeiten</a:t>
            </a:r>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839788" y="2505075"/>
            <a:ext cx="5157787" cy="368458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p>
            <a:fld id="{E67AF48F-BB2B-4717-903A-3C842F281BAF}" type="datetimeFigureOut">
              <a:rPr lang="de-DE" smtClean="0"/>
              <a:t>05.03.2017</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5EDA888F-A977-4B42-BA2B-DF2B2110102C}" type="slidenum">
              <a:rPr lang="de-DE" smtClean="0"/>
              <a:t>‹Nr.›</a:t>
            </a:fld>
            <a:endParaRPr lang="de-DE"/>
          </a:p>
        </p:txBody>
      </p:sp>
    </p:spTree>
    <p:extLst>
      <p:ext uri="{BB962C8B-B14F-4D97-AF65-F5344CB8AC3E}">
        <p14:creationId xmlns:p14="http://schemas.microsoft.com/office/powerpoint/2010/main" val="20100234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p>
            <a:fld id="{E67AF48F-BB2B-4717-903A-3C842F281BAF}" type="datetimeFigureOut">
              <a:rPr lang="de-DE" smtClean="0"/>
              <a:t>05.03.2017</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5EDA888F-A977-4B42-BA2B-DF2B2110102C}" type="slidenum">
              <a:rPr lang="de-DE" smtClean="0"/>
              <a:t>‹Nr.›</a:t>
            </a:fld>
            <a:endParaRPr lang="de-DE"/>
          </a:p>
        </p:txBody>
      </p:sp>
    </p:spTree>
    <p:extLst>
      <p:ext uri="{BB962C8B-B14F-4D97-AF65-F5344CB8AC3E}">
        <p14:creationId xmlns:p14="http://schemas.microsoft.com/office/powerpoint/2010/main" val="25368193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E67AF48F-BB2B-4717-903A-3C842F281BAF}" type="datetimeFigureOut">
              <a:rPr lang="de-DE" smtClean="0"/>
              <a:t>05.03.2017</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5EDA888F-A977-4B42-BA2B-DF2B2110102C}" type="slidenum">
              <a:rPr lang="de-DE" smtClean="0"/>
              <a:t>‹Nr.›</a:t>
            </a:fld>
            <a:endParaRPr lang="de-DE"/>
          </a:p>
        </p:txBody>
      </p:sp>
    </p:spTree>
    <p:extLst>
      <p:ext uri="{BB962C8B-B14F-4D97-AF65-F5344CB8AC3E}">
        <p14:creationId xmlns:p14="http://schemas.microsoft.com/office/powerpoint/2010/main" val="20459098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Textmasterformat bearbeiten</a:t>
            </a:r>
          </a:p>
        </p:txBody>
      </p:sp>
      <p:sp>
        <p:nvSpPr>
          <p:cNvPr id="5" name="Datumsplatzhalter 4"/>
          <p:cNvSpPr>
            <a:spLocks noGrp="1"/>
          </p:cNvSpPr>
          <p:nvPr>
            <p:ph type="dt" sz="half" idx="10"/>
          </p:nvPr>
        </p:nvSpPr>
        <p:spPr/>
        <p:txBody>
          <a:bodyPr/>
          <a:lstStyle/>
          <a:p>
            <a:fld id="{E67AF48F-BB2B-4717-903A-3C842F281BAF}" type="datetimeFigureOut">
              <a:rPr lang="de-DE" smtClean="0"/>
              <a:t>05.03.2017</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5EDA888F-A977-4B42-BA2B-DF2B2110102C}" type="slidenum">
              <a:rPr lang="de-DE" smtClean="0"/>
              <a:t>‹Nr.›</a:t>
            </a:fld>
            <a:endParaRPr lang="de-DE"/>
          </a:p>
        </p:txBody>
      </p:sp>
    </p:spTree>
    <p:extLst>
      <p:ext uri="{BB962C8B-B14F-4D97-AF65-F5344CB8AC3E}">
        <p14:creationId xmlns:p14="http://schemas.microsoft.com/office/powerpoint/2010/main" val="25013288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Textmasterformat bearbeiten</a:t>
            </a:r>
          </a:p>
        </p:txBody>
      </p:sp>
      <p:sp>
        <p:nvSpPr>
          <p:cNvPr id="5" name="Datumsplatzhalter 4"/>
          <p:cNvSpPr>
            <a:spLocks noGrp="1"/>
          </p:cNvSpPr>
          <p:nvPr>
            <p:ph type="dt" sz="half" idx="10"/>
          </p:nvPr>
        </p:nvSpPr>
        <p:spPr/>
        <p:txBody>
          <a:bodyPr/>
          <a:lstStyle/>
          <a:p>
            <a:fld id="{E67AF48F-BB2B-4717-903A-3C842F281BAF}" type="datetimeFigureOut">
              <a:rPr lang="de-DE" smtClean="0"/>
              <a:t>05.03.2017</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5EDA888F-A977-4B42-BA2B-DF2B2110102C}" type="slidenum">
              <a:rPr lang="de-DE" smtClean="0"/>
              <a:t>‹Nr.›</a:t>
            </a:fld>
            <a:endParaRPr lang="de-DE"/>
          </a:p>
        </p:txBody>
      </p:sp>
    </p:spTree>
    <p:extLst>
      <p:ext uri="{BB962C8B-B14F-4D97-AF65-F5344CB8AC3E}">
        <p14:creationId xmlns:p14="http://schemas.microsoft.com/office/powerpoint/2010/main" val="42746616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6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Titelmasterformat durch Klicken bearbeiten</a:t>
            </a:r>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7AF48F-BB2B-4717-903A-3C842F281BAF}" type="datetimeFigureOut">
              <a:rPr lang="de-DE" smtClean="0"/>
              <a:t>05.03.2017</a:t>
            </a:fld>
            <a:endParaRPr lang="de-DE"/>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DA888F-A977-4B42-BA2B-DF2B2110102C}" type="slidenum">
              <a:rPr lang="de-DE" smtClean="0"/>
              <a:t>‹Nr.›</a:t>
            </a:fld>
            <a:endParaRPr lang="de-DE"/>
          </a:p>
        </p:txBody>
      </p:sp>
    </p:spTree>
    <p:extLst>
      <p:ext uri="{BB962C8B-B14F-4D97-AF65-F5344CB8AC3E}">
        <p14:creationId xmlns:p14="http://schemas.microsoft.com/office/powerpoint/2010/main" val="12673197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hyperlink" Target="https://pixabay.com/de/gitter-netz-abstrakt-geflecht-695103/"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2706616" y="2827825"/>
            <a:ext cx="6873073" cy="1323439"/>
          </a:xfrm>
          <a:prstGeom prst="rect">
            <a:avLst/>
          </a:prstGeom>
          <a:noFill/>
        </p:spPr>
        <p:txBody>
          <a:bodyPr wrap="square" rtlCol="0">
            <a:spAutoFit/>
          </a:bodyPr>
          <a:lstStyle/>
          <a:p>
            <a:pPr algn="ctr"/>
            <a:r>
              <a:rPr lang="de-DE" sz="4000" b="1" dirty="0"/>
              <a:t>Neu im Bildungsplan 2016</a:t>
            </a:r>
          </a:p>
          <a:p>
            <a:pPr algn="ctr"/>
            <a:r>
              <a:rPr lang="de-DE" sz="4000" b="1" dirty="0"/>
              <a:t>Klasse 7/8</a:t>
            </a:r>
          </a:p>
        </p:txBody>
      </p:sp>
    </p:spTree>
    <p:extLst>
      <p:ext uri="{BB962C8B-B14F-4D97-AF65-F5344CB8AC3E}">
        <p14:creationId xmlns:p14="http://schemas.microsoft.com/office/powerpoint/2010/main" val="7591178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4592098" y="222330"/>
            <a:ext cx="2011844" cy="954107"/>
          </a:xfrm>
          <a:prstGeom prst="rect">
            <a:avLst/>
          </a:prstGeom>
        </p:spPr>
        <p:style>
          <a:lnRef idx="0">
            <a:schemeClr val="accent6"/>
          </a:lnRef>
          <a:fillRef idx="3">
            <a:schemeClr val="accent6"/>
          </a:fillRef>
          <a:effectRef idx="3">
            <a:schemeClr val="accent6"/>
          </a:effectRef>
          <a:fontRef idx="minor">
            <a:schemeClr val="lt1"/>
          </a:fontRef>
        </p:style>
        <p:txBody>
          <a:bodyPr wrap="square" rtlCol="0">
            <a:spAutoFit/>
          </a:bodyPr>
          <a:lstStyle/>
          <a:p>
            <a:pPr algn="ctr"/>
            <a:r>
              <a:rPr lang="de-DE" sz="2800" dirty="0"/>
              <a:t>Gerechtes Handeln</a:t>
            </a:r>
          </a:p>
        </p:txBody>
      </p:sp>
      <p:sp>
        <p:nvSpPr>
          <p:cNvPr id="3" name="Textfeld 2"/>
          <p:cNvSpPr txBox="1"/>
          <p:nvPr/>
        </p:nvSpPr>
        <p:spPr>
          <a:xfrm>
            <a:off x="807244" y="2950370"/>
            <a:ext cx="9708356" cy="1107996"/>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r>
              <a:rPr lang="de-DE" sz="2200" dirty="0"/>
              <a:t>3.2.2.(1) Kriterien für gerechtes Handeln (zum Beispiel Thora, Goldene Regel, jedem nach seiner Leistung, jedem das Gleiche, jedem nach seinem Bedarf) an Beispielen (zum Beispiel Kleidung, Ernährung, Leistung, Besitz) überprüfen </a:t>
            </a:r>
          </a:p>
        </p:txBody>
      </p:sp>
      <p:sp>
        <p:nvSpPr>
          <p:cNvPr id="4" name="Textfeld 3"/>
          <p:cNvSpPr txBox="1"/>
          <p:nvPr/>
        </p:nvSpPr>
        <p:spPr>
          <a:xfrm>
            <a:off x="807244" y="4248470"/>
            <a:ext cx="9708356" cy="430887"/>
          </a:xfrm>
          <a:prstGeom prst="rect">
            <a:avLst/>
          </a:prstGeom>
        </p:spPr>
        <p:style>
          <a:lnRef idx="0">
            <a:schemeClr val="accent5"/>
          </a:lnRef>
          <a:fillRef idx="3">
            <a:schemeClr val="accent5"/>
          </a:fillRef>
          <a:effectRef idx="3">
            <a:schemeClr val="accent5"/>
          </a:effectRef>
          <a:fontRef idx="minor">
            <a:schemeClr val="lt1"/>
          </a:fontRef>
        </p:style>
        <p:txBody>
          <a:bodyPr wrap="square" rtlCol="0">
            <a:spAutoFit/>
          </a:bodyPr>
          <a:lstStyle/>
          <a:p>
            <a:r>
              <a:rPr lang="de-DE" dirty="0"/>
              <a:t> </a:t>
            </a:r>
            <a:r>
              <a:rPr lang="de-DE" sz="2200" dirty="0"/>
              <a:t>3.2.2. (2) anhand von Fallbeispielen die Aufgabe des Gewissens analysieren </a:t>
            </a:r>
          </a:p>
        </p:txBody>
      </p:sp>
      <p:sp>
        <p:nvSpPr>
          <p:cNvPr id="5" name="Textfeld 4"/>
          <p:cNvSpPr txBox="1"/>
          <p:nvPr/>
        </p:nvSpPr>
        <p:spPr>
          <a:xfrm>
            <a:off x="1375618" y="1559937"/>
            <a:ext cx="8700196" cy="1200329"/>
          </a:xfrm>
          <a:prstGeom prst="rect">
            <a:avLst/>
          </a:prstGeom>
          <a:noFill/>
        </p:spPr>
        <p:txBody>
          <a:bodyPr wrap="square" rtlCol="0">
            <a:spAutoFit/>
          </a:bodyPr>
          <a:lstStyle/>
          <a:p>
            <a:pPr marL="285750" indent="-285750">
              <a:buFontTx/>
              <a:buChar char="-"/>
            </a:pPr>
            <a:r>
              <a:rPr lang="de-DE" dirty="0"/>
              <a:t>Elementarisierung des Begriffs „Gerechtigkeit“</a:t>
            </a:r>
          </a:p>
          <a:p>
            <a:pPr marL="285750" indent="-285750">
              <a:buFontTx/>
              <a:buChar char="-"/>
            </a:pPr>
            <a:r>
              <a:rPr lang="de-DE" dirty="0"/>
              <a:t>Das Gewissen als Entscheidungsinstanz für gerechtes Handeln</a:t>
            </a:r>
          </a:p>
          <a:p>
            <a:pPr marL="285750" indent="-285750">
              <a:buFontTx/>
              <a:buChar char="-"/>
            </a:pPr>
            <a:r>
              <a:rPr lang="de-DE" dirty="0"/>
              <a:t>Konkretion im Schüleralltag: Mediation und Streitschlichtung</a:t>
            </a:r>
          </a:p>
          <a:p>
            <a:pPr marL="285750" indent="-285750">
              <a:buFontTx/>
              <a:buChar char="-"/>
            </a:pPr>
            <a:r>
              <a:rPr lang="de-DE" dirty="0"/>
              <a:t>Prophetisches Wirken unter dem Aspekt der Frage nach Gerechtigkeit (nicht nur Amos!)</a:t>
            </a:r>
          </a:p>
        </p:txBody>
      </p:sp>
      <p:sp>
        <p:nvSpPr>
          <p:cNvPr id="6" name="Textfeld 5"/>
          <p:cNvSpPr txBox="1"/>
          <p:nvPr/>
        </p:nvSpPr>
        <p:spPr>
          <a:xfrm>
            <a:off x="807244" y="5807869"/>
            <a:ext cx="9708356" cy="769441"/>
          </a:xfrm>
          <a:prstGeom prst="rect">
            <a:avLst/>
          </a:prstGeom>
        </p:spPr>
        <p:style>
          <a:lnRef idx="0">
            <a:schemeClr val="accent6"/>
          </a:lnRef>
          <a:fillRef idx="3">
            <a:schemeClr val="accent6"/>
          </a:fillRef>
          <a:effectRef idx="3">
            <a:schemeClr val="accent6"/>
          </a:effectRef>
          <a:fontRef idx="minor">
            <a:schemeClr val="lt1"/>
          </a:fontRef>
        </p:style>
        <p:txBody>
          <a:bodyPr wrap="square" rtlCol="0">
            <a:spAutoFit/>
          </a:bodyPr>
          <a:lstStyle/>
          <a:p>
            <a:r>
              <a:rPr lang="de-DE" sz="2200" dirty="0"/>
              <a:t> 3.2.3 (3) Zusammenhänge zwischen prophetischem Wirken und Gerechtigkeit aufzeigen </a:t>
            </a:r>
          </a:p>
        </p:txBody>
      </p:sp>
      <p:sp>
        <p:nvSpPr>
          <p:cNvPr id="7" name="Textfeld 6"/>
          <p:cNvSpPr txBox="1"/>
          <p:nvPr/>
        </p:nvSpPr>
        <p:spPr>
          <a:xfrm>
            <a:off x="807244" y="4836319"/>
            <a:ext cx="9708356" cy="769441"/>
          </a:xfrm>
          <a:prstGeom prst="rect">
            <a:avLst/>
          </a:prstGeom>
          <a:solidFill>
            <a:schemeClr val="accent6">
              <a:lumMod val="50000"/>
            </a:schemeClr>
          </a:solidFill>
        </p:spPr>
        <p:txBody>
          <a:bodyPr wrap="square" rtlCol="0">
            <a:spAutoFit/>
          </a:bodyPr>
          <a:lstStyle/>
          <a:p>
            <a:r>
              <a:rPr lang="de-DE" sz="2200" dirty="0"/>
              <a:t> </a:t>
            </a:r>
            <a:r>
              <a:rPr lang="de-DE" sz="2200" dirty="0">
                <a:solidFill>
                  <a:schemeClr val="bg1"/>
                </a:solidFill>
              </a:rPr>
              <a:t>3.2.2 (3) Ursachen von Konflikten analysieren und Perspektiven für konstruktive Lösungen aufzeigen </a:t>
            </a:r>
          </a:p>
        </p:txBody>
      </p:sp>
    </p:spTree>
    <p:extLst>
      <p:ext uri="{BB962C8B-B14F-4D97-AF65-F5344CB8AC3E}">
        <p14:creationId xmlns:p14="http://schemas.microsoft.com/office/powerpoint/2010/main" val="22106137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6" grpId="0" animBg="1"/>
      <p:bldP spid="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rafik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02626" y="1161135"/>
            <a:ext cx="6222207" cy="4501378"/>
          </a:xfrm>
          <a:prstGeom prst="rect">
            <a:avLst/>
          </a:prstGeom>
        </p:spPr>
      </p:pic>
      <p:sp>
        <p:nvSpPr>
          <p:cNvPr id="3" name="Textfeld 2"/>
          <p:cNvSpPr txBox="1"/>
          <p:nvPr/>
        </p:nvSpPr>
        <p:spPr>
          <a:xfrm>
            <a:off x="4636490" y="2972818"/>
            <a:ext cx="3084843" cy="646331"/>
          </a:xfrm>
          <a:prstGeom prst="rect">
            <a:avLst/>
          </a:prstGeom>
          <a:noFill/>
        </p:spPr>
        <p:txBody>
          <a:bodyPr wrap="square" rtlCol="0">
            <a:spAutoFit/>
          </a:bodyPr>
          <a:lstStyle/>
          <a:p>
            <a:pPr algn="ctr"/>
            <a:r>
              <a:rPr lang="de-DE" sz="3600" b="1" dirty="0">
                <a:solidFill>
                  <a:schemeClr val="bg1"/>
                </a:solidFill>
              </a:rPr>
              <a:t>Selbstkonzept</a:t>
            </a:r>
            <a:endParaRPr lang="de-DE" sz="3600" b="1" dirty="0"/>
          </a:p>
        </p:txBody>
      </p:sp>
      <p:sp>
        <p:nvSpPr>
          <p:cNvPr id="4" name="Textfeld 3"/>
          <p:cNvSpPr txBox="1"/>
          <p:nvPr/>
        </p:nvSpPr>
        <p:spPr>
          <a:xfrm>
            <a:off x="5276511" y="492481"/>
            <a:ext cx="1915035" cy="523220"/>
          </a:xfrm>
          <a:prstGeom prst="rect">
            <a:avLst/>
          </a:prstGeom>
          <a:solidFill>
            <a:schemeClr val="accent1"/>
          </a:solidFill>
        </p:spPr>
        <p:txBody>
          <a:bodyPr wrap="square" rtlCol="0">
            <a:spAutoFit/>
          </a:bodyPr>
          <a:lstStyle/>
          <a:p>
            <a:pPr algn="ctr"/>
            <a:r>
              <a:rPr lang="de-DE" sz="2800" dirty="0">
                <a:solidFill>
                  <a:schemeClr val="bg1"/>
                </a:solidFill>
              </a:rPr>
              <a:t>Identität</a:t>
            </a:r>
          </a:p>
        </p:txBody>
      </p:sp>
      <p:sp>
        <p:nvSpPr>
          <p:cNvPr id="6" name="Textfeld 5"/>
          <p:cNvSpPr txBox="1"/>
          <p:nvPr/>
        </p:nvSpPr>
        <p:spPr>
          <a:xfrm>
            <a:off x="5602231" y="1289567"/>
            <a:ext cx="1431616" cy="400110"/>
          </a:xfrm>
          <a:prstGeom prst="rect">
            <a:avLst/>
          </a:prstGeom>
          <a:solidFill>
            <a:schemeClr val="accent6">
              <a:lumMod val="60000"/>
              <a:lumOff val="40000"/>
              <a:alpha val="48000"/>
            </a:schemeClr>
          </a:solidFill>
          <a:effectLst>
            <a:glow rad="127000">
              <a:schemeClr val="accent1">
                <a:alpha val="54000"/>
              </a:schemeClr>
            </a:glow>
          </a:effectLst>
        </p:spPr>
        <p:txBody>
          <a:bodyPr wrap="square" rtlCol="0">
            <a:spAutoFit/>
          </a:bodyPr>
          <a:lstStyle/>
          <a:p>
            <a:pPr algn="ctr"/>
            <a:r>
              <a:rPr lang="de-DE" sz="2000" dirty="0">
                <a:solidFill>
                  <a:schemeClr val="accent6">
                    <a:lumMod val="50000"/>
                  </a:schemeClr>
                </a:solidFill>
              </a:rPr>
              <a:t>Mensch</a:t>
            </a:r>
          </a:p>
        </p:txBody>
      </p:sp>
      <p:sp>
        <p:nvSpPr>
          <p:cNvPr id="7" name="Textfeld 6"/>
          <p:cNvSpPr txBox="1"/>
          <p:nvPr/>
        </p:nvSpPr>
        <p:spPr>
          <a:xfrm>
            <a:off x="7191546" y="2094240"/>
            <a:ext cx="1661052" cy="646331"/>
          </a:xfrm>
          <a:prstGeom prst="rect">
            <a:avLst/>
          </a:prstGeom>
          <a:solidFill>
            <a:schemeClr val="accent6">
              <a:lumMod val="60000"/>
              <a:lumOff val="40000"/>
              <a:alpha val="48000"/>
            </a:schemeClr>
          </a:solidFill>
          <a:effectLst>
            <a:glow rad="127000">
              <a:schemeClr val="accent1">
                <a:alpha val="54000"/>
              </a:schemeClr>
            </a:glow>
          </a:effectLst>
        </p:spPr>
        <p:txBody>
          <a:bodyPr wrap="square" rtlCol="0">
            <a:spAutoFit/>
          </a:bodyPr>
          <a:lstStyle/>
          <a:p>
            <a:pPr algn="ctr"/>
            <a:r>
              <a:rPr lang="de-DE" dirty="0">
                <a:solidFill>
                  <a:schemeClr val="accent6">
                    <a:lumMod val="50000"/>
                  </a:schemeClr>
                </a:solidFill>
              </a:rPr>
              <a:t>Welt </a:t>
            </a:r>
            <a:r>
              <a:rPr lang="de-DE" dirty="0" err="1">
                <a:solidFill>
                  <a:schemeClr val="accent6">
                    <a:lumMod val="50000"/>
                  </a:schemeClr>
                </a:solidFill>
              </a:rPr>
              <a:t>Welt</a:t>
            </a:r>
            <a:r>
              <a:rPr lang="de-DE" dirty="0">
                <a:solidFill>
                  <a:schemeClr val="accent6">
                    <a:lumMod val="50000"/>
                  </a:schemeClr>
                </a:solidFill>
              </a:rPr>
              <a:t> und</a:t>
            </a:r>
            <a:br>
              <a:rPr lang="de-DE" dirty="0">
                <a:solidFill>
                  <a:schemeClr val="accent6">
                    <a:lumMod val="50000"/>
                  </a:schemeClr>
                </a:solidFill>
              </a:rPr>
            </a:br>
            <a:r>
              <a:rPr lang="de-DE" dirty="0">
                <a:solidFill>
                  <a:schemeClr val="accent6">
                    <a:lumMod val="50000"/>
                  </a:schemeClr>
                </a:solidFill>
              </a:rPr>
              <a:t>Verantwortung</a:t>
            </a:r>
          </a:p>
        </p:txBody>
      </p:sp>
      <p:sp>
        <p:nvSpPr>
          <p:cNvPr id="8" name="Textfeld 7"/>
          <p:cNvSpPr txBox="1"/>
          <p:nvPr/>
        </p:nvSpPr>
        <p:spPr>
          <a:xfrm>
            <a:off x="7503045" y="4119083"/>
            <a:ext cx="1431616" cy="369332"/>
          </a:xfrm>
          <a:prstGeom prst="rect">
            <a:avLst/>
          </a:prstGeom>
          <a:solidFill>
            <a:schemeClr val="accent6">
              <a:lumMod val="60000"/>
              <a:lumOff val="40000"/>
              <a:alpha val="48000"/>
            </a:schemeClr>
          </a:solidFill>
          <a:effectLst>
            <a:glow rad="127000">
              <a:schemeClr val="accent1">
                <a:alpha val="54000"/>
              </a:schemeClr>
            </a:glow>
          </a:effectLst>
        </p:spPr>
        <p:txBody>
          <a:bodyPr wrap="square" rtlCol="0">
            <a:spAutoFit/>
          </a:bodyPr>
          <a:lstStyle/>
          <a:p>
            <a:pPr algn="ctr"/>
            <a:r>
              <a:rPr lang="de-DE" dirty="0">
                <a:solidFill>
                  <a:schemeClr val="accent6">
                    <a:lumMod val="50000"/>
                  </a:schemeClr>
                </a:solidFill>
              </a:rPr>
              <a:t>Bibel</a:t>
            </a:r>
          </a:p>
        </p:txBody>
      </p:sp>
      <p:sp>
        <p:nvSpPr>
          <p:cNvPr id="9" name="Textfeld 8"/>
          <p:cNvSpPr txBox="1"/>
          <p:nvPr/>
        </p:nvSpPr>
        <p:spPr>
          <a:xfrm>
            <a:off x="5893634" y="5046867"/>
            <a:ext cx="1431616" cy="400110"/>
          </a:xfrm>
          <a:prstGeom prst="rect">
            <a:avLst/>
          </a:prstGeom>
          <a:solidFill>
            <a:schemeClr val="accent6">
              <a:lumMod val="60000"/>
              <a:lumOff val="40000"/>
              <a:alpha val="48000"/>
            </a:schemeClr>
          </a:solidFill>
          <a:effectLst>
            <a:glow rad="127000">
              <a:schemeClr val="accent1">
                <a:alpha val="54000"/>
              </a:schemeClr>
            </a:glow>
          </a:effectLst>
        </p:spPr>
        <p:txBody>
          <a:bodyPr wrap="square" rtlCol="0">
            <a:spAutoFit/>
          </a:bodyPr>
          <a:lstStyle/>
          <a:p>
            <a:pPr algn="ctr"/>
            <a:r>
              <a:rPr lang="de-DE" sz="2000" dirty="0">
                <a:solidFill>
                  <a:schemeClr val="accent6">
                    <a:lumMod val="50000"/>
                  </a:schemeClr>
                </a:solidFill>
              </a:rPr>
              <a:t>Gott</a:t>
            </a:r>
          </a:p>
        </p:txBody>
      </p:sp>
      <p:sp>
        <p:nvSpPr>
          <p:cNvPr id="10" name="Textfeld 9"/>
          <p:cNvSpPr txBox="1"/>
          <p:nvPr/>
        </p:nvSpPr>
        <p:spPr>
          <a:xfrm>
            <a:off x="2862916" y="1670222"/>
            <a:ext cx="2254769" cy="707886"/>
          </a:xfrm>
          <a:prstGeom prst="rect">
            <a:avLst/>
          </a:prstGeom>
          <a:solidFill>
            <a:schemeClr val="accent6">
              <a:lumMod val="60000"/>
              <a:lumOff val="40000"/>
              <a:alpha val="48000"/>
            </a:schemeClr>
          </a:solidFill>
          <a:effectLst>
            <a:glow rad="127000">
              <a:schemeClr val="accent1">
                <a:alpha val="54000"/>
              </a:schemeClr>
            </a:glow>
          </a:effectLst>
        </p:spPr>
        <p:txBody>
          <a:bodyPr wrap="square" rtlCol="0">
            <a:spAutoFit/>
          </a:bodyPr>
          <a:lstStyle/>
          <a:p>
            <a:pPr algn="ctr"/>
            <a:r>
              <a:rPr lang="de-DE" sz="2000" dirty="0">
                <a:solidFill>
                  <a:schemeClr val="accent6">
                    <a:lumMod val="50000"/>
                  </a:schemeClr>
                </a:solidFill>
              </a:rPr>
              <a:t>Religion und Religionen</a:t>
            </a:r>
          </a:p>
        </p:txBody>
      </p:sp>
      <p:sp>
        <p:nvSpPr>
          <p:cNvPr id="11" name="Textfeld 10"/>
          <p:cNvSpPr txBox="1"/>
          <p:nvPr/>
        </p:nvSpPr>
        <p:spPr>
          <a:xfrm>
            <a:off x="2752383" y="3718973"/>
            <a:ext cx="2241647" cy="400110"/>
          </a:xfrm>
          <a:prstGeom prst="rect">
            <a:avLst/>
          </a:prstGeom>
          <a:solidFill>
            <a:schemeClr val="accent6">
              <a:lumMod val="60000"/>
              <a:lumOff val="40000"/>
              <a:alpha val="48000"/>
            </a:schemeClr>
          </a:solidFill>
          <a:effectLst>
            <a:glow rad="127000">
              <a:schemeClr val="accent1">
                <a:alpha val="54000"/>
              </a:schemeClr>
            </a:glow>
          </a:effectLst>
        </p:spPr>
        <p:txBody>
          <a:bodyPr wrap="square" rtlCol="0">
            <a:spAutoFit/>
          </a:bodyPr>
          <a:lstStyle/>
          <a:p>
            <a:pPr algn="ctr"/>
            <a:r>
              <a:rPr lang="de-DE" sz="2000" dirty="0">
                <a:solidFill>
                  <a:schemeClr val="accent6">
                    <a:lumMod val="50000"/>
                  </a:schemeClr>
                </a:solidFill>
              </a:rPr>
              <a:t>Kirche und Kirchen</a:t>
            </a:r>
          </a:p>
        </p:txBody>
      </p:sp>
      <p:sp>
        <p:nvSpPr>
          <p:cNvPr id="12" name="Textfeld 11"/>
          <p:cNvSpPr txBox="1"/>
          <p:nvPr/>
        </p:nvSpPr>
        <p:spPr>
          <a:xfrm>
            <a:off x="2862916" y="4846812"/>
            <a:ext cx="1431616" cy="707886"/>
          </a:xfrm>
          <a:prstGeom prst="rect">
            <a:avLst/>
          </a:prstGeom>
          <a:solidFill>
            <a:schemeClr val="accent6">
              <a:lumMod val="60000"/>
              <a:lumOff val="40000"/>
              <a:alpha val="48000"/>
            </a:schemeClr>
          </a:solidFill>
          <a:effectLst>
            <a:glow rad="127000">
              <a:schemeClr val="accent1">
                <a:alpha val="54000"/>
              </a:schemeClr>
            </a:glow>
          </a:effectLst>
        </p:spPr>
        <p:txBody>
          <a:bodyPr wrap="square" rtlCol="0">
            <a:spAutoFit/>
          </a:bodyPr>
          <a:lstStyle/>
          <a:p>
            <a:pPr algn="ctr"/>
            <a:r>
              <a:rPr lang="de-DE" sz="2000" dirty="0">
                <a:solidFill>
                  <a:schemeClr val="accent6">
                    <a:lumMod val="50000"/>
                  </a:schemeClr>
                </a:solidFill>
              </a:rPr>
              <a:t>Jesus Christus</a:t>
            </a:r>
          </a:p>
        </p:txBody>
      </p:sp>
      <p:sp>
        <p:nvSpPr>
          <p:cNvPr id="14" name="Textfeld 13"/>
          <p:cNvSpPr txBox="1"/>
          <p:nvPr/>
        </p:nvSpPr>
        <p:spPr>
          <a:xfrm>
            <a:off x="9178386" y="2665042"/>
            <a:ext cx="2011844" cy="954107"/>
          </a:xfrm>
          <a:prstGeom prst="rect">
            <a:avLst/>
          </a:prstGeom>
        </p:spPr>
        <p:style>
          <a:lnRef idx="0">
            <a:schemeClr val="accent6"/>
          </a:lnRef>
          <a:fillRef idx="3">
            <a:schemeClr val="accent6"/>
          </a:fillRef>
          <a:effectRef idx="3">
            <a:schemeClr val="accent6"/>
          </a:effectRef>
          <a:fontRef idx="minor">
            <a:schemeClr val="lt1"/>
          </a:fontRef>
        </p:style>
        <p:txBody>
          <a:bodyPr wrap="square" rtlCol="0">
            <a:spAutoFit/>
          </a:bodyPr>
          <a:lstStyle/>
          <a:p>
            <a:pPr algn="ctr"/>
            <a:r>
              <a:rPr lang="de-DE" sz="2800" dirty="0"/>
              <a:t>Gerechtes Handeln</a:t>
            </a:r>
          </a:p>
        </p:txBody>
      </p:sp>
      <p:sp>
        <p:nvSpPr>
          <p:cNvPr id="5" name="Textfeld 4"/>
          <p:cNvSpPr txBox="1"/>
          <p:nvPr/>
        </p:nvSpPr>
        <p:spPr>
          <a:xfrm>
            <a:off x="7993767" y="5807947"/>
            <a:ext cx="2140299" cy="954107"/>
          </a:xfrm>
          <a:prstGeom prst="rect">
            <a:avLst/>
          </a:prstGeom>
          <a:solidFill>
            <a:srgbClr val="7030A0"/>
          </a:solidFill>
        </p:spPr>
        <p:txBody>
          <a:bodyPr wrap="square" rtlCol="0">
            <a:spAutoFit/>
          </a:bodyPr>
          <a:lstStyle/>
          <a:p>
            <a:pPr algn="ctr"/>
            <a:r>
              <a:rPr lang="de-DE" sz="2800" dirty="0">
                <a:solidFill>
                  <a:schemeClr val="bg1"/>
                </a:solidFill>
              </a:rPr>
              <a:t>Biografisches Lernen</a:t>
            </a:r>
          </a:p>
        </p:txBody>
      </p:sp>
      <p:sp>
        <p:nvSpPr>
          <p:cNvPr id="15" name="Textfeld 14"/>
          <p:cNvSpPr txBox="1"/>
          <p:nvPr/>
        </p:nvSpPr>
        <p:spPr>
          <a:xfrm>
            <a:off x="4976284" y="147114"/>
            <a:ext cx="2720022" cy="954107"/>
          </a:xfrm>
          <a:prstGeom prst="rect">
            <a:avLst/>
          </a:prstGeom>
          <a:solidFill>
            <a:schemeClr val="accent1"/>
          </a:solidFill>
        </p:spPr>
        <p:txBody>
          <a:bodyPr wrap="square" rtlCol="0">
            <a:spAutoFit/>
          </a:bodyPr>
          <a:lstStyle/>
          <a:p>
            <a:pPr algn="ctr"/>
            <a:r>
              <a:rPr lang="de-DE" sz="2800" dirty="0">
                <a:solidFill>
                  <a:schemeClr val="bg1"/>
                </a:solidFill>
              </a:rPr>
              <a:t>Entwicklung der </a:t>
            </a:r>
          </a:p>
          <a:p>
            <a:pPr algn="ctr"/>
            <a:r>
              <a:rPr lang="de-DE" sz="2800" dirty="0">
                <a:solidFill>
                  <a:schemeClr val="bg1"/>
                </a:solidFill>
              </a:rPr>
              <a:t>Identität</a:t>
            </a:r>
          </a:p>
        </p:txBody>
      </p:sp>
    </p:spTree>
    <p:extLst>
      <p:ext uri="{BB962C8B-B14F-4D97-AF65-F5344CB8AC3E}">
        <p14:creationId xmlns:p14="http://schemas.microsoft.com/office/powerpoint/2010/main" val="3219136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4336167" y="207247"/>
            <a:ext cx="3429089" cy="523220"/>
          </a:xfrm>
          <a:prstGeom prst="rect">
            <a:avLst/>
          </a:prstGeom>
          <a:solidFill>
            <a:srgbClr val="7030A0"/>
          </a:solidFill>
        </p:spPr>
        <p:txBody>
          <a:bodyPr wrap="square" rtlCol="0">
            <a:spAutoFit/>
          </a:bodyPr>
          <a:lstStyle/>
          <a:p>
            <a:pPr algn="ctr"/>
            <a:r>
              <a:rPr lang="de-DE" sz="2800" dirty="0">
                <a:solidFill>
                  <a:schemeClr val="bg1"/>
                </a:solidFill>
              </a:rPr>
              <a:t>Biografisches Lernen</a:t>
            </a:r>
          </a:p>
        </p:txBody>
      </p:sp>
      <p:sp>
        <p:nvSpPr>
          <p:cNvPr id="3" name="Textfeld 2"/>
          <p:cNvSpPr txBox="1"/>
          <p:nvPr/>
        </p:nvSpPr>
        <p:spPr>
          <a:xfrm>
            <a:off x="981939" y="2580436"/>
            <a:ext cx="9794734" cy="1107996"/>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de-DE" sz="2200" dirty="0"/>
              <a:t>3.2.1 (1) Sich mit Fragen nach Identität, Selbstbild, Fremdwahrnehmung und Rollenzuschreibung im sozialen Zusammenleben (zum Beispiel Familie, Peergroup, soziale Netzwerke) auseinandersetzen </a:t>
            </a:r>
          </a:p>
        </p:txBody>
      </p:sp>
      <p:sp>
        <p:nvSpPr>
          <p:cNvPr id="5" name="Textfeld 4"/>
          <p:cNvSpPr txBox="1"/>
          <p:nvPr/>
        </p:nvSpPr>
        <p:spPr>
          <a:xfrm>
            <a:off x="921544" y="3894286"/>
            <a:ext cx="9894094" cy="1446550"/>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r>
              <a:rPr lang="de-DE" sz="2200" dirty="0"/>
              <a:t>3.2.4 (3) an Beispielen Folgen des christlichen Glaubens an Gott (zum Beispiel Franz von Assisi, Luther, Katharina von Bora, Friedrich von Bodelschwingh, Albert Schweitzer ,Martin Luther King, Elisabeth von Thadden, Desmond Tutu, </a:t>
            </a:r>
            <a:r>
              <a:rPr lang="de-DE" sz="2200" dirty="0" err="1"/>
              <a:t>Local</a:t>
            </a:r>
            <a:r>
              <a:rPr lang="de-DE" sz="2200" dirty="0"/>
              <a:t> Heroes) untersuchen </a:t>
            </a:r>
          </a:p>
        </p:txBody>
      </p:sp>
      <p:sp>
        <p:nvSpPr>
          <p:cNvPr id="6" name="Textfeld 5"/>
          <p:cNvSpPr txBox="1"/>
          <p:nvPr/>
        </p:nvSpPr>
        <p:spPr>
          <a:xfrm>
            <a:off x="942975" y="5546690"/>
            <a:ext cx="9872663" cy="830997"/>
          </a:xfrm>
          <a:prstGeom prst="rect">
            <a:avLst/>
          </a:prstGeom>
        </p:spPr>
        <p:style>
          <a:lnRef idx="0">
            <a:schemeClr val="accent4"/>
          </a:lnRef>
          <a:fillRef idx="3">
            <a:schemeClr val="accent4"/>
          </a:fillRef>
          <a:effectRef idx="3">
            <a:schemeClr val="accent4"/>
          </a:effectRef>
          <a:fontRef idx="minor">
            <a:schemeClr val="lt1"/>
          </a:fontRef>
        </p:style>
        <p:txBody>
          <a:bodyPr wrap="square" rtlCol="0">
            <a:spAutoFit/>
          </a:bodyPr>
          <a:lstStyle/>
          <a:p>
            <a:r>
              <a:rPr lang="de-DE" sz="2400" dirty="0"/>
              <a:t>3.2.5 (2) Begründungen christlicher Freiheit (zum Beispiel verlorener Sohn, Paulus, Luther) darstellen</a:t>
            </a:r>
          </a:p>
        </p:txBody>
      </p:sp>
      <p:sp>
        <p:nvSpPr>
          <p:cNvPr id="7" name="Textfeld 6"/>
          <p:cNvSpPr txBox="1"/>
          <p:nvPr/>
        </p:nvSpPr>
        <p:spPr>
          <a:xfrm>
            <a:off x="1714500" y="1082053"/>
            <a:ext cx="9694069" cy="1015663"/>
          </a:xfrm>
          <a:prstGeom prst="rect">
            <a:avLst/>
          </a:prstGeom>
          <a:noFill/>
        </p:spPr>
        <p:txBody>
          <a:bodyPr wrap="square" rtlCol="0">
            <a:spAutoFit/>
          </a:bodyPr>
          <a:lstStyle/>
          <a:p>
            <a:pPr lvl="0"/>
            <a:r>
              <a:rPr lang="de-DE" dirty="0"/>
              <a:t>- </a:t>
            </a:r>
            <a:r>
              <a:rPr lang="de-DE" sz="2000" dirty="0" err="1"/>
              <a:t>Biografiearbeit</a:t>
            </a:r>
            <a:r>
              <a:rPr lang="de-DE" sz="2000" dirty="0"/>
              <a:t> als Selbstreflexion hinsichtlich sozialer Rolle</a:t>
            </a:r>
          </a:p>
          <a:p>
            <a:pPr lvl="0"/>
            <a:r>
              <a:rPr lang="de-DE" sz="2000" dirty="0"/>
              <a:t>- Analyse fremder Biografien unter dem Gesichtspunkt eines gelebten christlichen Glaubens</a:t>
            </a:r>
          </a:p>
          <a:p>
            <a:r>
              <a:rPr lang="de-DE" sz="2000" dirty="0"/>
              <a:t>- Analyse fremder Biografien unter dem Gesichtspunkt geschenkter Freiheit</a:t>
            </a:r>
          </a:p>
        </p:txBody>
      </p:sp>
    </p:spTree>
    <p:extLst>
      <p:ext uri="{BB962C8B-B14F-4D97-AF65-F5344CB8AC3E}">
        <p14:creationId xmlns:p14="http://schemas.microsoft.com/office/powerpoint/2010/main" val="32581529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rafik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67807" y="1214218"/>
            <a:ext cx="6222207" cy="4501378"/>
          </a:xfrm>
          <a:prstGeom prst="rect">
            <a:avLst/>
          </a:prstGeom>
        </p:spPr>
      </p:pic>
      <p:sp>
        <p:nvSpPr>
          <p:cNvPr id="3" name="Textfeld 2"/>
          <p:cNvSpPr txBox="1"/>
          <p:nvPr/>
        </p:nvSpPr>
        <p:spPr>
          <a:xfrm>
            <a:off x="4896100" y="2923427"/>
            <a:ext cx="3084843" cy="646331"/>
          </a:xfrm>
          <a:prstGeom prst="rect">
            <a:avLst/>
          </a:prstGeom>
          <a:noFill/>
        </p:spPr>
        <p:txBody>
          <a:bodyPr wrap="square" rtlCol="0">
            <a:spAutoFit/>
          </a:bodyPr>
          <a:lstStyle/>
          <a:p>
            <a:pPr algn="ctr"/>
            <a:r>
              <a:rPr lang="de-DE" sz="3600" b="1" dirty="0">
                <a:solidFill>
                  <a:schemeClr val="bg1"/>
                </a:solidFill>
              </a:rPr>
              <a:t>Selbstkonzept</a:t>
            </a:r>
            <a:endParaRPr lang="de-DE" sz="3600" b="1" dirty="0"/>
          </a:p>
        </p:txBody>
      </p:sp>
      <p:sp>
        <p:nvSpPr>
          <p:cNvPr id="4" name="Textfeld 3"/>
          <p:cNvSpPr txBox="1"/>
          <p:nvPr/>
        </p:nvSpPr>
        <p:spPr>
          <a:xfrm>
            <a:off x="5481003" y="491565"/>
            <a:ext cx="1915035" cy="523220"/>
          </a:xfrm>
          <a:prstGeom prst="rect">
            <a:avLst/>
          </a:prstGeom>
          <a:solidFill>
            <a:schemeClr val="accent1"/>
          </a:solidFill>
        </p:spPr>
        <p:txBody>
          <a:bodyPr wrap="square" rtlCol="0">
            <a:spAutoFit/>
          </a:bodyPr>
          <a:lstStyle/>
          <a:p>
            <a:pPr algn="ctr"/>
            <a:r>
              <a:rPr lang="de-DE" sz="2800" dirty="0">
                <a:solidFill>
                  <a:schemeClr val="bg1"/>
                </a:solidFill>
              </a:rPr>
              <a:t>Identität</a:t>
            </a:r>
          </a:p>
        </p:txBody>
      </p:sp>
      <p:sp>
        <p:nvSpPr>
          <p:cNvPr id="6" name="Textfeld 5"/>
          <p:cNvSpPr txBox="1"/>
          <p:nvPr/>
        </p:nvSpPr>
        <p:spPr>
          <a:xfrm>
            <a:off x="5602231" y="1289567"/>
            <a:ext cx="1431616" cy="400110"/>
          </a:xfrm>
          <a:prstGeom prst="rect">
            <a:avLst/>
          </a:prstGeom>
          <a:solidFill>
            <a:schemeClr val="accent6">
              <a:lumMod val="60000"/>
              <a:lumOff val="40000"/>
              <a:alpha val="48000"/>
            </a:schemeClr>
          </a:solidFill>
          <a:effectLst>
            <a:glow rad="127000">
              <a:schemeClr val="accent1">
                <a:alpha val="54000"/>
              </a:schemeClr>
            </a:glow>
          </a:effectLst>
        </p:spPr>
        <p:txBody>
          <a:bodyPr wrap="square" rtlCol="0">
            <a:spAutoFit/>
          </a:bodyPr>
          <a:lstStyle/>
          <a:p>
            <a:pPr algn="ctr"/>
            <a:r>
              <a:rPr lang="de-DE" sz="2000" dirty="0">
                <a:solidFill>
                  <a:schemeClr val="accent6">
                    <a:lumMod val="50000"/>
                  </a:schemeClr>
                </a:solidFill>
              </a:rPr>
              <a:t>Mensch</a:t>
            </a:r>
          </a:p>
        </p:txBody>
      </p:sp>
      <p:sp>
        <p:nvSpPr>
          <p:cNvPr id="7" name="Textfeld 6"/>
          <p:cNvSpPr txBox="1"/>
          <p:nvPr/>
        </p:nvSpPr>
        <p:spPr>
          <a:xfrm>
            <a:off x="7489923" y="1753355"/>
            <a:ext cx="1661052" cy="646331"/>
          </a:xfrm>
          <a:prstGeom prst="rect">
            <a:avLst/>
          </a:prstGeom>
          <a:solidFill>
            <a:schemeClr val="accent6">
              <a:lumMod val="60000"/>
              <a:lumOff val="40000"/>
              <a:alpha val="48000"/>
            </a:schemeClr>
          </a:solidFill>
          <a:effectLst>
            <a:glow rad="127000">
              <a:schemeClr val="accent1">
                <a:alpha val="54000"/>
              </a:schemeClr>
            </a:glow>
          </a:effectLst>
        </p:spPr>
        <p:txBody>
          <a:bodyPr wrap="square" rtlCol="0">
            <a:spAutoFit/>
          </a:bodyPr>
          <a:lstStyle/>
          <a:p>
            <a:pPr algn="ctr"/>
            <a:r>
              <a:rPr lang="de-DE" dirty="0">
                <a:solidFill>
                  <a:schemeClr val="accent6">
                    <a:lumMod val="50000"/>
                  </a:schemeClr>
                </a:solidFill>
              </a:rPr>
              <a:t>Welt </a:t>
            </a:r>
            <a:r>
              <a:rPr lang="de-DE" dirty="0" err="1">
                <a:solidFill>
                  <a:schemeClr val="accent6">
                    <a:lumMod val="50000"/>
                  </a:schemeClr>
                </a:solidFill>
              </a:rPr>
              <a:t>Welt</a:t>
            </a:r>
            <a:r>
              <a:rPr lang="de-DE" dirty="0">
                <a:solidFill>
                  <a:schemeClr val="accent6">
                    <a:lumMod val="50000"/>
                  </a:schemeClr>
                </a:solidFill>
              </a:rPr>
              <a:t> und</a:t>
            </a:r>
            <a:br>
              <a:rPr lang="de-DE" dirty="0">
                <a:solidFill>
                  <a:schemeClr val="accent6">
                    <a:lumMod val="50000"/>
                  </a:schemeClr>
                </a:solidFill>
              </a:rPr>
            </a:br>
            <a:r>
              <a:rPr lang="de-DE" dirty="0">
                <a:solidFill>
                  <a:schemeClr val="accent6">
                    <a:lumMod val="50000"/>
                  </a:schemeClr>
                </a:solidFill>
              </a:rPr>
              <a:t>Verantwortung</a:t>
            </a:r>
          </a:p>
        </p:txBody>
      </p:sp>
      <p:sp>
        <p:nvSpPr>
          <p:cNvPr id="8" name="Textfeld 7"/>
          <p:cNvSpPr txBox="1"/>
          <p:nvPr/>
        </p:nvSpPr>
        <p:spPr>
          <a:xfrm>
            <a:off x="7604641" y="4348282"/>
            <a:ext cx="1431616" cy="369332"/>
          </a:xfrm>
          <a:prstGeom prst="rect">
            <a:avLst/>
          </a:prstGeom>
          <a:solidFill>
            <a:schemeClr val="accent6">
              <a:lumMod val="60000"/>
              <a:lumOff val="40000"/>
              <a:alpha val="48000"/>
            </a:schemeClr>
          </a:solidFill>
          <a:effectLst>
            <a:glow rad="127000">
              <a:schemeClr val="accent1">
                <a:alpha val="54000"/>
              </a:schemeClr>
            </a:glow>
          </a:effectLst>
        </p:spPr>
        <p:txBody>
          <a:bodyPr wrap="square" rtlCol="0">
            <a:spAutoFit/>
          </a:bodyPr>
          <a:lstStyle/>
          <a:p>
            <a:pPr algn="ctr"/>
            <a:r>
              <a:rPr lang="de-DE" dirty="0">
                <a:solidFill>
                  <a:schemeClr val="accent6">
                    <a:lumMod val="50000"/>
                  </a:schemeClr>
                </a:solidFill>
              </a:rPr>
              <a:t>Bibel</a:t>
            </a:r>
          </a:p>
        </p:txBody>
      </p:sp>
      <p:sp>
        <p:nvSpPr>
          <p:cNvPr id="9" name="Textfeld 8"/>
          <p:cNvSpPr txBox="1"/>
          <p:nvPr/>
        </p:nvSpPr>
        <p:spPr>
          <a:xfrm>
            <a:off x="6170651" y="5133839"/>
            <a:ext cx="1431616" cy="400110"/>
          </a:xfrm>
          <a:prstGeom prst="rect">
            <a:avLst/>
          </a:prstGeom>
          <a:solidFill>
            <a:schemeClr val="accent6">
              <a:lumMod val="60000"/>
              <a:lumOff val="40000"/>
              <a:alpha val="48000"/>
            </a:schemeClr>
          </a:solidFill>
          <a:effectLst>
            <a:glow rad="127000">
              <a:schemeClr val="accent1">
                <a:alpha val="54000"/>
              </a:schemeClr>
            </a:glow>
          </a:effectLst>
        </p:spPr>
        <p:txBody>
          <a:bodyPr wrap="square" rtlCol="0">
            <a:spAutoFit/>
          </a:bodyPr>
          <a:lstStyle/>
          <a:p>
            <a:pPr algn="ctr"/>
            <a:r>
              <a:rPr lang="de-DE" sz="2000" dirty="0">
                <a:solidFill>
                  <a:schemeClr val="accent6">
                    <a:lumMod val="50000"/>
                  </a:schemeClr>
                </a:solidFill>
              </a:rPr>
              <a:t>Gott</a:t>
            </a:r>
          </a:p>
        </p:txBody>
      </p:sp>
      <p:sp>
        <p:nvSpPr>
          <p:cNvPr id="10" name="Textfeld 9"/>
          <p:cNvSpPr txBox="1"/>
          <p:nvPr/>
        </p:nvSpPr>
        <p:spPr>
          <a:xfrm>
            <a:off x="3287297" y="1665976"/>
            <a:ext cx="1688987" cy="707886"/>
          </a:xfrm>
          <a:prstGeom prst="rect">
            <a:avLst/>
          </a:prstGeom>
          <a:solidFill>
            <a:schemeClr val="accent6">
              <a:lumMod val="60000"/>
              <a:lumOff val="40000"/>
              <a:alpha val="48000"/>
            </a:schemeClr>
          </a:solidFill>
          <a:effectLst>
            <a:glow rad="127000">
              <a:schemeClr val="accent1">
                <a:alpha val="54000"/>
              </a:schemeClr>
            </a:glow>
          </a:effectLst>
        </p:spPr>
        <p:txBody>
          <a:bodyPr wrap="square" rtlCol="0">
            <a:spAutoFit/>
          </a:bodyPr>
          <a:lstStyle/>
          <a:p>
            <a:pPr algn="ctr"/>
            <a:r>
              <a:rPr lang="de-DE" sz="2000" dirty="0">
                <a:solidFill>
                  <a:schemeClr val="accent6">
                    <a:lumMod val="50000"/>
                  </a:schemeClr>
                </a:solidFill>
              </a:rPr>
              <a:t>Religion und Religionen</a:t>
            </a:r>
          </a:p>
        </p:txBody>
      </p:sp>
      <p:sp>
        <p:nvSpPr>
          <p:cNvPr id="11" name="Textfeld 10"/>
          <p:cNvSpPr txBox="1"/>
          <p:nvPr/>
        </p:nvSpPr>
        <p:spPr>
          <a:xfrm>
            <a:off x="3189738" y="3719632"/>
            <a:ext cx="1884107" cy="707886"/>
          </a:xfrm>
          <a:prstGeom prst="rect">
            <a:avLst/>
          </a:prstGeom>
          <a:solidFill>
            <a:schemeClr val="accent6">
              <a:lumMod val="60000"/>
              <a:lumOff val="40000"/>
              <a:alpha val="48000"/>
            </a:schemeClr>
          </a:solidFill>
          <a:effectLst>
            <a:glow rad="127000">
              <a:schemeClr val="accent1">
                <a:alpha val="54000"/>
              </a:schemeClr>
            </a:glow>
          </a:effectLst>
        </p:spPr>
        <p:txBody>
          <a:bodyPr wrap="square" rtlCol="0">
            <a:spAutoFit/>
          </a:bodyPr>
          <a:lstStyle/>
          <a:p>
            <a:pPr algn="ctr"/>
            <a:r>
              <a:rPr lang="de-DE" sz="2000" dirty="0">
                <a:solidFill>
                  <a:schemeClr val="accent6">
                    <a:lumMod val="50000"/>
                  </a:schemeClr>
                </a:solidFill>
              </a:rPr>
              <a:t>Kirche und </a:t>
            </a:r>
          </a:p>
          <a:p>
            <a:pPr algn="ctr"/>
            <a:r>
              <a:rPr lang="de-DE" sz="2000" dirty="0">
                <a:solidFill>
                  <a:schemeClr val="accent6">
                    <a:lumMod val="50000"/>
                  </a:schemeClr>
                </a:solidFill>
              </a:rPr>
              <a:t>Kirchen</a:t>
            </a:r>
          </a:p>
        </p:txBody>
      </p:sp>
      <p:sp>
        <p:nvSpPr>
          <p:cNvPr id="12" name="Textfeld 11"/>
          <p:cNvSpPr txBox="1"/>
          <p:nvPr/>
        </p:nvSpPr>
        <p:spPr>
          <a:xfrm>
            <a:off x="3990300" y="4900557"/>
            <a:ext cx="1431616" cy="707886"/>
          </a:xfrm>
          <a:prstGeom prst="rect">
            <a:avLst/>
          </a:prstGeom>
          <a:solidFill>
            <a:schemeClr val="accent6">
              <a:lumMod val="60000"/>
              <a:lumOff val="40000"/>
              <a:alpha val="48000"/>
            </a:schemeClr>
          </a:solidFill>
          <a:effectLst>
            <a:glow rad="127000">
              <a:schemeClr val="accent1">
                <a:alpha val="54000"/>
              </a:schemeClr>
            </a:glow>
          </a:effectLst>
        </p:spPr>
        <p:txBody>
          <a:bodyPr wrap="square" rtlCol="0">
            <a:spAutoFit/>
          </a:bodyPr>
          <a:lstStyle/>
          <a:p>
            <a:pPr algn="ctr"/>
            <a:r>
              <a:rPr lang="de-DE" sz="2000" dirty="0">
                <a:solidFill>
                  <a:schemeClr val="accent6">
                    <a:lumMod val="50000"/>
                  </a:schemeClr>
                </a:solidFill>
              </a:rPr>
              <a:t>Jesus Christus</a:t>
            </a:r>
          </a:p>
        </p:txBody>
      </p:sp>
      <p:sp>
        <p:nvSpPr>
          <p:cNvPr id="14" name="Textfeld 13"/>
          <p:cNvSpPr txBox="1"/>
          <p:nvPr/>
        </p:nvSpPr>
        <p:spPr>
          <a:xfrm>
            <a:off x="9685826" y="2665042"/>
            <a:ext cx="2011844" cy="954107"/>
          </a:xfrm>
          <a:prstGeom prst="rect">
            <a:avLst/>
          </a:prstGeom>
        </p:spPr>
        <p:style>
          <a:lnRef idx="0">
            <a:schemeClr val="accent6"/>
          </a:lnRef>
          <a:fillRef idx="3">
            <a:schemeClr val="accent6"/>
          </a:fillRef>
          <a:effectRef idx="3">
            <a:schemeClr val="accent6"/>
          </a:effectRef>
          <a:fontRef idx="minor">
            <a:schemeClr val="lt1"/>
          </a:fontRef>
        </p:style>
        <p:txBody>
          <a:bodyPr wrap="square" rtlCol="0">
            <a:spAutoFit/>
          </a:bodyPr>
          <a:lstStyle/>
          <a:p>
            <a:pPr algn="ctr"/>
            <a:r>
              <a:rPr lang="de-DE" sz="2800" dirty="0"/>
              <a:t>Gerechtes Handeln</a:t>
            </a:r>
          </a:p>
        </p:txBody>
      </p:sp>
      <p:sp>
        <p:nvSpPr>
          <p:cNvPr id="5" name="Textfeld 4"/>
          <p:cNvSpPr txBox="1"/>
          <p:nvPr/>
        </p:nvSpPr>
        <p:spPr>
          <a:xfrm>
            <a:off x="8843964" y="5752411"/>
            <a:ext cx="2140299" cy="954107"/>
          </a:xfrm>
          <a:prstGeom prst="rect">
            <a:avLst/>
          </a:prstGeom>
          <a:solidFill>
            <a:srgbClr val="7030A0"/>
          </a:solidFill>
        </p:spPr>
        <p:txBody>
          <a:bodyPr wrap="square" rtlCol="0">
            <a:spAutoFit/>
          </a:bodyPr>
          <a:lstStyle/>
          <a:p>
            <a:pPr algn="ctr"/>
            <a:r>
              <a:rPr lang="de-DE" sz="2800" dirty="0">
                <a:solidFill>
                  <a:schemeClr val="bg1"/>
                </a:solidFill>
              </a:rPr>
              <a:t>Biografisches</a:t>
            </a:r>
          </a:p>
          <a:p>
            <a:pPr algn="ctr"/>
            <a:r>
              <a:rPr lang="de-DE" sz="2800" dirty="0">
                <a:solidFill>
                  <a:schemeClr val="bg1"/>
                </a:solidFill>
              </a:rPr>
              <a:t>Lernen</a:t>
            </a:r>
          </a:p>
        </p:txBody>
      </p:sp>
      <p:sp>
        <p:nvSpPr>
          <p:cNvPr id="13" name="Textfeld 12"/>
          <p:cNvSpPr txBox="1"/>
          <p:nvPr/>
        </p:nvSpPr>
        <p:spPr>
          <a:xfrm>
            <a:off x="330728" y="5715596"/>
            <a:ext cx="2452665" cy="954107"/>
          </a:xfrm>
          <a:prstGeom prst="rect">
            <a:avLst/>
          </a:prstGeom>
          <a:solidFill>
            <a:schemeClr val="accent4">
              <a:lumMod val="75000"/>
            </a:schemeClr>
          </a:solidFill>
        </p:spPr>
        <p:txBody>
          <a:bodyPr wrap="square" rtlCol="0">
            <a:spAutoFit/>
          </a:bodyPr>
          <a:lstStyle/>
          <a:p>
            <a:pPr algn="ctr"/>
            <a:r>
              <a:rPr lang="de-DE" sz="2800" dirty="0">
                <a:solidFill>
                  <a:schemeClr val="bg1"/>
                </a:solidFill>
              </a:rPr>
              <a:t>Entdeckungen:</a:t>
            </a:r>
          </a:p>
          <a:p>
            <a:pPr algn="ctr"/>
            <a:r>
              <a:rPr lang="de-DE" sz="2800" dirty="0">
                <a:solidFill>
                  <a:schemeClr val="bg1"/>
                </a:solidFill>
              </a:rPr>
              <a:t>Kirche vor Ort</a:t>
            </a:r>
          </a:p>
        </p:txBody>
      </p:sp>
      <p:sp>
        <p:nvSpPr>
          <p:cNvPr id="15" name="Textfeld 14"/>
          <p:cNvSpPr txBox="1"/>
          <p:nvPr/>
        </p:nvSpPr>
        <p:spPr>
          <a:xfrm>
            <a:off x="4976284" y="147114"/>
            <a:ext cx="2720022" cy="954107"/>
          </a:xfrm>
          <a:prstGeom prst="rect">
            <a:avLst/>
          </a:prstGeom>
          <a:solidFill>
            <a:schemeClr val="accent1"/>
          </a:solidFill>
        </p:spPr>
        <p:txBody>
          <a:bodyPr wrap="square" rtlCol="0">
            <a:spAutoFit/>
          </a:bodyPr>
          <a:lstStyle/>
          <a:p>
            <a:pPr algn="ctr"/>
            <a:r>
              <a:rPr lang="de-DE" sz="2800" dirty="0">
                <a:solidFill>
                  <a:schemeClr val="bg1"/>
                </a:solidFill>
              </a:rPr>
              <a:t>Entwicklung der </a:t>
            </a:r>
          </a:p>
          <a:p>
            <a:pPr algn="ctr"/>
            <a:r>
              <a:rPr lang="de-DE" sz="2800" dirty="0">
                <a:solidFill>
                  <a:schemeClr val="bg1"/>
                </a:solidFill>
              </a:rPr>
              <a:t>Identität</a:t>
            </a:r>
          </a:p>
        </p:txBody>
      </p:sp>
    </p:spTree>
    <p:extLst>
      <p:ext uri="{BB962C8B-B14F-4D97-AF65-F5344CB8AC3E}">
        <p14:creationId xmlns:p14="http://schemas.microsoft.com/office/powerpoint/2010/main" val="29290495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4295509" y="572096"/>
            <a:ext cx="2452665" cy="954107"/>
          </a:xfrm>
          <a:prstGeom prst="rect">
            <a:avLst/>
          </a:prstGeom>
          <a:solidFill>
            <a:schemeClr val="accent4">
              <a:lumMod val="75000"/>
            </a:schemeClr>
          </a:solidFill>
        </p:spPr>
        <p:txBody>
          <a:bodyPr wrap="square" rtlCol="0">
            <a:spAutoFit/>
          </a:bodyPr>
          <a:lstStyle/>
          <a:p>
            <a:pPr algn="ctr"/>
            <a:r>
              <a:rPr lang="de-DE" sz="2800" dirty="0" err="1">
                <a:solidFill>
                  <a:schemeClr val="bg1"/>
                </a:solidFill>
              </a:rPr>
              <a:t>Entdeckungen:Kirche</a:t>
            </a:r>
            <a:r>
              <a:rPr lang="de-DE" sz="2800" dirty="0">
                <a:solidFill>
                  <a:schemeClr val="bg1"/>
                </a:solidFill>
              </a:rPr>
              <a:t> vor Ort</a:t>
            </a:r>
          </a:p>
        </p:txBody>
      </p:sp>
      <p:sp>
        <p:nvSpPr>
          <p:cNvPr id="3" name="Textfeld 2"/>
          <p:cNvSpPr txBox="1"/>
          <p:nvPr/>
        </p:nvSpPr>
        <p:spPr>
          <a:xfrm>
            <a:off x="899834" y="3314701"/>
            <a:ext cx="9586363" cy="461665"/>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de-DE" sz="2400" dirty="0">
                <a:solidFill>
                  <a:schemeClr val="bg1"/>
                </a:solidFill>
              </a:rPr>
              <a:t>3.2.6 (2) lokalgeschichtliche Aspekte der Reformation aufzeigen </a:t>
            </a:r>
          </a:p>
        </p:txBody>
      </p:sp>
      <p:sp>
        <p:nvSpPr>
          <p:cNvPr id="4" name="Textfeld 3"/>
          <p:cNvSpPr txBox="1"/>
          <p:nvPr/>
        </p:nvSpPr>
        <p:spPr>
          <a:xfrm>
            <a:off x="899834" y="4243830"/>
            <a:ext cx="9586363" cy="1200329"/>
          </a:xfrm>
          <a:prstGeom prst="rect">
            <a:avLst/>
          </a:prstGeom>
          <a:solidFill>
            <a:schemeClr val="dk2">
              <a:tint val="95000"/>
              <a:satMod val="170000"/>
              <a:alpha val="57000"/>
            </a:schemeClr>
          </a:solidFill>
        </p:spPr>
        <p:style>
          <a:lnRef idx="0">
            <a:scrgbClr r="0" g="0" b="0"/>
          </a:lnRef>
          <a:fillRef idx="1002">
            <a:schemeClr val="dk2"/>
          </a:fillRef>
          <a:effectRef idx="0">
            <a:scrgbClr r="0" g="0" b="0"/>
          </a:effectRef>
          <a:fontRef idx="major"/>
        </p:style>
        <p:txBody>
          <a:bodyPr wrap="square" rtlCol="0">
            <a:spAutoFit/>
          </a:bodyPr>
          <a:lstStyle/>
          <a:p>
            <a:r>
              <a:rPr lang="de-DE" sz="2400" dirty="0">
                <a:solidFill>
                  <a:schemeClr val="bg1"/>
                </a:solidFill>
              </a:rPr>
              <a:t>3.2.6.(3) sich mit einem kirchlichen Handlungsfeld auseinandersetzen (zum Beispiel Telefonseelsorge, Flüchtlingsarbeit, Schwangerschaftsberatung, Suchtberatung, Diakonie in lokalen Kontexten, Jugendarbeit) </a:t>
            </a:r>
          </a:p>
        </p:txBody>
      </p:sp>
      <p:sp>
        <p:nvSpPr>
          <p:cNvPr id="5" name="Textfeld 4"/>
          <p:cNvSpPr txBox="1"/>
          <p:nvPr/>
        </p:nvSpPr>
        <p:spPr>
          <a:xfrm>
            <a:off x="1242459" y="1721644"/>
            <a:ext cx="8901112" cy="646331"/>
          </a:xfrm>
          <a:prstGeom prst="rect">
            <a:avLst/>
          </a:prstGeom>
          <a:noFill/>
        </p:spPr>
        <p:txBody>
          <a:bodyPr wrap="square" rtlCol="0">
            <a:spAutoFit/>
          </a:bodyPr>
          <a:lstStyle/>
          <a:p>
            <a:pPr marL="285750" indent="-285750">
              <a:buFontTx/>
              <a:buChar char="-"/>
            </a:pPr>
            <a:r>
              <a:rPr lang="de-DE" dirty="0"/>
              <a:t>Lokalgeschichtliche Entdeckungen im Bereich der Reformationsgeschichte</a:t>
            </a:r>
          </a:p>
          <a:p>
            <a:pPr marL="285750" indent="-285750">
              <a:buFontTx/>
              <a:buChar char="-"/>
            </a:pPr>
            <a:r>
              <a:rPr lang="de-DE" dirty="0"/>
              <a:t>Empirie und Reflexion kirchlicher Arbeit vor Ort</a:t>
            </a:r>
          </a:p>
        </p:txBody>
      </p:sp>
    </p:spTree>
    <p:extLst>
      <p:ext uri="{BB962C8B-B14F-4D97-AF65-F5344CB8AC3E}">
        <p14:creationId xmlns:p14="http://schemas.microsoft.com/office/powerpoint/2010/main" val="32483436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rafik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67807" y="1214218"/>
            <a:ext cx="6222207" cy="4501378"/>
          </a:xfrm>
          <a:prstGeom prst="rect">
            <a:avLst/>
          </a:prstGeom>
        </p:spPr>
      </p:pic>
      <p:sp>
        <p:nvSpPr>
          <p:cNvPr id="3" name="Textfeld 2"/>
          <p:cNvSpPr txBox="1"/>
          <p:nvPr/>
        </p:nvSpPr>
        <p:spPr>
          <a:xfrm>
            <a:off x="4896100" y="2923427"/>
            <a:ext cx="3084843" cy="646331"/>
          </a:xfrm>
          <a:prstGeom prst="rect">
            <a:avLst/>
          </a:prstGeom>
          <a:noFill/>
        </p:spPr>
        <p:txBody>
          <a:bodyPr wrap="square" rtlCol="0">
            <a:spAutoFit/>
          </a:bodyPr>
          <a:lstStyle/>
          <a:p>
            <a:pPr algn="ctr"/>
            <a:r>
              <a:rPr lang="de-DE" sz="3600" b="1" dirty="0">
                <a:solidFill>
                  <a:schemeClr val="bg1"/>
                </a:solidFill>
              </a:rPr>
              <a:t>Selbstkonzept</a:t>
            </a:r>
            <a:endParaRPr lang="de-DE" sz="3600" b="1" dirty="0"/>
          </a:p>
        </p:txBody>
      </p:sp>
      <p:sp>
        <p:nvSpPr>
          <p:cNvPr id="4" name="Textfeld 3"/>
          <p:cNvSpPr txBox="1"/>
          <p:nvPr/>
        </p:nvSpPr>
        <p:spPr>
          <a:xfrm>
            <a:off x="4976284" y="147114"/>
            <a:ext cx="2720022" cy="954107"/>
          </a:xfrm>
          <a:prstGeom prst="rect">
            <a:avLst/>
          </a:prstGeom>
          <a:solidFill>
            <a:schemeClr val="accent1"/>
          </a:solidFill>
        </p:spPr>
        <p:txBody>
          <a:bodyPr wrap="square" rtlCol="0">
            <a:spAutoFit/>
          </a:bodyPr>
          <a:lstStyle/>
          <a:p>
            <a:pPr algn="ctr"/>
            <a:r>
              <a:rPr lang="de-DE" sz="2800" dirty="0">
                <a:solidFill>
                  <a:schemeClr val="bg1"/>
                </a:solidFill>
              </a:rPr>
              <a:t>Entwicklung der </a:t>
            </a:r>
          </a:p>
          <a:p>
            <a:pPr algn="ctr"/>
            <a:r>
              <a:rPr lang="de-DE" sz="2800" dirty="0">
                <a:solidFill>
                  <a:schemeClr val="bg1"/>
                </a:solidFill>
              </a:rPr>
              <a:t>Identität</a:t>
            </a:r>
          </a:p>
        </p:txBody>
      </p:sp>
      <p:sp>
        <p:nvSpPr>
          <p:cNvPr id="6" name="Textfeld 5"/>
          <p:cNvSpPr txBox="1"/>
          <p:nvPr/>
        </p:nvSpPr>
        <p:spPr>
          <a:xfrm>
            <a:off x="5602231" y="1289567"/>
            <a:ext cx="1431616" cy="400110"/>
          </a:xfrm>
          <a:prstGeom prst="rect">
            <a:avLst/>
          </a:prstGeom>
          <a:solidFill>
            <a:schemeClr val="accent6">
              <a:lumMod val="60000"/>
              <a:lumOff val="40000"/>
              <a:alpha val="48000"/>
            </a:schemeClr>
          </a:solidFill>
          <a:effectLst>
            <a:glow rad="127000">
              <a:schemeClr val="accent1">
                <a:alpha val="54000"/>
              </a:schemeClr>
            </a:glow>
          </a:effectLst>
        </p:spPr>
        <p:txBody>
          <a:bodyPr wrap="square" rtlCol="0">
            <a:spAutoFit/>
          </a:bodyPr>
          <a:lstStyle/>
          <a:p>
            <a:pPr algn="ctr"/>
            <a:r>
              <a:rPr lang="de-DE" sz="2000" dirty="0">
                <a:solidFill>
                  <a:schemeClr val="accent6">
                    <a:lumMod val="50000"/>
                  </a:schemeClr>
                </a:solidFill>
              </a:rPr>
              <a:t>Mensch</a:t>
            </a:r>
          </a:p>
        </p:txBody>
      </p:sp>
      <p:sp>
        <p:nvSpPr>
          <p:cNvPr id="7" name="Textfeld 6"/>
          <p:cNvSpPr txBox="1"/>
          <p:nvPr/>
        </p:nvSpPr>
        <p:spPr>
          <a:xfrm>
            <a:off x="7489923" y="1753355"/>
            <a:ext cx="1661052" cy="646331"/>
          </a:xfrm>
          <a:prstGeom prst="rect">
            <a:avLst/>
          </a:prstGeom>
          <a:solidFill>
            <a:schemeClr val="accent6">
              <a:lumMod val="60000"/>
              <a:lumOff val="40000"/>
              <a:alpha val="48000"/>
            </a:schemeClr>
          </a:solidFill>
          <a:effectLst>
            <a:glow rad="127000">
              <a:schemeClr val="accent1">
                <a:alpha val="54000"/>
              </a:schemeClr>
            </a:glow>
          </a:effectLst>
        </p:spPr>
        <p:txBody>
          <a:bodyPr wrap="square" rtlCol="0">
            <a:spAutoFit/>
          </a:bodyPr>
          <a:lstStyle/>
          <a:p>
            <a:pPr algn="ctr"/>
            <a:r>
              <a:rPr lang="de-DE" dirty="0">
                <a:solidFill>
                  <a:schemeClr val="accent6">
                    <a:lumMod val="50000"/>
                  </a:schemeClr>
                </a:solidFill>
              </a:rPr>
              <a:t>Welt </a:t>
            </a:r>
            <a:r>
              <a:rPr lang="de-DE" dirty="0" err="1">
                <a:solidFill>
                  <a:schemeClr val="accent6">
                    <a:lumMod val="50000"/>
                  </a:schemeClr>
                </a:solidFill>
              </a:rPr>
              <a:t>Welt</a:t>
            </a:r>
            <a:r>
              <a:rPr lang="de-DE" dirty="0">
                <a:solidFill>
                  <a:schemeClr val="accent6">
                    <a:lumMod val="50000"/>
                  </a:schemeClr>
                </a:solidFill>
              </a:rPr>
              <a:t> und</a:t>
            </a:r>
            <a:br>
              <a:rPr lang="de-DE" dirty="0">
                <a:solidFill>
                  <a:schemeClr val="accent6">
                    <a:lumMod val="50000"/>
                  </a:schemeClr>
                </a:solidFill>
              </a:rPr>
            </a:br>
            <a:r>
              <a:rPr lang="de-DE" dirty="0">
                <a:solidFill>
                  <a:schemeClr val="accent6">
                    <a:lumMod val="50000"/>
                  </a:schemeClr>
                </a:solidFill>
              </a:rPr>
              <a:t>Verantwortung</a:t>
            </a:r>
          </a:p>
        </p:txBody>
      </p:sp>
      <p:sp>
        <p:nvSpPr>
          <p:cNvPr id="8" name="Textfeld 7"/>
          <p:cNvSpPr txBox="1"/>
          <p:nvPr/>
        </p:nvSpPr>
        <p:spPr>
          <a:xfrm>
            <a:off x="7604641" y="4348282"/>
            <a:ext cx="1431616" cy="369332"/>
          </a:xfrm>
          <a:prstGeom prst="rect">
            <a:avLst/>
          </a:prstGeom>
          <a:solidFill>
            <a:schemeClr val="accent6">
              <a:lumMod val="60000"/>
              <a:lumOff val="40000"/>
              <a:alpha val="48000"/>
            </a:schemeClr>
          </a:solidFill>
          <a:effectLst>
            <a:glow rad="127000">
              <a:schemeClr val="accent1">
                <a:alpha val="54000"/>
              </a:schemeClr>
            </a:glow>
          </a:effectLst>
        </p:spPr>
        <p:txBody>
          <a:bodyPr wrap="square" rtlCol="0">
            <a:spAutoFit/>
          </a:bodyPr>
          <a:lstStyle/>
          <a:p>
            <a:pPr algn="ctr"/>
            <a:r>
              <a:rPr lang="de-DE" dirty="0">
                <a:solidFill>
                  <a:schemeClr val="accent6">
                    <a:lumMod val="50000"/>
                  </a:schemeClr>
                </a:solidFill>
              </a:rPr>
              <a:t>Bibel</a:t>
            </a:r>
          </a:p>
        </p:txBody>
      </p:sp>
      <p:sp>
        <p:nvSpPr>
          <p:cNvPr id="9" name="Textfeld 8"/>
          <p:cNvSpPr txBox="1"/>
          <p:nvPr/>
        </p:nvSpPr>
        <p:spPr>
          <a:xfrm>
            <a:off x="6170651" y="5133839"/>
            <a:ext cx="1431616" cy="400110"/>
          </a:xfrm>
          <a:prstGeom prst="rect">
            <a:avLst/>
          </a:prstGeom>
          <a:solidFill>
            <a:schemeClr val="accent6">
              <a:lumMod val="60000"/>
              <a:lumOff val="40000"/>
              <a:alpha val="48000"/>
            </a:schemeClr>
          </a:solidFill>
          <a:effectLst>
            <a:glow rad="127000">
              <a:schemeClr val="accent1">
                <a:alpha val="54000"/>
              </a:schemeClr>
            </a:glow>
          </a:effectLst>
        </p:spPr>
        <p:txBody>
          <a:bodyPr wrap="square" rtlCol="0">
            <a:spAutoFit/>
          </a:bodyPr>
          <a:lstStyle/>
          <a:p>
            <a:pPr algn="ctr"/>
            <a:r>
              <a:rPr lang="de-DE" sz="2000" dirty="0">
                <a:solidFill>
                  <a:schemeClr val="accent6">
                    <a:lumMod val="50000"/>
                  </a:schemeClr>
                </a:solidFill>
              </a:rPr>
              <a:t>Gott</a:t>
            </a:r>
          </a:p>
        </p:txBody>
      </p:sp>
      <p:sp>
        <p:nvSpPr>
          <p:cNvPr id="10" name="Textfeld 9"/>
          <p:cNvSpPr txBox="1"/>
          <p:nvPr/>
        </p:nvSpPr>
        <p:spPr>
          <a:xfrm>
            <a:off x="3287297" y="1665976"/>
            <a:ext cx="1688987" cy="707886"/>
          </a:xfrm>
          <a:prstGeom prst="rect">
            <a:avLst/>
          </a:prstGeom>
          <a:solidFill>
            <a:schemeClr val="accent6">
              <a:lumMod val="60000"/>
              <a:lumOff val="40000"/>
              <a:alpha val="48000"/>
            </a:schemeClr>
          </a:solidFill>
          <a:effectLst>
            <a:glow rad="127000">
              <a:schemeClr val="accent1">
                <a:alpha val="54000"/>
              </a:schemeClr>
            </a:glow>
          </a:effectLst>
        </p:spPr>
        <p:txBody>
          <a:bodyPr wrap="square" rtlCol="0">
            <a:spAutoFit/>
          </a:bodyPr>
          <a:lstStyle/>
          <a:p>
            <a:pPr algn="ctr"/>
            <a:r>
              <a:rPr lang="de-DE" sz="2000" dirty="0">
                <a:solidFill>
                  <a:schemeClr val="accent6">
                    <a:lumMod val="50000"/>
                  </a:schemeClr>
                </a:solidFill>
              </a:rPr>
              <a:t>Religion und Religionen</a:t>
            </a:r>
          </a:p>
        </p:txBody>
      </p:sp>
      <p:sp>
        <p:nvSpPr>
          <p:cNvPr id="11" name="Textfeld 10"/>
          <p:cNvSpPr txBox="1"/>
          <p:nvPr/>
        </p:nvSpPr>
        <p:spPr>
          <a:xfrm>
            <a:off x="3189738" y="3719632"/>
            <a:ext cx="1884107" cy="707886"/>
          </a:xfrm>
          <a:prstGeom prst="rect">
            <a:avLst/>
          </a:prstGeom>
          <a:solidFill>
            <a:schemeClr val="accent6">
              <a:lumMod val="60000"/>
              <a:lumOff val="40000"/>
              <a:alpha val="48000"/>
            </a:schemeClr>
          </a:solidFill>
          <a:effectLst>
            <a:glow rad="127000">
              <a:schemeClr val="accent1">
                <a:alpha val="54000"/>
              </a:schemeClr>
            </a:glow>
          </a:effectLst>
        </p:spPr>
        <p:txBody>
          <a:bodyPr wrap="square" rtlCol="0">
            <a:spAutoFit/>
          </a:bodyPr>
          <a:lstStyle/>
          <a:p>
            <a:pPr algn="ctr"/>
            <a:r>
              <a:rPr lang="de-DE" sz="2000" dirty="0">
                <a:solidFill>
                  <a:schemeClr val="accent6">
                    <a:lumMod val="50000"/>
                  </a:schemeClr>
                </a:solidFill>
              </a:rPr>
              <a:t>Kirche und </a:t>
            </a:r>
          </a:p>
          <a:p>
            <a:pPr algn="ctr"/>
            <a:r>
              <a:rPr lang="de-DE" sz="2000" dirty="0">
                <a:solidFill>
                  <a:schemeClr val="accent6">
                    <a:lumMod val="50000"/>
                  </a:schemeClr>
                </a:solidFill>
              </a:rPr>
              <a:t>Kirchen</a:t>
            </a:r>
          </a:p>
        </p:txBody>
      </p:sp>
      <p:sp>
        <p:nvSpPr>
          <p:cNvPr id="12" name="Textfeld 11"/>
          <p:cNvSpPr txBox="1"/>
          <p:nvPr/>
        </p:nvSpPr>
        <p:spPr>
          <a:xfrm>
            <a:off x="3990300" y="4900557"/>
            <a:ext cx="1431616" cy="707886"/>
          </a:xfrm>
          <a:prstGeom prst="rect">
            <a:avLst/>
          </a:prstGeom>
          <a:solidFill>
            <a:schemeClr val="accent6">
              <a:lumMod val="60000"/>
              <a:lumOff val="40000"/>
              <a:alpha val="48000"/>
            </a:schemeClr>
          </a:solidFill>
          <a:effectLst>
            <a:glow rad="127000">
              <a:schemeClr val="accent1">
                <a:alpha val="54000"/>
              </a:schemeClr>
            </a:glow>
          </a:effectLst>
        </p:spPr>
        <p:txBody>
          <a:bodyPr wrap="square" rtlCol="0">
            <a:spAutoFit/>
          </a:bodyPr>
          <a:lstStyle/>
          <a:p>
            <a:pPr algn="ctr"/>
            <a:r>
              <a:rPr lang="de-DE" sz="2000" dirty="0">
                <a:solidFill>
                  <a:schemeClr val="accent6">
                    <a:lumMod val="50000"/>
                  </a:schemeClr>
                </a:solidFill>
              </a:rPr>
              <a:t>Jesus Christus</a:t>
            </a:r>
          </a:p>
        </p:txBody>
      </p:sp>
      <p:sp>
        <p:nvSpPr>
          <p:cNvPr id="14" name="Textfeld 13"/>
          <p:cNvSpPr txBox="1"/>
          <p:nvPr/>
        </p:nvSpPr>
        <p:spPr>
          <a:xfrm>
            <a:off x="9864052" y="2019919"/>
            <a:ext cx="2011844" cy="954107"/>
          </a:xfrm>
          <a:prstGeom prst="rect">
            <a:avLst/>
          </a:prstGeom>
        </p:spPr>
        <p:style>
          <a:lnRef idx="0">
            <a:schemeClr val="accent6"/>
          </a:lnRef>
          <a:fillRef idx="3">
            <a:schemeClr val="accent6"/>
          </a:fillRef>
          <a:effectRef idx="3">
            <a:schemeClr val="accent6"/>
          </a:effectRef>
          <a:fontRef idx="minor">
            <a:schemeClr val="lt1"/>
          </a:fontRef>
        </p:style>
        <p:txBody>
          <a:bodyPr wrap="square" rtlCol="0">
            <a:spAutoFit/>
          </a:bodyPr>
          <a:lstStyle/>
          <a:p>
            <a:pPr algn="ctr"/>
            <a:r>
              <a:rPr lang="de-DE" sz="2800" dirty="0"/>
              <a:t>gerechtes Handeln</a:t>
            </a:r>
          </a:p>
        </p:txBody>
      </p:sp>
      <p:sp>
        <p:nvSpPr>
          <p:cNvPr id="5" name="Textfeld 4"/>
          <p:cNvSpPr txBox="1"/>
          <p:nvPr/>
        </p:nvSpPr>
        <p:spPr>
          <a:xfrm>
            <a:off x="8482223" y="5903893"/>
            <a:ext cx="2140299" cy="954107"/>
          </a:xfrm>
          <a:prstGeom prst="rect">
            <a:avLst/>
          </a:prstGeom>
          <a:solidFill>
            <a:srgbClr val="7030A0"/>
          </a:solidFill>
        </p:spPr>
        <p:txBody>
          <a:bodyPr wrap="square" rtlCol="0">
            <a:spAutoFit/>
          </a:bodyPr>
          <a:lstStyle/>
          <a:p>
            <a:pPr algn="ctr"/>
            <a:r>
              <a:rPr lang="de-DE" sz="2800" dirty="0">
                <a:solidFill>
                  <a:schemeClr val="bg1"/>
                </a:solidFill>
              </a:rPr>
              <a:t>biografisches</a:t>
            </a:r>
          </a:p>
          <a:p>
            <a:pPr algn="ctr"/>
            <a:r>
              <a:rPr lang="de-DE" sz="2800" dirty="0">
                <a:solidFill>
                  <a:schemeClr val="bg1"/>
                </a:solidFill>
              </a:rPr>
              <a:t>Lernen</a:t>
            </a:r>
          </a:p>
        </p:txBody>
      </p:sp>
      <p:sp>
        <p:nvSpPr>
          <p:cNvPr id="15" name="Textfeld 14"/>
          <p:cNvSpPr txBox="1"/>
          <p:nvPr/>
        </p:nvSpPr>
        <p:spPr>
          <a:xfrm>
            <a:off x="202745" y="2098925"/>
            <a:ext cx="2291024" cy="954107"/>
          </a:xfrm>
          <a:prstGeom prst="rect">
            <a:avLst/>
          </a:prstGeom>
          <a:solidFill>
            <a:srgbClr val="C00000">
              <a:alpha val="74000"/>
            </a:srgbClr>
          </a:solidFill>
        </p:spPr>
        <p:txBody>
          <a:bodyPr wrap="square" rtlCol="0">
            <a:spAutoFit/>
          </a:bodyPr>
          <a:lstStyle/>
          <a:p>
            <a:pPr algn="ctr"/>
            <a:r>
              <a:rPr lang="de-DE" sz="2800" dirty="0" err="1">
                <a:solidFill>
                  <a:schemeClr val="bg1"/>
                </a:solidFill>
              </a:rPr>
              <a:t>Interreliöses</a:t>
            </a:r>
            <a:endParaRPr lang="de-DE" sz="2800" dirty="0">
              <a:solidFill>
                <a:schemeClr val="bg1"/>
              </a:solidFill>
            </a:endParaRPr>
          </a:p>
          <a:p>
            <a:pPr algn="ctr"/>
            <a:r>
              <a:rPr lang="de-DE" sz="2800" dirty="0">
                <a:solidFill>
                  <a:schemeClr val="bg1"/>
                </a:solidFill>
              </a:rPr>
              <a:t>Lernen</a:t>
            </a:r>
          </a:p>
        </p:txBody>
      </p:sp>
      <p:sp>
        <p:nvSpPr>
          <p:cNvPr id="16" name="Textfeld 15"/>
          <p:cNvSpPr txBox="1"/>
          <p:nvPr/>
        </p:nvSpPr>
        <p:spPr>
          <a:xfrm>
            <a:off x="328123" y="5715596"/>
            <a:ext cx="2452665" cy="954107"/>
          </a:xfrm>
          <a:prstGeom prst="rect">
            <a:avLst/>
          </a:prstGeom>
          <a:solidFill>
            <a:schemeClr val="accent4">
              <a:lumMod val="75000"/>
            </a:schemeClr>
          </a:solidFill>
        </p:spPr>
        <p:txBody>
          <a:bodyPr wrap="square" rtlCol="0">
            <a:spAutoFit/>
          </a:bodyPr>
          <a:lstStyle/>
          <a:p>
            <a:pPr algn="ctr"/>
            <a:r>
              <a:rPr lang="de-DE" sz="2800" dirty="0">
                <a:solidFill>
                  <a:schemeClr val="bg1"/>
                </a:solidFill>
              </a:rPr>
              <a:t>Entdeckungen:</a:t>
            </a:r>
          </a:p>
          <a:p>
            <a:pPr algn="ctr"/>
            <a:r>
              <a:rPr lang="de-DE" sz="2800" dirty="0">
                <a:solidFill>
                  <a:schemeClr val="bg1"/>
                </a:solidFill>
              </a:rPr>
              <a:t>Kirche vor Ort</a:t>
            </a:r>
          </a:p>
        </p:txBody>
      </p:sp>
    </p:spTree>
    <p:extLst>
      <p:ext uri="{BB962C8B-B14F-4D97-AF65-F5344CB8AC3E}">
        <p14:creationId xmlns:p14="http://schemas.microsoft.com/office/powerpoint/2010/main" val="385407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4060370" y="191544"/>
            <a:ext cx="3847762" cy="523220"/>
          </a:xfrm>
          <a:prstGeom prst="rect">
            <a:avLst/>
          </a:prstGeom>
          <a:solidFill>
            <a:srgbClr val="C00000">
              <a:alpha val="74000"/>
            </a:srgbClr>
          </a:solidFill>
        </p:spPr>
        <p:txBody>
          <a:bodyPr wrap="square" rtlCol="0">
            <a:spAutoFit/>
          </a:bodyPr>
          <a:lstStyle/>
          <a:p>
            <a:pPr algn="ctr"/>
            <a:r>
              <a:rPr lang="de-DE" sz="2800" dirty="0">
                <a:solidFill>
                  <a:schemeClr val="bg1"/>
                </a:solidFill>
              </a:rPr>
              <a:t>Interreligiöses Lernen</a:t>
            </a:r>
          </a:p>
        </p:txBody>
      </p:sp>
      <p:sp>
        <p:nvSpPr>
          <p:cNvPr id="3" name="Textfeld 2"/>
          <p:cNvSpPr txBox="1"/>
          <p:nvPr/>
        </p:nvSpPr>
        <p:spPr>
          <a:xfrm>
            <a:off x="1858735" y="841415"/>
            <a:ext cx="9051132" cy="923330"/>
          </a:xfrm>
          <a:prstGeom prst="rect">
            <a:avLst/>
          </a:prstGeom>
          <a:noFill/>
        </p:spPr>
        <p:txBody>
          <a:bodyPr wrap="square" rtlCol="0">
            <a:spAutoFit/>
          </a:bodyPr>
          <a:lstStyle/>
          <a:p>
            <a:pPr marL="285750" indent="-285750">
              <a:buFontTx/>
              <a:buChar char="-"/>
            </a:pPr>
            <a:r>
              <a:rPr lang="de-DE" dirty="0"/>
              <a:t>Pluralitätsfähigkeit der SuS als Aufgabe</a:t>
            </a:r>
          </a:p>
          <a:p>
            <a:pPr marL="285750" indent="-285750">
              <a:buFontTx/>
              <a:buChar char="-"/>
            </a:pPr>
            <a:r>
              <a:rPr lang="de-DE" dirty="0"/>
              <a:t>Ziel der eigenen Positionierung</a:t>
            </a:r>
          </a:p>
          <a:p>
            <a:pPr marL="285750" indent="-285750">
              <a:buFontTx/>
              <a:buChar char="-"/>
            </a:pPr>
            <a:r>
              <a:rPr lang="de-DE" dirty="0"/>
              <a:t>Dialogfähigkeit auch in schwierigen Fragen</a:t>
            </a:r>
          </a:p>
        </p:txBody>
      </p:sp>
      <p:sp>
        <p:nvSpPr>
          <p:cNvPr id="4" name="Textfeld 3"/>
          <p:cNvSpPr txBox="1"/>
          <p:nvPr/>
        </p:nvSpPr>
        <p:spPr>
          <a:xfrm>
            <a:off x="992980" y="1846588"/>
            <a:ext cx="9365457" cy="769441"/>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r>
              <a:rPr lang="de-DE" sz="2200" dirty="0"/>
              <a:t>3.2.3 (3) Unterschiede des Gebrauchs von Heiligen Schriften in den monotheistischen Religionen (Christentum, Judentum und Islam) entfalten. </a:t>
            </a:r>
          </a:p>
        </p:txBody>
      </p:sp>
      <p:sp>
        <p:nvSpPr>
          <p:cNvPr id="5" name="Textfeld 4"/>
          <p:cNvSpPr txBox="1"/>
          <p:nvPr/>
        </p:nvSpPr>
        <p:spPr>
          <a:xfrm>
            <a:off x="992981" y="2752484"/>
            <a:ext cx="9365456" cy="430887"/>
          </a:xfrm>
          <a:prstGeom prst="rect">
            <a:avLst/>
          </a:prstGeom>
        </p:spPr>
        <p:style>
          <a:lnRef idx="1">
            <a:schemeClr val="accent5"/>
          </a:lnRef>
          <a:fillRef idx="3">
            <a:schemeClr val="accent5"/>
          </a:fillRef>
          <a:effectRef idx="2">
            <a:schemeClr val="accent5"/>
          </a:effectRef>
          <a:fontRef idx="minor">
            <a:schemeClr val="lt1"/>
          </a:fontRef>
        </p:style>
        <p:txBody>
          <a:bodyPr wrap="square" rtlCol="0">
            <a:spAutoFit/>
          </a:bodyPr>
          <a:lstStyle/>
          <a:p>
            <a:r>
              <a:rPr lang="de-DE" sz="2200" dirty="0"/>
              <a:t>3.2.4 (2) Vorstellungen von Gott in Judentum, Christentum und Islam vergleichen </a:t>
            </a:r>
          </a:p>
        </p:txBody>
      </p:sp>
      <p:sp>
        <p:nvSpPr>
          <p:cNvPr id="6" name="Textfeld 5"/>
          <p:cNvSpPr txBox="1"/>
          <p:nvPr/>
        </p:nvSpPr>
        <p:spPr>
          <a:xfrm>
            <a:off x="992981" y="3417843"/>
            <a:ext cx="9365456" cy="769441"/>
          </a:xfrm>
          <a:prstGeom prst="rect">
            <a:avLst/>
          </a:prstGeom>
        </p:spPr>
        <p:style>
          <a:lnRef idx="0">
            <a:scrgbClr r="0" g="0" b="0"/>
          </a:lnRef>
          <a:fillRef idx="1002">
            <a:schemeClr val="dk2"/>
          </a:fillRef>
          <a:effectRef idx="0">
            <a:scrgbClr r="0" g="0" b="0"/>
          </a:effectRef>
          <a:fontRef idx="major"/>
        </p:style>
        <p:txBody>
          <a:bodyPr wrap="square" rtlCol="0">
            <a:spAutoFit/>
          </a:bodyPr>
          <a:lstStyle/>
          <a:p>
            <a:r>
              <a:rPr lang="de-DE" sz="2200" dirty="0">
                <a:solidFill>
                  <a:schemeClr val="bg1"/>
                </a:solidFill>
              </a:rPr>
              <a:t>3.2.5 (3) die Darstellung Jesu im Koran mit biblischen Quellen vergleichen (zum Beispiel Geburtsgeschichte, Wunder, Verständnis als Prophet, Kreuzigung) </a:t>
            </a:r>
          </a:p>
        </p:txBody>
      </p:sp>
      <p:sp>
        <p:nvSpPr>
          <p:cNvPr id="7" name="Textfeld 6"/>
          <p:cNvSpPr txBox="1"/>
          <p:nvPr/>
        </p:nvSpPr>
        <p:spPr>
          <a:xfrm>
            <a:off x="992979" y="4421756"/>
            <a:ext cx="9365457" cy="1107996"/>
          </a:xfrm>
          <a:prstGeom prst="rect">
            <a:avLst/>
          </a:prstGeom>
        </p:spPr>
        <p:style>
          <a:lnRef idx="0">
            <a:schemeClr val="accent6"/>
          </a:lnRef>
          <a:fillRef idx="3">
            <a:schemeClr val="accent6"/>
          </a:fillRef>
          <a:effectRef idx="3">
            <a:schemeClr val="accent6"/>
          </a:effectRef>
          <a:fontRef idx="minor">
            <a:schemeClr val="lt1"/>
          </a:fontRef>
        </p:style>
        <p:txBody>
          <a:bodyPr wrap="square" rtlCol="0">
            <a:spAutoFit/>
          </a:bodyPr>
          <a:lstStyle/>
          <a:p>
            <a:r>
              <a:rPr lang="de-DE" sz="2200" dirty="0"/>
              <a:t>3.2.7 (2) Gemeinsamkeiten und Unterschiede zwischen Christentum, Islam und Judentum erläutern (zum Beispiel Heilige Schriften, Gebäude, Überzeugungen, Feste, Bräuche) </a:t>
            </a:r>
          </a:p>
        </p:txBody>
      </p:sp>
      <p:sp>
        <p:nvSpPr>
          <p:cNvPr id="8" name="Textfeld 7"/>
          <p:cNvSpPr txBox="1"/>
          <p:nvPr/>
        </p:nvSpPr>
        <p:spPr>
          <a:xfrm>
            <a:off x="992979" y="5764224"/>
            <a:ext cx="9388246" cy="769441"/>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r>
              <a:rPr lang="de-DE" dirty="0"/>
              <a:t> </a:t>
            </a:r>
            <a:r>
              <a:rPr lang="de-DE" sz="2200" dirty="0"/>
              <a:t>3.2.7 (3) Kriterien für einen Dialog zwischen Angehörigen verschiedener Religionen formulieren </a:t>
            </a:r>
          </a:p>
        </p:txBody>
      </p:sp>
    </p:spTree>
    <p:extLst>
      <p:ext uri="{BB962C8B-B14F-4D97-AF65-F5344CB8AC3E}">
        <p14:creationId xmlns:p14="http://schemas.microsoft.com/office/powerpoint/2010/main" val="15631411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rafik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52931" y="1691443"/>
            <a:ext cx="6241063" cy="3583501"/>
          </a:xfrm>
          <a:prstGeom prst="rect">
            <a:avLst/>
          </a:prstGeom>
        </p:spPr>
      </p:pic>
    </p:spTree>
    <p:extLst>
      <p:ext uri="{BB962C8B-B14F-4D97-AF65-F5344CB8AC3E}">
        <p14:creationId xmlns:p14="http://schemas.microsoft.com/office/powerpoint/2010/main" val="34037369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rafik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52931" y="1691443"/>
            <a:ext cx="6241063" cy="3583501"/>
          </a:xfrm>
          <a:prstGeom prst="rect">
            <a:avLst/>
          </a:prstGeom>
        </p:spPr>
      </p:pic>
    </p:spTree>
    <p:extLst>
      <p:ext uri="{BB962C8B-B14F-4D97-AF65-F5344CB8AC3E}">
        <p14:creationId xmlns:p14="http://schemas.microsoft.com/office/powerpoint/2010/main" val="31530347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rafik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33515" y="2013646"/>
            <a:ext cx="4031354" cy="2916432"/>
          </a:xfrm>
          <a:prstGeom prst="rect">
            <a:avLst/>
          </a:prstGeom>
        </p:spPr>
      </p:pic>
      <p:sp>
        <p:nvSpPr>
          <p:cNvPr id="4" name="Pfeil nach rechts 3"/>
          <p:cNvSpPr/>
          <p:nvPr/>
        </p:nvSpPr>
        <p:spPr>
          <a:xfrm>
            <a:off x="5514975" y="3018924"/>
            <a:ext cx="6250781" cy="37147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Pfeil nach rechts 4"/>
          <p:cNvSpPr/>
          <p:nvPr/>
        </p:nvSpPr>
        <p:spPr>
          <a:xfrm rot="16200000">
            <a:off x="6113264" y="3405783"/>
            <a:ext cx="4854178" cy="350044"/>
          </a:xfrm>
          <a:prstGeom prst="rightArrow">
            <a:avLst/>
          </a:prstGeom>
        </p:spPr>
        <p:style>
          <a:lnRef idx="2">
            <a:schemeClr val="accent1">
              <a:shade val="50000"/>
            </a:schemeClr>
          </a:lnRef>
          <a:fillRef idx="1002">
            <a:schemeClr val="dk2"/>
          </a:fillRef>
          <a:effectRef idx="0">
            <a:schemeClr val="accent1"/>
          </a:effectRef>
          <a:fontRef idx="minor">
            <a:schemeClr val="lt1"/>
          </a:fontRef>
        </p:style>
        <p:txBody>
          <a:bodyPr rtlCol="0" anchor="ctr"/>
          <a:lstStyle/>
          <a:p>
            <a:pPr algn="ctr"/>
            <a:endParaRPr lang="de-DE"/>
          </a:p>
        </p:txBody>
      </p:sp>
      <p:sp>
        <p:nvSpPr>
          <p:cNvPr id="6" name="Textfeld 5"/>
          <p:cNvSpPr txBox="1"/>
          <p:nvPr/>
        </p:nvSpPr>
        <p:spPr>
          <a:xfrm rot="16200000">
            <a:off x="6972353" y="4602518"/>
            <a:ext cx="2521744" cy="369332"/>
          </a:xfrm>
          <a:prstGeom prst="rect">
            <a:avLst/>
          </a:prstGeom>
          <a:noFill/>
        </p:spPr>
        <p:txBody>
          <a:bodyPr wrap="square" rtlCol="0">
            <a:spAutoFit/>
          </a:bodyPr>
          <a:lstStyle/>
          <a:p>
            <a:r>
              <a:rPr lang="de-DE" dirty="0"/>
              <a:t>Aufbauendes Lernen</a:t>
            </a:r>
          </a:p>
        </p:txBody>
      </p:sp>
      <p:sp>
        <p:nvSpPr>
          <p:cNvPr id="7" name="Textfeld 6"/>
          <p:cNvSpPr txBox="1"/>
          <p:nvPr/>
        </p:nvSpPr>
        <p:spPr>
          <a:xfrm>
            <a:off x="6215062" y="3337723"/>
            <a:ext cx="5322094" cy="369332"/>
          </a:xfrm>
          <a:prstGeom prst="rect">
            <a:avLst/>
          </a:prstGeom>
          <a:noFill/>
        </p:spPr>
        <p:txBody>
          <a:bodyPr wrap="square" rtlCol="0">
            <a:spAutoFit/>
          </a:bodyPr>
          <a:lstStyle/>
          <a:p>
            <a:r>
              <a:rPr lang="de-DE" dirty="0"/>
              <a:t>Entwicklungsstand der       Schülerinnen und Schüler</a:t>
            </a:r>
          </a:p>
        </p:txBody>
      </p:sp>
      <p:sp>
        <p:nvSpPr>
          <p:cNvPr id="3" name="Textfeld 2"/>
          <p:cNvSpPr txBox="1"/>
          <p:nvPr/>
        </p:nvSpPr>
        <p:spPr>
          <a:xfrm>
            <a:off x="7329488" y="570250"/>
            <a:ext cx="2621756" cy="369332"/>
          </a:xfrm>
          <a:prstGeom prst="rect">
            <a:avLst/>
          </a:prstGeom>
          <a:noFill/>
        </p:spPr>
        <p:txBody>
          <a:bodyPr wrap="square" rtlCol="0">
            <a:spAutoFit/>
          </a:bodyPr>
          <a:lstStyle/>
          <a:p>
            <a:r>
              <a:rPr lang="de-DE" dirty="0"/>
              <a:t>Bildungsabschluss Abitur</a:t>
            </a:r>
          </a:p>
        </p:txBody>
      </p:sp>
      <p:sp>
        <p:nvSpPr>
          <p:cNvPr id="8" name="Textfeld 7"/>
          <p:cNvSpPr txBox="1"/>
          <p:nvPr/>
        </p:nvSpPr>
        <p:spPr>
          <a:xfrm>
            <a:off x="192881" y="6464866"/>
            <a:ext cx="6813636" cy="246221"/>
          </a:xfrm>
          <a:prstGeom prst="rect">
            <a:avLst/>
          </a:prstGeom>
          <a:noFill/>
        </p:spPr>
        <p:txBody>
          <a:bodyPr wrap="square" rtlCol="0">
            <a:spAutoFit/>
          </a:bodyPr>
          <a:lstStyle/>
          <a:p>
            <a:r>
              <a:rPr lang="de-DE" sz="1000" dirty="0"/>
              <a:t>Bildquelle: </a:t>
            </a:r>
            <a:r>
              <a:rPr lang="de-DE" sz="1000" dirty="0"/>
              <a:t>gitter-netz-abstrakt-geflecht-695103 von </a:t>
            </a:r>
            <a:r>
              <a:rPr lang="de-DE" sz="1000" dirty="0" err="1"/>
              <a:t>geralt</a:t>
            </a:r>
            <a:r>
              <a:rPr lang="de-DE" sz="1000" dirty="0"/>
              <a:t> [CC0], </a:t>
            </a:r>
            <a:r>
              <a:rPr lang="de-DE" sz="1000" dirty="0"/>
              <a:t>https://pixabay.com/de/gitter-netz-abstrakt-geflecht-695103/</a:t>
            </a:r>
            <a:endParaRPr lang="de-DE" sz="1000" dirty="0"/>
          </a:p>
        </p:txBody>
      </p:sp>
    </p:spTree>
    <p:extLst>
      <p:ext uri="{BB962C8B-B14F-4D97-AF65-F5344CB8AC3E}">
        <p14:creationId xmlns:p14="http://schemas.microsoft.com/office/powerpoint/2010/main" val="35531895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p:bldP spid="7" grpId="0"/>
      <p:bldP spid="3" grpId="0"/>
      <p:bldP spid="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rafik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04691" y="840199"/>
            <a:ext cx="6222207" cy="4501378"/>
          </a:xfrm>
          <a:prstGeom prst="rect">
            <a:avLst/>
          </a:prstGeom>
        </p:spPr>
      </p:pic>
      <p:sp>
        <p:nvSpPr>
          <p:cNvPr id="4" name="Textfeld 3"/>
          <p:cNvSpPr txBox="1"/>
          <p:nvPr/>
        </p:nvSpPr>
        <p:spPr>
          <a:xfrm>
            <a:off x="5541941" y="1048406"/>
            <a:ext cx="1431616" cy="400110"/>
          </a:xfrm>
          <a:prstGeom prst="rect">
            <a:avLst/>
          </a:prstGeom>
          <a:solidFill>
            <a:schemeClr val="accent6">
              <a:lumMod val="60000"/>
              <a:lumOff val="40000"/>
              <a:alpha val="67000"/>
            </a:schemeClr>
          </a:solidFill>
          <a:effectLst>
            <a:glow rad="127000">
              <a:schemeClr val="accent1">
                <a:alpha val="54000"/>
              </a:schemeClr>
            </a:glow>
          </a:effectLst>
        </p:spPr>
        <p:txBody>
          <a:bodyPr wrap="square" rtlCol="0">
            <a:spAutoFit/>
          </a:bodyPr>
          <a:lstStyle/>
          <a:p>
            <a:pPr algn="ctr"/>
            <a:r>
              <a:rPr lang="de-DE" sz="2000" dirty="0">
                <a:solidFill>
                  <a:schemeClr val="accent6">
                    <a:lumMod val="50000"/>
                  </a:schemeClr>
                </a:solidFill>
              </a:rPr>
              <a:t>Mensch</a:t>
            </a:r>
          </a:p>
        </p:txBody>
      </p:sp>
      <p:sp>
        <p:nvSpPr>
          <p:cNvPr id="5" name="Textfeld 4"/>
          <p:cNvSpPr txBox="1"/>
          <p:nvPr/>
        </p:nvSpPr>
        <p:spPr>
          <a:xfrm>
            <a:off x="7213319" y="1888451"/>
            <a:ext cx="1661052" cy="646331"/>
          </a:xfrm>
          <a:prstGeom prst="rect">
            <a:avLst/>
          </a:prstGeom>
          <a:solidFill>
            <a:schemeClr val="accent2">
              <a:lumMod val="40000"/>
              <a:lumOff val="60000"/>
              <a:alpha val="80000"/>
            </a:schemeClr>
          </a:solidFill>
        </p:spPr>
        <p:style>
          <a:lnRef idx="1">
            <a:schemeClr val="accent4"/>
          </a:lnRef>
          <a:fillRef idx="2">
            <a:schemeClr val="accent4"/>
          </a:fillRef>
          <a:effectRef idx="1">
            <a:schemeClr val="accent4"/>
          </a:effectRef>
          <a:fontRef idx="minor">
            <a:schemeClr val="dk1"/>
          </a:fontRef>
        </p:style>
        <p:txBody>
          <a:bodyPr wrap="square" rtlCol="0">
            <a:spAutoFit/>
          </a:bodyPr>
          <a:lstStyle/>
          <a:p>
            <a:pPr algn="ctr"/>
            <a:r>
              <a:rPr lang="de-DE" dirty="0">
                <a:solidFill>
                  <a:schemeClr val="accent6">
                    <a:lumMod val="50000"/>
                  </a:schemeClr>
                </a:solidFill>
              </a:rPr>
              <a:t>Welt </a:t>
            </a:r>
            <a:r>
              <a:rPr lang="de-DE" dirty="0" err="1">
                <a:solidFill>
                  <a:schemeClr val="accent6">
                    <a:lumMod val="50000"/>
                  </a:schemeClr>
                </a:solidFill>
              </a:rPr>
              <a:t>Welt</a:t>
            </a:r>
            <a:r>
              <a:rPr lang="de-DE" dirty="0">
                <a:solidFill>
                  <a:schemeClr val="accent6">
                    <a:lumMod val="50000"/>
                  </a:schemeClr>
                </a:solidFill>
              </a:rPr>
              <a:t> und</a:t>
            </a:r>
            <a:br>
              <a:rPr lang="de-DE" dirty="0">
                <a:solidFill>
                  <a:schemeClr val="accent6">
                    <a:lumMod val="50000"/>
                  </a:schemeClr>
                </a:solidFill>
              </a:rPr>
            </a:br>
            <a:r>
              <a:rPr lang="de-DE" dirty="0">
                <a:solidFill>
                  <a:schemeClr val="accent6">
                    <a:lumMod val="50000"/>
                  </a:schemeClr>
                </a:solidFill>
              </a:rPr>
              <a:t>Verantwortung</a:t>
            </a:r>
          </a:p>
        </p:txBody>
      </p:sp>
      <p:sp>
        <p:nvSpPr>
          <p:cNvPr id="6" name="Textfeld 5"/>
          <p:cNvSpPr txBox="1"/>
          <p:nvPr/>
        </p:nvSpPr>
        <p:spPr>
          <a:xfrm>
            <a:off x="7264960" y="3558132"/>
            <a:ext cx="1431616" cy="369332"/>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de-DE" dirty="0">
                <a:solidFill>
                  <a:schemeClr val="accent6">
                    <a:lumMod val="50000"/>
                  </a:schemeClr>
                </a:solidFill>
              </a:rPr>
              <a:t>Bibel</a:t>
            </a:r>
          </a:p>
        </p:txBody>
      </p:sp>
      <p:sp>
        <p:nvSpPr>
          <p:cNvPr id="7" name="Textfeld 6"/>
          <p:cNvSpPr txBox="1"/>
          <p:nvPr/>
        </p:nvSpPr>
        <p:spPr>
          <a:xfrm>
            <a:off x="6169101" y="4635493"/>
            <a:ext cx="1431616" cy="400110"/>
          </a:xfrm>
          <a:prstGeom prst="rect">
            <a:avLst/>
          </a:prstGeom>
        </p:spPr>
        <p:style>
          <a:lnRef idx="1">
            <a:schemeClr val="dk1"/>
          </a:lnRef>
          <a:fillRef idx="2">
            <a:schemeClr val="dk1"/>
          </a:fillRef>
          <a:effectRef idx="1">
            <a:schemeClr val="dk1"/>
          </a:effectRef>
          <a:fontRef idx="minor">
            <a:schemeClr val="dk1"/>
          </a:fontRef>
        </p:style>
        <p:txBody>
          <a:bodyPr wrap="square" rtlCol="0">
            <a:spAutoFit/>
          </a:bodyPr>
          <a:lstStyle/>
          <a:p>
            <a:pPr algn="ctr"/>
            <a:r>
              <a:rPr lang="de-DE" sz="2000" dirty="0">
                <a:solidFill>
                  <a:schemeClr val="accent6">
                    <a:lumMod val="50000"/>
                  </a:schemeClr>
                </a:solidFill>
              </a:rPr>
              <a:t>Gott</a:t>
            </a:r>
          </a:p>
        </p:txBody>
      </p:sp>
      <p:sp>
        <p:nvSpPr>
          <p:cNvPr id="8" name="Textfeld 7"/>
          <p:cNvSpPr txBox="1"/>
          <p:nvPr/>
        </p:nvSpPr>
        <p:spPr>
          <a:xfrm>
            <a:off x="2950446" y="1421381"/>
            <a:ext cx="2254769" cy="707886"/>
          </a:xfrm>
          <a:prstGeom prst="rect">
            <a:avLst/>
          </a:prstGeom>
          <a:solidFill>
            <a:schemeClr val="accent4">
              <a:lumMod val="60000"/>
              <a:lumOff val="40000"/>
              <a:alpha val="67000"/>
            </a:schemeClr>
          </a:solidFill>
          <a:effectLst>
            <a:glow rad="127000">
              <a:schemeClr val="accent1">
                <a:alpha val="54000"/>
              </a:schemeClr>
            </a:glow>
          </a:effectLst>
        </p:spPr>
        <p:txBody>
          <a:bodyPr wrap="square" rtlCol="0">
            <a:spAutoFit/>
          </a:bodyPr>
          <a:lstStyle/>
          <a:p>
            <a:pPr algn="ctr"/>
            <a:r>
              <a:rPr lang="de-DE" sz="2000" dirty="0">
                <a:solidFill>
                  <a:schemeClr val="accent6">
                    <a:lumMod val="50000"/>
                  </a:schemeClr>
                </a:solidFill>
              </a:rPr>
              <a:t>Religion und Religionen</a:t>
            </a:r>
          </a:p>
        </p:txBody>
      </p:sp>
      <p:sp>
        <p:nvSpPr>
          <p:cNvPr id="9" name="Textfeld 8"/>
          <p:cNvSpPr txBox="1"/>
          <p:nvPr/>
        </p:nvSpPr>
        <p:spPr>
          <a:xfrm>
            <a:off x="2815748" y="3171244"/>
            <a:ext cx="2241647" cy="707886"/>
          </a:xfrm>
          <a:prstGeom prst="rect">
            <a:avLst/>
          </a:prstGeom>
          <a:solidFill>
            <a:srgbClr val="DA79E7">
              <a:alpha val="66667"/>
            </a:srgbClr>
          </a:solidFill>
          <a:effectLst>
            <a:glow rad="127000">
              <a:schemeClr val="accent1">
                <a:alpha val="54000"/>
              </a:schemeClr>
            </a:glow>
          </a:effectLst>
        </p:spPr>
        <p:txBody>
          <a:bodyPr wrap="square" rtlCol="0">
            <a:spAutoFit/>
          </a:bodyPr>
          <a:lstStyle/>
          <a:p>
            <a:pPr algn="ctr"/>
            <a:r>
              <a:rPr lang="de-DE" sz="2000" dirty="0">
                <a:solidFill>
                  <a:schemeClr val="accent6">
                    <a:lumMod val="50000"/>
                  </a:schemeClr>
                </a:solidFill>
              </a:rPr>
              <a:t>Kirche und </a:t>
            </a:r>
          </a:p>
          <a:p>
            <a:pPr algn="ctr"/>
            <a:r>
              <a:rPr lang="de-DE" sz="2000" dirty="0">
                <a:solidFill>
                  <a:schemeClr val="accent6">
                    <a:lumMod val="50000"/>
                  </a:schemeClr>
                </a:solidFill>
              </a:rPr>
              <a:t>Kirchen</a:t>
            </a:r>
          </a:p>
        </p:txBody>
      </p:sp>
      <p:sp>
        <p:nvSpPr>
          <p:cNvPr id="10" name="Textfeld 9"/>
          <p:cNvSpPr txBox="1"/>
          <p:nvPr/>
        </p:nvSpPr>
        <p:spPr>
          <a:xfrm>
            <a:off x="4027112" y="4379761"/>
            <a:ext cx="1431616" cy="707886"/>
          </a:xfrm>
          <a:prstGeom prst="rect">
            <a:avLst/>
          </a:prstGeom>
          <a:solidFill>
            <a:schemeClr val="accent1">
              <a:lumMod val="75000"/>
              <a:alpha val="55000"/>
            </a:schemeClr>
          </a:solidFill>
          <a:effectLst>
            <a:glow rad="127000">
              <a:schemeClr val="accent1">
                <a:alpha val="54000"/>
              </a:schemeClr>
            </a:glow>
          </a:effectLst>
        </p:spPr>
        <p:txBody>
          <a:bodyPr wrap="square" rtlCol="0">
            <a:spAutoFit/>
          </a:bodyPr>
          <a:lstStyle/>
          <a:p>
            <a:pPr algn="ctr"/>
            <a:r>
              <a:rPr lang="de-DE" sz="2000" dirty="0">
                <a:solidFill>
                  <a:schemeClr val="tx1">
                    <a:lumMod val="75000"/>
                    <a:lumOff val="25000"/>
                  </a:schemeClr>
                </a:solidFill>
              </a:rPr>
              <a:t>Jesus</a:t>
            </a:r>
            <a:r>
              <a:rPr lang="de-DE" sz="2000" dirty="0">
                <a:solidFill>
                  <a:schemeClr val="accent6">
                    <a:lumMod val="50000"/>
                  </a:schemeClr>
                </a:solidFill>
              </a:rPr>
              <a:t> Christus</a:t>
            </a:r>
          </a:p>
        </p:txBody>
      </p:sp>
      <p:sp>
        <p:nvSpPr>
          <p:cNvPr id="11" name="Textfeld 10"/>
          <p:cNvSpPr txBox="1"/>
          <p:nvPr/>
        </p:nvSpPr>
        <p:spPr>
          <a:xfrm>
            <a:off x="192881" y="6464866"/>
            <a:ext cx="7495068" cy="246221"/>
          </a:xfrm>
          <a:prstGeom prst="rect">
            <a:avLst/>
          </a:prstGeom>
          <a:noFill/>
        </p:spPr>
        <p:txBody>
          <a:bodyPr wrap="square" rtlCol="0">
            <a:spAutoFit/>
          </a:bodyPr>
          <a:lstStyle/>
          <a:p>
            <a:r>
              <a:rPr lang="de-DE" sz="1000" dirty="0"/>
              <a:t>Bildquelle: </a:t>
            </a:r>
            <a:r>
              <a:rPr lang="de-DE" sz="1000" dirty="0"/>
              <a:t>gitter-netz-abstrakt-geflecht-695103 von </a:t>
            </a:r>
            <a:r>
              <a:rPr lang="de-DE" sz="1000" dirty="0" err="1"/>
              <a:t>geralt</a:t>
            </a:r>
            <a:r>
              <a:rPr lang="de-DE" sz="1000" dirty="0"/>
              <a:t> [CC0], </a:t>
            </a:r>
            <a:r>
              <a:rPr lang="de-DE" sz="1000" dirty="0">
                <a:hlinkClick r:id="rId4"/>
              </a:rPr>
              <a:t>https://pixabay.com/de/gitter-netz-abstrakt-geflecht-695103/</a:t>
            </a:r>
            <a:r>
              <a:rPr lang="de-DE" sz="1000" dirty="0"/>
              <a:t> , bearbeitet</a:t>
            </a:r>
            <a:endParaRPr lang="de-DE" sz="1000" dirty="0"/>
          </a:p>
        </p:txBody>
      </p:sp>
    </p:spTree>
    <p:extLst>
      <p:ext uri="{BB962C8B-B14F-4D97-AF65-F5344CB8AC3E}">
        <p14:creationId xmlns:p14="http://schemas.microsoft.com/office/powerpoint/2010/main" val="1667447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rafik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722240" y="998164"/>
            <a:ext cx="6222207" cy="4501378"/>
          </a:xfrm>
          <a:prstGeom prst="rect">
            <a:avLst/>
          </a:prstGeom>
        </p:spPr>
      </p:pic>
      <p:sp>
        <p:nvSpPr>
          <p:cNvPr id="4" name="Textfeld 3"/>
          <p:cNvSpPr txBox="1"/>
          <p:nvPr/>
        </p:nvSpPr>
        <p:spPr>
          <a:xfrm>
            <a:off x="5117536" y="1207225"/>
            <a:ext cx="1431616" cy="400110"/>
          </a:xfrm>
          <a:prstGeom prst="rect">
            <a:avLst/>
          </a:prstGeom>
          <a:solidFill>
            <a:schemeClr val="accent6">
              <a:lumMod val="60000"/>
              <a:lumOff val="40000"/>
              <a:alpha val="67000"/>
            </a:schemeClr>
          </a:solidFill>
          <a:effectLst>
            <a:glow rad="127000">
              <a:schemeClr val="accent1">
                <a:alpha val="54000"/>
              </a:schemeClr>
            </a:glow>
          </a:effectLst>
        </p:spPr>
        <p:txBody>
          <a:bodyPr wrap="square" rtlCol="0">
            <a:spAutoFit/>
          </a:bodyPr>
          <a:lstStyle/>
          <a:p>
            <a:pPr algn="ctr"/>
            <a:r>
              <a:rPr lang="de-DE" sz="2000" dirty="0">
                <a:solidFill>
                  <a:schemeClr val="accent6">
                    <a:lumMod val="50000"/>
                  </a:schemeClr>
                </a:solidFill>
              </a:rPr>
              <a:t>Mensch</a:t>
            </a:r>
          </a:p>
        </p:txBody>
      </p:sp>
      <p:sp>
        <p:nvSpPr>
          <p:cNvPr id="5" name="Textfeld 4"/>
          <p:cNvSpPr txBox="1"/>
          <p:nvPr/>
        </p:nvSpPr>
        <p:spPr>
          <a:xfrm>
            <a:off x="7131256" y="1853079"/>
            <a:ext cx="1661052" cy="646331"/>
          </a:xfrm>
          <a:prstGeom prst="rect">
            <a:avLst/>
          </a:prstGeom>
          <a:solidFill>
            <a:schemeClr val="accent2">
              <a:lumMod val="40000"/>
              <a:lumOff val="60000"/>
              <a:alpha val="80000"/>
            </a:schemeClr>
          </a:solidFill>
        </p:spPr>
        <p:style>
          <a:lnRef idx="1">
            <a:schemeClr val="accent4"/>
          </a:lnRef>
          <a:fillRef idx="2">
            <a:schemeClr val="accent4"/>
          </a:fillRef>
          <a:effectRef idx="1">
            <a:schemeClr val="accent4"/>
          </a:effectRef>
          <a:fontRef idx="minor">
            <a:schemeClr val="dk1"/>
          </a:fontRef>
        </p:style>
        <p:txBody>
          <a:bodyPr wrap="square" rtlCol="0">
            <a:spAutoFit/>
          </a:bodyPr>
          <a:lstStyle/>
          <a:p>
            <a:pPr algn="ctr"/>
            <a:r>
              <a:rPr lang="de-DE" dirty="0">
                <a:solidFill>
                  <a:schemeClr val="accent6">
                    <a:lumMod val="50000"/>
                  </a:schemeClr>
                </a:solidFill>
              </a:rPr>
              <a:t>Welt </a:t>
            </a:r>
            <a:r>
              <a:rPr lang="de-DE" dirty="0" err="1">
                <a:solidFill>
                  <a:schemeClr val="accent6">
                    <a:lumMod val="50000"/>
                  </a:schemeClr>
                </a:solidFill>
              </a:rPr>
              <a:t>Welt</a:t>
            </a:r>
            <a:r>
              <a:rPr lang="de-DE" dirty="0">
                <a:solidFill>
                  <a:schemeClr val="accent6">
                    <a:lumMod val="50000"/>
                  </a:schemeClr>
                </a:solidFill>
              </a:rPr>
              <a:t> und</a:t>
            </a:r>
            <a:br>
              <a:rPr lang="de-DE" dirty="0">
                <a:solidFill>
                  <a:schemeClr val="accent6">
                    <a:lumMod val="50000"/>
                  </a:schemeClr>
                </a:solidFill>
              </a:rPr>
            </a:br>
            <a:r>
              <a:rPr lang="de-DE" dirty="0">
                <a:solidFill>
                  <a:schemeClr val="accent6">
                    <a:lumMod val="50000"/>
                  </a:schemeClr>
                </a:solidFill>
              </a:rPr>
              <a:t>Verantwortung</a:t>
            </a:r>
          </a:p>
        </p:txBody>
      </p:sp>
      <p:sp>
        <p:nvSpPr>
          <p:cNvPr id="6" name="Textfeld 5"/>
          <p:cNvSpPr txBox="1"/>
          <p:nvPr/>
        </p:nvSpPr>
        <p:spPr>
          <a:xfrm>
            <a:off x="7442755" y="3877922"/>
            <a:ext cx="1431616" cy="369332"/>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de-DE" dirty="0">
                <a:solidFill>
                  <a:schemeClr val="accent6">
                    <a:lumMod val="50000"/>
                  </a:schemeClr>
                </a:solidFill>
              </a:rPr>
              <a:t>Bibel</a:t>
            </a:r>
          </a:p>
        </p:txBody>
      </p:sp>
      <p:sp>
        <p:nvSpPr>
          <p:cNvPr id="7" name="Textfeld 6"/>
          <p:cNvSpPr txBox="1"/>
          <p:nvPr/>
        </p:nvSpPr>
        <p:spPr>
          <a:xfrm>
            <a:off x="5833344" y="4805706"/>
            <a:ext cx="1431616" cy="400110"/>
          </a:xfrm>
          <a:prstGeom prst="rect">
            <a:avLst/>
          </a:prstGeom>
        </p:spPr>
        <p:style>
          <a:lnRef idx="1">
            <a:schemeClr val="dk1"/>
          </a:lnRef>
          <a:fillRef idx="2">
            <a:schemeClr val="dk1"/>
          </a:fillRef>
          <a:effectRef idx="1">
            <a:schemeClr val="dk1"/>
          </a:effectRef>
          <a:fontRef idx="minor">
            <a:schemeClr val="dk1"/>
          </a:fontRef>
        </p:style>
        <p:txBody>
          <a:bodyPr wrap="square" rtlCol="0">
            <a:spAutoFit/>
          </a:bodyPr>
          <a:lstStyle/>
          <a:p>
            <a:pPr algn="ctr"/>
            <a:r>
              <a:rPr lang="de-DE" sz="2000" dirty="0">
                <a:solidFill>
                  <a:schemeClr val="accent6">
                    <a:lumMod val="50000"/>
                  </a:schemeClr>
                </a:solidFill>
              </a:rPr>
              <a:t>Gott</a:t>
            </a:r>
          </a:p>
        </p:txBody>
      </p:sp>
      <p:sp>
        <p:nvSpPr>
          <p:cNvPr id="8" name="Textfeld 7"/>
          <p:cNvSpPr txBox="1"/>
          <p:nvPr/>
        </p:nvSpPr>
        <p:spPr>
          <a:xfrm>
            <a:off x="3135684" y="1421418"/>
            <a:ext cx="1568408" cy="707886"/>
          </a:xfrm>
          <a:prstGeom prst="rect">
            <a:avLst/>
          </a:prstGeom>
          <a:solidFill>
            <a:schemeClr val="accent4">
              <a:lumMod val="60000"/>
              <a:lumOff val="40000"/>
              <a:alpha val="67000"/>
            </a:schemeClr>
          </a:solidFill>
          <a:effectLst>
            <a:glow rad="127000">
              <a:schemeClr val="accent1">
                <a:alpha val="54000"/>
              </a:schemeClr>
            </a:glow>
          </a:effectLst>
        </p:spPr>
        <p:txBody>
          <a:bodyPr wrap="square" rtlCol="0">
            <a:spAutoFit/>
          </a:bodyPr>
          <a:lstStyle/>
          <a:p>
            <a:pPr algn="ctr"/>
            <a:r>
              <a:rPr lang="de-DE" sz="2000" dirty="0">
                <a:solidFill>
                  <a:schemeClr val="accent6">
                    <a:lumMod val="50000"/>
                  </a:schemeClr>
                </a:solidFill>
              </a:rPr>
              <a:t>Religion und Religionen</a:t>
            </a:r>
          </a:p>
        </p:txBody>
      </p:sp>
      <p:sp>
        <p:nvSpPr>
          <p:cNvPr id="9" name="Textfeld 8"/>
          <p:cNvSpPr txBox="1"/>
          <p:nvPr/>
        </p:nvSpPr>
        <p:spPr>
          <a:xfrm>
            <a:off x="2876376" y="2894910"/>
            <a:ext cx="1525352" cy="707886"/>
          </a:xfrm>
          <a:prstGeom prst="rect">
            <a:avLst/>
          </a:prstGeom>
          <a:solidFill>
            <a:srgbClr val="DA79E7">
              <a:alpha val="66667"/>
            </a:srgbClr>
          </a:solidFill>
          <a:effectLst>
            <a:glow rad="127000">
              <a:schemeClr val="accent1">
                <a:alpha val="54000"/>
              </a:schemeClr>
            </a:glow>
          </a:effectLst>
        </p:spPr>
        <p:txBody>
          <a:bodyPr wrap="square" rtlCol="0">
            <a:spAutoFit/>
          </a:bodyPr>
          <a:lstStyle/>
          <a:p>
            <a:pPr algn="ctr"/>
            <a:r>
              <a:rPr lang="de-DE" sz="2000" dirty="0">
                <a:solidFill>
                  <a:schemeClr val="accent6">
                    <a:lumMod val="50000"/>
                  </a:schemeClr>
                </a:solidFill>
              </a:rPr>
              <a:t>Kirche und </a:t>
            </a:r>
          </a:p>
          <a:p>
            <a:pPr algn="ctr"/>
            <a:r>
              <a:rPr lang="de-DE" sz="2000" dirty="0">
                <a:solidFill>
                  <a:schemeClr val="accent6">
                    <a:lumMod val="50000"/>
                  </a:schemeClr>
                </a:solidFill>
              </a:rPr>
              <a:t>Kirchen</a:t>
            </a:r>
          </a:p>
        </p:txBody>
      </p:sp>
      <p:sp>
        <p:nvSpPr>
          <p:cNvPr id="10" name="Textfeld 9"/>
          <p:cNvSpPr txBox="1"/>
          <p:nvPr/>
        </p:nvSpPr>
        <p:spPr>
          <a:xfrm>
            <a:off x="3685920" y="4497930"/>
            <a:ext cx="1431616" cy="707886"/>
          </a:xfrm>
          <a:prstGeom prst="rect">
            <a:avLst/>
          </a:prstGeom>
          <a:solidFill>
            <a:schemeClr val="accent1">
              <a:lumMod val="75000"/>
              <a:alpha val="55000"/>
            </a:schemeClr>
          </a:solidFill>
          <a:effectLst>
            <a:glow rad="127000">
              <a:schemeClr val="accent1">
                <a:alpha val="54000"/>
              </a:schemeClr>
            </a:glow>
          </a:effectLst>
        </p:spPr>
        <p:txBody>
          <a:bodyPr wrap="square" rtlCol="0">
            <a:spAutoFit/>
          </a:bodyPr>
          <a:lstStyle/>
          <a:p>
            <a:pPr algn="ctr"/>
            <a:r>
              <a:rPr lang="de-DE" sz="2000" dirty="0">
                <a:solidFill>
                  <a:schemeClr val="tx1">
                    <a:lumMod val="75000"/>
                    <a:lumOff val="25000"/>
                  </a:schemeClr>
                </a:solidFill>
              </a:rPr>
              <a:t>Jesus</a:t>
            </a:r>
            <a:r>
              <a:rPr lang="de-DE" sz="2000" dirty="0">
                <a:solidFill>
                  <a:schemeClr val="accent6">
                    <a:lumMod val="50000"/>
                  </a:schemeClr>
                </a:solidFill>
              </a:rPr>
              <a:t> Christus</a:t>
            </a:r>
          </a:p>
        </p:txBody>
      </p:sp>
      <p:sp>
        <p:nvSpPr>
          <p:cNvPr id="11" name="Textfeld 10"/>
          <p:cNvSpPr txBox="1"/>
          <p:nvPr/>
        </p:nvSpPr>
        <p:spPr>
          <a:xfrm>
            <a:off x="4457144" y="2828076"/>
            <a:ext cx="3084843" cy="646331"/>
          </a:xfrm>
          <a:prstGeom prst="rect">
            <a:avLst/>
          </a:prstGeom>
          <a:noFill/>
        </p:spPr>
        <p:txBody>
          <a:bodyPr wrap="square" rtlCol="0">
            <a:spAutoFit/>
          </a:bodyPr>
          <a:lstStyle/>
          <a:p>
            <a:pPr algn="ctr"/>
            <a:r>
              <a:rPr lang="de-DE" sz="3600" b="1" dirty="0">
                <a:solidFill>
                  <a:schemeClr val="bg1"/>
                </a:solidFill>
              </a:rPr>
              <a:t>Selbstkonzept</a:t>
            </a:r>
            <a:endParaRPr lang="de-DE" sz="3600" b="1" dirty="0"/>
          </a:p>
        </p:txBody>
      </p:sp>
    </p:spTree>
    <p:extLst>
      <p:ext uri="{BB962C8B-B14F-4D97-AF65-F5344CB8AC3E}">
        <p14:creationId xmlns:p14="http://schemas.microsoft.com/office/powerpoint/2010/main" val="19425375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4592097" y="3155182"/>
            <a:ext cx="3084843" cy="646331"/>
          </a:xfrm>
          <a:prstGeom prst="rect">
            <a:avLst/>
          </a:prstGeom>
          <a:noFill/>
        </p:spPr>
        <p:txBody>
          <a:bodyPr wrap="square" rtlCol="0">
            <a:spAutoFit/>
          </a:bodyPr>
          <a:lstStyle/>
          <a:p>
            <a:pPr algn="ctr"/>
            <a:r>
              <a:rPr lang="de-DE" sz="3600" b="1" dirty="0">
                <a:solidFill>
                  <a:schemeClr val="bg1"/>
                </a:solidFill>
              </a:rPr>
              <a:t>Selbstkonzept</a:t>
            </a:r>
            <a:endParaRPr lang="de-DE" sz="3600" b="1" dirty="0"/>
          </a:p>
        </p:txBody>
      </p:sp>
      <p:pic>
        <p:nvPicPr>
          <p:cNvPr id="5" name="Grafik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782530" y="1313535"/>
            <a:ext cx="6222207" cy="4501378"/>
          </a:xfrm>
          <a:prstGeom prst="rect">
            <a:avLst/>
          </a:prstGeom>
        </p:spPr>
      </p:pic>
      <p:sp>
        <p:nvSpPr>
          <p:cNvPr id="6" name="Textfeld 5"/>
          <p:cNvSpPr txBox="1"/>
          <p:nvPr/>
        </p:nvSpPr>
        <p:spPr>
          <a:xfrm>
            <a:off x="5602231" y="1289567"/>
            <a:ext cx="1431616" cy="400110"/>
          </a:xfrm>
          <a:prstGeom prst="rect">
            <a:avLst/>
          </a:prstGeom>
          <a:solidFill>
            <a:schemeClr val="accent6">
              <a:lumMod val="60000"/>
              <a:lumOff val="40000"/>
              <a:alpha val="48000"/>
            </a:schemeClr>
          </a:solidFill>
          <a:effectLst>
            <a:glow rad="127000">
              <a:schemeClr val="accent1">
                <a:alpha val="54000"/>
              </a:schemeClr>
            </a:glow>
          </a:effectLst>
        </p:spPr>
        <p:txBody>
          <a:bodyPr wrap="square" rtlCol="0">
            <a:spAutoFit/>
          </a:bodyPr>
          <a:lstStyle/>
          <a:p>
            <a:pPr algn="ctr"/>
            <a:r>
              <a:rPr lang="de-DE" sz="2000" dirty="0">
                <a:solidFill>
                  <a:schemeClr val="accent6">
                    <a:lumMod val="50000"/>
                  </a:schemeClr>
                </a:solidFill>
              </a:rPr>
              <a:t>Mensch</a:t>
            </a:r>
          </a:p>
        </p:txBody>
      </p:sp>
      <p:sp>
        <p:nvSpPr>
          <p:cNvPr id="7" name="Textfeld 6"/>
          <p:cNvSpPr txBox="1"/>
          <p:nvPr/>
        </p:nvSpPr>
        <p:spPr>
          <a:xfrm>
            <a:off x="7191546" y="2094240"/>
            <a:ext cx="1661052" cy="646331"/>
          </a:xfrm>
          <a:prstGeom prst="rect">
            <a:avLst/>
          </a:prstGeom>
          <a:solidFill>
            <a:schemeClr val="accent6">
              <a:lumMod val="60000"/>
              <a:lumOff val="40000"/>
              <a:alpha val="48000"/>
            </a:schemeClr>
          </a:solidFill>
          <a:effectLst>
            <a:glow rad="127000">
              <a:schemeClr val="accent1">
                <a:alpha val="54000"/>
              </a:schemeClr>
            </a:glow>
          </a:effectLst>
        </p:spPr>
        <p:txBody>
          <a:bodyPr wrap="square" rtlCol="0">
            <a:spAutoFit/>
          </a:bodyPr>
          <a:lstStyle/>
          <a:p>
            <a:pPr algn="ctr"/>
            <a:r>
              <a:rPr lang="de-DE" dirty="0">
                <a:solidFill>
                  <a:schemeClr val="accent6">
                    <a:lumMod val="50000"/>
                  </a:schemeClr>
                </a:solidFill>
              </a:rPr>
              <a:t>Welt </a:t>
            </a:r>
            <a:r>
              <a:rPr lang="de-DE" dirty="0" err="1">
                <a:solidFill>
                  <a:schemeClr val="accent6">
                    <a:lumMod val="50000"/>
                  </a:schemeClr>
                </a:solidFill>
              </a:rPr>
              <a:t>Welt</a:t>
            </a:r>
            <a:r>
              <a:rPr lang="de-DE" dirty="0">
                <a:solidFill>
                  <a:schemeClr val="accent6">
                    <a:lumMod val="50000"/>
                  </a:schemeClr>
                </a:solidFill>
              </a:rPr>
              <a:t> und</a:t>
            </a:r>
            <a:br>
              <a:rPr lang="de-DE" dirty="0">
                <a:solidFill>
                  <a:schemeClr val="accent6">
                    <a:lumMod val="50000"/>
                  </a:schemeClr>
                </a:solidFill>
              </a:rPr>
            </a:br>
            <a:r>
              <a:rPr lang="de-DE" dirty="0">
                <a:solidFill>
                  <a:schemeClr val="accent6">
                    <a:lumMod val="50000"/>
                  </a:schemeClr>
                </a:solidFill>
              </a:rPr>
              <a:t>Verantwortung</a:t>
            </a:r>
          </a:p>
        </p:txBody>
      </p:sp>
      <p:sp>
        <p:nvSpPr>
          <p:cNvPr id="8" name="Textfeld 7"/>
          <p:cNvSpPr txBox="1"/>
          <p:nvPr/>
        </p:nvSpPr>
        <p:spPr>
          <a:xfrm>
            <a:off x="7503045" y="4119083"/>
            <a:ext cx="1431616" cy="369332"/>
          </a:xfrm>
          <a:prstGeom prst="rect">
            <a:avLst/>
          </a:prstGeom>
          <a:solidFill>
            <a:schemeClr val="accent6">
              <a:lumMod val="60000"/>
              <a:lumOff val="40000"/>
              <a:alpha val="48000"/>
            </a:schemeClr>
          </a:solidFill>
          <a:effectLst>
            <a:glow rad="127000">
              <a:schemeClr val="accent1">
                <a:alpha val="54000"/>
              </a:schemeClr>
            </a:glow>
          </a:effectLst>
        </p:spPr>
        <p:txBody>
          <a:bodyPr wrap="square" rtlCol="0">
            <a:spAutoFit/>
          </a:bodyPr>
          <a:lstStyle/>
          <a:p>
            <a:pPr algn="ctr"/>
            <a:r>
              <a:rPr lang="de-DE" dirty="0">
                <a:solidFill>
                  <a:schemeClr val="accent6">
                    <a:lumMod val="50000"/>
                  </a:schemeClr>
                </a:solidFill>
              </a:rPr>
              <a:t>Bibel</a:t>
            </a:r>
          </a:p>
        </p:txBody>
      </p:sp>
      <p:sp>
        <p:nvSpPr>
          <p:cNvPr id="9" name="Textfeld 8"/>
          <p:cNvSpPr txBox="1"/>
          <p:nvPr/>
        </p:nvSpPr>
        <p:spPr>
          <a:xfrm>
            <a:off x="5893634" y="5046867"/>
            <a:ext cx="1431616" cy="400110"/>
          </a:xfrm>
          <a:prstGeom prst="rect">
            <a:avLst/>
          </a:prstGeom>
          <a:solidFill>
            <a:schemeClr val="accent6">
              <a:lumMod val="60000"/>
              <a:lumOff val="40000"/>
              <a:alpha val="48000"/>
            </a:schemeClr>
          </a:solidFill>
          <a:effectLst>
            <a:glow rad="127000">
              <a:schemeClr val="accent1">
                <a:alpha val="54000"/>
              </a:schemeClr>
            </a:glow>
          </a:effectLst>
        </p:spPr>
        <p:txBody>
          <a:bodyPr wrap="square" rtlCol="0">
            <a:spAutoFit/>
          </a:bodyPr>
          <a:lstStyle/>
          <a:p>
            <a:pPr algn="ctr"/>
            <a:r>
              <a:rPr lang="de-DE" sz="2000" dirty="0">
                <a:solidFill>
                  <a:schemeClr val="accent6">
                    <a:lumMod val="50000"/>
                  </a:schemeClr>
                </a:solidFill>
              </a:rPr>
              <a:t>Gott</a:t>
            </a:r>
          </a:p>
        </p:txBody>
      </p:sp>
      <p:sp>
        <p:nvSpPr>
          <p:cNvPr id="10" name="Textfeld 9"/>
          <p:cNvSpPr txBox="1"/>
          <p:nvPr/>
        </p:nvSpPr>
        <p:spPr>
          <a:xfrm>
            <a:off x="3091517" y="1682999"/>
            <a:ext cx="1816240" cy="707886"/>
          </a:xfrm>
          <a:prstGeom prst="rect">
            <a:avLst/>
          </a:prstGeom>
          <a:solidFill>
            <a:schemeClr val="accent6">
              <a:lumMod val="60000"/>
              <a:lumOff val="40000"/>
              <a:alpha val="48000"/>
            </a:schemeClr>
          </a:solidFill>
          <a:effectLst>
            <a:glow rad="127000">
              <a:schemeClr val="accent1">
                <a:alpha val="54000"/>
              </a:schemeClr>
            </a:glow>
          </a:effectLst>
        </p:spPr>
        <p:txBody>
          <a:bodyPr wrap="square" rtlCol="0">
            <a:spAutoFit/>
          </a:bodyPr>
          <a:lstStyle/>
          <a:p>
            <a:pPr algn="ctr"/>
            <a:r>
              <a:rPr lang="de-DE" sz="2000" dirty="0">
                <a:solidFill>
                  <a:schemeClr val="accent6">
                    <a:lumMod val="50000"/>
                  </a:schemeClr>
                </a:solidFill>
              </a:rPr>
              <a:t>Religion und Religionen</a:t>
            </a:r>
          </a:p>
        </p:txBody>
      </p:sp>
      <p:sp>
        <p:nvSpPr>
          <p:cNvPr id="11" name="Textfeld 10"/>
          <p:cNvSpPr txBox="1"/>
          <p:nvPr/>
        </p:nvSpPr>
        <p:spPr>
          <a:xfrm>
            <a:off x="2851584" y="3210281"/>
            <a:ext cx="1694458" cy="707886"/>
          </a:xfrm>
          <a:prstGeom prst="rect">
            <a:avLst/>
          </a:prstGeom>
          <a:solidFill>
            <a:schemeClr val="accent6">
              <a:lumMod val="60000"/>
              <a:lumOff val="40000"/>
              <a:alpha val="48000"/>
            </a:schemeClr>
          </a:solidFill>
          <a:effectLst>
            <a:glow rad="127000">
              <a:schemeClr val="accent1">
                <a:alpha val="54000"/>
              </a:schemeClr>
            </a:glow>
          </a:effectLst>
        </p:spPr>
        <p:txBody>
          <a:bodyPr wrap="square" rtlCol="0">
            <a:spAutoFit/>
          </a:bodyPr>
          <a:lstStyle/>
          <a:p>
            <a:pPr algn="ctr"/>
            <a:r>
              <a:rPr lang="de-DE" sz="2000" dirty="0">
                <a:solidFill>
                  <a:schemeClr val="accent6">
                    <a:lumMod val="50000"/>
                  </a:schemeClr>
                </a:solidFill>
              </a:rPr>
              <a:t>Kirche und </a:t>
            </a:r>
          </a:p>
          <a:p>
            <a:pPr algn="ctr"/>
            <a:r>
              <a:rPr lang="de-DE" sz="2000" dirty="0">
                <a:solidFill>
                  <a:schemeClr val="accent6">
                    <a:lumMod val="50000"/>
                  </a:schemeClr>
                </a:solidFill>
              </a:rPr>
              <a:t>Kirchen</a:t>
            </a:r>
          </a:p>
        </p:txBody>
      </p:sp>
      <p:sp>
        <p:nvSpPr>
          <p:cNvPr id="12" name="Textfeld 11"/>
          <p:cNvSpPr txBox="1"/>
          <p:nvPr/>
        </p:nvSpPr>
        <p:spPr>
          <a:xfrm>
            <a:off x="3548716" y="4676884"/>
            <a:ext cx="1431616" cy="707886"/>
          </a:xfrm>
          <a:prstGeom prst="rect">
            <a:avLst/>
          </a:prstGeom>
          <a:solidFill>
            <a:schemeClr val="accent6">
              <a:lumMod val="60000"/>
              <a:lumOff val="40000"/>
              <a:alpha val="48000"/>
            </a:schemeClr>
          </a:solidFill>
          <a:effectLst>
            <a:glow rad="127000">
              <a:schemeClr val="accent1">
                <a:alpha val="54000"/>
              </a:schemeClr>
            </a:glow>
          </a:effectLst>
        </p:spPr>
        <p:txBody>
          <a:bodyPr wrap="square" rtlCol="0">
            <a:spAutoFit/>
          </a:bodyPr>
          <a:lstStyle/>
          <a:p>
            <a:pPr algn="ctr"/>
            <a:r>
              <a:rPr lang="de-DE" sz="2000" dirty="0">
                <a:solidFill>
                  <a:schemeClr val="accent6">
                    <a:lumMod val="50000"/>
                  </a:schemeClr>
                </a:solidFill>
              </a:rPr>
              <a:t>Jesus Christus</a:t>
            </a:r>
          </a:p>
        </p:txBody>
      </p:sp>
      <p:sp>
        <p:nvSpPr>
          <p:cNvPr id="13" name="Textfeld 12"/>
          <p:cNvSpPr txBox="1"/>
          <p:nvPr/>
        </p:nvSpPr>
        <p:spPr>
          <a:xfrm>
            <a:off x="4523707" y="3021570"/>
            <a:ext cx="3084843" cy="646331"/>
          </a:xfrm>
          <a:prstGeom prst="rect">
            <a:avLst/>
          </a:prstGeom>
          <a:noFill/>
        </p:spPr>
        <p:txBody>
          <a:bodyPr wrap="square" rtlCol="0">
            <a:spAutoFit/>
          </a:bodyPr>
          <a:lstStyle/>
          <a:p>
            <a:pPr algn="ctr"/>
            <a:r>
              <a:rPr lang="de-DE" sz="3600" b="1" dirty="0">
                <a:solidFill>
                  <a:schemeClr val="bg1"/>
                </a:solidFill>
              </a:rPr>
              <a:t>Selbstkonzept</a:t>
            </a:r>
            <a:endParaRPr lang="de-DE" sz="3600" b="1" dirty="0"/>
          </a:p>
        </p:txBody>
      </p:sp>
      <p:sp>
        <p:nvSpPr>
          <p:cNvPr id="14" name="Textfeld 13"/>
          <p:cNvSpPr txBox="1"/>
          <p:nvPr/>
        </p:nvSpPr>
        <p:spPr>
          <a:xfrm>
            <a:off x="4976284" y="147114"/>
            <a:ext cx="2720022" cy="954107"/>
          </a:xfrm>
          <a:prstGeom prst="rect">
            <a:avLst/>
          </a:prstGeom>
          <a:solidFill>
            <a:schemeClr val="accent1"/>
          </a:solidFill>
        </p:spPr>
        <p:txBody>
          <a:bodyPr wrap="square" rtlCol="0">
            <a:spAutoFit/>
          </a:bodyPr>
          <a:lstStyle/>
          <a:p>
            <a:pPr algn="ctr"/>
            <a:r>
              <a:rPr lang="de-DE" sz="2800" dirty="0">
                <a:solidFill>
                  <a:schemeClr val="bg1"/>
                </a:solidFill>
              </a:rPr>
              <a:t>Entwicklung der </a:t>
            </a:r>
          </a:p>
          <a:p>
            <a:pPr algn="ctr"/>
            <a:r>
              <a:rPr lang="de-DE" sz="2800" dirty="0">
                <a:solidFill>
                  <a:schemeClr val="bg1"/>
                </a:solidFill>
              </a:rPr>
              <a:t>Identität</a:t>
            </a:r>
          </a:p>
        </p:txBody>
      </p:sp>
    </p:spTree>
    <p:extLst>
      <p:ext uri="{BB962C8B-B14F-4D97-AF65-F5344CB8AC3E}">
        <p14:creationId xmlns:p14="http://schemas.microsoft.com/office/powerpoint/2010/main" val="9249730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2482127" y="1161797"/>
            <a:ext cx="6457950" cy="1200329"/>
          </a:xfrm>
          <a:prstGeom prst="rect">
            <a:avLst/>
          </a:prstGeom>
          <a:noFill/>
        </p:spPr>
        <p:txBody>
          <a:bodyPr wrap="square" rtlCol="0">
            <a:spAutoFit/>
          </a:bodyPr>
          <a:lstStyle/>
          <a:p>
            <a:pPr marL="285750" indent="-285750">
              <a:buFont typeface="Arial" panose="020B0604020202020204" pitchFamily="34" charset="0"/>
              <a:buChar char="•"/>
            </a:pPr>
            <a:r>
              <a:rPr lang="de-DE" dirty="0"/>
              <a:t>Notwendigkeit der Entwicklung einer psychosozialen Identität</a:t>
            </a:r>
          </a:p>
          <a:p>
            <a:pPr marL="285750" indent="-285750">
              <a:buFont typeface="Arial" panose="020B0604020202020204" pitchFamily="34" charset="0"/>
              <a:buChar char="•"/>
            </a:pPr>
            <a:r>
              <a:rPr lang="de-DE" dirty="0"/>
              <a:t>Spannungsfeld zwischen Individuum und Gesellschaft</a:t>
            </a:r>
          </a:p>
          <a:p>
            <a:pPr marL="285750" indent="-285750">
              <a:buFont typeface="Arial" panose="020B0604020202020204" pitchFamily="34" charset="0"/>
              <a:buChar char="•"/>
            </a:pPr>
            <a:r>
              <a:rPr lang="de-DE" dirty="0"/>
              <a:t>Einbeziehen biblischer und historischer Perspektiven</a:t>
            </a:r>
          </a:p>
          <a:p>
            <a:pPr marL="285750" indent="-285750">
              <a:buFont typeface="Arial" panose="020B0604020202020204" pitchFamily="34" charset="0"/>
              <a:buChar char="•"/>
            </a:pPr>
            <a:endParaRPr lang="de-DE" dirty="0"/>
          </a:p>
        </p:txBody>
      </p:sp>
      <p:sp>
        <p:nvSpPr>
          <p:cNvPr id="4" name="Textfeld 3"/>
          <p:cNvSpPr txBox="1"/>
          <p:nvPr/>
        </p:nvSpPr>
        <p:spPr>
          <a:xfrm>
            <a:off x="1839190" y="2422702"/>
            <a:ext cx="7780196" cy="1446550"/>
          </a:xfrm>
          <a:prstGeom prst="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de-DE" sz="2200" dirty="0"/>
              <a:t>3.2.1 (1) Sich mit Fragen nach Identität, Selbstbild, Fremdwahrnehmung und Rollenzuschreibung im sozialen Zusammenleben (zum Beispiel Familie, Peergroup, soziale Netzwerke) auseinandersetzen </a:t>
            </a:r>
          </a:p>
        </p:txBody>
      </p:sp>
      <p:sp>
        <p:nvSpPr>
          <p:cNvPr id="5" name="Textfeld 4"/>
          <p:cNvSpPr txBox="1"/>
          <p:nvPr/>
        </p:nvSpPr>
        <p:spPr>
          <a:xfrm>
            <a:off x="1839190" y="4157878"/>
            <a:ext cx="7780196" cy="769441"/>
          </a:xfrm>
          <a:prstGeom prst="rect">
            <a:avLst/>
          </a:prstGeom>
        </p:spPr>
        <p:style>
          <a:lnRef idx="0">
            <a:schemeClr val="accent6"/>
          </a:lnRef>
          <a:fillRef idx="3">
            <a:schemeClr val="accent6"/>
          </a:fillRef>
          <a:effectRef idx="3">
            <a:schemeClr val="accent6"/>
          </a:effectRef>
          <a:fontRef idx="minor">
            <a:schemeClr val="lt1"/>
          </a:fontRef>
        </p:style>
        <p:txBody>
          <a:bodyPr wrap="square" rtlCol="0">
            <a:spAutoFit/>
          </a:bodyPr>
          <a:lstStyle/>
          <a:p>
            <a:r>
              <a:rPr lang="de-DE" sz="2200" dirty="0"/>
              <a:t>3.2.1 (2) Die Bedeutung von Vorbildern und Idolen erklären und auf ihre mögliche Ambivalenz hin untersuchen </a:t>
            </a:r>
          </a:p>
        </p:txBody>
      </p:sp>
      <p:sp>
        <p:nvSpPr>
          <p:cNvPr id="6" name="Textfeld 5"/>
          <p:cNvSpPr txBox="1"/>
          <p:nvPr/>
        </p:nvSpPr>
        <p:spPr>
          <a:xfrm>
            <a:off x="1821004" y="5283705"/>
            <a:ext cx="7780196" cy="1107996"/>
          </a:xfrm>
          <a:prstGeom prst="rect">
            <a:avLst/>
          </a:prstGeom>
        </p:spPr>
        <p:style>
          <a:lnRef idx="0">
            <a:schemeClr val="accent5"/>
          </a:lnRef>
          <a:fillRef idx="3">
            <a:schemeClr val="accent5"/>
          </a:fillRef>
          <a:effectRef idx="3">
            <a:schemeClr val="accent5"/>
          </a:effectRef>
          <a:fontRef idx="minor">
            <a:schemeClr val="lt1"/>
          </a:fontRef>
        </p:style>
        <p:txBody>
          <a:bodyPr wrap="square" rtlCol="0">
            <a:spAutoFit/>
          </a:bodyPr>
          <a:lstStyle/>
          <a:p>
            <a:r>
              <a:rPr lang="de-DE" dirty="0"/>
              <a:t> </a:t>
            </a:r>
            <a:r>
              <a:rPr lang="de-DE" sz="2200" dirty="0"/>
              <a:t>3.2.1 (3) Hintergründe krisenhafter Situationen (zum Beispiel Versagensangst, Leistungsdruck, Trennung, Liebeskummer, Sucht) und Strategien zu deren Bewältigung entfalten </a:t>
            </a:r>
          </a:p>
        </p:txBody>
      </p:sp>
      <p:sp>
        <p:nvSpPr>
          <p:cNvPr id="9" name="Textfeld 8"/>
          <p:cNvSpPr txBox="1"/>
          <p:nvPr/>
        </p:nvSpPr>
        <p:spPr>
          <a:xfrm>
            <a:off x="4369277" y="177402"/>
            <a:ext cx="2720022" cy="954107"/>
          </a:xfrm>
          <a:prstGeom prst="rect">
            <a:avLst/>
          </a:prstGeom>
          <a:solidFill>
            <a:schemeClr val="accent1"/>
          </a:solidFill>
        </p:spPr>
        <p:txBody>
          <a:bodyPr wrap="square" rtlCol="0">
            <a:spAutoFit/>
          </a:bodyPr>
          <a:lstStyle/>
          <a:p>
            <a:pPr algn="ctr"/>
            <a:r>
              <a:rPr lang="de-DE" sz="2800" dirty="0">
                <a:solidFill>
                  <a:schemeClr val="bg1"/>
                </a:solidFill>
              </a:rPr>
              <a:t>Entwicklung der </a:t>
            </a:r>
          </a:p>
          <a:p>
            <a:pPr algn="ctr"/>
            <a:r>
              <a:rPr lang="de-DE" sz="2800" dirty="0">
                <a:solidFill>
                  <a:schemeClr val="bg1"/>
                </a:solidFill>
              </a:rPr>
              <a:t>Identität</a:t>
            </a:r>
          </a:p>
        </p:txBody>
      </p:sp>
    </p:spTree>
    <p:extLst>
      <p:ext uri="{BB962C8B-B14F-4D97-AF65-F5344CB8AC3E}">
        <p14:creationId xmlns:p14="http://schemas.microsoft.com/office/powerpoint/2010/main" val="18081257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2789282" y="1460977"/>
            <a:ext cx="6457950" cy="1200329"/>
          </a:xfrm>
          <a:prstGeom prst="rect">
            <a:avLst/>
          </a:prstGeom>
          <a:noFill/>
        </p:spPr>
        <p:txBody>
          <a:bodyPr wrap="square" rtlCol="0">
            <a:spAutoFit/>
          </a:bodyPr>
          <a:lstStyle/>
          <a:p>
            <a:pPr marL="285750" indent="-285750">
              <a:buFont typeface="Arial" panose="020B0604020202020204" pitchFamily="34" charset="0"/>
              <a:buChar char="•"/>
            </a:pPr>
            <a:r>
              <a:rPr lang="de-DE" dirty="0"/>
              <a:t>Notwendigkeit der Entwicklung eines Selbstkonzeptes</a:t>
            </a:r>
          </a:p>
          <a:p>
            <a:pPr marL="285750" indent="-285750">
              <a:buFont typeface="Arial" panose="020B0604020202020204" pitchFamily="34" charset="0"/>
              <a:buChar char="•"/>
            </a:pPr>
            <a:r>
              <a:rPr lang="de-DE" dirty="0"/>
              <a:t>Spannungsfeld zwischen Individuum und Gesellschaft</a:t>
            </a:r>
          </a:p>
          <a:p>
            <a:pPr marL="285750" indent="-285750">
              <a:buFont typeface="Arial" panose="020B0604020202020204" pitchFamily="34" charset="0"/>
              <a:buChar char="•"/>
            </a:pPr>
            <a:r>
              <a:rPr lang="de-DE" dirty="0"/>
              <a:t>Einbeziehen biblischer und historischer Perspektiven</a:t>
            </a:r>
          </a:p>
          <a:p>
            <a:pPr marL="285750" indent="-285750">
              <a:buFont typeface="Arial" panose="020B0604020202020204" pitchFamily="34" charset="0"/>
              <a:buChar char="•"/>
            </a:pPr>
            <a:endParaRPr lang="de-DE" dirty="0"/>
          </a:p>
        </p:txBody>
      </p:sp>
      <p:sp>
        <p:nvSpPr>
          <p:cNvPr id="4" name="Textfeld 3"/>
          <p:cNvSpPr txBox="1"/>
          <p:nvPr/>
        </p:nvSpPr>
        <p:spPr>
          <a:xfrm>
            <a:off x="1866773" y="2713713"/>
            <a:ext cx="7725026" cy="1384995"/>
          </a:xfrm>
          <a:prstGeom prst="rect">
            <a:avLst/>
          </a:prstGeom>
        </p:spPr>
        <p:style>
          <a:lnRef idx="0">
            <a:scrgbClr r="0" g="0" b="0"/>
          </a:lnRef>
          <a:fillRef idx="1002">
            <a:schemeClr val="dk2"/>
          </a:fillRef>
          <a:effectRef idx="0">
            <a:scrgbClr r="0" g="0" b="0"/>
          </a:effectRef>
          <a:fontRef idx="major"/>
        </p:style>
        <p:txBody>
          <a:bodyPr wrap="square" rtlCol="0">
            <a:spAutoFit/>
          </a:bodyPr>
          <a:lstStyle/>
          <a:p>
            <a:r>
              <a:rPr lang="de-DE" sz="2200" dirty="0">
                <a:solidFill>
                  <a:schemeClr val="bg1"/>
                </a:solidFill>
              </a:rPr>
              <a:t>3.2.5 (1)</a:t>
            </a:r>
          </a:p>
          <a:p>
            <a:r>
              <a:rPr lang="de-DE" sz="2200" dirty="0">
                <a:solidFill>
                  <a:schemeClr val="bg1"/>
                </a:solidFill>
              </a:rPr>
              <a:t>Hoffnungsaspekte neutestamentlicher Wundererzählungen und Gleichnisse herausarbeiten</a:t>
            </a:r>
          </a:p>
          <a:p>
            <a:endParaRPr lang="de-DE" dirty="0">
              <a:solidFill>
                <a:schemeClr val="bg1"/>
              </a:solidFill>
            </a:endParaRPr>
          </a:p>
        </p:txBody>
      </p:sp>
      <p:sp>
        <p:nvSpPr>
          <p:cNvPr id="5" name="Textfeld 4"/>
          <p:cNvSpPr txBox="1"/>
          <p:nvPr/>
        </p:nvSpPr>
        <p:spPr>
          <a:xfrm>
            <a:off x="1866774" y="4661289"/>
            <a:ext cx="7725026" cy="1384995"/>
          </a:xfrm>
          <a:prstGeom prst="rect">
            <a:avLst/>
          </a:prstGeom>
          <a:solidFill>
            <a:schemeClr val="tx1">
              <a:lumMod val="65000"/>
              <a:lumOff val="35000"/>
            </a:schemeClr>
          </a:solidFill>
        </p:spPr>
        <p:style>
          <a:lnRef idx="0">
            <a:scrgbClr r="0" g="0" b="0"/>
          </a:lnRef>
          <a:fillRef idx="1002">
            <a:schemeClr val="dk1"/>
          </a:fillRef>
          <a:effectRef idx="0">
            <a:scrgbClr r="0" g="0" b="0"/>
          </a:effectRef>
          <a:fontRef idx="major"/>
        </p:style>
        <p:txBody>
          <a:bodyPr wrap="square" rtlCol="0">
            <a:spAutoFit/>
          </a:bodyPr>
          <a:lstStyle/>
          <a:p>
            <a:r>
              <a:rPr lang="de-DE" sz="2200" dirty="0">
                <a:solidFill>
                  <a:schemeClr val="bg1"/>
                </a:solidFill>
              </a:rPr>
              <a:t>3.2.5 (3)</a:t>
            </a:r>
          </a:p>
          <a:p>
            <a:r>
              <a:rPr lang="de-DE" sz="2200" dirty="0">
                <a:solidFill>
                  <a:schemeClr val="bg1"/>
                </a:solidFill>
              </a:rPr>
              <a:t>Begründungen christlicher Freiheit (zum Beispiel verlorener Sohn, Paulus, Luther) darstellen </a:t>
            </a:r>
          </a:p>
          <a:p>
            <a:endParaRPr lang="de-DE" dirty="0">
              <a:solidFill>
                <a:schemeClr val="bg1"/>
              </a:solidFill>
            </a:endParaRPr>
          </a:p>
        </p:txBody>
      </p:sp>
      <p:sp>
        <p:nvSpPr>
          <p:cNvPr id="7" name="Textfeld 6"/>
          <p:cNvSpPr txBox="1"/>
          <p:nvPr/>
        </p:nvSpPr>
        <p:spPr>
          <a:xfrm>
            <a:off x="4658246" y="275702"/>
            <a:ext cx="2720022" cy="954107"/>
          </a:xfrm>
          <a:prstGeom prst="rect">
            <a:avLst/>
          </a:prstGeom>
          <a:solidFill>
            <a:schemeClr val="accent1"/>
          </a:solidFill>
        </p:spPr>
        <p:txBody>
          <a:bodyPr wrap="square" rtlCol="0">
            <a:spAutoFit/>
          </a:bodyPr>
          <a:lstStyle/>
          <a:p>
            <a:pPr algn="ctr"/>
            <a:r>
              <a:rPr lang="de-DE" sz="2800" dirty="0">
                <a:solidFill>
                  <a:schemeClr val="bg1"/>
                </a:solidFill>
              </a:rPr>
              <a:t>Entwicklung der </a:t>
            </a:r>
          </a:p>
          <a:p>
            <a:pPr algn="ctr"/>
            <a:r>
              <a:rPr lang="de-DE" sz="2800" dirty="0">
                <a:solidFill>
                  <a:schemeClr val="bg1"/>
                </a:solidFill>
              </a:rPr>
              <a:t>Identität</a:t>
            </a:r>
          </a:p>
        </p:txBody>
      </p:sp>
    </p:spTree>
    <p:extLst>
      <p:ext uri="{BB962C8B-B14F-4D97-AF65-F5344CB8AC3E}">
        <p14:creationId xmlns:p14="http://schemas.microsoft.com/office/powerpoint/2010/main" val="2954335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rafik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02626" y="1161135"/>
            <a:ext cx="6222207" cy="4501378"/>
          </a:xfrm>
          <a:prstGeom prst="rect">
            <a:avLst/>
          </a:prstGeom>
        </p:spPr>
      </p:pic>
      <p:sp>
        <p:nvSpPr>
          <p:cNvPr id="3" name="Textfeld 2"/>
          <p:cNvSpPr txBox="1"/>
          <p:nvPr/>
        </p:nvSpPr>
        <p:spPr>
          <a:xfrm>
            <a:off x="4636490" y="2972818"/>
            <a:ext cx="3084843" cy="646331"/>
          </a:xfrm>
          <a:prstGeom prst="rect">
            <a:avLst/>
          </a:prstGeom>
          <a:noFill/>
        </p:spPr>
        <p:txBody>
          <a:bodyPr wrap="square" rtlCol="0">
            <a:spAutoFit/>
          </a:bodyPr>
          <a:lstStyle/>
          <a:p>
            <a:pPr algn="ctr"/>
            <a:r>
              <a:rPr lang="de-DE" sz="3600" b="1" dirty="0">
                <a:solidFill>
                  <a:schemeClr val="bg1"/>
                </a:solidFill>
              </a:rPr>
              <a:t>Selbstkonzept</a:t>
            </a:r>
            <a:endParaRPr lang="de-DE" sz="3600" b="1" dirty="0"/>
          </a:p>
        </p:txBody>
      </p:sp>
      <p:sp>
        <p:nvSpPr>
          <p:cNvPr id="6" name="Textfeld 5"/>
          <p:cNvSpPr txBox="1"/>
          <p:nvPr/>
        </p:nvSpPr>
        <p:spPr>
          <a:xfrm>
            <a:off x="5602231" y="1289567"/>
            <a:ext cx="1431616" cy="400110"/>
          </a:xfrm>
          <a:prstGeom prst="rect">
            <a:avLst/>
          </a:prstGeom>
          <a:solidFill>
            <a:schemeClr val="accent6">
              <a:lumMod val="60000"/>
              <a:lumOff val="40000"/>
              <a:alpha val="48000"/>
            </a:schemeClr>
          </a:solidFill>
          <a:effectLst>
            <a:glow rad="127000">
              <a:schemeClr val="accent1">
                <a:alpha val="54000"/>
              </a:schemeClr>
            </a:glow>
          </a:effectLst>
        </p:spPr>
        <p:txBody>
          <a:bodyPr wrap="square" rtlCol="0">
            <a:spAutoFit/>
          </a:bodyPr>
          <a:lstStyle/>
          <a:p>
            <a:pPr algn="ctr"/>
            <a:r>
              <a:rPr lang="de-DE" sz="2000" dirty="0">
                <a:solidFill>
                  <a:schemeClr val="accent6">
                    <a:lumMod val="50000"/>
                  </a:schemeClr>
                </a:solidFill>
              </a:rPr>
              <a:t>Mensch</a:t>
            </a:r>
          </a:p>
        </p:txBody>
      </p:sp>
      <p:sp>
        <p:nvSpPr>
          <p:cNvPr id="7" name="Textfeld 6"/>
          <p:cNvSpPr txBox="1"/>
          <p:nvPr/>
        </p:nvSpPr>
        <p:spPr>
          <a:xfrm>
            <a:off x="7191546" y="2094240"/>
            <a:ext cx="1661052" cy="646331"/>
          </a:xfrm>
          <a:prstGeom prst="rect">
            <a:avLst/>
          </a:prstGeom>
          <a:solidFill>
            <a:schemeClr val="accent6">
              <a:lumMod val="60000"/>
              <a:lumOff val="40000"/>
              <a:alpha val="48000"/>
            </a:schemeClr>
          </a:solidFill>
          <a:effectLst>
            <a:glow rad="127000">
              <a:schemeClr val="accent1">
                <a:alpha val="54000"/>
              </a:schemeClr>
            </a:glow>
          </a:effectLst>
        </p:spPr>
        <p:txBody>
          <a:bodyPr wrap="square" rtlCol="0">
            <a:spAutoFit/>
          </a:bodyPr>
          <a:lstStyle/>
          <a:p>
            <a:pPr algn="ctr"/>
            <a:r>
              <a:rPr lang="de-DE" dirty="0">
                <a:solidFill>
                  <a:schemeClr val="accent6">
                    <a:lumMod val="50000"/>
                  </a:schemeClr>
                </a:solidFill>
              </a:rPr>
              <a:t>Welt </a:t>
            </a:r>
            <a:r>
              <a:rPr lang="de-DE" dirty="0" err="1">
                <a:solidFill>
                  <a:schemeClr val="accent6">
                    <a:lumMod val="50000"/>
                  </a:schemeClr>
                </a:solidFill>
              </a:rPr>
              <a:t>Welt</a:t>
            </a:r>
            <a:r>
              <a:rPr lang="de-DE" dirty="0">
                <a:solidFill>
                  <a:schemeClr val="accent6">
                    <a:lumMod val="50000"/>
                  </a:schemeClr>
                </a:solidFill>
              </a:rPr>
              <a:t> und</a:t>
            </a:r>
            <a:br>
              <a:rPr lang="de-DE" dirty="0">
                <a:solidFill>
                  <a:schemeClr val="accent6">
                    <a:lumMod val="50000"/>
                  </a:schemeClr>
                </a:solidFill>
              </a:rPr>
            </a:br>
            <a:r>
              <a:rPr lang="de-DE" dirty="0">
                <a:solidFill>
                  <a:schemeClr val="accent6">
                    <a:lumMod val="50000"/>
                  </a:schemeClr>
                </a:solidFill>
              </a:rPr>
              <a:t>Verantwortung</a:t>
            </a:r>
          </a:p>
        </p:txBody>
      </p:sp>
      <p:sp>
        <p:nvSpPr>
          <p:cNvPr id="8" name="Textfeld 7"/>
          <p:cNvSpPr txBox="1"/>
          <p:nvPr/>
        </p:nvSpPr>
        <p:spPr>
          <a:xfrm>
            <a:off x="7503045" y="4119083"/>
            <a:ext cx="1431616" cy="369332"/>
          </a:xfrm>
          <a:prstGeom prst="rect">
            <a:avLst/>
          </a:prstGeom>
          <a:solidFill>
            <a:schemeClr val="accent6">
              <a:lumMod val="60000"/>
              <a:lumOff val="40000"/>
              <a:alpha val="48000"/>
            </a:schemeClr>
          </a:solidFill>
          <a:effectLst>
            <a:glow rad="127000">
              <a:schemeClr val="accent1">
                <a:alpha val="54000"/>
              </a:schemeClr>
            </a:glow>
          </a:effectLst>
        </p:spPr>
        <p:txBody>
          <a:bodyPr wrap="square" rtlCol="0">
            <a:spAutoFit/>
          </a:bodyPr>
          <a:lstStyle/>
          <a:p>
            <a:pPr algn="ctr"/>
            <a:r>
              <a:rPr lang="de-DE" dirty="0">
                <a:solidFill>
                  <a:schemeClr val="accent6">
                    <a:lumMod val="50000"/>
                  </a:schemeClr>
                </a:solidFill>
              </a:rPr>
              <a:t>Bibel</a:t>
            </a:r>
          </a:p>
        </p:txBody>
      </p:sp>
      <p:sp>
        <p:nvSpPr>
          <p:cNvPr id="9" name="Textfeld 8"/>
          <p:cNvSpPr txBox="1"/>
          <p:nvPr/>
        </p:nvSpPr>
        <p:spPr>
          <a:xfrm>
            <a:off x="5893634" y="5046867"/>
            <a:ext cx="1431616" cy="400110"/>
          </a:xfrm>
          <a:prstGeom prst="rect">
            <a:avLst/>
          </a:prstGeom>
          <a:solidFill>
            <a:schemeClr val="accent6">
              <a:lumMod val="60000"/>
              <a:lumOff val="40000"/>
              <a:alpha val="48000"/>
            </a:schemeClr>
          </a:solidFill>
          <a:effectLst>
            <a:glow rad="127000">
              <a:schemeClr val="accent1">
                <a:alpha val="54000"/>
              </a:schemeClr>
            </a:glow>
          </a:effectLst>
        </p:spPr>
        <p:txBody>
          <a:bodyPr wrap="square" rtlCol="0">
            <a:spAutoFit/>
          </a:bodyPr>
          <a:lstStyle/>
          <a:p>
            <a:pPr algn="ctr"/>
            <a:r>
              <a:rPr lang="de-DE" sz="2000" dirty="0">
                <a:solidFill>
                  <a:schemeClr val="accent6">
                    <a:lumMod val="50000"/>
                  </a:schemeClr>
                </a:solidFill>
              </a:rPr>
              <a:t>Gott</a:t>
            </a:r>
          </a:p>
        </p:txBody>
      </p:sp>
      <p:sp>
        <p:nvSpPr>
          <p:cNvPr id="10" name="Textfeld 9"/>
          <p:cNvSpPr txBox="1"/>
          <p:nvPr/>
        </p:nvSpPr>
        <p:spPr>
          <a:xfrm>
            <a:off x="2862916" y="1670222"/>
            <a:ext cx="2254769" cy="707886"/>
          </a:xfrm>
          <a:prstGeom prst="rect">
            <a:avLst/>
          </a:prstGeom>
          <a:solidFill>
            <a:schemeClr val="accent6">
              <a:lumMod val="60000"/>
              <a:lumOff val="40000"/>
              <a:alpha val="48000"/>
            </a:schemeClr>
          </a:solidFill>
          <a:effectLst>
            <a:glow rad="127000">
              <a:schemeClr val="accent1">
                <a:alpha val="54000"/>
              </a:schemeClr>
            </a:glow>
          </a:effectLst>
        </p:spPr>
        <p:txBody>
          <a:bodyPr wrap="square" rtlCol="0">
            <a:spAutoFit/>
          </a:bodyPr>
          <a:lstStyle/>
          <a:p>
            <a:pPr algn="ctr"/>
            <a:r>
              <a:rPr lang="de-DE" sz="2000" dirty="0">
                <a:solidFill>
                  <a:schemeClr val="accent6">
                    <a:lumMod val="50000"/>
                  </a:schemeClr>
                </a:solidFill>
              </a:rPr>
              <a:t>Religion und Religionen</a:t>
            </a:r>
          </a:p>
        </p:txBody>
      </p:sp>
      <p:sp>
        <p:nvSpPr>
          <p:cNvPr id="11" name="Textfeld 10"/>
          <p:cNvSpPr txBox="1"/>
          <p:nvPr/>
        </p:nvSpPr>
        <p:spPr>
          <a:xfrm>
            <a:off x="2752383" y="3718973"/>
            <a:ext cx="2241647" cy="400110"/>
          </a:xfrm>
          <a:prstGeom prst="rect">
            <a:avLst/>
          </a:prstGeom>
          <a:solidFill>
            <a:schemeClr val="accent6">
              <a:lumMod val="60000"/>
              <a:lumOff val="40000"/>
              <a:alpha val="48000"/>
            </a:schemeClr>
          </a:solidFill>
          <a:effectLst>
            <a:glow rad="127000">
              <a:schemeClr val="accent1">
                <a:alpha val="54000"/>
              </a:schemeClr>
            </a:glow>
          </a:effectLst>
        </p:spPr>
        <p:txBody>
          <a:bodyPr wrap="square" rtlCol="0">
            <a:spAutoFit/>
          </a:bodyPr>
          <a:lstStyle/>
          <a:p>
            <a:pPr algn="ctr"/>
            <a:r>
              <a:rPr lang="de-DE" sz="2000" dirty="0">
                <a:solidFill>
                  <a:schemeClr val="accent6">
                    <a:lumMod val="50000"/>
                  </a:schemeClr>
                </a:solidFill>
              </a:rPr>
              <a:t>Kirche und Kirchen</a:t>
            </a:r>
          </a:p>
        </p:txBody>
      </p:sp>
      <p:sp>
        <p:nvSpPr>
          <p:cNvPr id="12" name="Textfeld 11"/>
          <p:cNvSpPr txBox="1"/>
          <p:nvPr/>
        </p:nvSpPr>
        <p:spPr>
          <a:xfrm>
            <a:off x="3204874" y="4692924"/>
            <a:ext cx="1431616" cy="707886"/>
          </a:xfrm>
          <a:prstGeom prst="rect">
            <a:avLst/>
          </a:prstGeom>
          <a:solidFill>
            <a:schemeClr val="accent6">
              <a:lumMod val="60000"/>
              <a:lumOff val="40000"/>
              <a:alpha val="48000"/>
            </a:schemeClr>
          </a:solidFill>
          <a:effectLst>
            <a:glow rad="127000">
              <a:schemeClr val="accent1">
                <a:alpha val="54000"/>
              </a:schemeClr>
            </a:glow>
          </a:effectLst>
        </p:spPr>
        <p:txBody>
          <a:bodyPr wrap="square" rtlCol="0">
            <a:spAutoFit/>
          </a:bodyPr>
          <a:lstStyle/>
          <a:p>
            <a:pPr algn="ctr"/>
            <a:r>
              <a:rPr lang="de-DE" sz="2000" dirty="0">
                <a:solidFill>
                  <a:schemeClr val="accent6">
                    <a:lumMod val="50000"/>
                  </a:schemeClr>
                </a:solidFill>
              </a:rPr>
              <a:t>Jesus Christus</a:t>
            </a:r>
          </a:p>
        </p:txBody>
      </p:sp>
      <p:sp>
        <p:nvSpPr>
          <p:cNvPr id="14" name="Textfeld 13"/>
          <p:cNvSpPr txBox="1"/>
          <p:nvPr/>
        </p:nvSpPr>
        <p:spPr>
          <a:xfrm>
            <a:off x="9199817" y="2094240"/>
            <a:ext cx="2011844" cy="954107"/>
          </a:xfrm>
          <a:prstGeom prst="rect">
            <a:avLst/>
          </a:prstGeom>
        </p:spPr>
        <p:style>
          <a:lnRef idx="0">
            <a:schemeClr val="accent6"/>
          </a:lnRef>
          <a:fillRef idx="3">
            <a:schemeClr val="accent6"/>
          </a:fillRef>
          <a:effectRef idx="3">
            <a:schemeClr val="accent6"/>
          </a:effectRef>
          <a:fontRef idx="minor">
            <a:schemeClr val="lt1"/>
          </a:fontRef>
        </p:style>
        <p:txBody>
          <a:bodyPr wrap="square" rtlCol="0">
            <a:spAutoFit/>
          </a:bodyPr>
          <a:lstStyle/>
          <a:p>
            <a:pPr algn="ctr"/>
            <a:r>
              <a:rPr lang="de-DE" sz="2800" dirty="0"/>
              <a:t>Gerechtes Handeln</a:t>
            </a:r>
          </a:p>
        </p:txBody>
      </p:sp>
      <p:sp>
        <p:nvSpPr>
          <p:cNvPr id="13" name="Textfeld 12"/>
          <p:cNvSpPr txBox="1"/>
          <p:nvPr/>
        </p:nvSpPr>
        <p:spPr>
          <a:xfrm>
            <a:off x="4976284" y="147114"/>
            <a:ext cx="2720022" cy="954107"/>
          </a:xfrm>
          <a:prstGeom prst="rect">
            <a:avLst/>
          </a:prstGeom>
          <a:solidFill>
            <a:schemeClr val="accent1"/>
          </a:solidFill>
        </p:spPr>
        <p:txBody>
          <a:bodyPr wrap="square" rtlCol="0">
            <a:spAutoFit/>
          </a:bodyPr>
          <a:lstStyle/>
          <a:p>
            <a:pPr algn="ctr"/>
            <a:r>
              <a:rPr lang="de-DE" sz="2800" dirty="0">
                <a:solidFill>
                  <a:schemeClr val="bg1"/>
                </a:solidFill>
              </a:rPr>
              <a:t>Entwicklung der </a:t>
            </a:r>
          </a:p>
          <a:p>
            <a:pPr algn="ctr"/>
            <a:r>
              <a:rPr lang="de-DE" sz="2800" dirty="0">
                <a:solidFill>
                  <a:schemeClr val="bg1"/>
                </a:solidFill>
              </a:rPr>
              <a:t>Identität</a:t>
            </a:r>
          </a:p>
        </p:txBody>
      </p:sp>
    </p:spTree>
    <p:extLst>
      <p:ext uri="{BB962C8B-B14F-4D97-AF65-F5344CB8AC3E}">
        <p14:creationId xmlns:p14="http://schemas.microsoft.com/office/powerpoint/2010/main" val="271850280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1823</Words>
  <Application>Microsoft Office PowerPoint</Application>
  <PresentationFormat>Breitbild</PresentationFormat>
  <Paragraphs>229</Paragraphs>
  <Slides>17</Slides>
  <Notes>17</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17</vt:i4>
      </vt:variant>
    </vt:vector>
  </HeadingPairs>
  <TitlesOfParts>
    <vt:vector size="21" baseType="lpstr">
      <vt:lpstr>Arial</vt:lpstr>
      <vt:lpstr>Calibri</vt:lpstr>
      <vt:lpstr>Calibri Light</vt:lpstr>
      <vt:lpstr>Office Theme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Kurt</dc:creator>
  <cp:lastModifiedBy>Nelia Stark</cp:lastModifiedBy>
  <cp:revision>63</cp:revision>
  <dcterms:created xsi:type="dcterms:W3CDTF">2016-11-29T09:15:54Z</dcterms:created>
  <dcterms:modified xsi:type="dcterms:W3CDTF">2017-03-05T20:04:50Z</dcterms:modified>
</cp:coreProperties>
</file>