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Default Extension="tiff" ContentType="image/tif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451" r:id="rId2"/>
    <p:sldId id="456" r:id="rId3"/>
    <p:sldId id="455" r:id="rId4"/>
    <p:sldId id="457" r:id="rId5"/>
    <p:sldId id="458" r:id="rId6"/>
    <p:sldId id="459" r:id="rId7"/>
    <p:sldId id="460" r:id="rId8"/>
    <p:sldId id="461" r:id="rId9"/>
    <p:sldId id="462" r:id="rId10"/>
    <p:sldId id="463" r:id="rId11"/>
    <p:sldId id="464" r:id="rId12"/>
    <p:sldId id="465" r:id="rId13"/>
    <p:sldId id="466" r:id="rId14"/>
    <p:sldId id="467" r:id="rId15"/>
    <p:sldId id="468" r:id="rId16"/>
    <p:sldId id="469" r:id="rId17"/>
    <p:sldId id="470" r:id="rId18"/>
    <p:sldId id="471" r:id="rId19"/>
    <p:sldId id="472" r:id="rId20"/>
    <p:sldId id="473" r:id="rId21"/>
    <p:sldId id="474" r:id="rId22"/>
    <p:sldId id="475" r:id="rId23"/>
    <p:sldId id="476" r:id="rId24"/>
    <p:sldId id="477" r:id="rId25"/>
    <p:sldId id="478" r:id="rId26"/>
    <p:sldId id="479" r:id="rId27"/>
    <p:sldId id="480" r:id="rId28"/>
    <p:sldId id="481" r:id="rId29"/>
    <p:sldId id="482" r:id="rId30"/>
    <p:sldId id="483" r:id="rId31"/>
    <p:sldId id="484" r:id="rId32"/>
    <p:sldId id="489" r:id="rId33"/>
    <p:sldId id="490" r:id="rId34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mc="http://schemas.openxmlformats.org/markup-compatibility/2006" xmlns:mv="urn:schemas-microsoft-com:mac:vml"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minar Elke" initials="SE" lastIdx="18" clrIdx="0">
    <p:extLst>
      <p:ext uri="{19B8F6BF-5375-455C-9EA6-DF929625EA0E}">
        <p15:presenceInfo xmlns:mc="http://schemas.openxmlformats.org/markup-compatibility/2006" xmlns:mv="urn:schemas-microsoft-com:mac:vml" xmlns:p15="http://schemas.microsoft.com/office/powerpoint/2012/main" xmlns="" userId="Seminar Elke" providerId="None"/>
      </p:ext>
    </p:extLst>
  </p:cmAuthor>
  <p:cmAuthor id="2" name="ENeundorfer" initials="E" lastIdx="6" clrIdx="1">
    <p:extLst>
      <p:ext uri="{19B8F6BF-5375-455C-9EA6-DF929625EA0E}">
        <p15:presenceInfo xmlns:mc="http://schemas.openxmlformats.org/markup-compatibility/2006" xmlns:mv="urn:schemas-microsoft-com:mac:vml" xmlns:p15="http://schemas.microsoft.com/office/powerpoint/2012/main" xmlns="" userId="ENeundorf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mc="http://schemas.openxmlformats.org/markup-compatibility/2006" xmlns:mv="urn:schemas-microsoft-com:mac:vml" xmlns:p14="http://schemas.microsoft.com/office/powerpoint/2010/main" xmlns="">
          <a:srgbClr val="FF0000"/>
        </p14:laserClr>
      </p:ext>
      <p:ext uri="{2FDB2607-1784-4EEB-B798-7EB5836EED8A}">
        <p14:showMediaCtrls xmlns:mc="http://schemas.openxmlformats.org/markup-compatibility/2006" xmlns:mv="urn:schemas-microsoft-com:mac:vml" xmlns:p14="http://schemas.microsoft.com/office/powerpoint/2010/main" xmlns="" val="1"/>
      </p:ext>
    </p:extLst>
  </p:showPr>
  <p:clrMru>
    <a:srgbClr val="E9E3E8"/>
    <a:srgbClr val="E8E4E7"/>
    <a:srgbClr val="FFCCFF"/>
    <a:srgbClr val="FFF887"/>
    <a:srgbClr val="A6CC5F"/>
    <a:srgbClr val="FFF245"/>
    <a:srgbClr val="FFFF99"/>
    <a:srgbClr val="FFFF66"/>
    <a:srgbClr val="FFFCC8"/>
    <a:srgbClr val="D4562D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220"/>
    </p:ext>
    <p:ext uri="{FD5EFAAD-0ECE-453E-9831-46B23BE46B34}">
      <p15:chartTrackingRefBased xmlns:mc="http://schemas.openxmlformats.org/markup-compatibility/2006" xmlns:mv="urn:schemas-microsoft-com:mac:vml"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48" autoAdjust="0"/>
    <p:restoredTop sz="88983" autoAdjust="0"/>
  </p:normalViewPr>
  <p:slideViewPr>
    <p:cSldViewPr snapToGrid="0">
      <p:cViewPr>
        <p:scale>
          <a:sx n="90" d="100"/>
          <a:sy n="90" d="100"/>
        </p:scale>
        <p:origin x="-2244" y="-390"/>
      </p:cViewPr>
      <p:guideLst>
        <p:guide orient="horz" pos="1344"/>
        <p:guide pos="320"/>
        <p:guide pos="5439"/>
        <p:guide pos="2879"/>
        <p:guide pos="2986"/>
        <p:guide pos="4815"/>
        <p:guide pos="2046"/>
        <p:guide pos="2375"/>
      </p:guideLst>
    </p:cSldViewPr>
  </p:slideViewPr>
  <p:outlineViewPr>
    <p:cViewPr>
      <p:scale>
        <a:sx n="33" d="100"/>
        <a:sy n="33" d="100"/>
      </p:scale>
      <p:origin x="0" y="1286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AFD0EDB5-8770-4B37-9DA9-300313C9AA5C}" type="datetimeFigureOut">
              <a:rPr lang="de-DE" smtClean="0"/>
              <a:pPr/>
              <a:t>21.01.2017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803F8B7B-3D2D-405F-814B-3656C6B1180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040926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67"/>
          </a:xfrm>
          <a:prstGeom prst="rect">
            <a:avLst/>
          </a:prstGeom>
        </p:spPr>
        <p:txBody>
          <a:bodyPr vert="horz" lIns="62970" tIns="31484" rIns="62970" bIns="31484" rtlCol="0"/>
          <a:lstStyle>
            <a:lvl1pPr algn="l">
              <a:defRPr sz="8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6167"/>
          </a:xfrm>
          <a:prstGeom prst="rect">
            <a:avLst/>
          </a:prstGeom>
        </p:spPr>
        <p:txBody>
          <a:bodyPr vert="horz" lIns="62970" tIns="31484" rIns="62970" bIns="31484" rtlCol="0"/>
          <a:lstStyle>
            <a:lvl1pPr algn="r">
              <a:defRPr sz="800"/>
            </a:lvl1pPr>
          </a:lstStyle>
          <a:p>
            <a:fld id="{954839EC-952B-4AFE-95AE-615F9FCEB042}" type="datetimeFigureOut">
              <a:rPr lang="de-DE" smtClean="0"/>
              <a:pPr/>
              <a:t>21.01.2017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70" tIns="31484" rIns="62970" bIns="3148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42" y="4714688"/>
            <a:ext cx="5438792" cy="4467700"/>
          </a:xfrm>
          <a:prstGeom prst="rect">
            <a:avLst/>
          </a:prstGeom>
        </p:spPr>
        <p:txBody>
          <a:bodyPr vert="horz" lIns="62970" tIns="31484" rIns="62970" bIns="31484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276"/>
            <a:ext cx="2946058" cy="496167"/>
          </a:xfrm>
          <a:prstGeom prst="rect">
            <a:avLst/>
          </a:prstGeom>
        </p:spPr>
        <p:txBody>
          <a:bodyPr vert="horz" lIns="62970" tIns="31484" rIns="62970" bIns="31484" rtlCol="0" anchor="b"/>
          <a:lstStyle>
            <a:lvl1pPr algn="l">
              <a:defRPr sz="8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530" y="9428276"/>
            <a:ext cx="2946058" cy="496167"/>
          </a:xfrm>
          <a:prstGeom prst="rect">
            <a:avLst/>
          </a:prstGeom>
        </p:spPr>
        <p:txBody>
          <a:bodyPr vert="horz" lIns="62970" tIns="31484" rIns="62970" bIns="31484" rtlCol="0" anchor="b"/>
          <a:lstStyle>
            <a:lvl1pPr algn="r">
              <a:defRPr sz="800"/>
            </a:lvl1pPr>
          </a:lstStyle>
          <a:p>
            <a:fld id="{943B2AF5-A312-4675-AB2A-1BF3B47BC3B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599741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0278678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10</a:t>
            </a:fld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11</a:t>
            </a:fld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12</a:t>
            </a:fld>
            <a:endParaRPr 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13</a:t>
            </a:fld>
            <a:endParaRPr 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14</a:t>
            </a:fld>
            <a:endParaRPr 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15</a:t>
            </a:fld>
            <a:endParaRPr 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16</a:t>
            </a:fld>
            <a:endParaRPr lang="de-D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17</a:t>
            </a:fld>
            <a:endParaRPr lang="de-D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18</a:t>
            </a:fld>
            <a:endParaRPr lang="de-D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19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DBB1C-D151-4A69-A4B3-E605B51894B8}" type="slidenum">
              <a:rPr lang="de-DE" smtClean="0"/>
              <a:pPr/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20</a:t>
            </a:fld>
            <a:endParaRPr lang="de-D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21</a:t>
            </a:fld>
            <a:endParaRPr lang="de-D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22</a:t>
            </a:fld>
            <a:endParaRPr lang="de-D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23</a:t>
            </a:fld>
            <a:endParaRPr lang="de-D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24</a:t>
            </a:fld>
            <a:endParaRPr lang="de-D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25</a:t>
            </a:fld>
            <a:endParaRPr lang="de-D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26</a:t>
            </a:fld>
            <a:endParaRPr lang="de-D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27</a:t>
            </a:fld>
            <a:endParaRPr lang="de-D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28</a:t>
            </a:fld>
            <a:endParaRPr lang="de-DE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DBB1C-D151-4A69-A4B3-E605B51894B8}" type="slidenum">
              <a:rPr lang="de-DE" smtClean="0"/>
              <a:pPr/>
              <a:t>29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B2AF5-A312-4675-AB2A-1BF3B47BC3B8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DBB1C-D151-4A69-A4B3-E605B51894B8}" type="slidenum">
              <a:rPr lang="de-DE" smtClean="0"/>
              <a:pPr/>
              <a:t>30</a:t>
            </a:fld>
            <a:endParaRPr lang="de-DE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DBB1C-D151-4A69-A4B3-E605B51894B8}" type="slidenum">
              <a:rPr lang="de-DE" smtClean="0"/>
              <a:pPr/>
              <a:t>31</a:t>
            </a:fld>
            <a:endParaRPr lang="de-DE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DBB1C-D151-4A69-A4B3-E605B51894B8}" type="slidenum">
              <a:rPr lang="de-DE" smtClean="0"/>
              <a:pPr/>
              <a:t>32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DBB1C-D151-4A69-A4B3-E605B51894B8}" type="slidenum">
              <a:rPr lang="de-DE" smtClean="0"/>
              <a:pPr/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DBB1C-D151-4A69-A4B3-E605B51894B8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DBB1C-D151-4A69-A4B3-E605B51894B8}" type="slidenum">
              <a:rPr lang="de-DE" smtClean="0"/>
              <a:pPr/>
              <a:t>6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DBB1C-D151-4A69-A4B3-E605B51894B8}" type="slidenum">
              <a:rPr lang="de-DE" smtClean="0"/>
              <a:pPr/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DBB1C-D151-4A69-A4B3-E605B51894B8}" type="slidenum">
              <a:rPr lang="de-DE" smtClean="0"/>
              <a:pPr/>
              <a:t>8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DBB1C-D151-4A69-A4B3-E605B51894B8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09600"/>
            <a:ext cx="9144000" cy="9398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14867" y="716493"/>
            <a:ext cx="7772400" cy="782108"/>
          </a:xfrm>
        </p:spPr>
        <p:txBody>
          <a:bodyPr>
            <a:noAutofit/>
          </a:bodyPr>
          <a:lstStyle>
            <a:lvl1pPr algn="l">
              <a:defRPr sz="2800" b="1"/>
            </a:lvl1pPr>
          </a:lstStyle>
          <a:p>
            <a:r>
              <a:rPr lang="de-DE" dirty="0" smtClean="0"/>
              <a:t>Überschrift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7933" y="1786465"/>
            <a:ext cx="7797800" cy="4648201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spcAft>
                <a:spcPts val="50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5" name="Textfeld 4"/>
          <p:cNvSpPr txBox="1"/>
          <p:nvPr userDrawn="1"/>
        </p:nvSpPr>
        <p:spPr>
          <a:xfrm>
            <a:off x="1960419" y="204716"/>
            <a:ext cx="46651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Bildungsplan 2016 ·</a:t>
            </a:r>
            <a:endParaRPr lang="de-DE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953BAB-4C29-4900-A4C2-01575C2F719E}" type="datetimeFigureOut">
              <a:rPr lang="de-DE" smtClean="0"/>
              <a:pPr/>
              <a:t>21.01.2017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13D70D-0DC8-4243-AE1C-5F71BEA8EA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953BAB-4C29-4900-A4C2-01575C2F719E}" type="datetimeFigureOut">
              <a:rPr lang="de-DE" smtClean="0"/>
              <a:pPr/>
              <a:t>21.01.2017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13D70D-0DC8-4243-AE1C-5F71BEA8EA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Untertitel 2"/>
          <p:cNvSpPr>
            <a:spLocks noGrp="1"/>
          </p:cNvSpPr>
          <p:nvPr>
            <p:ph type="subTitle" idx="1"/>
          </p:nvPr>
        </p:nvSpPr>
        <p:spPr>
          <a:xfrm>
            <a:off x="397933" y="1786465"/>
            <a:ext cx="7797800" cy="4648201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spcAft>
                <a:spcPts val="50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609599"/>
            <a:ext cx="9144000" cy="309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/>
          </a:p>
        </p:txBody>
      </p:sp>
      <p:sp>
        <p:nvSpPr>
          <p:cNvPr id="12" name="Rechteck 11"/>
          <p:cNvSpPr/>
          <p:nvPr userDrawn="1"/>
        </p:nvSpPr>
        <p:spPr>
          <a:xfrm>
            <a:off x="0" y="965199"/>
            <a:ext cx="9144000" cy="499533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/>
          </a:p>
        </p:txBody>
      </p:sp>
      <p:sp>
        <p:nvSpPr>
          <p:cNvPr id="14" name="Untertitel 2"/>
          <p:cNvSpPr>
            <a:spLocks noGrp="1"/>
          </p:cNvSpPr>
          <p:nvPr>
            <p:ph type="subTitle" idx="10"/>
          </p:nvPr>
        </p:nvSpPr>
        <p:spPr>
          <a:xfrm>
            <a:off x="414867" y="1913470"/>
            <a:ext cx="7797800" cy="4648201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spcAft>
                <a:spcPts val="500"/>
              </a:spcAft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17" name="Textplatzhalter 15"/>
          <p:cNvSpPr>
            <a:spLocks noGrp="1"/>
          </p:cNvSpPr>
          <p:nvPr>
            <p:ph type="body" sz="quarter" idx="11"/>
          </p:nvPr>
        </p:nvSpPr>
        <p:spPr>
          <a:xfrm>
            <a:off x="423860" y="617536"/>
            <a:ext cx="8034337" cy="356130"/>
          </a:xfrm>
        </p:spPr>
        <p:txBody>
          <a:bodyPr>
            <a:noAutofit/>
          </a:bodyPr>
          <a:lstStyle>
            <a:lvl1pPr>
              <a:buNone/>
              <a:defRPr sz="1400" b="0"/>
            </a:lvl1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sp>
        <p:nvSpPr>
          <p:cNvPr id="18" name="Textplatzhalter 15"/>
          <p:cNvSpPr>
            <a:spLocks noGrp="1"/>
          </p:cNvSpPr>
          <p:nvPr>
            <p:ph type="body" sz="quarter" idx="12"/>
          </p:nvPr>
        </p:nvSpPr>
        <p:spPr>
          <a:xfrm>
            <a:off x="415392" y="981600"/>
            <a:ext cx="8034337" cy="576267"/>
          </a:xfrm>
        </p:spPr>
        <p:txBody>
          <a:bodyPr>
            <a:noAutofit/>
          </a:bodyPr>
          <a:lstStyle>
            <a:lvl1pPr>
              <a:buNone/>
              <a:defRPr sz="2400" b="1"/>
            </a:lvl1pPr>
          </a:lstStyle>
          <a:p>
            <a:pPr lvl="0"/>
            <a:r>
              <a:rPr lang="de-DE" dirty="0" smtClean="0"/>
              <a:t>Mastertextformat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953BAB-4C29-4900-A4C2-01575C2F719E}" type="datetimeFigureOut">
              <a:rPr lang="de-DE" smtClean="0"/>
              <a:pPr/>
              <a:t>21.01.2017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13D70D-0DC8-4243-AE1C-5F71BEA8EA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953BAB-4C29-4900-A4C2-01575C2F719E}" type="datetimeFigureOut">
              <a:rPr lang="de-DE" smtClean="0"/>
              <a:pPr/>
              <a:t>21.01.2017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13D70D-0DC8-4243-AE1C-5F71BEA8EA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953BAB-4C29-4900-A4C2-01575C2F719E}" type="datetimeFigureOut">
              <a:rPr lang="de-DE" smtClean="0"/>
              <a:pPr/>
              <a:t>21.01.2017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13D70D-0DC8-4243-AE1C-5F71BEA8EA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953BAB-4C29-4900-A4C2-01575C2F719E}" type="datetimeFigureOut">
              <a:rPr lang="de-DE" smtClean="0"/>
              <a:pPr/>
              <a:t>21.01.2017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13D70D-0DC8-4243-AE1C-5F71BEA8EA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953BAB-4C29-4900-A4C2-01575C2F719E}" type="datetimeFigureOut">
              <a:rPr lang="de-DE" smtClean="0"/>
              <a:pPr/>
              <a:t>21.01.2017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13D70D-0DC8-4243-AE1C-5F71BEA8EA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953BAB-4C29-4900-A4C2-01575C2F719E}" type="datetimeFigureOut">
              <a:rPr lang="de-DE" smtClean="0"/>
              <a:pPr/>
              <a:t>21.01.2017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13D70D-0DC8-4243-AE1C-5F71BEA8EA3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tif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0" y="-1"/>
            <a:ext cx="9144000" cy="5360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2514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pic>
        <p:nvPicPr>
          <p:cNvPr id="11" name="Bild 10" descr="LOGO_IRP.gif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117781" y="189946"/>
            <a:ext cx="699296" cy="299374"/>
          </a:xfrm>
          <a:prstGeom prst="rect">
            <a:avLst/>
          </a:prstGeom>
        </p:spPr>
      </p:pic>
      <p:pic>
        <p:nvPicPr>
          <p:cNvPr id="20" name="Bild 19" descr="Regierungspraesidien.pn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247144" y="309300"/>
            <a:ext cx="1786608" cy="191895"/>
          </a:xfrm>
          <a:prstGeom prst="rect">
            <a:avLst/>
          </a:prstGeom>
        </p:spPr>
      </p:pic>
      <p:cxnSp>
        <p:nvCxnSpPr>
          <p:cNvPr id="22" name="Gerade Verbindung 21"/>
          <p:cNvCxnSpPr/>
          <p:nvPr userDrawn="1"/>
        </p:nvCxnSpPr>
        <p:spPr>
          <a:xfrm rot="5400000">
            <a:off x="9267033" y="305595"/>
            <a:ext cx="608010" cy="1588"/>
          </a:xfrm>
          <a:prstGeom prst="line">
            <a:avLst/>
          </a:prstGeom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Grafik 9" descr="erzd_logo_2011_web_4c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7459829" y="63092"/>
            <a:ext cx="541171" cy="435101"/>
          </a:xfrm>
          <a:prstGeom prst="rect">
            <a:avLst/>
          </a:prstGeom>
        </p:spPr>
      </p:pic>
      <p:pic>
        <p:nvPicPr>
          <p:cNvPr id="14" name="Bild 17" descr="Regierungspraesidien.png"/>
          <p:cNvPicPr>
            <a:picLocks noChangeAspect="1"/>
          </p:cNvPicPr>
          <p:nvPr userDrawn="1"/>
        </p:nvPicPr>
        <p:blipFill>
          <a:blip r:embed="rId16" cstate="print"/>
          <a:stretch>
            <a:fillRect/>
          </a:stretch>
        </p:blipFill>
        <p:spPr>
          <a:xfrm>
            <a:off x="243244" y="78659"/>
            <a:ext cx="1823988" cy="195910"/>
          </a:xfrm>
          <a:prstGeom prst="rect">
            <a:avLst/>
          </a:prstGeom>
        </p:spPr>
      </p:pic>
      <p:pic>
        <p:nvPicPr>
          <p:cNvPr id="15" name="Bild 12" descr="erzd_logo.png"/>
          <p:cNvPicPr>
            <a:picLocks noChangeAspect="1"/>
          </p:cNvPicPr>
          <p:nvPr userDrawn="1"/>
        </p:nvPicPr>
        <p:blipFill>
          <a:blip r:embed="rId17" cstate="print"/>
          <a:stretch>
            <a:fillRect/>
          </a:stretch>
        </p:blipFill>
        <p:spPr>
          <a:xfrm>
            <a:off x="6657288" y="170204"/>
            <a:ext cx="753776" cy="3325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GaramItcT"/>
          <a:ea typeface="+mn-ea"/>
          <a:cs typeface="GaramItcT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0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lehrerfortbildung-bw.de/faecher/religion/" TargetMode="External"/><Relationship Id="rId3" Type="http://schemas.openxmlformats.org/officeDocument/2006/relationships/hyperlink" Target="http://www.bildungsplaene-bw.de/,Lde/Startseite/BP2016BW_ALLG/BP2016BW_ALLG_GYM_RRK_IK_5-6_01_00" TargetMode="External"/><Relationship Id="rId7" Type="http://schemas.openxmlformats.org/officeDocument/2006/relationships/hyperlink" Target="http://www.rpi-baden.de/html/content/koko144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service.elk-wue.de/oberkirchenrat/kirche-und-bildung/religionsunterricht-schule-und-bildung/konfessionelle-kooperation.html" TargetMode="External"/><Relationship Id="rId5" Type="http://schemas.openxmlformats.org/officeDocument/2006/relationships/hyperlink" Target="http://schulen.drs.de/index.php?id=13383" TargetMode="External"/><Relationship Id="rId4" Type="http://schemas.openxmlformats.org/officeDocument/2006/relationships/hyperlink" Target="http://www.irp-freiburg.de/html/bildungsplan_2016434.htm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14866" y="716493"/>
            <a:ext cx="8729133" cy="782108"/>
          </a:xfrm>
        </p:spPr>
        <p:txBody>
          <a:bodyPr>
            <a:normAutofit/>
          </a:bodyPr>
          <a:lstStyle/>
          <a:p>
            <a:r>
              <a:rPr lang="de-DE" sz="2800" dirty="0" smtClean="0"/>
              <a:t>Lernwege – Bildungsgänge</a:t>
            </a:r>
            <a:endParaRPr lang="de-DE" sz="2800" dirty="0"/>
          </a:p>
        </p:txBody>
      </p:sp>
      <p:sp>
        <p:nvSpPr>
          <p:cNvPr id="4" name="Textfeld 3"/>
          <p:cNvSpPr txBox="1"/>
          <p:nvPr/>
        </p:nvSpPr>
        <p:spPr>
          <a:xfrm>
            <a:off x="-152400" y="1905000"/>
            <a:ext cx="914400" cy="914400"/>
          </a:xfrm>
          <a:prstGeom prst="rect">
            <a:avLst/>
          </a:prstGeom>
        </p:spPr>
        <p:txBody>
          <a:bodyPr vert="horz" wrap="none" lIns="0" tIns="45720" rIns="0" bIns="45720" rtlCol="0" anchor="ctr">
            <a:noAutofit/>
          </a:bodyPr>
          <a:lstStyle/>
          <a:p>
            <a:pPr marL="271463" indent="-271463"/>
            <a:endParaRPr lang="de-DE" sz="2000" b="1" dirty="0" smtClean="0">
              <a:solidFill>
                <a:srgbClr val="C00000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-110067" y="584200"/>
            <a:ext cx="9381067" cy="14478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000" b="1" dirty="0"/>
          </a:p>
        </p:txBody>
      </p:sp>
      <p:sp>
        <p:nvSpPr>
          <p:cNvPr id="8" name="Textfeld 7"/>
          <p:cNvSpPr txBox="1"/>
          <p:nvPr/>
        </p:nvSpPr>
        <p:spPr>
          <a:xfrm>
            <a:off x="1964267" y="1016000"/>
            <a:ext cx="6096000" cy="1600200"/>
          </a:xfrm>
          <a:prstGeom prst="rect">
            <a:avLst/>
          </a:prstGeom>
        </p:spPr>
        <p:txBody>
          <a:bodyPr vert="horz" wrap="square" lIns="0" tIns="0" rIns="0" bIns="45720" rtlCol="0" anchor="t" anchorCtr="0">
            <a:noAutofit/>
          </a:bodyPr>
          <a:lstStyle/>
          <a:p>
            <a:pPr marL="271463" indent="-271463"/>
            <a:r>
              <a:rPr lang="de-DE" sz="4400" dirty="0" smtClean="0"/>
              <a:t>Bildungsplan</a:t>
            </a:r>
            <a:endParaRPr lang="de-DE" sz="4400" cap="small" dirty="0" smtClean="0"/>
          </a:p>
        </p:txBody>
      </p:sp>
      <p:sp>
        <p:nvSpPr>
          <p:cNvPr id="9" name="Textfeld 8"/>
          <p:cNvSpPr txBox="1"/>
          <p:nvPr/>
        </p:nvSpPr>
        <p:spPr>
          <a:xfrm>
            <a:off x="2887134" y="1278467"/>
            <a:ext cx="3021013" cy="1363133"/>
          </a:xfrm>
          <a:prstGeom prst="rect">
            <a:avLst/>
          </a:prstGeom>
        </p:spPr>
        <p:txBody>
          <a:bodyPr vert="horz" wrap="square" lIns="0" tIns="45720" rIns="0" bIns="45720" rtlCol="0" anchor="ctr">
            <a:noAutofit/>
          </a:bodyPr>
          <a:lstStyle/>
          <a:p>
            <a:pPr marL="271463" indent="-271463"/>
            <a:r>
              <a:rPr lang="de-DE" sz="8000" b="1" cap="small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srgbClr val="E78C23">
                      <a:alpha val="43000"/>
                    </a:srgbClr>
                  </a:outerShdw>
                </a:effectLst>
              </a:rPr>
              <a:t>2016</a:t>
            </a:r>
            <a:endParaRPr lang="de-DE" sz="8000" b="1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srgbClr val="E78C23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Titel 1"/>
          <p:cNvSpPr txBox="1">
            <a:spLocks/>
          </p:cNvSpPr>
          <p:nvPr/>
        </p:nvSpPr>
        <p:spPr>
          <a:xfrm>
            <a:off x="467544" y="321297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Bericht aus der Bildungsplankommission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91505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44793" y="1563613"/>
            <a:ext cx="43204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KIRCHENGESCHICHTE:</a:t>
            </a:r>
          </a:p>
          <a:p>
            <a:pPr>
              <a:buNone/>
            </a:pPr>
            <a:r>
              <a:rPr lang="de-DE" dirty="0" smtClean="0"/>
              <a:t>MITTELALTER UND REFORMATION</a:t>
            </a:r>
          </a:p>
          <a:p>
            <a:pPr>
              <a:buNone/>
            </a:pPr>
            <a:endParaRPr lang="de-DE" dirty="0" smtClean="0"/>
          </a:p>
          <a:p>
            <a:r>
              <a:rPr lang="de-DE" dirty="0" smtClean="0"/>
              <a:t>Kirche als Lebensraum im Mittelalter</a:t>
            </a:r>
          </a:p>
          <a:p>
            <a:endParaRPr lang="de-DE" dirty="0" smtClean="0"/>
          </a:p>
          <a:p>
            <a:r>
              <a:rPr lang="de-DE" dirty="0" smtClean="0"/>
              <a:t>Reformation: Ursachen, Anliegen, Folgen</a:t>
            </a:r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745494" y="1616776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endParaRPr lang="de-DE" dirty="0" smtClean="0"/>
          </a:p>
          <a:p>
            <a:endParaRPr lang="de-DE" dirty="0"/>
          </a:p>
          <a:p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30517" y="2069573"/>
            <a:ext cx="3042809" cy="4607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27835" y="1521083"/>
            <a:ext cx="417646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just"/>
            <a:endParaRPr lang="de-DE" dirty="0"/>
          </a:p>
          <a:p>
            <a:r>
              <a:rPr lang="de-DE" dirty="0" smtClean="0"/>
              <a:t>ISLAM</a:t>
            </a:r>
          </a:p>
          <a:p>
            <a:endParaRPr lang="de-DE" dirty="0"/>
          </a:p>
          <a:p>
            <a:r>
              <a:rPr lang="de-DE" dirty="0" smtClean="0"/>
              <a:t>Muslime </a:t>
            </a:r>
            <a:r>
              <a:rPr lang="de-DE" dirty="0"/>
              <a:t>in Deutschland, Nebeneinander </a:t>
            </a:r>
            <a:r>
              <a:rPr lang="de-DE" dirty="0" smtClean="0"/>
              <a:t>und </a:t>
            </a:r>
            <a:r>
              <a:rPr lang="de-DE" dirty="0"/>
              <a:t>Miteinander der Kulturen</a:t>
            </a:r>
          </a:p>
          <a:p>
            <a:endParaRPr lang="de-DE" dirty="0" smtClean="0"/>
          </a:p>
          <a:p>
            <a:r>
              <a:rPr lang="de-DE" dirty="0" smtClean="0"/>
              <a:t>Mohammed</a:t>
            </a:r>
            <a:r>
              <a:rPr lang="de-DE" dirty="0"/>
              <a:t>, der Koran, Ausbreitung des Islam</a:t>
            </a:r>
          </a:p>
          <a:p>
            <a:endParaRPr lang="de-DE" dirty="0" smtClean="0"/>
          </a:p>
          <a:p>
            <a:r>
              <a:rPr lang="de-DE" dirty="0" smtClean="0"/>
              <a:t>Gottesvorstellung </a:t>
            </a:r>
            <a:r>
              <a:rPr lang="de-DE" dirty="0"/>
              <a:t>und Ethik</a:t>
            </a:r>
          </a:p>
          <a:p>
            <a:endParaRPr lang="de-DE" dirty="0" smtClean="0"/>
          </a:p>
          <a:p>
            <a:r>
              <a:rPr lang="de-DE" dirty="0" smtClean="0"/>
              <a:t>Lebensordnung </a:t>
            </a:r>
            <a:r>
              <a:rPr lang="de-DE" dirty="0"/>
              <a:t>Islam</a:t>
            </a:r>
          </a:p>
          <a:p>
            <a:pPr algn="just"/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463480" y="1510450"/>
            <a:ext cx="46805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Grundlagen und Vergleich in 5/6</a:t>
            </a:r>
          </a:p>
          <a:p>
            <a:pPr algn="just"/>
            <a:endParaRPr lang="de-DE" dirty="0"/>
          </a:p>
          <a:p>
            <a:endParaRPr lang="de-DE" b="1" dirty="0" smtClean="0"/>
          </a:p>
          <a:p>
            <a:endParaRPr lang="de-DE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9215" y="2510225"/>
            <a:ext cx="2858496" cy="364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451" y="2870791"/>
            <a:ext cx="2865150" cy="385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38468" y="1574245"/>
            <a:ext cx="43204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pPr algn="just"/>
            <a:r>
              <a:rPr lang="de-DE" dirty="0" smtClean="0"/>
              <a:t>ISLAM</a:t>
            </a:r>
          </a:p>
          <a:p>
            <a:pPr algn="just"/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391472" y="1616776"/>
            <a:ext cx="47525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just"/>
            <a:endParaRPr lang="de-DE" dirty="0"/>
          </a:p>
          <a:p>
            <a:pPr algn="just"/>
            <a:endParaRPr lang="de-DE" b="1" dirty="0" smtClean="0"/>
          </a:p>
          <a:p>
            <a:pPr algn="just"/>
            <a:endParaRPr lang="de-DE" dirty="0" smtClean="0"/>
          </a:p>
          <a:p>
            <a:endParaRPr lang="de-DE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73319" y="2149563"/>
            <a:ext cx="2898812" cy="363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2686" y="2498651"/>
            <a:ext cx="2899127" cy="3838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15392" y="981600"/>
            <a:ext cx="3837631" cy="576267"/>
          </a:xfrm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34160" y="1595510"/>
            <a:ext cx="43204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r>
              <a:rPr lang="de-DE" dirty="0"/>
              <a:t>PROPHETISCHE MENSCHEN</a:t>
            </a:r>
          </a:p>
          <a:p>
            <a:endParaRPr lang="de-DE" dirty="0"/>
          </a:p>
          <a:p>
            <a:r>
              <a:rPr lang="de-DE" dirty="0"/>
              <a:t>Prophetische Menschen heute</a:t>
            </a:r>
          </a:p>
          <a:p>
            <a:endParaRPr lang="de-DE" dirty="0"/>
          </a:p>
          <a:p>
            <a:r>
              <a:rPr lang="de-DE" dirty="0"/>
              <a:t>Prophet werden – ein Prozess</a:t>
            </a:r>
          </a:p>
          <a:p>
            <a:endParaRPr lang="de-DE" dirty="0"/>
          </a:p>
          <a:p>
            <a:r>
              <a:rPr lang="de-DE" dirty="0"/>
              <a:t>Amos oder ein anderer Schriftprophet</a:t>
            </a:r>
          </a:p>
          <a:p>
            <a:pPr algn="just"/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751512" y="1489185"/>
            <a:ext cx="43924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endParaRPr lang="de-DE" dirty="0" smtClean="0"/>
          </a:p>
          <a:p>
            <a:endParaRPr lang="de-DE" b="1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2387" y="1991660"/>
            <a:ext cx="2692031" cy="361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65886" y="2351756"/>
            <a:ext cx="2729798" cy="148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76519" y="3834338"/>
            <a:ext cx="2719165" cy="332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76514" y="4944140"/>
            <a:ext cx="2694803" cy="1913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84379" y="4171953"/>
            <a:ext cx="2690039" cy="82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15392" y="981600"/>
            <a:ext cx="4135343" cy="576267"/>
          </a:xfrm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02263" y="1606143"/>
            <a:ext cx="43204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pPr algn="just"/>
            <a:r>
              <a:rPr lang="de-DE" dirty="0" smtClean="0"/>
              <a:t>PROPHETISCHE MENSCHEN</a:t>
            </a:r>
          </a:p>
          <a:p>
            <a:pPr algn="just"/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355976" y="1563613"/>
            <a:ext cx="46085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ctr"/>
            <a:endParaRPr lang="de-DE" dirty="0"/>
          </a:p>
          <a:p>
            <a:pPr algn="just"/>
            <a:endParaRPr lang="de-DE" b="1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  <a:p>
            <a:endParaRPr lang="de-DE" b="1" dirty="0" smtClean="0"/>
          </a:p>
          <a:p>
            <a:endParaRPr lang="de-DE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52128" y="2016975"/>
            <a:ext cx="2656477" cy="360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53235" y="2385464"/>
            <a:ext cx="2662920" cy="804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3391" y="3184081"/>
            <a:ext cx="2656479" cy="983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69736" y="4171868"/>
            <a:ext cx="2670766" cy="325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66415" y="4486949"/>
            <a:ext cx="2679986" cy="1775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15393" y="981600"/>
            <a:ext cx="6740320" cy="576267"/>
          </a:xfrm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23528" y="1606143"/>
            <a:ext cx="43204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r>
              <a:rPr lang="de-DE" dirty="0"/>
              <a:t>SEHNSUCHT NACH DER </a:t>
            </a:r>
            <a:r>
              <a:rPr lang="de-DE" dirty="0" smtClean="0"/>
              <a:t>VOLLENDUNG DER </a:t>
            </a:r>
            <a:r>
              <a:rPr lang="de-DE" dirty="0"/>
              <a:t>WELT UND JESU BOTSCHAFT </a:t>
            </a:r>
            <a:r>
              <a:rPr lang="de-DE" dirty="0" smtClean="0"/>
              <a:t>VOM BEGINNENDEN </a:t>
            </a:r>
            <a:r>
              <a:rPr lang="de-DE" dirty="0"/>
              <a:t>REICH GOTTES</a:t>
            </a:r>
          </a:p>
          <a:p>
            <a:endParaRPr lang="de-DE" dirty="0"/>
          </a:p>
          <a:p>
            <a:r>
              <a:rPr lang="de-DE" dirty="0"/>
              <a:t>Bilder einer besseren Welt heute</a:t>
            </a:r>
          </a:p>
          <a:p>
            <a:endParaRPr lang="de-DE" dirty="0"/>
          </a:p>
          <a:p>
            <a:r>
              <a:rPr lang="de-DE" dirty="0"/>
              <a:t>Jesus knüpft an Hoffnungsbildern seines Volkes an</a:t>
            </a:r>
          </a:p>
          <a:p>
            <a:endParaRPr lang="de-DE" dirty="0"/>
          </a:p>
          <a:p>
            <a:r>
              <a:rPr lang="de-DE" dirty="0"/>
              <a:t>Gleichnisse und Taten Jesu</a:t>
            </a:r>
          </a:p>
          <a:p>
            <a:endParaRPr lang="de-DE" dirty="0"/>
          </a:p>
          <a:p>
            <a:r>
              <a:rPr lang="de-DE" dirty="0"/>
              <a:t>Mitarbeit von Menschen am Reich Gottes </a:t>
            </a:r>
          </a:p>
          <a:p>
            <a:endParaRPr lang="de-DE" dirty="0" smtClean="0"/>
          </a:p>
          <a:p>
            <a:r>
              <a:rPr lang="de-DE" dirty="0" smtClean="0"/>
              <a:t>Vollendung </a:t>
            </a:r>
            <a:r>
              <a:rPr lang="de-DE" dirty="0"/>
              <a:t>als Werk Gottes</a:t>
            </a:r>
          </a:p>
          <a:p>
            <a:pPr algn="just"/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564740" y="1542348"/>
            <a:ext cx="41764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ctr"/>
            <a:endParaRPr lang="de-DE" dirty="0"/>
          </a:p>
          <a:p>
            <a:pPr algn="just"/>
            <a:endParaRPr lang="de-DE" b="1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4863" y="1960103"/>
            <a:ext cx="2527779" cy="299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3123" y="2266282"/>
            <a:ext cx="2518254" cy="75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30593" y="3029265"/>
            <a:ext cx="2561703" cy="3594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>
          <a:xfrm>
            <a:off x="415393" y="981600"/>
            <a:ext cx="7059296" cy="576267"/>
          </a:xfrm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12896" y="1502688"/>
            <a:ext cx="43204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r>
              <a:rPr lang="de-DE" dirty="0"/>
              <a:t>MEINE STÄRKEN UND SCHWÄCHEN – LEBEN</a:t>
            </a:r>
          </a:p>
          <a:p>
            <a:r>
              <a:rPr lang="de-DE" dirty="0"/>
              <a:t>LERNEN IN FREIHEIT UND VERANTWORTUNG</a:t>
            </a:r>
          </a:p>
          <a:p>
            <a:endParaRPr lang="de-DE" dirty="0"/>
          </a:p>
          <a:p>
            <a:r>
              <a:rPr lang="de-DE" dirty="0"/>
              <a:t>Jeder hat Stärken und Schwächen </a:t>
            </a:r>
          </a:p>
          <a:p>
            <a:endParaRPr lang="de-DE" dirty="0"/>
          </a:p>
          <a:p>
            <a:r>
              <a:rPr lang="de-DE" dirty="0"/>
              <a:t>Autorität</a:t>
            </a:r>
          </a:p>
          <a:p>
            <a:endParaRPr lang="de-DE" dirty="0"/>
          </a:p>
          <a:p>
            <a:r>
              <a:rPr lang="de-DE" dirty="0"/>
              <a:t>Persönlichkeitsentwicklung </a:t>
            </a:r>
          </a:p>
          <a:p>
            <a:r>
              <a:rPr lang="de-DE" dirty="0"/>
              <a:t>und Gewissensbildung</a:t>
            </a:r>
          </a:p>
          <a:p>
            <a:endParaRPr lang="de-DE" dirty="0"/>
          </a:p>
          <a:p>
            <a:r>
              <a:rPr lang="de-DE" dirty="0"/>
              <a:t>Entstehung von Aggression </a:t>
            </a:r>
          </a:p>
          <a:p>
            <a:endParaRPr lang="de-DE" dirty="0" smtClean="0"/>
          </a:p>
          <a:p>
            <a:r>
              <a:rPr lang="de-DE" dirty="0" smtClean="0"/>
              <a:t>Wege </a:t>
            </a:r>
            <a:r>
              <a:rPr lang="de-DE" dirty="0"/>
              <a:t>zu gewaltfreier Konfliktlösung</a:t>
            </a:r>
          </a:p>
          <a:p>
            <a:pPr algn="just"/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691090" y="1436022"/>
            <a:ext cx="41764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ctr"/>
            <a:endParaRPr lang="de-DE" dirty="0"/>
          </a:p>
          <a:p>
            <a:pPr algn="just"/>
            <a:r>
              <a:rPr lang="de-DE" dirty="0" smtClean="0"/>
              <a:t>Grundlagen in 5/6</a:t>
            </a:r>
          </a:p>
          <a:p>
            <a:pPr algn="just"/>
            <a:endParaRPr lang="de-DE" dirty="0"/>
          </a:p>
          <a:p>
            <a:pPr algn="just"/>
            <a:endParaRPr lang="de-DE" b="1" dirty="0" smtClean="0"/>
          </a:p>
          <a:p>
            <a:endParaRPr lang="de-DE" dirty="0" smtClean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2475" y="2577399"/>
            <a:ext cx="3097803" cy="3982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15392" y="981600"/>
            <a:ext cx="5538841" cy="576267"/>
          </a:xfrm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44793" y="1552981"/>
            <a:ext cx="43204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r>
              <a:rPr lang="de-DE" dirty="0" smtClean="0"/>
              <a:t>MEINE STÄRKEN UND SCHWÄCHEN – LEBEN</a:t>
            </a:r>
          </a:p>
          <a:p>
            <a:r>
              <a:rPr lang="de-DE" dirty="0" smtClean="0"/>
              <a:t>LERNEN IN FREIHEIT UND VERANTWORTUNG</a:t>
            </a:r>
          </a:p>
          <a:p>
            <a:pPr algn="just"/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554108" y="1552981"/>
            <a:ext cx="41764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ctr"/>
            <a:endParaRPr lang="de-DE" dirty="0"/>
          </a:p>
          <a:p>
            <a:endParaRPr lang="de-DE" b="1" dirty="0" smtClean="0"/>
          </a:p>
          <a:p>
            <a:pPr algn="just"/>
            <a:endParaRPr lang="de-DE" dirty="0" smtClean="0"/>
          </a:p>
          <a:p>
            <a:endParaRPr lang="de-DE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8878" y="2095099"/>
            <a:ext cx="2936052" cy="350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82007" y="2413599"/>
            <a:ext cx="2955474" cy="3952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15392" y="981600"/>
            <a:ext cx="6038571" cy="576267"/>
          </a:xfrm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55425" y="1531715"/>
            <a:ext cx="43204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r>
              <a:rPr lang="de-DE" dirty="0" smtClean="0"/>
              <a:t>MEINE STÄRKEN UND SCHWÄCHEN – LEBEN</a:t>
            </a:r>
          </a:p>
          <a:p>
            <a:r>
              <a:rPr lang="de-DE" dirty="0" smtClean="0"/>
              <a:t>LERNEN IN FREIHEIT UND VERANTWORTUNG</a:t>
            </a:r>
          </a:p>
          <a:p>
            <a:pPr algn="just"/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692331" y="1574245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ctr"/>
            <a:endParaRPr lang="de-DE" dirty="0"/>
          </a:p>
          <a:p>
            <a:endParaRPr lang="de-DE" dirty="0" smtClean="0"/>
          </a:p>
          <a:p>
            <a:endParaRPr lang="de-DE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02292" y="2165722"/>
            <a:ext cx="2795410" cy="333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3634" y="2503415"/>
            <a:ext cx="2803921" cy="386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15392" y="981600"/>
            <a:ext cx="5698329" cy="576267"/>
          </a:xfrm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40887" y="1478553"/>
            <a:ext cx="43924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r>
              <a:rPr lang="de-DE" dirty="0"/>
              <a:t>1. MENSCH SEIN – MENSCH WERDEN</a:t>
            </a:r>
          </a:p>
          <a:p>
            <a:r>
              <a:rPr lang="de-DE" dirty="0"/>
              <a:t>Die Schülerinnen und Schüler </a:t>
            </a:r>
          </a:p>
          <a:p>
            <a:pPr>
              <a:buFont typeface="Arial" pitchFamily="34" charset="0"/>
              <a:buChar char="•"/>
            </a:pPr>
            <a:r>
              <a:rPr lang="de-DE" dirty="0"/>
              <a:t>können an einem biblischen Text oder an </a:t>
            </a:r>
            <a:r>
              <a:rPr lang="de-DE" dirty="0" smtClean="0"/>
              <a:t>einem Lebenslauf </a:t>
            </a:r>
            <a:r>
              <a:rPr lang="de-DE" dirty="0"/>
              <a:t>darlegen, dass Glaube </a:t>
            </a:r>
            <a:r>
              <a:rPr lang="de-DE" dirty="0" smtClean="0"/>
              <a:t>Konsequenzen für </a:t>
            </a:r>
            <a:r>
              <a:rPr lang="de-DE" dirty="0"/>
              <a:t>die Lebensgestaltung hat</a:t>
            </a:r>
            <a:r>
              <a:rPr lang="de-DE" dirty="0" smtClean="0"/>
              <a:t>;</a:t>
            </a:r>
          </a:p>
          <a:p>
            <a:pPr>
              <a:buFont typeface="Arial" pitchFamily="34" charset="0"/>
              <a:buChar char="•"/>
            </a:pPr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können an einem Beispiel die </a:t>
            </a:r>
            <a:r>
              <a:rPr lang="de-DE" dirty="0" smtClean="0"/>
              <a:t> Bedeutung des Gewissens </a:t>
            </a:r>
            <a:r>
              <a:rPr lang="de-DE" dirty="0"/>
              <a:t>erläutern</a:t>
            </a:r>
            <a:r>
              <a:rPr lang="de-DE" dirty="0" smtClean="0"/>
              <a:t>;</a:t>
            </a:r>
          </a:p>
          <a:p>
            <a:pPr>
              <a:buFont typeface="Arial" pitchFamily="34" charset="0"/>
              <a:buChar char="•"/>
            </a:pPr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erkennen, dass Menschen beim </a:t>
            </a:r>
            <a:r>
              <a:rPr lang="de-DE" dirty="0" smtClean="0"/>
              <a:t>Erwachsenwerden </a:t>
            </a:r>
            <a:r>
              <a:rPr lang="de-DE" dirty="0"/>
              <a:t>einen Spielraum der Freiheit gewinnen</a:t>
            </a:r>
            <a:r>
              <a:rPr lang="de-DE" dirty="0" smtClean="0"/>
              <a:t>, den </a:t>
            </a:r>
            <a:r>
              <a:rPr lang="de-DE" dirty="0"/>
              <a:t>sie verantwortlich nutzen sollen</a:t>
            </a:r>
            <a:r>
              <a:rPr lang="de-DE" dirty="0" smtClean="0"/>
              <a:t>;</a:t>
            </a:r>
          </a:p>
          <a:p>
            <a:pPr>
              <a:buFont typeface="Arial" pitchFamily="34" charset="0"/>
              <a:buChar char="•"/>
            </a:pPr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wissen, dass der Mensch in </a:t>
            </a:r>
            <a:r>
              <a:rPr lang="de-DE" dirty="0" smtClean="0"/>
              <a:t> Verantwortung vor Gott </a:t>
            </a:r>
            <a:r>
              <a:rPr lang="de-DE" dirty="0"/>
              <a:t>nicht alles selber leisten muss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830555" y="1510450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ctr"/>
            <a:endParaRPr lang="de-DE" dirty="0"/>
          </a:p>
          <a:p>
            <a:pPr algn="just"/>
            <a:endParaRPr lang="de-DE" dirty="0" smtClean="0"/>
          </a:p>
          <a:p>
            <a:endParaRPr lang="de-DE" dirty="0" smtClean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05665" y="2062716"/>
            <a:ext cx="2849546" cy="4178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feil nach rechts 7"/>
          <p:cNvSpPr/>
          <p:nvPr/>
        </p:nvSpPr>
        <p:spPr>
          <a:xfrm rot="1034660">
            <a:off x="4524751" y="4852811"/>
            <a:ext cx="64807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Die verschiedenen Gremien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4099" name="Textfeld 2"/>
          <p:cNvSpPr txBox="1">
            <a:spLocks noChangeArrowheads="1"/>
          </p:cNvSpPr>
          <p:nvPr/>
        </p:nvSpPr>
        <p:spPr bwMode="auto">
          <a:xfrm>
            <a:off x="5221324" y="3061181"/>
            <a:ext cx="33115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2800" dirty="0">
                <a:latin typeface="Calibri" pitchFamily="34" charset="0"/>
              </a:rPr>
              <a:t>ZPG</a:t>
            </a:r>
          </a:p>
        </p:txBody>
      </p:sp>
      <p:sp>
        <p:nvSpPr>
          <p:cNvPr id="4100" name="Textfeld 3"/>
          <p:cNvSpPr txBox="1">
            <a:spLocks noChangeArrowheads="1"/>
          </p:cNvSpPr>
          <p:nvPr/>
        </p:nvSpPr>
        <p:spPr bwMode="auto">
          <a:xfrm>
            <a:off x="833474" y="1960747"/>
            <a:ext cx="4248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2800" dirty="0">
                <a:latin typeface="Calibri" pitchFamily="34" charset="0"/>
              </a:rPr>
              <a:t>Bildungsplankommission</a:t>
            </a:r>
          </a:p>
        </p:txBody>
      </p:sp>
      <p:sp>
        <p:nvSpPr>
          <p:cNvPr id="4101" name="Textfeld 4"/>
          <p:cNvSpPr txBox="1">
            <a:spLocks noChangeArrowheads="1"/>
          </p:cNvSpPr>
          <p:nvPr/>
        </p:nvSpPr>
        <p:spPr bwMode="auto">
          <a:xfrm>
            <a:off x="1476375" y="3789363"/>
            <a:ext cx="360045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2800">
                <a:latin typeface="Calibri" pitchFamily="34" charset="0"/>
              </a:rPr>
              <a:t>Koko-Koordinierungsgruppe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510450"/>
            <a:ext cx="43924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r>
              <a:rPr lang="de-DE" dirty="0"/>
              <a:t>1. MENSCH SEIN – MENSCH WERDEN</a:t>
            </a:r>
          </a:p>
          <a:p>
            <a:r>
              <a:rPr lang="de-DE" dirty="0"/>
              <a:t>Die Schülerinnen und Schüler </a:t>
            </a:r>
          </a:p>
          <a:p>
            <a:pPr>
              <a:buFont typeface="Arial" pitchFamily="34" charset="0"/>
              <a:buChar char="•"/>
            </a:pPr>
            <a:r>
              <a:rPr lang="de-DE" dirty="0"/>
              <a:t>können an einem biblischen Text oder an </a:t>
            </a:r>
            <a:r>
              <a:rPr lang="de-DE" dirty="0" smtClean="0"/>
              <a:t>einem Lebenslauf </a:t>
            </a:r>
            <a:r>
              <a:rPr lang="de-DE" dirty="0"/>
              <a:t>darlegen, dass Glaube </a:t>
            </a:r>
            <a:r>
              <a:rPr lang="de-DE" dirty="0" smtClean="0"/>
              <a:t>Konsequenzen für </a:t>
            </a:r>
            <a:r>
              <a:rPr lang="de-DE" dirty="0"/>
              <a:t>die Lebensgestaltung hat</a:t>
            </a:r>
            <a:r>
              <a:rPr lang="de-DE" dirty="0" smtClean="0"/>
              <a:t>;</a:t>
            </a:r>
          </a:p>
          <a:p>
            <a:pPr>
              <a:buFont typeface="Arial" pitchFamily="34" charset="0"/>
              <a:buChar char="•"/>
            </a:pPr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können an einem Beispiel die </a:t>
            </a:r>
            <a:r>
              <a:rPr lang="de-DE" dirty="0" smtClean="0"/>
              <a:t> Bedeutung des Gewissens </a:t>
            </a:r>
            <a:r>
              <a:rPr lang="de-DE" dirty="0"/>
              <a:t>erläutern</a:t>
            </a:r>
            <a:r>
              <a:rPr lang="de-DE" dirty="0" smtClean="0"/>
              <a:t>;</a:t>
            </a:r>
          </a:p>
          <a:p>
            <a:pPr>
              <a:buFont typeface="Arial" pitchFamily="34" charset="0"/>
              <a:buChar char="•"/>
            </a:pPr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erkennen, dass Menschen beim </a:t>
            </a:r>
            <a:r>
              <a:rPr lang="de-DE" dirty="0" smtClean="0"/>
              <a:t>Erwachsenwerden </a:t>
            </a:r>
            <a:r>
              <a:rPr lang="de-DE" dirty="0"/>
              <a:t>einen Spielraum der Freiheit gewinnen</a:t>
            </a:r>
            <a:r>
              <a:rPr lang="de-DE" dirty="0" smtClean="0"/>
              <a:t>, den </a:t>
            </a:r>
            <a:r>
              <a:rPr lang="de-DE" dirty="0"/>
              <a:t>sie verantwortlich nutzen sollen</a:t>
            </a:r>
            <a:r>
              <a:rPr lang="de-DE" dirty="0" smtClean="0"/>
              <a:t>;</a:t>
            </a:r>
          </a:p>
          <a:p>
            <a:pPr>
              <a:buFont typeface="Arial" pitchFamily="34" charset="0"/>
              <a:buChar char="•"/>
            </a:pPr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wissen, dass der Mensch in </a:t>
            </a:r>
            <a:r>
              <a:rPr lang="de-DE" dirty="0" smtClean="0"/>
              <a:t> Verantwortung vor Gott </a:t>
            </a:r>
            <a:r>
              <a:rPr lang="de-DE" dirty="0"/>
              <a:t>nicht alles selber leisten muss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967536" y="1436022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ctr"/>
            <a:endParaRPr lang="de-DE" dirty="0"/>
          </a:p>
          <a:p>
            <a:pPr algn="just"/>
            <a:endParaRPr lang="de-DE" dirty="0" smtClean="0"/>
          </a:p>
          <a:p>
            <a:endParaRPr lang="de-DE" dirty="0" smtClean="0"/>
          </a:p>
        </p:txBody>
      </p:sp>
      <p:sp>
        <p:nvSpPr>
          <p:cNvPr id="8" name="Pfeil nach rechts 7"/>
          <p:cNvSpPr/>
          <p:nvPr/>
        </p:nvSpPr>
        <p:spPr>
          <a:xfrm rot="18507582">
            <a:off x="3827647" y="4703245"/>
            <a:ext cx="209052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46860" y="2562446"/>
            <a:ext cx="2624598" cy="4055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feil nach rechts 6"/>
          <p:cNvSpPr/>
          <p:nvPr/>
        </p:nvSpPr>
        <p:spPr>
          <a:xfrm>
            <a:off x="4720856" y="5903891"/>
            <a:ext cx="64807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46860" y="2266428"/>
            <a:ext cx="2578433" cy="307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98357" y="1499817"/>
            <a:ext cx="43924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r>
              <a:rPr lang="de-DE" dirty="0"/>
              <a:t>1. MENSCH SEIN – MENSCH WERDEN</a:t>
            </a:r>
          </a:p>
          <a:p>
            <a:r>
              <a:rPr lang="de-DE" dirty="0"/>
              <a:t>Die Schülerinnen und Schüler </a:t>
            </a:r>
          </a:p>
          <a:p>
            <a:pPr>
              <a:buFont typeface="Arial" pitchFamily="34" charset="0"/>
              <a:buChar char="•"/>
            </a:pPr>
            <a:r>
              <a:rPr lang="de-DE" dirty="0"/>
              <a:t>können an einem biblischen Text oder an </a:t>
            </a:r>
            <a:r>
              <a:rPr lang="de-DE" dirty="0" smtClean="0"/>
              <a:t>einem Lebenslauf </a:t>
            </a:r>
            <a:r>
              <a:rPr lang="de-DE" dirty="0"/>
              <a:t>darlegen, dass Glaube </a:t>
            </a:r>
            <a:r>
              <a:rPr lang="de-DE" dirty="0" smtClean="0"/>
              <a:t>Konsequenzen für </a:t>
            </a:r>
            <a:r>
              <a:rPr lang="de-DE" dirty="0"/>
              <a:t>die Lebensgestaltung hat</a:t>
            </a:r>
            <a:r>
              <a:rPr lang="de-DE" dirty="0" smtClean="0"/>
              <a:t>;</a:t>
            </a:r>
          </a:p>
          <a:p>
            <a:pPr>
              <a:buFont typeface="Arial" pitchFamily="34" charset="0"/>
              <a:buChar char="•"/>
            </a:pPr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können an einem Beispiel die </a:t>
            </a:r>
            <a:r>
              <a:rPr lang="de-DE" dirty="0" smtClean="0"/>
              <a:t> Bedeutung des Gewissens </a:t>
            </a:r>
            <a:r>
              <a:rPr lang="de-DE" dirty="0"/>
              <a:t>erläutern</a:t>
            </a:r>
            <a:r>
              <a:rPr lang="de-DE" dirty="0" smtClean="0"/>
              <a:t>;</a:t>
            </a:r>
          </a:p>
          <a:p>
            <a:pPr>
              <a:buFont typeface="Arial" pitchFamily="34" charset="0"/>
              <a:buChar char="•"/>
            </a:pPr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erkennen, dass Menschen beim </a:t>
            </a:r>
            <a:r>
              <a:rPr lang="de-DE" dirty="0" smtClean="0"/>
              <a:t>Erwachsenwerden </a:t>
            </a:r>
            <a:r>
              <a:rPr lang="de-DE" dirty="0"/>
              <a:t>einen Spielraum der Freiheit gewinnen</a:t>
            </a:r>
            <a:r>
              <a:rPr lang="de-DE" dirty="0" smtClean="0"/>
              <a:t>, den </a:t>
            </a:r>
            <a:r>
              <a:rPr lang="de-DE" dirty="0"/>
              <a:t>sie verantwortlich nutzen sollen</a:t>
            </a:r>
            <a:r>
              <a:rPr lang="de-DE" dirty="0" smtClean="0"/>
              <a:t>;</a:t>
            </a:r>
          </a:p>
          <a:p>
            <a:pPr>
              <a:buFont typeface="Arial" pitchFamily="34" charset="0"/>
              <a:buChar char="•"/>
            </a:pPr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wissen, dass der Mensch in </a:t>
            </a:r>
            <a:r>
              <a:rPr lang="de-DE" dirty="0" smtClean="0"/>
              <a:t> Verantwortung vor Gott </a:t>
            </a:r>
            <a:r>
              <a:rPr lang="de-DE" dirty="0"/>
              <a:t>nicht alles selber leisten muss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967536" y="1436022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ctr"/>
            <a:endParaRPr lang="de-DE" dirty="0"/>
          </a:p>
          <a:p>
            <a:pPr algn="just"/>
            <a:endParaRPr lang="de-DE" dirty="0" smtClean="0"/>
          </a:p>
          <a:p>
            <a:endParaRPr lang="de-DE" dirty="0" smtClean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08637" y="2413590"/>
            <a:ext cx="2742883" cy="3980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08637" y="2091715"/>
            <a:ext cx="2706023" cy="322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 smtClean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89744" y="1499817"/>
            <a:ext cx="43924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r>
              <a:rPr lang="de-DE" dirty="0"/>
              <a:t>1. MENSCH SEIN – MENSCH WERDEN</a:t>
            </a:r>
          </a:p>
          <a:p>
            <a:r>
              <a:rPr lang="de-DE" dirty="0"/>
              <a:t>Die Schülerinnen und Schüler </a:t>
            </a:r>
          </a:p>
          <a:p>
            <a:pPr>
              <a:buFont typeface="Arial" pitchFamily="34" charset="0"/>
              <a:buChar char="•"/>
            </a:pPr>
            <a:r>
              <a:rPr lang="de-DE" dirty="0"/>
              <a:t>können an einem biblischen Text oder an </a:t>
            </a:r>
            <a:r>
              <a:rPr lang="de-DE" dirty="0" smtClean="0"/>
              <a:t>einem Lebenslauf </a:t>
            </a:r>
            <a:r>
              <a:rPr lang="de-DE" dirty="0"/>
              <a:t>darlegen, dass Glaube </a:t>
            </a:r>
            <a:r>
              <a:rPr lang="de-DE" dirty="0" smtClean="0"/>
              <a:t>Konsequenzen für </a:t>
            </a:r>
            <a:r>
              <a:rPr lang="de-DE" dirty="0"/>
              <a:t>die Lebensgestaltung hat</a:t>
            </a:r>
            <a:r>
              <a:rPr lang="de-DE" dirty="0" smtClean="0"/>
              <a:t>;</a:t>
            </a:r>
          </a:p>
          <a:p>
            <a:pPr>
              <a:buFont typeface="Arial" pitchFamily="34" charset="0"/>
              <a:buChar char="•"/>
            </a:pPr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können an einem Beispiel die </a:t>
            </a:r>
            <a:r>
              <a:rPr lang="de-DE" dirty="0" smtClean="0"/>
              <a:t> Bedeutung des Gewissens </a:t>
            </a:r>
            <a:r>
              <a:rPr lang="de-DE" dirty="0"/>
              <a:t>erläutern</a:t>
            </a:r>
            <a:r>
              <a:rPr lang="de-DE" dirty="0" smtClean="0"/>
              <a:t>;</a:t>
            </a:r>
          </a:p>
          <a:p>
            <a:pPr>
              <a:buFont typeface="Arial" pitchFamily="34" charset="0"/>
              <a:buChar char="•"/>
            </a:pPr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erkennen, dass Menschen beim </a:t>
            </a:r>
            <a:r>
              <a:rPr lang="de-DE" dirty="0" smtClean="0"/>
              <a:t>Erwachsenwerden </a:t>
            </a:r>
            <a:r>
              <a:rPr lang="de-DE" dirty="0"/>
              <a:t>einen Spielraum der Freiheit gewinnen</a:t>
            </a:r>
            <a:r>
              <a:rPr lang="de-DE" dirty="0" smtClean="0"/>
              <a:t>, den </a:t>
            </a:r>
            <a:r>
              <a:rPr lang="de-DE" dirty="0"/>
              <a:t>sie verantwortlich nutzen sollen</a:t>
            </a:r>
            <a:r>
              <a:rPr lang="de-DE" dirty="0" smtClean="0"/>
              <a:t>;</a:t>
            </a:r>
          </a:p>
          <a:p>
            <a:pPr>
              <a:buFont typeface="Arial" pitchFamily="34" charset="0"/>
              <a:buChar char="•"/>
            </a:pPr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wissen, dass der Mensch in </a:t>
            </a:r>
            <a:r>
              <a:rPr lang="de-DE" dirty="0" smtClean="0"/>
              <a:t> Verantwortung vor Gott </a:t>
            </a:r>
            <a:r>
              <a:rPr lang="de-DE" dirty="0"/>
              <a:t>nicht alles selber leisten muss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809289" y="1446654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ctr"/>
            <a:endParaRPr lang="de-DE" dirty="0"/>
          </a:p>
          <a:p>
            <a:pPr algn="just"/>
            <a:endParaRPr lang="de-DE" dirty="0" smtClean="0"/>
          </a:p>
          <a:p>
            <a:endParaRPr lang="de-DE" dirty="0" smtClean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54229" y="2308336"/>
            <a:ext cx="2903496" cy="422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36629" y="1929670"/>
            <a:ext cx="2912051" cy="36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feil nach rechts 7"/>
          <p:cNvSpPr/>
          <p:nvPr/>
        </p:nvSpPr>
        <p:spPr>
          <a:xfrm rot="3202543">
            <a:off x="4059770" y="3986138"/>
            <a:ext cx="1764133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Pfeil nach rechts 9"/>
          <p:cNvSpPr/>
          <p:nvPr/>
        </p:nvSpPr>
        <p:spPr>
          <a:xfrm>
            <a:off x="4480194" y="2559625"/>
            <a:ext cx="86409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51119" y="1510450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pPr algn="just"/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967536" y="1542348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ctr"/>
            <a:endParaRPr lang="de-DE" dirty="0"/>
          </a:p>
          <a:p>
            <a:pPr algn="just"/>
            <a:endParaRPr lang="de-DE" dirty="0" smtClean="0"/>
          </a:p>
          <a:p>
            <a:endParaRPr lang="de-DE" dirty="0" smtClean="0"/>
          </a:p>
        </p:txBody>
      </p:sp>
      <p:sp>
        <p:nvSpPr>
          <p:cNvPr id="4" name="Rechteck 3"/>
          <p:cNvSpPr/>
          <p:nvPr/>
        </p:nvSpPr>
        <p:spPr>
          <a:xfrm>
            <a:off x="213828" y="1850066"/>
            <a:ext cx="500675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1600" dirty="0" smtClean="0"/>
          </a:p>
          <a:p>
            <a:r>
              <a:rPr lang="de-DE" sz="1600" dirty="0" smtClean="0"/>
              <a:t>2</a:t>
            </a:r>
            <a:r>
              <a:rPr lang="de-DE" sz="1600" dirty="0"/>
              <a:t>. WELT UND VERANTWORTUNG</a:t>
            </a:r>
          </a:p>
          <a:p>
            <a:r>
              <a:rPr lang="de-DE" sz="1600" dirty="0"/>
              <a:t>Die Schülerinnen und Schüler können</a:t>
            </a:r>
          </a:p>
          <a:p>
            <a:pPr>
              <a:buFont typeface="Arial" pitchFamily="34" charset="0"/>
              <a:buChar char="•"/>
            </a:pPr>
            <a:r>
              <a:rPr lang="de-DE" sz="1600" dirty="0"/>
              <a:t>exemplarisch aufzeigen, in welchem Maße </a:t>
            </a:r>
            <a:r>
              <a:rPr lang="de-DE" sz="1600" dirty="0" smtClean="0"/>
              <a:t>Gesellschaften </a:t>
            </a:r>
            <a:r>
              <a:rPr lang="de-DE" sz="1600" dirty="0"/>
              <a:t>durch Religionen wie das </a:t>
            </a:r>
            <a:r>
              <a:rPr lang="de-DE" sz="1600" dirty="0" smtClean="0"/>
              <a:t>Christentum oder </a:t>
            </a:r>
            <a:r>
              <a:rPr lang="de-DE" sz="1600" dirty="0"/>
              <a:t>den Islam geprägt sind</a:t>
            </a:r>
            <a:r>
              <a:rPr lang="de-DE" sz="1600" dirty="0" smtClean="0"/>
              <a:t>;</a:t>
            </a:r>
          </a:p>
          <a:p>
            <a:endParaRPr lang="de-DE" sz="1600" dirty="0"/>
          </a:p>
          <a:p>
            <a:pPr>
              <a:buFont typeface="Arial" pitchFamily="34" charset="0"/>
              <a:buChar char="•"/>
            </a:pPr>
            <a:r>
              <a:rPr lang="de-DE" sz="1600" dirty="0"/>
              <a:t>an einem Beispiel deutlich machen, </a:t>
            </a:r>
            <a:r>
              <a:rPr lang="de-DE" sz="1600" dirty="0" smtClean="0"/>
              <a:t>inwiefern prophetische </a:t>
            </a:r>
            <a:r>
              <a:rPr lang="de-DE" sz="1600" dirty="0"/>
              <a:t>Menschen für ein humanes und</a:t>
            </a:r>
          </a:p>
          <a:p>
            <a:r>
              <a:rPr lang="de-DE" sz="1600" dirty="0"/>
              <a:t>gerechtes Zusammenleben in </a:t>
            </a:r>
            <a:r>
              <a:rPr lang="de-DE" sz="1600" dirty="0" smtClean="0"/>
              <a:t>der Gesellschaft unentbehrlich </a:t>
            </a:r>
            <a:r>
              <a:rPr lang="de-DE" sz="1600" dirty="0"/>
              <a:t>sind</a:t>
            </a:r>
            <a:r>
              <a:rPr lang="de-DE" sz="1600" dirty="0" smtClean="0"/>
              <a:t>;</a:t>
            </a:r>
          </a:p>
          <a:p>
            <a:endParaRPr lang="de-DE" sz="1600" dirty="0"/>
          </a:p>
          <a:p>
            <a:pPr>
              <a:buFont typeface="Arial" pitchFamily="34" charset="0"/>
              <a:buChar char="•"/>
            </a:pPr>
            <a:r>
              <a:rPr lang="de-DE" sz="1600" dirty="0"/>
              <a:t>an Beispielen aufzeigen, wie Menschen, die </a:t>
            </a:r>
            <a:r>
              <a:rPr lang="de-DE" sz="1600" dirty="0" smtClean="0"/>
              <a:t>sich für </a:t>
            </a:r>
            <a:r>
              <a:rPr lang="de-DE" sz="1600" dirty="0"/>
              <a:t>Frieden, Gerechtigkeit und Bewahrung </a:t>
            </a:r>
            <a:r>
              <a:rPr lang="de-DE" sz="1600" dirty="0" smtClean="0"/>
              <a:t>der Schöpfung </a:t>
            </a:r>
            <a:r>
              <a:rPr lang="de-DE" sz="1600" dirty="0"/>
              <a:t>engagieren, am Wachsen des </a:t>
            </a:r>
            <a:r>
              <a:rPr lang="de-DE" sz="1600" dirty="0" smtClean="0"/>
              <a:t>Reiches Gottes </a:t>
            </a:r>
            <a:r>
              <a:rPr lang="de-DE" sz="1600" dirty="0"/>
              <a:t>mitarbeiten</a:t>
            </a:r>
            <a:r>
              <a:rPr lang="de-DE" sz="1600" dirty="0" smtClean="0"/>
              <a:t>;</a:t>
            </a:r>
          </a:p>
          <a:p>
            <a:endParaRPr lang="de-DE" sz="1600" dirty="0"/>
          </a:p>
          <a:p>
            <a:pPr>
              <a:buFont typeface="Arial" pitchFamily="34" charset="0"/>
              <a:buChar char="•"/>
            </a:pPr>
            <a:r>
              <a:rPr lang="de-DE" sz="1600" dirty="0"/>
              <a:t>an einem Beispiel aufzeigen, dass die </a:t>
            </a:r>
            <a:r>
              <a:rPr lang="de-DE" sz="1600" dirty="0" smtClean="0"/>
              <a:t>Hoffnung auf </a:t>
            </a:r>
            <a:r>
              <a:rPr lang="de-DE" sz="1600" dirty="0"/>
              <a:t>die Vollendung der Welt grundlegend </a:t>
            </a:r>
            <a:r>
              <a:rPr lang="de-DE" sz="1600" dirty="0" smtClean="0"/>
              <a:t>zur jüdisch-christlichen </a:t>
            </a:r>
            <a:r>
              <a:rPr lang="de-DE" sz="1600" dirty="0"/>
              <a:t>Tradition gehört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9791" y="2052079"/>
            <a:ext cx="3041576" cy="37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00422" y="2429128"/>
            <a:ext cx="3011950" cy="4162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76691" y="1489184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pPr algn="just"/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777392" y="1478552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ctr"/>
            <a:endParaRPr lang="de-DE" dirty="0"/>
          </a:p>
          <a:p>
            <a:pPr algn="just"/>
            <a:endParaRPr lang="de-DE" dirty="0" smtClean="0"/>
          </a:p>
          <a:p>
            <a:endParaRPr lang="de-DE" dirty="0" smtClean="0"/>
          </a:p>
        </p:txBody>
      </p:sp>
      <p:sp>
        <p:nvSpPr>
          <p:cNvPr id="4" name="Rechteck 3"/>
          <p:cNvSpPr/>
          <p:nvPr/>
        </p:nvSpPr>
        <p:spPr>
          <a:xfrm>
            <a:off x="150035" y="1810464"/>
            <a:ext cx="4896544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dirty="0" smtClean="0"/>
          </a:p>
          <a:p>
            <a:r>
              <a:rPr lang="de-DE" sz="1600" dirty="0" smtClean="0"/>
              <a:t>2</a:t>
            </a:r>
            <a:r>
              <a:rPr lang="de-DE" sz="1600" dirty="0"/>
              <a:t>. WELT UND VERANTWORTUNG</a:t>
            </a:r>
          </a:p>
          <a:p>
            <a:r>
              <a:rPr lang="de-DE" sz="1600" dirty="0"/>
              <a:t>Die Schülerinnen und Schüler können</a:t>
            </a:r>
          </a:p>
          <a:p>
            <a:pPr>
              <a:buFont typeface="Arial" pitchFamily="34" charset="0"/>
              <a:buChar char="•"/>
            </a:pPr>
            <a:r>
              <a:rPr lang="de-DE" sz="1600" dirty="0"/>
              <a:t>exemplarisch aufzeigen, in welchem Maße </a:t>
            </a:r>
            <a:r>
              <a:rPr lang="de-DE" sz="1600" dirty="0" smtClean="0"/>
              <a:t>Gesellschaften </a:t>
            </a:r>
            <a:r>
              <a:rPr lang="de-DE" sz="1600" dirty="0"/>
              <a:t>durch Religionen wie das </a:t>
            </a:r>
            <a:r>
              <a:rPr lang="de-DE" sz="1600" dirty="0" smtClean="0"/>
              <a:t>Christentum oder </a:t>
            </a:r>
            <a:r>
              <a:rPr lang="de-DE" sz="1600" dirty="0"/>
              <a:t>den Islam geprägt sind</a:t>
            </a:r>
            <a:r>
              <a:rPr lang="de-DE" sz="1600" dirty="0" smtClean="0"/>
              <a:t>;</a:t>
            </a:r>
          </a:p>
          <a:p>
            <a:endParaRPr lang="de-DE" sz="1600" dirty="0"/>
          </a:p>
          <a:p>
            <a:pPr>
              <a:buFont typeface="Arial" pitchFamily="34" charset="0"/>
              <a:buChar char="•"/>
            </a:pPr>
            <a:r>
              <a:rPr lang="de-DE" sz="1600" dirty="0"/>
              <a:t>an einem Beispiel deutlich machen, </a:t>
            </a:r>
            <a:r>
              <a:rPr lang="de-DE" sz="1600" dirty="0" smtClean="0"/>
              <a:t>inwiefern prophetische </a:t>
            </a:r>
            <a:r>
              <a:rPr lang="de-DE" sz="1600" dirty="0"/>
              <a:t>Menschen für ein humanes und</a:t>
            </a:r>
          </a:p>
          <a:p>
            <a:r>
              <a:rPr lang="de-DE" sz="1600" dirty="0"/>
              <a:t>gerechtes Zusammenleben in </a:t>
            </a:r>
            <a:r>
              <a:rPr lang="de-DE" sz="1600" dirty="0" smtClean="0"/>
              <a:t>der Gesellschaft unentbehrlich </a:t>
            </a:r>
            <a:r>
              <a:rPr lang="de-DE" sz="1600" dirty="0"/>
              <a:t>sind</a:t>
            </a:r>
            <a:r>
              <a:rPr lang="de-DE" sz="1600" dirty="0" smtClean="0"/>
              <a:t>;</a:t>
            </a:r>
          </a:p>
          <a:p>
            <a:endParaRPr lang="de-DE" sz="1600" dirty="0"/>
          </a:p>
          <a:p>
            <a:pPr>
              <a:buFont typeface="Arial" pitchFamily="34" charset="0"/>
              <a:buChar char="•"/>
            </a:pPr>
            <a:r>
              <a:rPr lang="de-DE" sz="1600" dirty="0"/>
              <a:t>an Beispielen aufzeigen, wie Menschen, die </a:t>
            </a:r>
            <a:r>
              <a:rPr lang="de-DE" sz="1600" dirty="0" smtClean="0"/>
              <a:t>sich für </a:t>
            </a:r>
            <a:r>
              <a:rPr lang="de-DE" sz="1600" dirty="0"/>
              <a:t>Frieden, Gerechtigkeit und Bewahrung </a:t>
            </a:r>
            <a:r>
              <a:rPr lang="de-DE" sz="1600" dirty="0" smtClean="0"/>
              <a:t>der Schöpfung </a:t>
            </a:r>
            <a:r>
              <a:rPr lang="de-DE" sz="1600" dirty="0"/>
              <a:t>engagieren, am Wachsen des </a:t>
            </a:r>
            <a:r>
              <a:rPr lang="de-DE" sz="1600" dirty="0" smtClean="0"/>
              <a:t>Reiches Gottes </a:t>
            </a:r>
            <a:r>
              <a:rPr lang="de-DE" sz="1600" dirty="0"/>
              <a:t>mitarbeiten</a:t>
            </a:r>
            <a:r>
              <a:rPr lang="de-DE" sz="1600" dirty="0" smtClean="0"/>
              <a:t>;</a:t>
            </a:r>
          </a:p>
          <a:p>
            <a:endParaRPr lang="de-DE" sz="1600" dirty="0"/>
          </a:p>
          <a:p>
            <a:pPr>
              <a:buFont typeface="Arial" pitchFamily="34" charset="0"/>
              <a:buChar char="•"/>
            </a:pPr>
            <a:r>
              <a:rPr lang="de-DE" sz="1600" dirty="0"/>
              <a:t>an einem Beispiel aufzeigen, dass die </a:t>
            </a:r>
            <a:r>
              <a:rPr lang="de-DE" sz="1600" dirty="0" smtClean="0"/>
              <a:t>Hoffnung auf </a:t>
            </a:r>
            <a:r>
              <a:rPr lang="de-DE" sz="1600" dirty="0"/>
              <a:t>die Vollendung der Welt grundlegend </a:t>
            </a:r>
            <a:r>
              <a:rPr lang="de-DE" sz="1600" dirty="0" smtClean="0"/>
              <a:t>zur jüdisch-christlichen </a:t>
            </a:r>
            <a:r>
              <a:rPr lang="de-DE" sz="1600" dirty="0"/>
              <a:t>Tradition gehört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94099" y="2017834"/>
            <a:ext cx="2799298" cy="341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3466" y="2349795"/>
            <a:ext cx="2802414" cy="4369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29851" y="1521082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pPr algn="just"/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777389" y="1489185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ctr"/>
            <a:endParaRPr lang="de-DE" dirty="0"/>
          </a:p>
          <a:p>
            <a:pPr algn="just"/>
            <a:endParaRPr lang="de-DE" dirty="0" smtClean="0"/>
          </a:p>
          <a:p>
            <a:endParaRPr lang="de-DE" dirty="0" smtClean="0"/>
          </a:p>
        </p:txBody>
      </p:sp>
      <p:sp>
        <p:nvSpPr>
          <p:cNvPr id="4" name="Rechteck 3"/>
          <p:cNvSpPr/>
          <p:nvPr/>
        </p:nvSpPr>
        <p:spPr>
          <a:xfrm>
            <a:off x="171299" y="1841242"/>
            <a:ext cx="48965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1600" dirty="0" smtClean="0"/>
          </a:p>
          <a:p>
            <a:r>
              <a:rPr lang="de-DE" sz="1600" dirty="0" smtClean="0"/>
              <a:t>2</a:t>
            </a:r>
            <a:r>
              <a:rPr lang="de-DE" sz="1600" dirty="0"/>
              <a:t>. WELT UND VERANTWORTUNG</a:t>
            </a:r>
          </a:p>
          <a:p>
            <a:r>
              <a:rPr lang="de-DE" sz="1600" dirty="0"/>
              <a:t>Die Schülerinnen und Schüler können</a:t>
            </a:r>
          </a:p>
          <a:p>
            <a:pPr>
              <a:buFont typeface="Arial" pitchFamily="34" charset="0"/>
              <a:buChar char="•"/>
            </a:pPr>
            <a:r>
              <a:rPr lang="de-DE" sz="1600" dirty="0"/>
              <a:t>exemplarisch aufzeigen, in welchem Maße </a:t>
            </a:r>
            <a:r>
              <a:rPr lang="de-DE" sz="1600" dirty="0" smtClean="0"/>
              <a:t>Gesellschaften </a:t>
            </a:r>
            <a:r>
              <a:rPr lang="de-DE" sz="1600" dirty="0"/>
              <a:t>durch Religionen wie das </a:t>
            </a:r>
            <a:r>
              <a:rPr lang="de-DE" sz="1600" dirty="0" smtClean="0"/>
              <a:t>Christentum oder </a:t>
            </a:r>
            <a:r>
              <a:rPr lang="de-DE" sz="1600" dirty="0"/>
              <a:t>den Islam geprägt sind</a:t>
            </a:r>
            <a:r>
              <a:rPr lang="de-DE" sz="1600" dirty="0" smtClean="0"/>
              <a:t>;</a:t>
            </a:r>
          </a:p>
          <a:p>
            <a:endParaRPr lang="de-DE" sz="1600" dirty="0"/>
          </a:p>
          <a:p>
            <a:pPr>
              <a:buFont typeface="Arial" pitchFamily="34" charset="0"/>
              <a:buChar char="•"/>
            </a:pPr>
            <a:r>
              <a:rPr lang="de-DE" sz="1600" dirty="0"/>
              <a:t>an einem Beispiel deutlich machen, </a:t>
            </a:r>
            <a:r>
              <a:rPr lang="de-DE" sz="1600" dirty="0" smtClean="0"/>
              <a:t>inwiefern prophetische </a:t>
            </a:r>
            <a:r>
              <a:rPr lang="de-DE" sz="1600" dirty="0"/>
              <a:t>Menschen für ein humanes und</a:t>
            </a:r>
          </a:p>
          <a:p>
            <a:r>
              <a:rPr lang="de-DE" sz="1600" dirty="0"/>
              <a:t>gerechtes Zusammenleben in </a:t>
            </a:r>
            <a:r>
              <a:rPr lang="de-DE" sz="1600" dirty="0" smtClean="0"/>
              <a:t>der Gesellschaft unentbehrlich </a:t>
            </a:r>
            <a:r>
              <a:rPr lang="de-DE" sz="1600" dirty="0"/>
              <a:t>sind</a:t>
            </a:r>
            <a:r>
              <a:rPr lang="de-DE" sz="1600" dirty="0" smtClean="0"/>
              <a:t>;</a:t>
            </a:r>
          </a:p>
          <a:p>
            <a:endParaRPr lang="de-DE" sz="1600" dirty="0"/>
          </a:p>
          <a:p>
            <a:pPr>
              <a:buFont typeface="Arial" pitchFamily="34" charset="0"/>
              <a:buChar char="•"/>
            </a:pPr>
            <a:r>
              <a:rPr lang="de-DE" sz="1600" dirty="0"/>
              <a:t>an Beispielen aufzeigen, wie Menschen, die </a:t>
            </a:r>
            <a:r>
              <a:rPr lang="de-DE" sz="1600" dirty="0" smtClean="0"/>
              <a:t>sich für </a:t>
            </a:r>
            <a:r>
              <a:rPr lang="de-DE" sz="1600" dirty="0"/>
              <a:t>Frieden, Gerechtigkeit und Bewahrung </a:t>
            </a:r>
            <a:r>
              <a:rPr lang="de-DE" sz="1600" dirty="0" smtClean="0"/>
              <a:t>der Schöpfung </a:t>
            </a:r>
            <a:r>
              <a:rPr lang="de-DE" sz="1600" dirty="0"/>
              <a:t>engagieren, am Wachsen des </a:t>
            </a:r>
            <a:r>
              <a:rPr lang="de-DE" sz="1600" dirty="0" smtClean="0"/>
              <a:t>Reiches Gottes </a:t>
            </a:r>
            <a:r>
              <a:rPr lang="de-DE" sz="1600" dirty="0"/>
              <a:t>mitarbeiten</a:t>
            </a:r>
            <a:r>
              <a:rPr lang="de-DE" sz="1600" dirty="0" smtClean="0"/>
              <a:t>;</a:t>
            </a:r>
          </a:p>
          <a:p>
            <a:endParaRPr lang="de-DE" sz="1600" dirty="0"/>
          </a:p>
          <a:p>
            <a:pPr>
              <a:buFont typeface="Arial" pitchFamily="34" charset="0"/>
              <a:buChar char="•"/>
            </a:pPr>
            <a:r>
              <a:rPr lang="de-DE" sz="1600" dirty="0"/>
              <a:t>an einem Beispiel aufzeigen, dass die </a:t>
            </a:r>
            <a:r>
              <a:rPr lang="de-DE" sz="1600" dirty="0" smtClean="0"/>
              <a:t>Hoffnung auf </a:t>
            </a:r>
            <a:r>
              <a:rPr lang="de-DE" sz="1600" dirty="0"/>
              <a:t>die Vollendung der Welt grundlegend </a:t>
            </a:r>
            <a:r>
              <a:rPr lang="de-DE" sz="1600" dirty="0" smtClean="0"/>
              <a:t>zur jüdisch-christlichen </a:t>
            </a:r>
            <a:r>
              <a:rPr lang="de-DE" sz="1600" dirty="0"/>
              <a:t>Tradition gehört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72833" y="2017055"/>
            <a:ext cx="2980051" cy="363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3466" y="2392325"/>
            <a:ext cx="2947564" cy="4307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563613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pPr algn="just"/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564740" y="1616775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ctr"/>
            <a:endParaRPr lang="de-DE" dirty="0"/>
          </a:p>
          <a:p>
            <a:pPr algn="just"/>
            <a:endParaRPr lang="de-DE" dirty="0" smtClean="0"/>
          </a:p>
          <a:p>
            <a:endParaRPr lang="de-DE" dirty="0" smtClean="0"/>
          </a:p>
        </p:txBody>
      </p:sp>
      <p:sp>
        <p:nvSpPr>
          <p:cNvPr id="4" name="Rechteck 3"/>
          <p:cNvSpPr/>
          <p:nvPr/>
        </p:nvSpPr>
        <p:spPr>
          <a:xfrm>
            <a:off x="181932" y="2333685"/>
            <a:ext cx="41764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3. HERMENEUTIK: BIBEL UND TRADITION</a:t>
            </a:r>
          </a:p>
          <a:p>
            <a:r>
              <a:rPr lang="de-DE" dirty="0"/>
              <a:t>Die Schülerinnen und Schüler</a:t>
            </a:r>
          </a:p>
          <a:p>
            <a:pPr>
              <a:buFont typeface="Arial" pitchFamily="34" charset="0"/>
              <a:buChar char="•"/>
            </a:pPr>
            <a:r>
              <a:rPr lang="de-DE" dirty="0"/>
              <a:t>können an Zeugnissen des Mittelalters (Texte</a:t>
            </a:r>
            <a:r>
              <a:rPr lang="de-DE" dirty="0" smtClean="0"/>
              <a:t>, Bilder</a:t>
            </a:r>
            <a:r>
              <a:rPr lang="de-DE" dirty="0"/>
              <a:t>, Bauwerke) exemplarisch das </a:t>
            </a:r>
            <a:r>
              <a:rPr lang="de-DE" dirty="0" smtClean="0"/>
              <a:t>religiöse Selbstverständnis </a:t>
            </a:r>
            <a:r>
              <a:rPr lang="de-DE" dirty="0"/>
              <a:t>und Lebensgefühl erläutern</a:t>
            </a:r>
            <a:r>
              <a:rPr lang="de-DE" dirty="0" smtClean="0"/>
              <a:t>;</a:t>
            </a:r>
          </a:p>
          <a:p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kennen Merkmale folgender biblischer </a:t>
            </a:r>
            <a:r>
              <a:rPr lang="de-DE" dirty="0" smtClean="0"/>
              <a:t>Sprachformen</a:t>
            </a:r>
            <a:r>
              <a:rPr lang="de-DE" dirty="0"/>
              <a:t>: prophetische Rede, Gleichnis, </a:t>
            </a:r>
            <a:r>
              <a:rPr lang="de-DE" dirty="0" smtClean="0"/>
              <a:t>Wundererzählung;</a:t>
            </a:r>
          </a:p>
          <a:p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können die Ausdruckskraft und den </a:t>
            </a:r>
            <a:r>
              <a:rPr lang="de-DE" dirty="0" smtClean="0"/>
              <a:t>Bedeutungsüberschuss </a:t>
            </a:r>
            <a:r>
              <a:rPr lang="de-DE" dirty="0"/>
              <a:t>bildhafter biblischer Sprache </a:t>
            </a:r>
            <a:r>
              <a:rPr lang="de-DE" dirty="0" smtClean="0"/>
              <a:t>zum Beispiel </a:t>
            </a:r>
            <a:r>
              <a:rPr lang="de-DE" dirty="0"/>
              <a:t>an Gleichnissen Jesu verdeutlichen.</a:t>
            </a: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5514" y="2324308"/>
            <a:ext cx="2883844" cy="33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5515" y="2658140"/>
            <a:ext cx="2882796" cy="3988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>
          <a:xfrm>
            <a:off x="415392" y="981600"/>
            <a:ext cx="6719055" cy="576267"/>
          </a:xfrm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12896" y="1521083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pPr algn="just"/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745494" y="1510450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ctr"/>
            <a:endParaRPr lang="de-DE" dirty="0"/>
          </a:p>
          <a:p>
            <a:pPr algn="just"/>
            <a:endParaRPr lang="de-DE" dirty="0" smtClean="0"/>
          </a:p>
          <a:p>
            <a:endParaRPr lang="de-DE" dirty="0" smtClean="0"/>
          </a:p>
        </p:txBody>
      </p:sp>
      <p:sp>
        <p:nvSpPr>
          <p:cNvPr id="4" name="Rechteck 3"/>
          <p:cNvSpPr/>
          <p:nvPr/>
        </p:nvSpPr>
        <p:spPr>
          <a:xfrm>
            <a:off x="288258" y="2192840"/>
            <a:ext cx="41764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3. HERMENEUTIK: BIBEL UND TRADITION</a:t>
            </a:r>
          </a:p>
          <a:p>
            <a:r>
              <a:rPr lang="de-DE" dirty="0"/>
              <a:t>Die Schülerinnen und Schüler</a:t>
            </a:r>
          </a:p>
          <a:p>
            <a:pPr>
              <a:buFont typeface="Arial" pitchFamily="34" charset="0"/>
              <a:buChar char="•"/>
            </a:pPr>
            <a:r>
              <a:rPr lang="de-DE" dirty="0"/>
              <a:t>können an Zeugnissen des Mittelalters (Texte</a:t>
            </a:r>
            <a:r>
              <a:rPr lang="de-DE" dirty="0" smtClean="0"/>
              <a:t>, Bilder</a:t>
            </a:r>
            <a:r>
              <a:rPr lang="de-DE" dirty="0"/>
              <a:t>, Bauwerke) exemplarisch das </a:t>
            </a:r>
            <a:r>
              <a:rPr lang="de-DE" dirty="0" smtClean="0"/>
              <a:t>religiöse Selbstverständnis </a:t>
            </a:r>
            <a:r>
              <a:rPr lang="de-DE" dirty="0"/>
              <a:t>und Lebensgefühl erläutern</a:t>
            </a:r>
            <a:r>
              <a:rPr lang="de-DE" dirty="0" smtClean="0"/>
              <a:t>;</a:t>
            </a:r>
          </a:p>
          <a:p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kennen Merkmale folgender biblischer </a:t>
            </a:r>
            <a:r>
              <a:rPr lang="de-DE" dirty="0" smtClean="0"/>
              <a:t>Sprachformen</a:t>
            </a:r>
            <a:r>
              <a:rPr lang="de-DE" dirty="0"/>
              <a:t>: prophetische Rede, Gleichnis, </a:t>
            </a:r>
            <a:r>
              <a:rPr lang="de-DE" dirty="0" smtClean="0"/>
              <a:t>Wundererzählung;</a:t>
            </a:r>
          </a:p>
          <a:p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können die Ausdruckskraft und den </a:t>
            </a:r>
            <a:r>
              <a:rPr lang="de-DE" dirty="0" smtClean="0"/>
              <a:t>Bedeutungsüberschuss </a:t>
            </a:r>
            <a:r>
              <a:rPr lang="de-DE" dirty="0"/>
              <a:t>bildhafter biblischer Sprache </a:t>
            </a:r>
            <a:r>
              <a:rPr lang="de-DE" dirty="0" smtClean="0"/>
              <a:t>zum Beispiel </a:t>
            </a:r>
            <a:r>
              <a:rPr lang="de-DE" dirty="0"/>
              <a:t>an Gleichnissen Jesu verdeutlichen.</a:t>
            </a: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8166" y="2278004"/>
            <a:ext cx="2958271" cy="342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07533" y="2629727"/>
            <a:ext cx="2968815" cy="3962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>
          <a:xfrm>
            <a:off x="415392" y="981600"/>
            <a:ext cx="6421343" cy="576267"/>
          </a:xfrm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70365" y="1478553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2004</a:t>
            </a:r>
          </a:p>
          <a:p>
            <a:pPr algn="ctr"/>
            <a:endParaRPr lang="de-DE" dirty="0"/>
          </a:p>
          <a:p>
            <a:pPr algn="just"/>
            <a:endParaRPr lang="de-DE" dirty="0" smtClean="0"/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967536" y="1542348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Bp</a:t>
            </a:r>
            <a:r>
              <a:rPr lang="de-DE" b="1" dirty="0" smtClean="0"/>
              <a:t> 2016</a:t>
            </a:r>
          </a:p>
          <a:p>
            <a:pPr algn="ctr"/>
            <a:endParaRPr lang="de-DE" dirty="0"/>
          </a:p>
          <a:p>
            <a:pPr algn="just"/>
            <a:endParaRPr lang="de-DE" dirty="0" smtClean="0"/>
          </a:p>
          <a:p>
            <a:endParaRPr lang="de-DE" dirty="0" smtClean="0"/>
          </a:p>
        </p:txBody>
      </p:sp>
      <p:sp>
        <p:nvSpPr>
          <p:cNvPr id="4" name="Rechteck 3"/>
          <p:cNvSpPr/>
          <p:nvPr/>
        </p:nvSpPr>
        <p:spPr>
          <a:xfrm>
            <a:off x="341420" y="2182207"/>
            <a:ext cx="41764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3. HERMENEUTIK: BIBEL UND TRADITION</a:t>
            </a:r>
          </a:p>
          <a:p>
            <a:r>
              <a:rPr lang="de-DE" dirty="0"/>
              <a:t>Die Schülerinnen und Schüler</a:t>
            </a:r>
          </a:p>
          <a:p>
            <a:pPr>
              <a:buFont typeface="Arial" pitchFamily="34" charset="0"/>
              <a:buChar char="•"/>
            </a:pPr>
            <a:r>
              <a:rPr lang="de-DE" dirty="0"/>
              <a:t>können an Zeugnissen des Mittelalters (Texte</a:t>
            </a:r>
            <a:r>
              <a:rPr lang="de-DE" dirty="0" smtClean="0"/>
              <a:t>, Bilder</a:t>
            </a:r>
            <a:r>
              <a:rPr lang="de-DE" dirty="0"/>
              <a:t>, Bauwerke) exemplarisch das </a:t>
            </a:r>
            <a:r>
              <a:rPr lang="de-DE" dirty="0" smtClean="0"/>
              <a:t>religiöse Selbstverständnis </a:t>
            </a:r>
            <a:r>
              <a:rPr lang="de-DE" dirty="0"/>
              <a:t>und Lebensgefühl erläutern</a:t>
            </a:r>
            <a:r>
              <a:rPr lang="de-DE" dirty="0" smtClean="0"/>
              <a:t>;</a:t>
            </a:r>
          </a:p>
          <a:p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kennen Merkmale folgender biblischer </a:t>
            </a:r>
            <a:r>
              <a:rPr lang="de-DE" dirty="0" smtClean="0"/>
              <a:t>Sprachformen</a:t>
            </a:r>
            <a:r>
              <a:rPr lang="de-DE" dirty="0"/>
              <a:t>: prophetische Rede, Gleichnis, </a:t>
            </a:r>
            <a:r>
              <a:rPr lang="de-DE" dirty="0" smtClean="0"/>
              <a:t>Wundererzählung;</a:t>
            </a:r>
          </a:p>
          <a:p>
            <a:endParaRPr lang="de-DE" dirty="0"/>
          </a:p>
          <a:p>
            <a:pPr>
              <a:buFont typeface="Arial" pitchFamily="34" charset="0"/>
              <a:buChar char="•"/>
            </a:pPr>
            <a:r>
              <a:rPr lang="de-DE" dirty="0"/>
              <a:t>können die Ausdruckskraft und den </a:t>
            </a:r>
            <a:r>
              <a:rPr lang="de-DE" dirty="0" smtClean="0"/>
              <a:t>Bedeutungsüberschuss </a:t>
            </a:r>
            <a:r>
              <a:rPr lang="de-DE" dirty="0"/>
              <a:t>bildhafter biblischer Sprache </a:t>
            </a:r>
            <a:r>
              <a:rPr lang="de-DE" dirty="0" smtClean="0"/>
              <a:t>zum Beispiel </a:t>
            </a:r>
            <a:r>
              <a:rPr lang="de-DE" dirty="0"/>
              <a:t>an Gleichnissen Jesu verdeutlichen.</a:t>
            </a: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46419" y="2296633"/>
            <a:ext cx="3072965" cy="35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5123" y="2636874"/>
            <a:ext cx="3075467" cy="3785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>
          <a:xfrm>
            <a:off x="415393" y="981600"/>
            <a:ext cx="6485138" cy="576267"/>
          </a:xfrm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Kompetenzaufbau</a:t>
            </a:r>
          </a:p>
          <a:p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1043608" y="1916832"/>
            <a:ext cx="7200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7/8 setzt alle inhaltsbezogenen Kompetenzen 5/6 voraus. </a:t>
            </a:r>
            <a:endParaRPr lang="de-DE" dirty="0" smtClean="0"/>
          </a:p>
          <a:p>
            <a:endParaRPr lang="de-DE" dirty="0"/>
          </a:p>
          <a:p>
            <a:r>
              <a:rPr lang="de-DE" dirty="0" smtClean="0"/>
              <a:t>Im </a:t>
            </a:r>
            <a:r>
              <a:rPr lang="de-DE" dirty="0"/>
              <a:t>Sinne der Nachhaltigkeit ist es sinnvoll, die </a:t>
            </a:r>
            <a:r>
              <a:rPr lang="de-DE" dirty="0" err="1"/>
              <a:t>ibK</a:t>
            </a:r>
            <a:r>
              <a:rPr lang="de-DE" dirty="0"/>
              <a:t> 5/6 zu den </a:t>
            </a:r>
            <a:r>
              <a:rPr lang="de-DE" dirty="0" smtClean="0"/>
              <a:t>jeweiligen </a:t>
            </a:r>
            <a:r>
              <a:rPr lang="de-DE" dirty="0"/>
              <a:t>Themen bewusst zu </a:t>
            </a:r>
            <a:r>
              <a:rPr lang="de-DE" dirty="0" smtClean="0"/>
              <a:t>machen.</a:t>
            </a:r>
          </a:p>
          <a:p>
            <a:endParaRPr lang="de-DE" dirty="0"/>
          </a:p>
          <a:p>
            <a:r>
              <a:rPr lang="de-DE" dirty="0" smtClean="0"/>
              <a:t>Die prozessbezogenen Kompetenzen </a:t>
            </a:r>
            <a:r>
              <a:rPr lang="de-DE" dirty="0"/>
              <a:t>müssen nicht alle in 7/8 vertreten sein, weil sie bis zum Abitur gelten.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3"/>
          <p:cNvSpPr txBox="1">
            <a:spLocks noGrp="1" noChangeArrowheads="1"/>
          </p:cNvSpPr>
          <p:nvPr>
            <p:ph type="subTitle" idx="10"/>
          </p:nvPr>
        </p:nvSpPr>
        <p:spPr bwMode="auto">
          <a:xfrm>
            <a:off x="414867" y="1913470"/>
            <a:ext cx="4763189" cy="1267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DE" sz="2800" dirty="0">
                <a:latin typeface="Calibri" pitchFamily="34" charset="0"/>
              </a:rPr>
              <a:t>Bildungsplankommission</a:t>
            </a:r>
          </a:p>
          <a:p>
            <a:pPr algn="ctr"/>
            <a:r>
              <a:rPr lang="de-DE" dirty="0">
                <a:latin typeface="Calibri" pitchFamily="34" charset="0"/>
              </a:rPr>
              <a:t>im Auftrag des LS </a:t>
            </a:r>
          </a:p>
          <a:p>
            <a:pPr algn="ctr"/>
            <a:r>
              <a:rPr lang="de-DE" dirty="0">
                <a:latin typeface="Calibri" pitchFamily="34" charset="0"/>
              </a:rPr>
              <a:t>(= Landesinstitut für Schulentwicklung)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Die verschiedenen Gremien</a:t>
            </a:r>
            <a:endParaRPr lang="de-DE" dirty="0"/>
          </a:p>
        </p:txBody>
      </p:sp>
      <p:sp>
        <p:nvSpPr>
          <p:cNvPr id="6" name="Textfeld 2"/>
          <p:cNvSpPr txBox="1">
            <a:spLocks noChangeArrowheads="1"/>
          </p:cNvSpPr>
          <p:nvPr/>
        </p:nvSpPr>
        <p:spPr bwMode="auto">
          <a:xfrm>
            <a:off x="5285119" y="2880427"/>
            <a:ext cx="3311525" cy="135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2800" dirty="0">
                <a:latin typeface="Calibri" pitchFamily="34" charset="0"/>
              </a:rPr>
              <a:t>ZPG</a:t>
            </a:r>
          </a:p>
          <a:p>
            <a:pPr algn="ctr"/>
            <a:r>
              <a:rPr lang="de-DE" dirty="0">
                <a:latin typeface="Calibri" pitchFamily="34" charset="0"/>
              </a:rPr>
              <a:t>im Auftrag der Landesakademie für Fortbildung und Personalentwicklung an Schulen</a:t>
            </a:r>
          </a:p>
        </p:txBody>
      </p:sp>
      <p:sp>
        <p:nvSpPr>
          <p:cNvPr id="7" name="Textfeld 4"/>
          <p:cNvSpPr txBox="1">
            <a:spLocks noChangeArrowheads="1"/>
          </p:cNvSpPr>
          <p:nvPr/>
        </p:nvSpPr>
        <p:spPr bwMode="auto">
          <a:xfrm>
            <a:off x="1768967" y="4256872"/>
            <a:ext cx="360045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2800" dirty="0" err="1">
                <a:latin typeface="Calibri" pitchFamily="34" charset="0"/>
              </a:rPr>
              <a:t>Koko</a:t>
            </a:r>
            <a:r>
              <a:rPr lang="de-DE" sz="2800" dirty="0">
                <a:latin typeface="Calibri" pitchFamily="34" charset="0"/>
              </a:rPr>
              <a:t>-Koordinierungsgruppe</a:t>
            </a:r>
          </a:p>
          <a:p>
            <a:pPr algn="ctr"/>
            <a:r>
              <a:rPr lang="de-DE" dirty="0">
                <a:latin typeface="Calibri" pitchFamily="34" charset="0"/>
              </a:rPr>
              <a:t>im Auftrag der </a:t>
            </a:r>
            <a:r>
              <a:rPr lang="de-DE" dirty="0" err="1">
                <a:latin typeface="Calibri" pitchFamily="34" charset="0"/>
              </a:rPr>
              <a:t>Interko</a:t>
            </a:r>
            <a:endParaRPr lang="de-DE" dirty="0">
              <a:latin typeface="Calibri" pitchFamily="34" charset="0"/>
            </a:endParaRPr>
          </a:p>
          <a:p>
            <a:pPr algn="ctr"/>
            <a:r>
              <a:rPr lang="de-DE" dirty="0">
                <a:latin typeface="Calibri" pitchFamily="34" charset="0"/>
              </a:rPr>
              <a:t>(= Interkonfessionelle Koordinierungsgruppe der vier Kirchen Baden-Württembergs)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Beispielcurriculum der Bildungsplankommission</a:t>
            </a:r>
          </a:p>
          <a:p>
            <a:endParaRPr lang="de-DE" dirty="0"/>
          </a:p>
        </p:txBody>
      </p:sp>
      <p:sp>
        <p:nvSpPr>
          <p:cNvPr id="15363" name="Textfeld 3"/>
          <p:cNvSpPr txBox="1">
            <a:spLocks noChangeArrowheads="1"/>
          </p:cNvSpPr>
          <p:nvPr/>
        </p:nvSpPr>
        <p:spPr bwMode="auto">
          <a:xfrm>
            <a:off x="539750" y="1916113"/>
            <a:ext cx="80645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u="sng" dirty="0">
                <a:latin typeface="Calibri" pitchFamily="34" charset="0"/>
              </a:rPr>
              <a:t>Inhaltsverzeichnis</a:t>
            </a:r>
            <a:r>
              <a:rPr lang="de-DE" b="1" u="sng" dirty="0">
                <a:latin typeface="Calibri" pitchFamily="34" charset="0"/>
              </a:rPr>
              <a:t> (Zwischenstand </a:t>
            </a:r>
            <a:r>
              <a:rPr lang="de-DE" b="1" u="sng" dirty="0" smtClean="0">
                <a:latin typeface="Calibri" pitchFamily="34" charset="0"/>
              </a:rPr>
              <a:t>Januar 2017)</a:t>
            </a:r>
            <a:endParaRPr lang="de-DE" b="1" u="sng" dirty="0">
              <a:latin typeface="Calibri" pitchFamily="34" charset="0"/>
            </a:endParaRPr>
          </a:p>
          <a:p>
            <a:r>
              <a:rPr lang="de-DE" dirty="0">
                <a:latin typeface="Calibri" pitchFamily="34" charset="0"/>
              </a:rPr>
              <a:t>Allgemeines Vorwort zu den </a:t>
            </a:r>
            <a:r>
              <a:rPr lang="de-DE" dirty="0" smtClean="0">
                <a:latin typeface="Calibri" pitchFamily="34" charset="0"/>
              </a:rPr>
              <a:t>Beispielcurricula</a:t>
            </a:r>
            <a:endParaRPr lang="de-DE" dirty="0">
              <a:latin typeface="Calibri" pitchFamily="34" charset="0"/>
            </a:endParaRPr>
          </a:p>
          <a:p>
            <a:r>
              <a:rPr lang="de-DE" dirty="0">
                <a:latin typeface="Calibri" pitchFamily="34" charset="0"/>
              </a:rPr>
              <a:t>Fachspezifisches </a:t>
            </a:r>
            <a:r>
              <a:rPr lang="de-DE" dirty="0" smtClean="0">
                <a:latin typeface="Calibri" pitchFamily="34" charset="0"/>
              </a:rPr>
              <a:t>Vorwort</a:t>
            </a:r>
            <a:endParaRPr lang="de-DE" dirty="0">
              <a:latin typeface="Calibri" pitchFamily="34" charset="0"/>
            </a:endParaRPr>
          </a:p>
          <a:p>
            <a:r>
              <a:rPr lang="de-DE" dirty="0" smtClean="0">
                <a:latin typeface="Calibri" pitchFamily="34" charset="0"/>
              </a:rPr>
              <a:t>Übersicht	</a:t>
            </a:r>
            <a:endParaRPr lang="de-DE" dirty="0">
              <a:latin typeface="Calibri" pitchFamily="34" charset="0"/>
            </a:endParaRPr>
          </a:p>
          <a:p>
            <a:r>
              <a:rPr lang="de-DE" dirty="0">
                <a:latin typeface="Calibri" pitchFamily="34" charset="0"/>
              </a:rPr>
              <a:t>Fach Katholische Religionslehre – Klasse </a:t>
            </a:r>
            <a:r>
              <a:rPr lang="de-DE" dirty="0" smtClean="0">
                <a:latin typeface="Calibri" pitchFamily="34" charset="0"/>
              </a:rPr>
              <a:t>7/8</a:t>
            </a:r>
            <a:endParaRPr lang="de-DE" dirty="0">
              <a:latin typeface="Calibri" pitchFamily="34" charset="0"/>
            </a:endParaRPr>
          </a:p>
          <a:p>
            <a:r>
              <a:rPr lang="de-DE" dirty="0" smtClean="0"/>
              <a:t>UE 1 Tu was! – Prophetie (12)</a:t>
            </a:r>
          </a:p>
          <a:p>
            <a:r>
              <a:rPr lang="de-DE" dirty="0" smtClean="0"/>
              <a:t>UE 2 Ur-Kunde Bibel (14)</a:t>
            </a:r>
          </a:p>
          <a:p>
            <a:r>
              <a:rPr lang="de-DE" dirty="0" smtClean="0"/>
              <a:t>UE 3 Menschen verändern Kirche (14)</a:t>
            </a:r>
          </a:p>
          <a:p>
            <a:r>
              <a:rPr lang="de-DE" dirty="0" smtClean="0"/>
              <a:t>UE 4 Wer bin ich und wer bist du? (8)</a:t>
            </a:r>
          </a:p>
          <a:p>
            <a:r>
              <a:rPr lang="de-DE" dirty="0" smtClean="0"/>
              <a:t>UE 5 Das Fremde und das Eigene (10)</a:t>
            </a:r>
          </a:p>
          <a:p>
            <a:r>
              <a:rPr lang="de-DE" dirty="0" smtClean="0"/>
              <a:t>UE 6 Unterwegs im Netz (12)</a:t>
            </a:r>
          </a:p>
          <a:p>
            <a:r>
              <a:rPr lang="de-DE" dirty="0" smtClean="0"/>
              <a:t>UE 7 Von der Sehnsucht und der Kraft Mauern zu überwinden (10)</a:t>
            </a:r>
          </a:p>
          <a:p>
            <a:endParaRPr lang="de-DE" u="sng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err="1" smtClean="0"/>
              <a:t>Koko</a:t>
            </a:r>
            <a:r>
              <a:rPr lang="de-DE" dirty="0" smtClean="0"/>
              <a:t>-Curriculum</a:t>
            </a:r>
          </a:p>
          <a:p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361510" y="2636874"/>
          <a:ext cx="8410349" cy="1953203"/>
        </p:xfrm>
        <a:graphic>
          <a:graphicData uri="http://schemas.openxmlformats.org/drawingml/2006/table">
            <a:tbl>
              <a:tblPr/>
              <a:tblGrid>
                <a:gridCol w="1680672"/>
                <a:gridCol w="1594153"/>
                <a:gridCol w="1767191"/>
                <a:gridCol w="1681254"/>
                <a:gridCol w="1687079"/>
              </a:tblGrid>
              <a:tr h="643980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b="1" dirty="0">
                          <a:latin typeface="Arial"/>
                          <a:ea typeface="Times New Roman"/>
                          <a:cs typeface="Times New Roman"/>
                        </a:rPr>
                        <a:t>UE </a:t>
                      </a:r>
                      <a:r>
                        <a:rPr lang="de-DE" sz="2000" b="1" dirty="0" err="1" smtClean="0">
                          <a:latin typeface="Arial"/>
                          <a:ea typeface="Times New Roman"/>
                          <a:cs typeface="Times New Roman"/>
                        </a:rPr>
                        <a:t>xy</a:t>
                      </a:r>
                      <a:r>
                        <a:rPr lang="de-DE" sz="2000" b="1" dirty="0" smtClean="0">
                          <a:latin typeface="Arial"/>
                          <a:ea typeface="Times New Roman"/>
                          <a:cs typeface="Times New Roman"/>
                        </a:rPr>
                        <a:t>:</a:t>
                      </a:r>
                      <a:endParaRPr lang="de-DE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03" marR="45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309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 err="1">
                          <a:latin typeface="Arial"/>
                          <a:ea typeface="Times New Roman"/>
                          <a:cs typeface="Times New Roman"/>
                        </a:rPr>
                        <a:t>pbK</a:t>
                      </a:r>
                      <a:r>
                        <a:rPr lang="de-DE" sz="1600" dirty="0">
                          <a:latin typeface="Arial"/>
                          <a:ea typeface="Times New Roman"/>
                          <a:cs typeface="Times New Roman"/>
                        </a:rPr>
                        <a:t> evangelisch</a:t>
                      </a:r>
                      <a:endParaRPr lang="de-D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03" marR="45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 err="1">
                          <a:latin typeface="Arial"/>
                          <a:ea typeface="Times New Roman"/>
                          <a:cs typeface="Times New Roman"/>
                        </a:rPr>
                        <a:t>ibK</a:t>
                      </a:r>
                      <a:r>
                        <a:rPr lang="de-DE" sz="1600" dirty="0">
                          <a:latin typeface="Arial"/>
                          <a:ea typeface="Times New Roman"/>
                          <a:cs typeface="Times New Roman"/>
                        </a:rPr>
                        <a:t> evangelisch</a:t>
                      </a:r>
                      <a:endParaRPr lang="de-D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03" marR="45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>
                          <a:latin typeface="Arial"/>
                          <a:ea typeface="Times New Roman"/>
                          <a:cs typeface="Times New Roman"/>
                        </a:rPr>
                        <a:t>Gemeinsame Umsetzungsideen</a:t>
                      </a:r>
                      <a:endParaRPr lang="de-D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03" marR="45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 err="1">
                          <a:latin typeface="Arial"/>
                          <a:ea typeface="Times New Roman"/>
                          <a:cs typeface="Times New Roman"/>
                        </a:rPr>
                        <a:t>ibk</a:t>
                      </a:r>
                      <a:r>
                        <a:rPr lang="de-DE" sz="1600" dirty="0">
                          <a:latin typeface="Arial"/>
                          <a:ea typeface="Times New Roman"/>
                          <a:cs typeface="Times New Roman"/>
                        </a:rPr>
                        <a:t> katholisch</a:t>
                      </a:r>
                      <a:endParaRPr lang="de-D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03" marR="45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 err="1">
                          <a:latin typeface="Arial"/>
                          <a:ea typeface="Times New Roman"/>
                          <a:cs typeface="Times New Roman"/>
                        </a:rPr>
                        <a:t>pbK</a:t>
                      </a:r>
                      <a:r>
                        <a:rPr lang="de-DE" sz="1600" dirty="0">
                          <a:latin typeface="Arial"/>
                          <a:ea typeface="Times New Roman"/>
                          <a:cs typeface="Times New Roman"/>
                        </a:rPr>
                        <a:t> katholisch</a:t>
                      </a:r>
                      <a:endParaRPr lang="de-D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03" marR="45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err="1" smtClean="0"/>
              <a:t>Koko</a:t>
            </a:r>
            <a:r>
              <a:rPr lang="de-DE" dirty="0" smtClean="0"/>
              <a:t>-Curriculum</a:t>
            </a:r>
          </a:p>
          <a:p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361510" y="2636874"/>
          <a:ext cx="8410349" cy="1953203"/>
        </p:xfrm>
        <a:graphic>
          <a:graphicData uri="http://schemas.openxmlformats.org/drawingml/2006/table">
            <a:tbl>
              <a:tblPr/>
              <a:tblGrid>
                <a:gridCol w="1680672"/>
                <a:gridCol w="1594153"/>
                <a:gridCol w="1767191"/>
                <a:gridCol w="1681254"/>
                <a:gridCol w="1687079"/>
              </a:tblGrid>
              <a:tr h="643980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b="1" dirty="0">
                          <a:latin typeface="Arial"/>
                          <a:ea typeface="Times New Roman"/>
                          <a:cs typeface="Times New Roman"/>
                        </a:rPr>
                        <a:t>UE </a:t>
                      </a:r>
                      <a:r>
                        <a:rPr lang="de-DE" sz="2000" b="1" dirty="0" err="1" smtClean="0">
                          <a:latin typeface="Arial"/>
                          <a:ea typeface="Times New Roman"/>
                          <a:cs typeface="Times New Roman"/>
                        </a:rPr>
                        <a:t>xy</a:t>
                      </a:r>
                      <a:r>
                        <a:rPr lang="de-DE" sz="2000" b="1" dirty="0" smtClean="0">
                          <a:latin typeface="Arial"/>
                          <a:ea typeface="Times New Roman"/>
                          <a:cs typeface="Times New Roman"/>
                        </a:rPr>
                        <a:t>:</a:t>
                      </a:r>
                      <a:endParaRPr lang="de-DE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03" marR="45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30922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600" kern="1200" dirty="0" err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pbK</a:t>
                      </a:r>
                      <a:r>
                        <a:rPr lang="de-DE" sz="1600" kern="12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de-DE" sz="1600" kern="120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katholisch</a:t>
                      </a:r>
                      <a:endParaRPr lang="de-DE" sz="1600" kern="12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603" marR="45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8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600" kern="1200" dirty="0" err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ibK</a:t>
                      </a:r>
                      <a:r>
                        <a:rPr lang="de-DE" sz="1600" kern="12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de-DE" sz="1600" kern="120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katholisch</a:t>
                      </a:r>
                      <a:endParaRPr lang="de-DE" sz="1600" kern="12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603" marR="45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8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>
                          <a:latin typeface="Arial"/>
                          <a:ea typeface="Times New Roman"/>
                          <a:cs typeface="Times New Roman"/>
                        </a:rPr>
                        <a:t>Gemeinsame Umsetzungsideen</a:t>
                      </a:r>
                      <a:endParaRPr lang="de-D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03" marR="45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 err="1">
                          <a:latin typeface="Arial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de-DE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bK</a:t>
                      </a:r>
                      <a:r>
                        <a:rPr lang="de-DE" sz="16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de-DE" sz="1600" dirty="0">
                          <a:latin typeface="Arial"/>
                          <a:ea typeface="Times New Roman"/>
                          <a:cs typeface="Times New Roman"/>
                        </a:rPr>
                        <a:t>evangelisch</a:t>
                      </a:r>
                      <a:endParaRPr lang="de-D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03" marR="45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3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 err="1">
                          <a:latin typeface="Arial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de-DE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bK</a:t>
                      </a:r>
                      <a:r>
                        <a:rPr lang="de-DE" sz="16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de-DE" sz="1600" dirty="0">
                          <a:latin typeface="Arial"/>
                          <a:ea typeface="Times New Roman"/>
                          <a:cs typeface="Times New Roman"/>
                        </a:rPr>
                        <a:t>evangelisch</a:t>
                      </a:r>
                      <a:endParaRPr lang="de-DE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03" marR="45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3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0"/>
          </p:nvPr>
        </p:nvSpPr>
        <p:spPr>
          <a:xfrm>
            <a:off x="414867" y="3221665"/>
            <a:ext cx="7797800" cy="1626782"/>
          </a:xfrm>
        </p:spPr>
        <p:txBody>
          <a:bodyPr/>
          <a:lstStyle/>
          <a:p>
            <a:pPr algn="ctr"/>
            <a:r>
              <a:rPr lang="de-DE" sz="4000" dirty="0" smtClean="0"/>
              <a:t>Vielen Dank für Ihre Aufmerksamkeit!</a:t>
            </a:r>
            <a:endParaRPr lang="de-DE" sz="40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Beispielcurricula</a:t>
            </a:r>
            <a:endParaRPr lang="de-DE" dirty="0"/>
          </a:p>
        </p:txBody>
      </p:sp>
      <p:sp>
        <p:nvSpPr>
          <p:cNvPr id="6148" name="Textfeld 3"/>
          <p:cNvSpPr txBox="1">
            <a:spLocks noChangeArrowheads="1"/>
          </p:cNvSpPr>
          <p:nvPr/>
        </p:nvSpPr>
        <p:spPr bwMode="auto">
          <a:xfrm>
            <a:off x="259575" y="1615153"/>
            <a:ext cx="4248150" cy="274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2800" dirty="0">
                <a:latin typeface="Calibri" pitchFamily="34" charset="0"/>
              </a:rPr>
              <a:t>Bildungsplankommission</a:t>
            </a:r>
          </a:p>
          <a:p>
            <a:pPr algn="ctr"/>
            <a:r>
              <a:rPr lang="de-DE" dirty="0">
                <a:latin typeface="Calibri" pitchFamily="34" charset="0"/>
              </a:rPr>
              <a:t>im Auftrag des LS </a:t>
            </a:r>
          </a:p>
          <a:p>
            <a:pPr algn="ctr"/>
            <a:r>
              <a:rPr lang="de-DE" dirty="0">
                <a:latin typeface="Calibri" pitchFamily="34" charset="0"/>
              </a:rPr>
              <a:t>(= Landesinstitut für Schulentwicklung)</a:t>
            </a:r>
          </a:p>
          <a:p>
            <a:pPr algn="ctr"/>
            <a:endParaRPr lang="de-DE" dirty="0">
              <a:latin typeface="Calibri" pitchFamily="34" charset="0"/>
            </a:endParaRPr>
          </a:p>
          <a:p>
            <a:pPr algn="ctr"/>
            <a:endParaRPr lang="de-DE" dirty="0">
              <a:latin typeface="Calibri" pitchFamily="34" charset="0"/>
            </a:endParaRPr>
          </a:p>
          <a:p>
            <a:pPr algn="ctr"/>
            <a:r>
              <a:rPr lang="de-DE" dirty="0">
                <a:latin typeface="Calibri" pitchFamily="34" charset="0"/>
              </a:rPr>
              <a:t>auf</a:t>
            </a:r>
          </a:p>
          <a:p>
            <a:pPr algn="ctr"/>
            <a:r>
              <a:rPr lang="de-DE" dirty="0">
                <a:latin typeface="Calibri" pitchFamily="34" charset="0"/>
                <a:hlinkClick r:id="rId3"/>
              </a:rPr>
              <a:t>http://www.bildungsplaene-bw.de/,Lde/Startseite/BP2016BW_ALLG/BP2016BW_ALLG_GYM_RRK_IK_5-6_01_00</a:t>
            </a:r>
            <a:r>
              <a:rPr lang="de-DE" dirty="0">
                <a:latin typeface="Calibri" pitchFamily="34" charset="0"/>
              </a:rPr>
              <a:t> 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435935" y="4550183"/>
            <a:ext cx="821896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 err="1" smtClean="0"/>
              <a:t>Koko</a:t>
            </a:r>
            <a:r>
              <a:rPr lang="de-DE" sz="2800" dirty="0" smtClean="0"/>
              <a:t>-Curricula</a:t>
            </a:r>
            <a:r>
              <a:rPr lang="de-DE" dirty="0" smtClean="0"/>
              <a:t> auf </a:t>
            </a:r>
          </a:p>
          <a:p>
            <a:r>
              <a:rPr lang="de-DE" dirty="0" smtClean="0">
                <a:hlinkClick r:id="rId4"/>
              </a:rPr>
              <a:t>http://www.irp-freiburg.de/html/bildungsplan_2016434.html</a:t>
            </a:r>
            <a:r>
              <a:rPr lang="de-DE" dirty="0" smtClean="0"/>
              <a:t> </a:t>
            </a:r>
          </a:p>
          <a:p>
            <a:r>
              <a:rPr lang="de-DE" dirty="0" smtClean="0">
                <a:hlinkClick r:id="rId5"/>
              </a:rPr>
              <a:t>http://schulen.drs.de/index.php?id=13383</a:t>
            </a:r>
            <a:endParaRPr lang="de-DE" dirty="0" smtClean="0"/>
          </a:p>
          <a:p>
            <a:r>
              <a:rPr lang="de-DE" dirty="0" smtClean="0">
                <a:hlinkClick r:id="rId6"/>
              </a:rPr>
              <a:t>https://www.service.elk-wue.de/oberkirchenrat/kirche-und-bildung/religionsunterricht-schule-und-bildung/konfessionelle-kooperation.html</a:t>
            </a:r>
            <a:endParaRPr lang="de-DE" dirty="0" smtClean="0"/>
          </a:p>
          <a:p>
            <a:r>
              <a:rPr lang="de-DE" dirty="0" smtClean="0">
                <a:hlinkClick r:id="rId7"/>
              </a:rPr>
              <a:t>http://www.rpi-baden.de/html/content/koko144.html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10" name="Textfeld 2"/>
          <p:cNvSpPr txBox="1">
            <a:spLocks noChangeArrowheads="1"/>
          </p:cNvSpPr>
          <p:nvPr/>
        </p:nvSpPr>
        <p:spPr bwMode="auto">
          <a:xfrm>
            <a:off x="5231956" y="1668316"/>
            <a:ext cx="3311525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2800" dirty="0">
                <a:latin typeface="Calibri" pitchFamily="34" charset="0"/>
              </a:rPr>
              <a:t>ZPG</a:t>
            </a:r>
          </a:p>
          <a:p>
            <a:pPr algn="ctr"/>
            <a:r>
              <a:rPr lang="de-DE" dirty="0">
                <a:latin typeface="Calibri" pitchFamily="34" charset="0"/>
              </a:rPr>
              <a:t>im Auftrag der Landesakademie für Fortbildung und Personalentwicklung an Schulen</a:t>
            </a:r>
          </a:p>
          <a:p>
            <a:pPr algn="ctr"/>
            <a:endParaRPr lang="de-DE" dirty="0">
              <a:latin typeface="Calibri" pitchFamily="34" charset="0"/>
            </a:endParaRPr>
          </a:p>
          <a:p>
            <a:pPr algn="ctr"/>
            <a:r>
              <a:rPr lang="de-DE" dirty="0">
                <a:latin typeface="Calibri" pitchFamily="34" charset="0"/>
              </a:rPr>
              <a:t>auf</a:t>
            </a:r>
          </a:p>
          <a:p>
            <a:pPr algn="ctr"/>
            <a:r>
              <a:rPr lang="de-DE" dirty="0">
                <a:latin typeface="Calibri" pitchFamily="34" charset="0"/>
                <a:hlinkClick r:id="rId8"/>
              </a:rPr>
              <a:t>http://lehrerfortbildung-bw.de/faecher/religion/</a:t>
            </a:r>
            <a:r>
              <a:rPr lang="de-DE" dirty="0">
                <a:latin typeface="Calibri" pitchFamily="34" charset="0"/>
              </a:rPr>
              <a:t> 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489098" y="637953"/>
            <a:ext cx="2668772" cy="223284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de-DE" sz="1400" dirty="0" smtClean="0"/>
              <a:t>Bildungsplan 2016</a:t>
            </a:r>
            <a:endParaRPr lang="de-D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feld 2"/>
          <p:cNvSpPr txBox="1">
            <a:spLocks noChangeArrowheads="1"/>
          </p:cNvSpPr>
          <p:nvPr/>
        </p:nvSpPr>
        <p:spPr bwMode="auto">
          <a:xfrm>
            <a:off x="971600" y="2204864"/>
            <a:ext cx="75608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2400" dirty="0" smtClean="0">
                <a:latin typeface="Calibri" pitchFamily="34" charset="0"/>
              </a:rPr>
              <a:t>Unterschiede </a:t>
            </a:r>
            <a:r>
              <a:rPr lang="de-DE" sz="2400" dirty="0">
                <a:latin typeface="Calibri" pitchFamily="34" charset="0"/>
              </a:rPr>
              <a:t>zwischen den Unterrichtsentwürfen </a:t>
            </a:r>
            <a:r>
              <a:rPr lang="de-DE" sz="2400" dirty="0" smtClean="0">
                <a:latin typeface="Calibri" pitchFamily="34" charset="0"/>
              </a:rPr>
              <a:t>der </a:t>
            </a:r>
            <a:r>
              <a:rPr lang="de-DE" sz="2400" dirty="0">
                <a:latin typeface="Calibri" pitchFamily="34" charset="0"/>
              </a:rPr>
              <a:t>ZPG </a:t>
            </a:r>
            <a:endParaRPr lang="de-DE" sz="2400" dirty="0" smtClean="0">
              <a:latin typeface="Calibri" pitchFamily="34" charset="0"/>
            </a:endParaRPr>
          </a:p>
          <a:p>
            <a:r>
              <a:rPr lang="de-DE" sz="2400" dirty="0" smtClean="0">
                <a:latin typeface="Calibri" pitchFamily="34" charset="0"/>
              </a:rPr>
              <a:t>und den </a:t>
            </a:r>
            <a:r>
              <a:rPr lang="de-DE" sz="2400" dirty="0">
                <a:latin typeface="Calibri" pitchFamily="34" charset="0"/>
              </a:rPr>
              <a:t>Beispielcurricula der Bildungsplankommission.</a:t>
            </a:r>
          </a:p>
        </p:txBody>
      </p:sp>
      <p:sp>
        <p:nvSpPr>
          <p:cNvPr id="7172" name="Textfeld 3"/>
          <p:cNvSpPr txBox="1">
            <a:spLocks noChangeArrowheads="1"/>
          </p:cNvSpPr>
          <p:nvPr/>
        </p:nvSpPr>
        <p:spPr bwMode="auto">
          <a:xfrm>
            <a:off x="971600" y="4077072"/>
            <a:ext cx="69135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400" dirty="0" smtClean="0">
                <a:latin typeface="Calibri" pitchFamily="34" charset="0"/>
              </a:rPr>
              <a:t>Hintergrund:</a:t>
            </a:r>
          </a:p>
          <a:p>
            <a:r>
              <a:rPr lang="de-DE" sz="2400" dirty="0" smtClean="0">
                <a:latin typeface="Calibri" pitchFamily="34" charset="0"/>
              </a:rPr>
              <a:t>unterschiedliche Auftraggeber </a:t>
            </a:r>
            <a:r>
              <a:rPr lang="de-DE" sz="2400" dirty="0">
                <a:latin typeface="Calibri" pitchFamily="34" charset="0"/>
              </a:rPr>
              <a:t>und </a:t>
            </a:r>
            <a:r>
              <a:rPr lang="de-DE" sz="2400" dirty="0" smtClean="0">
                <a:latin typeface="Calibri" pitchFamily="34" charset="0"/>
              </a:rPr>
              <a:t>Zeitvorgaben</a:t>
            </a:r>
            <a:endParaRPr lang="de-DE" sz="2400" dirty="0">
              <a:latin typeface="Calibri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Rückmeldungen zu den Beispielcurricula 5/6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Konsequenzen für 7/8</a:t>
            </a:r>
          </a:p>
          <a:p>
            <a:endParaRPr lang="de-DE" dirty="0"/>
          </a:p>
        </p:txBody>
      </p:sp>
      <p:sp>
        <p:nvSpPr>
          <p:cNvPr id="8195" name="Textfeld 2"/>
          <p:cNvSpPr txBox="1">
            <a:spLocks noChangeArrowheads="1"/>
          </p:cNvSpPr>
          <p:nvPr/>
        </p:nvSpPr>
        <p:spPr bwMode="auto">
          <a:xfrm>
            <a:off x="397135" y="2156010"/>
            <a:ext cx="820896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400" dirty="0">
                <a:latin typeface="Calibri" pitchFamily="34" charset="0"/>
              </a:rPr>
              <a:t>ZPG </a:t>
            </a:r>
            <a:r>
              <a:rPr lang="de-DE" sz="2400" dirty="0" smtClean="0">
                <a:latin typeface="Calibri" pitchFamily="34" charset="0"/>
              </a:rPr>
              <a:t>und Bildungsplankommission haben sich auf eine </a:t>
            </a:r>
            <a:r>
              <a:rPr lang="de-DE" sz="2400" dirty="0">
                <a:latin typeface="Calibri" pitchFamily="34" charset="0"/>
              </a:rPr>
              <a:t>einheitliche Struktur geeinigt.</a:t>
            </a:r>
          </a:p>
          <a:p>
            <a:endParaRPr lang="de-DE" sz="2400" dirty="0">
              <a:latin typeface="Calibri" pitchFamily="34" charset="0"/>
            </a:endParaRPr>
          </a:p>
          <a:p>
            <a:r>
              <a:rPr lang="de-DE" sz="2400" dirty="0">
                <a:latin typeface="Calibri" pitchFamily="34" charset="0"/>
              </a:rPr>
              <a:t>Die ZPG-Ausarbeitungen passen zum Beispielcurriculum der Bildungsplankommission</a:t>
            </a:r>
            <a:r>
              <a:rPr lang="de-DE" sz="2400" dirty="0" smtClean="0">
                <a:latin typeface="Calibri" pitchFamily="34" charset="0"/>
              </a:rPr>
              <a:t>.</a:t>
            </a:r>
          </a:p>
          <a:p>
            <a:endParaRPr lang="de-DE" sz="2400" dirty="0">
              <a:latin typeface="Calibri" pitchFamily="34" charset="0"/>
            </a:endParaRPr>
          </a:p>
          <a:p>
            <a:r>
              <a:rPr lang="de-DE" sz="2400" dirty="0" smtClean="0">
                <a:latin typeface="Calibri" pitchFamily="34" charset="0"/>
              </a:rPr>
              <a:t>Das </a:t>
            </a:r>
            <a:r>
              <a:rPr lang="de-DE" sz="2400" dirty="0" err="1" smtClean="0">
                <a:latin typeface="Calibri" pitchFamily="34" charset="0"/>
              </a:rPr>
              <a:t>Koko</a:t>
            </a:r>
            <a:r>
              <a:rPr lang="de-DE" sz="2400" dirty="0" smtClean="0">
                <a:latin typeface="Calibri" pitchFamily="34" charset="0"/>
              </a:rPr>
              <a:t>-Curriculum passt ebenfalls.</a:t>
            </a:r>
            <a:endParaRPr lang="de-DE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Gemeinsame Struktur</a:t>
            </a:r>
          </a:p>
          <a:p>
            <a:endParaRPr lang="de-DE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/>
        </p:nvGraphicFramePr>
        <p:xfrm>
          <a:off x="468313" y="2924175"/>
          <a:ext cx="8136905" cy="1584960"/>
        </p:xfrm>
        <a:graphic>
          <a:graphicData uri="http://schemas.openxmlformats.org/drawingml/2006/table">
            <a:tbl>
              <a:tblPr/>
              <a:tblGrid>
                <a:gridCol w="1946348"/>
                <a:gridCol w="1946348"/>
                <a:gridCol w="1946348"/>
                <a:gridCol w="2297861"/>
              </a:tblGrid>
              <a:tr h="0">
                <a:tc gridSpan="4">
                  <a:txBody>
                    <a:bodyPr/>
                    <a:lstStyle/>
                    <a:p>
                      <a:pPr marL="4572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600" b="1" dirty="0" smtClean="0">
                          <a:latin typeface="Arial"/>
                          <a:ea typeface="Calibri"/>
                          <a:cs typeface="Times New Roman"/>
                        </a:rPr>
                        <a:t>Titel der Unterrichtseinheit</a:t>
                      </a:r>
                      <a:endParaRPr lang="de-DE" sz="1600" b="1" dirty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200" b="1" dirty="0">
                          <a:latin typeface="Arial"/>
                          <a:ea typeface="Calibri"/>
                          <a:cs typeface="Times New Roman"/>
                        </a:rPr>
                        <a:t>ca. </a:t>
                      </a:r>
                      <a:r>
                        <a:rPr lang="de-DE" sz="1200" b="1" dirty="0" smtClean="0">
                          <a:latin typeface="Arial"/>
                          <a:ea typeface="Calibri"/>
                          <a:cs typeface="Times New Roman"/>
                        </a:rPr>
                        <a:t>x </a:t>
                      </a:r>
                      <a:r>
                        <a:rPr lang="de-DE" sz="1200" b="1" dirty="0">
                          <a:latin typeface="Arial"/>
                          <a:ea typeface="Calibri"/>
                          <a:cs typeface="Times New Roman"/>
                        </a:rPr>
                        <a:t>Std.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de-DE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100" b="1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Prozessbezogene Kompetenzen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9D1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100" b="1">
                          <a:solidFill>
                            <a:srgbClr val="FFFFFF"/>
                          </a:solidFill>
                          <a:latin typeface="Arial"/>
                          <a:ea typeface="Calibri"/>
                          <a:cs typeface="Times New Roman"/>
                        </a:rPr>
                        <a:t>Inhaltsbezogene Kompetenzen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001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100" b="1">
                          <a:latin typeface="Arial"/>
                          <a:ea typeface="Calibri"/>
                          <a:cs typeface="Times New Roman"/>
                        </a:rPr>
                        <a:t>Konkretisierung,</a:t>
                      </a:r>
                      <a:br>
                        <a:rPr lang="de-DE" sz="1100" b="1">
                          <a:latin typeface="Arial"/>
                          <a:ea typeface="Calibri"/>
                          <a:cs typeface="Times New Roman"/>
                        </a:rPr>
                      </a:br>
                      <a:r>
                        <a:rPr lang="de-DE" sz="1100" b="1">
                          <a:latin typeface="Arial"/>
                          <a:ea typeface="Calibri"/>
                          <a:cs typeface="Times New Roman"/>
                        </a:rPr>
                        <a:t>Vorgehen im Unterricht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100" b="1" dirty="0">
                          <a:latin typeface="Arial"/>
                          <a:ea typeface="Calibri"/>
                          <a:cs typeface="Times New Roman"/>
                        </a:rPr>
                        <a:t>Hinweise, Arbeitsmittel, </a:t>
                      </a:r>
                      <a:br>
                        <a:rPr lang="de-DE" sz="1100" b="1" dirty="0">
                          <a:latin typeface="Arial"/>
                          <a:ea typeface="Calibri"/>
                          <a:cs typeface="Times New Roman"/>
                        </a:rPr>
                      </a:br>
                      <a:r>
                        <a:rPr lang="de-DE" sz="1100" b="1" dirty="0">
                          <a:latin typeface="Arial"/>
                          <a:ea typeface="Calibri"/>
                          <a:cs typeface="Times New Roman"/>
                        </a:rPr>
                        <a:t>Organisation, Verweise</a:t>
                      </a: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900" dirty="0">
                          <a:solidFill>
                            <a:srgbClr val="00B0F0"/>
                          </a:solidFill>
                          <a:latin typeface="Arial"/>
                          <a:ea typeface="Times New Roman"/>
                          <a:cs typeface="Arial"/>
                        </a:rPr>
                        <a:t>Aufbau auf </a:t>
                      </a:r>
                      <a:r>
                        <a:rPr lang="de-DE" sz="900" dirty="0" err="1">
                          <a:solidFill>
                            <a:srgbClr val="00B0F0"/>
                          </a:solidFill>
                          <a:latin typeface="Arial"/>
                          <a:ea typeface="Times New Roman"/>
                          <a:cs typeface="Arial"/>
                        </a:rPr>
                        <a:t>IbK</a:t>
                      </a:r>
                      <a:r>
                        <a:rPr lang="de-DE" sz="900" dirty="0">
                          <a:solidFill>
                            <a:srgbClr val="00B0F0"/>
                          </a:solidFill>
                          <a:latin typeface="Arial"/>
                          <a:ea typeface="Times New Roman"/>
                          <a:cs typeface="Arial"/>
                        </a:rPr>
                        <a:t> aus 5/6</a:t>
                      </a:r>
                      <a:r>
                        <a:rPr lang="de-DE" sz="900" dirty="0">
                          <a:solidFill>
                            <a:srgbClr val="99CC00"/>
                          </a:solidFill>
                          <a:latin typeface="Arial"/>
                          <a:ea typeface="Times New Roman"/>
                          <a:cs typeface="Arial"/>
                        </a:rPr>
                        <a:t> </a:t>
                      </a:r>
                      <a:endParaRPr lang="de-DE" sz="11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900" b="1" dirty="0">
                          <a:solidFill>
                            <a:srgbClr val="33CC33"/>
                          </a:solidFill>
                          <a:latin typeface="Arial"/>
                          <a:ea typeface="Calibri"/>
                          <a:cs typeface="Times New Roman"/>
                        </a:rPr>
                        <a:t>Voraussetzung für </a:t>
                      </a:r>
                      <a:r>
                        <a:rPr lang="de-DE" sz="900" b="1" dirty="0" err="1">
                          <a:solidFill>
                            <a:srgbClr val="33CC33"/>
                          </a:solidFill>
                          <a:latin typeface="Arial"/>
                          <a:ea typeface="Calibri"/>
                          <a:cs typeface="Times New Roman"/>
                        </a:rPr>
                        <a:t>IbK</a:t>
                      </a:r>
                      <a:r>
                        <a:rPr lang="de-DE" sz="900" b="1" dirty="0">
                          <a:solidFill>
                            <a:srgbClr val="33CC33"/>
                          </a:solidFill>
                          <a:latin typeface="Arial"/>
                          <a:ea typeface="Calibri"/>
                          <a:cs typeface="Times New Roman"/>
                        </a:rPr>
                        <a:t> 9/10</a:t>
                      </a:r>
                      <a:endParaRPr lang="de-DE" sz="1100" b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Vor- und Nachteile</a:t>
            </a:r>
          </a:p>
          <a:p>
            <a:endParaRPr lang="de-DE" dirty="0"/>
          </a:p>
        </p:txBody>
      </p:sp>
      <p:sp>
        <p:nvSpPr>
          <p:cNvPr id="10243" name="Textfeld 2"/>
          <p:cNvSpPr txBox="1">
            <a:spLocks noChangeArrowheads="1"/>
          </p:cNvSpPr>
          <p:nvPr/>
        </p:nvSpPr>
        <p:spPr bwMode="auto">
          <a:xfrm>
            <a:off x="611188" y="1557338"/>
            <a:ext cx="374491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400" dirty="0">
                <a:latin typeface="Calibri" pitchFamily="34" charset="0"/>
              </a:rPr>
              <a:t>Vorteil:</a:t>
            </a:r>
          </a:p>
          <a:p>
            <a:r>
              <a:rPr lang="de-DE" sz="2400" dirty="0">
                <a:latin typeface="Calibri" pitchFamily="34" charset="0"/>
              </a:rPr>
              <a:t>Die ZPG-Ausarbeitungen passen zum Beispielcurriculum der </a:t>
            </a:r>
            <a:r>
              <a:rPr lang="de-DE" sz="2400" dirty="0" smtClean="0">
                <a:latin typeface="Calibri" pitchFamily="34" charset="0"/>
              </a:rPr>
              <a:t>Bildungsplankommission, sind aber nicht deckungsgleich.</a:t>
            </a:r>
          </a:p>
          <a:p>
            <a:r>
              <a:rPr lang="de-DE" sz="2400" dirty="0" smtClean="0">
                <a:latin typeface="Calibri" pitchFamily="34" charset="0"/>
              </a:rPr>
              <a:t>Größere Breitenwirkung</a:t>
            </a:r>
            <a:endParaRPr lang="de-DE" sz="2400" dirty="0">
              <a:latin typeface="Calibri" pitchFamily="34" charset="0"/>
            </a:endParaRPr>
          </a:p>
        </p:txBody>
      </p:sp>
      <p:sp>
        <p:nvSpPr>
          <p:cNvPr id="10244" name="Textfeld 3"/>
          <p:cNvSpPr txBox="1">
            <a:spLocks noChangeArrowheads="1"/>
          </p:cNvSpPr>
          <p:nvPr/>
        </p:nvSpPr>
        <p:spPr bwMode="auto">
          <a:xfrm>
            <a:off x="4572000" y="1557338"/>
            <a:ext cx="381635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400" dirty="0">
                <a:latin typeface="Calibri" pitchFamily="34" charset="0"/>
              </a:rPr>
              <a:t>Nachteil:</a:t>
            </a:r>
          </a:p>
          <a:p>
            <a:r>
              <a:rPr lang="de-DE" sz="2400" dirty="0">
                <a:latin typeface="Calibri" pitchFamily="34" charset="0"/>
              </a:rPr>
              <a:t>Die Vielfalt sinkt.</a:t>
            </a:r>
          </a:p>
          <a:p>
            <a:r>
              <a:rPr lang="de-DE" sz="2400" dirty="0">
                <a:latin typeface="Calibri" pitchFamily="34" charset="0"/>
              </a:rPr>
              <a:t>Die Fachschaften haben kaum Wahlmöglichkeiten für ihre Schulcurricula</a:t>
            </a:r>
            <a:r>
              <a:rPr lang="de-DE" sz="2400" dirty="0" smtClean="0">
                <a:latin typeface="Calibri" pitchFamily="34" charset="0"/>
              </a:rPr>
              <a:t>.</a:t>
            </a:r>
          </a:p>
          <a:p>
            <a:endParaRPr lang="de-DE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Bildungsplan 2016</a:t>
            </a:r>
          </a:p>
          <a:p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Vergleich der Bildungspläne 2004 und 2016 bezüglich 7/8</a:t>
            </a:r>
          </a:p>
          <a:p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1115616" y="2996952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Leitperspektiven</a:t>
            </a:r>
          </a:p>
          <a:p>
            <a:endParaRPr lang="de-DE" sz="2400" dirty="0"/>
          </a:p>
          <a:p>
            <a:r>
              <a:rPr lang="de-DE" sz="2400" dirty="0" smtClean="0"/>
              <a:t>Prozessbezogenen Kompetenzen</a:t>
            </a:r>
          </a:p>
          <a:p>
            <a:endParaRPr lang="de-DE" sz="2400" dirty="0"/>
          </a:p>
          <a:p>
            <a:r>
              <a:rPr lang="de-DE" sz="2400" dirty="0" smtClean="0"/>
              <a:t>Stärkere Systematisierung des Kompetenzaufbaus</a:t>
            </a:r>
          </a:p>
          <a:p>
            <a:endParaRPr lang="de-DE" sz="2400" dirty="0"/>
          </a:p>
          <a:p>
            <a:r>
              <a:rPr lang="de-DE" sz="2400" dirty="0" smtClean="0"/>
              <a:t>Keine verbindlichen Themenfelder</a:t>
            </a:r>
            <a:endParaRPr lang="de-D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Benutzerdefiniert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D0920"/>
      </a:accent2>
      <a:accent3>
        <a:srgbClr val="9BBB59"/>
      </a:accent3>
      <a:accent4>
        <a:srgbClr val="D95326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  <a:effectLst/>
      </a:spPr>
      <a:bodyPr rtlCol="0" anchor="ctr"/>
      <a:lstStyle>
        <a:defPPr algn="ctr">
          <a:defRPr sz="4000" b="1"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/>
      <a:bodyPr vert="horz" wrap="square" lIns="0" tIns="0" rIns="0" bIns="0" rtlCol="0" anchor="t" anchorCtr="0">
        <a:noAutofit/>
      </a:bodyPr>
      <a:lstStyle>
        <a:defPPr marL="271463" indent="-271463">
          <a:defRPr sz="20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1389</Words>
  <Application>Microsoft Office PowerPoint</Application>
  <PresentationFormat>Bildschirmpräsentation (4:3)</PresentationFormat>
  <Paragraphs>413</Paragraphs>
  <Slides>33</Slides>
  <Notes>32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33</vt:i4>
      </vt:variant>
    </vt:vector>
  </HeadingPairs>
  <TitlesOfParts>
    <vt:vector size="34" baseType="lpstr">
      <vt:lpstr>Larissa-Design</vt:lpstr>
      <vt:lpstr>Lernwege – Bildungsgänge</vt:lpstr>
      <vt:lpstr> Die verschiedenen Gremien 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  <vt:lpstr>Folie 16</vt:lpstr>
      <vt:lpstr>Folie 17</vt:lpstr>
      <vt:lpstr>Folie 18</vt:lpstr>
      <vt:lpstr>Folie 19</vt:lpstr>
      <vt:lpstr>Folie 20</vt:lpstr>
      <vt:lpstr>Folie 21</vt:lpstr>
      <vt:lpstr>Folie 22</vt:lpstr>
      <vt:lpstr>Folie 23</vt:lpstr>
      <vt:lpstr>Folie 24</vt:lpstr>
      <vt:lpstr>Folie 25</vt:lpstr>
      <vt:lpstr>Folie 26</vt:lpstr>
      <vt:lpstr>Folie 27</vt:lpstr>
      <vt:lpstr>Folie 28</vt:lpstr>
      <vt:lpstr>Folie 29</vt:lpstr>
      <vt:lpstr>Folie 30</vt:lpstr>
      <vt:lpstr>Folie 31</vt:lpstr>
      <vt:lpstr>Folie 32</vt:lpstr>
      <vt:lpstr>Folie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Jakobs Maria</dc:creator>
  <cp:lastModifiedBy>.</cp:lastModifiedBy>
  <cp:revision>729</cp:revision>
  <dcterms:created xsi:type="dcterms:W3CDTF">2015-09-02T09:31:47Z</dcterms:created>
  <dcterms:modified xsi:type="dcterms:W3CDTF">2017-01-21T10:39:31Z</dcterms:modified>
</cp:coreProperties>
</file>