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309" r:id="rId3"/>
    <p:sldId id="307" r:id="rId4"/>
    <p:sldId id="275" r:id="rId5"/>
    <p:sldId id="276" r:id="rId6"/>
    <p:sldId id="287" r:id="rId7"/>
    <p:sldId id="289" r:id="rId8"/>
    <p:sldId id="308" r:id="rId9"/>
    <p:sldId id="280" r:id="rId10"/>
    <p:sldId id="281" r:id="rId11"/>
    <p:sldId id="304" r:id="rId12"/>
    <p:sldId id="305" r:id="rId13"/>
    <p:sldId id="301" r:id="rId14"/>
    <p:sldId id="302" r:id="rId15"/>
    <p:sldId id="295" r:id="rId1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31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CB967C-D175-4DF9-A462-F51B7DDE5D8B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B62663C-C3D3-45E3-8AFA-6D4C0A5A840E}">
      <dgm:prSet phldrT="[Text]"/>
      <dgm:spPr/>
      <dgm:t>
        <a:bodyPr/>
        <a:lstStyle/>
        <a:p>
          <a:r>
            <a:rPr lang="de-DE" dirty="0"/>
            <a:t>Bedürfnisse</a:t>
          </a:r>
        </a:p>
      </dgm:t>
    </dgm:pt>
    <dgm:pt modelId="{9762CB50-DCE6-4651-A379-DA9C6BCD01FF}" type="parTrans" cxnId="{20718859-F766-49D5-965F-D697E1B34EA9}">
      <dgm:prSet/>
      <dgm:spPr/>
      <dgm:t>
        <a:bodyPr/>
        <a:lstStyle/>
        <a:p>
          <a:endParaRPr lang="de-DE"/>
        </a:p>
      </dgm:t>
    </dgm:pt>
    <dgm:pt modelId="{C883E228-500F-4853-AF23-1D821A7322DB}" type="sibTrans" cxnId="{20718859-F766-49D5-965F-D697E1B34EA9}">
      <dgm:prSet/>
      <dgm:spPr/>
      <dgm:t>
        <a:bodyPr/>
        <a:lstStyle/>
        <a:p>
          <a:endParaRPr lang="de-DE" dirty="0"/>
        </a:p>
      </dgm:t>
    </dgm:pt>
    <dgm:pt modelId="{FD1B6E61-8041-4522-857B-309389B909E7}">
      <dgm:prSet phldrT="[Text]"/>
      <dgm:spPr/>
      <dgm:t>
        <a:bodyPr/>
        <a:lstStyle/>
        <a:p>
          <a:r>
            <a:rPr lang="de-DE" dirty="0"/>
            <a:t>Güterpreise</a:t>
          </a:r>
        </a:p>
      </dgm:t>
    </dgm:pt>
    <dgm:pt modelId="{5CF25314-9359-4A2F-9322-6FAD9BE54E40}" type="parTrans" cxnId="{FE9F3B5B-7A46-41B1-9949-89B5540AB9B8}">
      <dgm:prSet/>
      <dgm:spPr/>
      <dgm:t>
        <a:bodyPr/>
        <a:lstStyle/>
        <a:p>
          <a:endParaRPr lang="de-DE"/>
        </a:p>
      </dgm:t>
    </dgm:pt>
    <dgm:pt modelId="{7EF2E82F-4E41-4F54-B9C7-3DA87391947E}" type="sibTrans" cxnId="{FE9F3B5B-7A46-41B1-9949-89B5540AB9B8}">
      <dgm:prSet/>
      <dgm:spPr/>
      <dgm:t>
        <a:bodyPr/>
        <a:lstStyle/>
        <a:p>
          <a:endParaRPr lang="de-DE" dirty="0"/>
        </a:p>
      </dgm:t>
    </dgm:pt>
    <dgm:pt modelId="{15758247-ABAA-4CBB-800F-F1CEFBDAD2AE}">
      <dgm:prSet phldrT="[Text]"/>
      <dgm:spPr/>
      <dgm:t>
        <a:bodyPr/>
        <a:lstStyle/>
        <a:p>
          <a:r>
            <a:rPr lang="de-DE" dirty="0"/>
            <a:t>Einkommen</a:t>
          </a:r>
        </a:p>
      </dgm:t>
    </dgm:pt>
    <dgm:pt modelId="{2B9F524E-9FBA-4028-B430-67F165068704}" type="parTrans" cxnId="{EE9F9B8C-A11B-4F01-ACFC-DA9570AA57A6}">
      <dgm:prSet/>
      <dgm:spPr/>
      <dgm:t>
        <a:bodyPr/>
        <a:lstStyle/>
        <a:p>
          <a:endParaRPr lang="de-DE"/>
        </a:p>
      </dgm:t>
    </dgm:pt>
    <dgm:pt modelId="{F4EB0DE6-95D6-4CB3-BC46-EA3F9D227DF0}" type="sibTrans" cxnId="{EE9F9B8C-A11B-4F01-ACFC-DA9570AA57A6}">
      <dgm:prSet/>
      <dgm:spPr/>
      <dgm:t>
        <a:bodyPr/>
        <a:lstStyle/>
        <a:p>
          <a:endParaRPr lang="de-DE" dirty="0"/>
        </a:p>
      </dgm:t>
    </dgm:pt>
    <dgm:pt modelId="{9116E8AD-D9C7-40DD-A2E9-BCE162B3C4B8}" type="pres">
      <dgm:prSet presAssocID="{BFCB967C-D175-4DF9-A462-F51B7DDE5D8B}" presName="Name0" presStyleCnt="0">
        <dgm:presLayoutVars>
          <dgm:dir/>
          <dgm:resizeHandles val="exact"/>
        </dgm:presLayoutVars>
      </dgm:prSet>
      <dgm:spPr/>
    </dgm:pt>
    <dgm:pt modelId="{58CF5CF8-4353-476C-96D6-EAA8AB8FEA3B}" type="pres">
      <dgm:prSet presAssocID="{1B62663C-C3D3-45E3-8AFA-6D4C0A5A840E}" presName="node" presStyleLbl="node1" presStyleIdx="0" presStyleCnt="3">
        <dgm:presLayoutVars>
          <dgm:bulletEnabled val="1"/>
        </dgm:presLayoutVars>
      </dgm:prSet>
      <dgm:spPr/>
    </dgm:pt>
    <dgm:pt modelId="{82A5DF32-F86F-482A-A062-4DEC8D26672F}" type="pres">
      <dgm:prSet presAssocID="{C883E228-500F-4853-AF23-1D821A7322DB}" presName="sibTrans" presStyleLbl="sibTrans2D1" presStyleIdx="0" presStyleCnt="3"/>
      <dgm:spPr/>
    </dgm:pt>
    <dgm:pt modelId="{2DD2E93A-22E8-4FB2-9800-8F2BA038195B}" type="pres">
      <dgm:prSet presAssocID="{C883E228-500F-4853-AF23-1D821A7322DB}" presName="connectorText" presStyleLbl="sibTrans2D1" presStyleIdx="0" presStyleCnt="3"/>
      <dgm:spPr/>
    </dgm:pt>
    <dgm:pt modelId="{813629F2-B144-4BBF-927B-CDCAA5FD73A4}" type="pres">
      <dgm:prSet presAssocID="{FD1B6E61-8041-4522-857B-309389B909E7}" presName="node" presStyleLbl="node1" presStyleIdx="1" presStyleCnt="3">
        <dgm:presLayoutVars>
          <dgm:bulletEnabled val="1"/>
        </dgm:presLayoutVars>
      </dgm:prSet>
      <dgm:spPr/>
    </dgm:pt>
    <dgm:pt modelId="{595747A8-A18B-42F2-A3B3-D01115D8C498}" type="pres">
      <dgm:prSet presAssocID="{7EF2E82F-4E41-4F54-B9C7-3DA87391947E}" presName="sibTrans" presStyleLbl="sibTrans2D1" presStyleIdx="1" presStyleCnt="3"/>
      <dgm:spPr/>
    </dgm:pt>
    <dgm:pt modelId="{DA73BBF6-B95F-4889-BDF8-134973200D9D}" type="pres">
      <dgm:prSet presAssocID="{7EF2E82F-4E41-4F54-B9C7-3DA87391947E}" presName="connectorText" presStyleLbl="sibTrans2D1" presStyleIdx="1" presStyleCnt="3"/>
      <dgm:spPr/>
    </dgm:pt>
    <dgm:pt modelId="{8E4D1C3B-4FCE-4E2D-B7D0-987C27D1D4A1}" type="pres">
      <dgm:prSet presAssocID="{15758247-ABAA-4CBB-800F-F1CEFBDAD2AE}" presName="node" presStyleLbl="node1" presStyleIdx="2" presStyleCnt="3">
        <dgm:presLayoutVars>
          <dgm:bulletEnabled val="1"/>
        </dgm:presLayoutVars>
      </dgm:prSet>
      <dgm:spPr/>
    </dgm:pt>
    <dgm:pt modelId="{E5D2605A-576A-449A-A765-560DC0BF2113}" type="pres">
      <dgm:prSet presAssocID="{F4EB0DE6-95D6-4CB3-BC46-EA3F9D227DF0}" presName="sibTrans" presStyleLbl="sibTrans2D1" presStyleIdx="2" presStyleCnt="3"/>
      <dgm:spPr/>
    </dgm:pt>
    <dgm:pt modelId="{5F0EC06A-87B7-4123-97F0-05C7BD9F73DE}" type="pres">
      <dgm:prSet presAssocID="{F4EB0DE6-95D6-4CB3-BC46-EA3F9D227DF0}" presName="connectorText" presStyleLbl="sibTrans2D1" presStyleIdx="2" presStyleCnt="3"/>
      <dgm:spPr/>
    </dgm:pt>
  </dgm:ptLst>
  <dgm:cxnLst>
    <dgm:cxn modelId="{3C57A806-9273-4F9E-BF0B-5F58AD5D4BA3}" type="presOf" srcId="{C883E228-500F-4853-AF23-1D821A7322DB}" destId="{82A5DF32-F86F-482A-A062-4DEC8D26672F}" srcOrd="0" destOrd="0" presId="urn:microsoft.com/office/officeart/2005/8/layout/cycle7"/>
    <dgm:cxn modelId="{6B5DC113-13D7-4F58-BCDC-B4E48D9D654D}" type="presOf" srcId="{C883E228-500F-4853-AF23-1D821A7322DB}" destId="{2DD2E93A-22E8-4FB2-9800-8F2BA038195B}" srcOrd="1" destOrd="0" presId="urn:microsoft.com/office/officeart/2005/8/layout/cycle7"/>
    <dgm:cxn modelId="{02850E14-B820-4B83-8D4D-26388F7C54BC}" type="presOf" srcId="{1B62663C-C3D3-45E3-8AFA-6D4C0A5A840E}" destId="{58CF5CF8-4353-476C-96D6-EAA8AB8FEA3B}" srcOrd="0" destOrd="0" presId="urn:microsoft.com/office/officeart/2005/8/layout/cycle7"/>
    <dgm:cxn modelId="{FE9F3B5B-7A46-41B1-9949-89B5540AB9B8}" srcId="{BFCB967C-D175-4DF9-A462-F51B7DDE5D8B}" destId="{FD1B6E61-8041-4522-857B-309389B909E7}" srcOrd="1" destOrd="0" parTransId="{5CF25314-9359-4A2F-9322-6FAD9BE54E40}" sibTransId="{7EF2E82F-4E41-4F54-B9C7-3DA87391947E}"/>
    <dgm:cxn modelId="{DAD6796A-780F-44C1-98BF-46DE2B0269AA}" type="presOf" srcId="{BFCB967C-D175-4DF9-A462-F51B7DDE5D8B}" destId="{9116E8AD-D9C7-40DD-A2E9-BCE162B3C4B8}" srcOrd="0" destOrd="0" presId="urn:microsoft.com/office/officeart/2005/8/layout/cycle7"/>
    <dgm:cxn modelId="{AE20EC53-9676-459C-A232-74B9BFC957E4}" type="presOf" srcId="{FD1B6E61-8041-4522-857B-309389B909E7}" destId="{813629F2-B144-4BBF-927B-CDCAA5FD73A4}" srcOrd="0" destOrd="0" presId="urn:microsoft.com/office/officeart/2005/8/layout/cycle7"/>
    <dgm:cxn modelId="{187AF257-E78D-41B0-A5A8-993D870FEC6A}" type="presOf" srcId="{15758247-ABAA-4CBB-800F-F1CEFBDAD2AE}" destId="{8E4D1C3B-4FCE-4E2D-B7D0-987C27D1D4A1}" srcOrd="0" destOrd="0" presId="urn:microsoft.com/office/officeart/2005/8/layout/cycle7"/>
    <dgm:cxn modelId="{20718859-F766-49D5-965F-D697E1B34EA9}" srcId="{BFCB967C-D175-4DF9-A462-F51B7DDE5D8B}" destId="{1B62663C-C3D3-45E3-8AFA-6D4C0A5A840E}" srcOrd="0" destOrd="0" parTransId="{9762CB50-DCE6-4651-A379-DA9C6BCD01FF}" sibTransId="{C883E228-500F-4853-AF23-1D821A7322DB}"/>
    <dgm:cxn modelId="{C6A7FB79-0728-4733-9373-46C14C8F3DF1}" type="presOf" srcId="{7EF2E82F-4E41-4F54-B9C7-3DA87391947E}" destId="{DA73BBF6-B95F-4889-BDF8-134973200D9D}" srcOrd="1" destOrd="0" presId="urn:microsoft.com/office/officeart/2005/8/layout/cycle7"/>
    <dgm:cxn modelId="{EE9F9B8C-A11B-4F01-ACFC-DA9570AA57A6}" srcId="{BFCB967C-D175-4DF9-A462-F51B7DDE5D8B}" destId="{15758247-ABAA-4CBB-800F-F1CEFBDAD2AE}" srcOrd="2" destOrd="0" parTransId="{2B9F524E-9FBA-4028-B430-67F165068704}" sibTransId="{F4EB0DE6-95D6-4CB3-BC46-EA3F9D227DF0}"/>
    <dgm:cxn modelId="{7EA2F3BC-E916-4376-B356-F591AB5B2BF4}" type="presOf" srcId="{F4EB0DE6-95D6-4CB3-BC46-EA3F9D227DF0}" destId="{5F0EC06A-87B7-4123-97F0-05C7BD9F73DE}" srcOrd="1" destOrd="0" presId="urn:microsoft.com/office/officeart/2005/8/layout/cycle7"/>
    <dgm:cxn modelId="{C35F36D7-BE65-46DD-BCE2-C8A724B65B89}" type="presOf" srcId="{7EF2E82F-4E41-4F54-B9C7-3DA87391947E}" destId="{595747A8-A18B-42F2-A3B3-D01115D8C498}" srcOrd="0" destOrd="0" presId="urn:microsoft.com/office/officeart/2005/8/layout/cycle7"/>
    <dgm:cxn modelId="{F4E995DC-443F-4A56-8CD8-9C66AA37E1E9}" type="presOf" srcId="{F4EB0DE6-95D6-4CB3-BC46-EA3F9D227DF0}" destId="{E5D2605A-576A-449A-A765-560DC0BF2113}" srcOrd="0" destOrd="0" presId="urn:microsoft.com/office/officeart/2005/8/layout/cycle7"/>
    <dgm:cxn modelId="{0A8B2ED7-6700-43D5-8D35-233B85B9830B}" type="presParOf" srcId="{9116E8AD-D9C7-40DD-A2E9-BCE162B3C4B8}" destId="{58CF5CF8-4353-476C-96D6-EAA8AB8FEA3B}" srcOrd="0" destOrd="0" presId="urn:microsoft.com/office/officeart/2005/8/layout/cycle7"/>
    <dgm:cxn modelId="{316B7E27-CFCB-4F25-9444-A5E6D1029815}" type="presParOf" srcId="{9116E8AD-D9C7-40DD-A2E9-BCE162B3C4B8}" destId="{82A5DF32-F86F-482A-A062-4DEC8D26672F}" srcOrd="1" destOrd="0" presId="urn:microsoft.com/office/officeart/2005/8/layout/cycle7"/>
    <dgm:cxn modelId="{A3F3BA09-0D33-4879-BE16-DB7322F93FAE}" type="presParOf" srcId="{82A5DF32-F86F-482A-A062-4DEC8D26672F}" destId="{2DD2E93A-22E8-4FB2-9800-8F2BA038195B}" srcOrd="0" destOrd="0" presId="urn:microsoft.com/office/officeart/2005/8/layout/cycle7"/>
    <dgm:cxn modelId="{8F295F31-9EA0-49C8-A7BD-C55F3DC40519}" type="presParOf" srcId="{9116E8AD-D9C7-40DD-A2E9-BCE162B3C4B8}" destId="{813629F2-B144-4BBF-927B-CDCAA5FD73A4}" srcOrd="2" destOrd="0" presId="urn:microsoft.com/office/officeart/2005/8/layout/cycle7"/>
    <dgm:cxn modelId="{F42994FF-E8BE-4E77-9A7B-A55E3A242E0E}" type="presParOf" srcId="{9116E8AD-D9C7-40DD-A2E9-BCE162B3C4B8}" destId="{595747A8-A18B-42F2-A3B3-D01115D8C498}" srcOrd="3" destOrd="0" presId="urn:microsoft.com/office/officeart/2005/8/layout/cycle7"/>
    <dgm:cxn modelId="{F2A56A8A-0E23-448F-A059-C70459E4C7D9}" type="presParOf" srcId="{595747A8-A18B-42F2-A3B3-D01115D8C498}" destId="{DA73BBF6-B95F-4889-BDF8-134973200D9D}" srcOrd="0" destOrd="0" presId="urn:microsoft.com/office/officeart/2005/8/layout/cycle7"/>
    <dgm:cxn modelId="{863376B4-18D3-4FE2-9049-55F3F590D8C3}" type="presParOf" srcId="{9116E8AD-D9C7-40DD-A2E9-BCE162B3C4B8}" destId="{8E4D1C3B-4FCE-4E2D-B7D0-987C27D1D4A1}" srcOrd="4" destOrd="0" presId="urn:microsoft.com/office/officeart/2005/8/layout/cycle7"/>
    <dgm:cxn modelId="{6B6EE94F-3A5A-4384-92AE-964731B580E8}" type="presParOf" srcId="{9116E8AD-D9C7-40DD-A2E9-BCE162B3C4B8}" destId="{E5D2605A-576A-449A-A765-560DC0BF2113}" srcOrd="5" destOrd="0" presId="urn:microsoft.com/office/officeart/2005/8/layout/cycle7"/>
    <dgm:cxn modelId="{58A580A8-8876-4172-B5C7-8624B70A2E5A}" type="presParOf" srcId="{E5D2605A-576A-449A-A765-560DC0BF2113}" destId="{5F0EC06A-87B7-4123-97F0-05C7BD9F73D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209060-FB43-4C58-8726-AB0DAF6E7D06}" type="doc">
      <dgm:prSet loTypeId="urn:microsoft.com/office/officeart/2005/8/layout/vList6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3E065187-C092-43E6-BBFA-A538792F5F9D}">
      <dgm:prSet phldrT="[Text]" custT="1"/>
      <dgm:spPr/>
      <dgm:t>
        <a:bodyPr/>
        <a:lstStyle/>
        <a:p>
          <a:r>
            <a:rPr lang="de-DE" sz="1800" b="1" dirty="0"/>
            <a:t>Nicht erfüllte Nutzen-erwartung</a:t>
          </a:r>
        </a:p>
      </dgm:t>
    </dgm:pt>
    <dgm:pt modelId="{4CC4BE07-E25F-4E3F-AA2F-0CB28E05ADE3}" type="parTrans" cxnId="{0674DE97-2F12-4376-A6AF-60662A3F83E7}">
      <dgm:prSet/>
      <dgm:spPr/>
      <dgm:t>
        <a:bodyPr/>
        <a:lstStyle/>
        <a:p>
          <a:endParaRPr lang="de-DE"/>
        </a:p>
      </dgm:t>
    </dgm:pt>
    <dgm:pt modelId="{8544A410-1E42-4D0C-991B-F64AE2C21301}" type="sibTrans" cxnId="{0674DE97-2F12-4376-A6AF-60662A3F83E7}">
      <dgm:prSet/>
      <dgm:spPr/>
      <dgm:t>
        <a:bodyPr/>
        <a:lstStyle/>
        <a:p>
          <a:endParaRPr lang="de-DE"/>
        </a:p>
      </dgm:t>
    </dgm:pt>
    <dgm:pt modelId="{FD83F25E-E6D2-4345-9C42-CDB466DCD4AC}">
      <dgm:prSet phldrT="[Text]" custT="1"/>
      <dgm:spPr/>
      <dgm:t>
        <a:bodyPr/>
        <a:lstStyle/>
        <a:p>
          <a:r>
            <a:rPr lang="de-DE" sz="2400" dirty="0"/>
            <a:t>Exit</a:t>
          </a:r>
        </a:p>
      </dgm:t>
    </dgm:pt>
    <dgm:pt modelId="{2D3D9655-8EDD-43BB-B872-F1FF9AF76D57}" type="parTrans" cxnId="{8C8B33C5-C92E-4F20-9975-AC0F3E19ACBE}">
      <dgm:prSet/>
      <dgm:spPr/>
      <dgm:t>
        <a:bodyPr/>
        <a:lstStyle/>
        <a:p>
          <a:endParaRPr lang="de-DE"/>
        </a:p>
      </dgm:t>
    </dgm:pt>
    <dgm:pt modelId="{C64EF1C5-3B93-452C-81B8-9A437EC8BF9B}" type="sibTrans" cxnId="{8C8B33C5-C92E-4F20-9975-AC0F3E19ACBE}">
      <dgm:prSet/>
      <dgm:spPr/>
      <dgm:t>
        <a:bodyPr/>
        <a:lstStyle/>
        <a:p>
          <a:endParaRPr lang="de-DE"/>
        </a:p>
      </dgm:t>
    </dgm:pt>
    <dgm:pt modelId="{42307576-6E51-4A72-8882-65D730378F40}">
      <dgm:prSet phldrT="[Text]" custT="1"/>
      <dgm:spPr/>
      <dgm:t>
        <a:bodyPr/>
        <a:lstStyle/>
        <a:p>
          <a:r>
            <a:rPr lang="de-DE" sz="2400" dirty="0"/>
            <a:t>Voice</a:t>
          </a:r>
        </a:p>
      </dgm:t>
    </dgm:pt>
    <dgm:pt modelId="{2A588AA2-FBEC-435D-B010-C46847A303BD}" type="parTrans" cxnId="{670FE544-26A9-4C21-B27D-DDCC6C50504A}">
      <dgm:prSet/>
      <dgm:spPr/>
      <dgm:t>
        <a:bodyPr/>
        <a:lstStyle/>
        <a:p>
          <a:endParaRPr lang="de-DE"/>
        </a:p>
      </dgm:t>
    </dgm:pt>
    <dgm:pt modelId="{F78C22DD-B7C3-4FFD-99CA-474E79D820C6}" type="sibTrans" cxnId="{670FE544-26A9-4C21-B27D-DDCC6C50504A}">
      <dgm:prSet/>
      <dgm:spPr/>
      <dgm:t>
        <a:bodyPr/>
        <a:lstStyle/>
        <a:p>
          <a:endParaRPr lang="de-DE"/>
        </a:p>
      </dgm:t>
    </dgm:pt>
    <dgm:pt modelId="{945A72BF-EDAB-4DE7-8898-CEA06A04280D}">
      <dgm:prSet phldrT="[Text]" custT="1"/>
      <dgm:spPr/>
      <dgm:t>
        <a:bodyPr/>
        <a:lstStyle/>
        <a:p>
          <a:endParaRPr lang="de-DE" sz="1000" dirty="0"/>
        </a:p>
      </dgm:t>
    </dgm:pt>
    <dgm:pt modelId="{175EB313-9BDF-45B4-9194-6F1BFFAC2FCF}" type="parTrans" cxnId="{FD5EDA4A-62EE-4928-803F-F15B741801B3}">
      <dgm:prSet/>
      <dgm:spPr/>
      <dgm:t>
        <a:bodyPr/>
        <a:lstStyle/>
        <a:p>
          <a:endParaRPr lang="de-DE"/>
        </a:p>
      </dgm:t>
    </dgm:pt>
    <dgm:pt modelId="{D956AD99-3AAF-42C5-84B5-8E30661A046E}" type="sibTrans" cxnId="{FD5EDA4A-62EE-4928-803F-F15B741801B3}">
      <dgm:prSet/>
      <dgm:spPr/>
      <dgm:t>
        <a:bodyPr/>
        <a:lstStyle/>
        <a:p>
          <a:endParaRPr lang="de-DE"/>
        </a:p>
      </dgm:t>
    </dgm:pt>
    <dgm:pt modelId="{ECF99686-1F43-4954-8F1B-537E5B808B18}" type="pres">
      <dgm:prSet presAssocID="{5E209060-FB43-4C58-8726-AB0DAF6E7D06}" presName="Name0" presStyleCnt="0">
        <dgm:presLayoutVars>
          <dgm:dir/>
          <dgm:animLvl val="lvl"/>
          <dgm:resizeHandles/>
        </dgm:presLayoutVars>
      </dgm:prSet>
      <dgm:spPr/>
    </dgm:pt>
    <dgm:pt modelId="{C7348D7D-34E2-48D6-9894-48924038455C}" type="pres">
      <dgm:prSet presAssocID="{3E065187-C092-43E6-BBFA-A538792F5F9D}" presName="linNode" presStyleCnt="0"/>
      <dgm:spPr/>
    </dgm:pt>
    <dgm:pt modelId="{2ABAD1CE-69C5-4E36-ACA7-7545FECD37B1}" type="pres">
      <dgm:prSet presAssocID="{3E065187-C092-43E6-BBFA-A538792F5F9D}" presName="parentShp" presStyleLbl="node1" presStyleIdx="0" presStyleCnt="1">
        <dgm:presLayoutVars>
          <dgm:bulletEnabled val="1"/>
        </dgm:presLayoutVars>
      </dgm:prSet>
      <dgm:spPr/>
    </dgm:pt>
    <dgm:pt modelId="{CB7C562C-8495-4CF5-81BF-57974C26842A}" type="pres">
      <dgm:prSet presAssocID="{3E065187-C092-43E6-BBFA-A538792F5F9D}" presName="childShp" presStyleLbl="bgAccFollowNode1" presStyleIdx="0" presStyleCnt="1" custLinFactNeighborX="17647" custLinFactNeighborY="1446">
        <dgm:presLayoutVars>
          <dgm:bulletEnabled val="1"/>
        </dgm:presLayoutVars>
      </dgm:prSet>
      <dgm:spPr/>
    </dgm:pt>
  </dgm:ptLst>
  <dgm:cxnLst>
    <dgm:cxn modelId="{CF692E0D-31E4-4920-8920-52317F3BC39B}" type="presOf" srcId="{5E209060-FB43-4C58-8726-AB0DAF6E7D06}" destId="{ECF99686-1F43-4954-8F1B-537E5B808B18}" srcOrd="0" destOrd="0" presId="urn:microsoft.com/office/officeart/2005/8/layout/vList6"/>
    <dgm:cxn modelId="{93E99A1F-D9AF-48AF-934C-9E9BC701EA9A}" type="presOf" srcId="{FD83F25E-E6D2-4345-9C42-CDB466DCD4AC}" destId="{CB7C562C-8495-4CF5-81BF-57974C26842A}" srcOrd="0" destOrd="1" presId="urn:microsoft.com/office/officeart/2005/8/layout/vList6"/>
    <dgm:cxn modelId="{670FE544-26A9-4C21-B27D-DDCC6C50504A}" srcId="{3E065187-C092-43E6-BBFA-A538792F5F9D}" destId="{42307576-6E51-4A72-8882-65D730378F40}" srcOrd="2" destOrd="0" parTransId="{2A588AA2-FBEC-435D-B010-C46847A303BD}" sibTransId="{F78C22DD-B7C3-4FFD-99CA-474E79D820C6}"/>
    <dgm:cxn modelId="{FD5EDA4A-62EE-4928-803F-F15B741801B3}" srcId="{3E065187-C092-43E6-BBFA-A538792F5F9D}" destId="{945A72BF-EDAB-4DE7-8898-CEA06A04280D}" srcOrd="0" destOrd="0" parTransId="{175EB313-9BDF-45B4-9194-6F1BFFAC2FCF}" sibTransId="{D956AD99-3AAF-42C5-84B5-8E30661A046E}"/>
    <dgm:cxn modelId="{0674DE97-2F12-4376-A6AF-60662A3F83E7}" srcId="{5E209060-FB43-4C58-8726-AB0DAF6E7D06}" destId="{3E065187-C092-43E6-BBFA-A538792F5F9D}" srcOrd="0" destOrd="0" parTransId="{4CC4BE07-E25F-4E3F-AA2F-0CB28E05ADE3}" sibTransId="{8544A410-1E42-4D0C-991B-F64AE2C21301}"/>
    <dgm:cxn modelId="{8C8B33C5-C92E-4F20-9975-AC0F3E19ACBE}" srcId="{3E065187-C092-43E6-BBFA-A538792F5F9D}" destId="{FD83F25E-E6D2-4345-9C42-CDB466DCD4AC}" srcOrd="1" destOrd="0" parTransId="{2D3D9655-8EDD-43BB-B872-F1FF9AF76D57}" sibTransId="{C64EF1C5-3B93-452C-81B8-9A437EC8BF9B}"/>
    <dgm:cxn modelId="{D1EA5CCD-F6BF-4535-86E6-6946E7CE476C}" type="presOf" srcId="{42307576-6E51-4A72-8882-65D730378F40}" destId="{CB7C562C-8495-4CF5-81BF-57974C26842A}" srcOrd="0" destOrd="2" presId="urn:microsoft.com/office/officeart/2005/8/layout/vList6"/>
    <dgm:cxn modelId="{BBF96DCD-EC1F-4146-A2CE-B82F5CE7C89E}" type="presOf" srcId="{945A72BF-EDAB-4DE7-8898-CEA06A04280D}" destId="{CB7C562C-8495-4CF5-81BF-57974C26842A}" srcOrd="0" destOrd="0" presId="urn:microsoft.com/office/officeart/2005/8/layout/vList6"/>
    <dgm:cxn modelId="{34D538D2-D1E5-444C-ACDB-C5500E9D46B4}" type="presOf" srcId="{3E065187-C092-43E6-BBFA-A538792F5F9D}" destId="{2ABAD1CE-69C5-4E36-ACA7-7545FECD37B1}" srcOrd="0" destOrd="0" presId="urn:microsoft.com/office/officeart/2005/8/layout/vList6"/>
    <dgm:cxn modelId="{E41C591C-1BD9-4927-B609-BA8FFFEC00FF}" type="presParOf" srcId="{ECF99686-1F43-4954-8F1B-537E5B808B18}" destId="{C7348D7D-34E2-48D6-9894-48924038455C}" srcOrd="0" destOrd="0" presId="urn:microsoft.com/office/officeart/2005/8/layout/vList6"/>
    <dgm:cxn modelId="{E9AFBA34-8DE2-4D03-8467-B61C14289927}" type="presParOf" srcId="{C7348D7D-34E2-48D6-9894-48924038455C}" destId="{2ABAD1CE-69C5-4E36-ACA7-7545FECD37B1}" srcOrd="0" destOrd="0" presId="urn:microsoft.com/office/officeart/2005/8/layout/vList6"/>
    <dgm:cxn modelId="{1011F3ED-AD7F-4EC7-B64B-455F4AA5DE23}" type="presParOf" srcId="{C7348D7D-34E2-48D6-9894-48924038455C}" destId="{CB7C562C-8495-4CF5-81BF-57974C26842A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F5CF8-4353-476C-96D6-EAA8AB8FEA3B}">
      <dsp:nvSpPr>
        <dsp:cNvPr id="0" name=""/>
        <dsp:cNvSpPr/>
      </dsp:nvSpPr>
      <dsp:spPr>
        <a:xfrm>
          <a:off x="1917029" y="878"/>
          <a:ext cx="1414706" cy="707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Bedürfnisse</a:t>
          </a:r>
        </a:p>
      </dsp:txBody>
      <dsp:txXfrm>
        <a:off x="1937747" y="21596"/>
        <a:ext cx="1373270" cy="665917"/>
      </dsp:txXfrm>
    </dsp:sp>
    <dsp:sp modelId="{82A5DF32-F86F-482A-A062-4DEC8D26672F}">
      <dsp:nvSpPr>
        <dsp:cNvPr id="0" name=""/>
        <dsp:cNvSpPr/>
      </dsp:nvSpPr>
      <dsp:spPr>
        <a:xfrm rot="3600000">
          <a:off x="2839763" y="1242580"/>
          <a:ext cx="737579" cy="2475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 dirty="0"/>
        </a:p>
      </dsp:txBody>
      <dsp:txXfrm>
        <a:off x="2914035" y="1292095"/>
        <a:ext cx="589035" cy="148543"/>
      </dsp:txXfrm>
    </dsp:sp>
    <dsp:sp modelId="{813629F2-B144-4BBF-927B-CDCAA5FD73A4}">
      <dsp:nvSpPr>
        <dsp:cNvPr id="0" name=""/>
        <dsp:cNvSpPr/>
      </dsp:nvSpPr>
      <dsp:spPr>
        <a:xfrm>
          <a:off x="3085370" y="2024503"/>
          <a:ext cx="1414706" cy="707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Güterpreise</a:t>
          </a:r>
        </a:p>
      </dsp:txBody>
      <dsp:txXfrm>
        <a:off x="3106088" y="2045221"/>
        <a:ext cx="1373270" cy="665917"/>
      </dsp:txXfrm>
    </dsp:sp>
    <dsp:sp modelId="{595747A8-A18B-42F2-A3B3-D01115D8C498}">
      <dsp:nvSpPr>
        <dsp:cNvPr id="0" name=""/>
        <dsp:cNvSpPr/>
      </dsp:nvSpPr>
      <dsp:spPr>
        <a:xfrm rot="10800000">
          <a:off x="2255593" y="2254393"/>
          <a:ext cx="737579" cy="2475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 dirty="0"/>
        </a:p>
      </dsp:txBody>
      <dsp:txXfrm rot="10800000">
        <a:off x="2329865" y="2303908"/>
        <a:ext cx="589035" cy="148543"/>
      </dsp:txXfrm>
    </dsp:sp>
    <dsp:sp modelId="{8E4D1C3B-4FCE-4E2D-B7D0-987C27D1D4A1}">
      <dsp:nvSpPr>
        <dsp:cNvPr id="0" name=""/>
        <dsp:cNvSpPr/>
      </dsp:nvSpPr>
      <dsp:spPr>
        <a:xfrm>
          <a:off x="748689" y="2024503"/>
          <a:ext cx="1414706" cy="707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900" kern="1200" dirty="0"/>
            <a:t>Einkommen</a:t>
          </a:r>
        </a:p>
      </dsp:txBody>
      <dsp:txXfrm>
        <a:off x="769407" y="2045221"/>
        <a:ext cx="1373270" cy="665917"/>
      </dsp:txXfrm>
    </dsp:sp>
    <dsp:sp modelId="{E5D2605A-576A-449A-A765-560DC0BF2113}">
      <dsp:nvSpPr>
        <dsp:cNvPr id="0" name=""/>
        <dsp:cNvSpPr/>
      </dsp:nvSpPr>
      <dsp:spPr>
        <a:xfrm rot="18000000">
          <a:off x="1671422" y="1242580"/>
          <a:ext cx="737579" cy="24757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000" kern="1200" dirty="0"/>
        </a:p>
      </dsp:txBody>
      <dsp:txXfrm>
        <a:off x="1745694" y="1292095"/>
        <a:ext cx="589035" cy="1485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C562C-8495-4CF5-81BF-57974C26842A}">
      <dsp:nvSpPr>
        <dsp:cNvPr id="0" name=""/>
        <dsp:cNvSpPr/>
      </dsp:nvSpPr>
      <dsp:spPr>
        <a:xfrm>
          <a:off x="1394991" y="0"/>
          <a:ext cx="2092487" cy="138861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e-DE" sz="1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Exit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2400" kern="1200" dirty="0"/>
            <a:t>Voice</a:t>
          </a:r>
        </a:p>
      </dsp:txBody>
      <dsp:txXfrm>
        <a:off x="1394991" y="173577"/>
        <a:ext cx="1571757" cy="1041459"/>
      </dsp:txXfrm>
    </dsp:sp>
    <dsp:sp modelId="{2ABAD1CE-69C5-4E36-ACA7-7545FECD37B1}">
      <dsp:nvSpPr>
        <dsp:cNvPr id="0" name=""/>
        <dsp:cNvSpPr/>
      </dsp:nvSpPr>
      <dsp:spPr>
        <a:xfrm>
          <a:off x="0" y="0"/>
          <a:ext cx="1394991" cy="13886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b="1" kern="1200" dirty="0"/>
            <a:t>Nicht erfüllte Nutzen-erwartung</a:t>
          </a:r>
        </a:p>
      </dsp:txBody>
      <dsp:txXfrm>
        <a:off x="67786" y="67786"/>
        <a:ext cx="1259419" cy="1253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de-DE" smtClean="0"/>
              <a:t>27.07.2017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de-DE" smtClean="0"/>
              <a:t>27.07.2017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3566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-1" y="0"/>
            <a:ext cx="914162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9" name="Rechteck 8"/>
          <p:cNvSpPr/>
          <p:nvPr/>
        </p:nvSpPr>
        <p:spPr>
          <a:xfrm>
            <a:off x="-1" y="5102352"/>
            <a:ext cx="9141620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2286000"/>
            <a:ext cx="72009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550" y="3959352"/>
            <a:ext cx="72009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CD5F-18FB-4D29-A048-8D166C1E2C42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B7E3-13C5-428B-A9C6-23E68322EBD1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C79C-4BF4-44CD-BF3C-4FFF33CDE85F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274320"/>
            <a:ext cx="9144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550" y="2130552"/>
            <a:ext cx="72009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1550" y="4572000"/>
            <a:ext cx="72009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7DF4-7521-46D0-9766-EB2AE9D37E60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526C3-A894-4FDD-8528-F02A8E441046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3B61-D1CB-43F2-9DB7-EAED96C9E344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604F9-8CFD-4802-A7CA-3E5F9C91ABBB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0FD9-EE4C-461E-AA72-3976DB430056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758952"/>
            <a:ext cx="497205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 marL="2834640" marR="0" indent="-228600" algn="l" defTabSz="914400" rtl="0" eaLnBrk="1" fontAlgn="auto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 baseline="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B8A30-F989-448D-8ADB-B21DF589CD7F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02986" y="2350008"/>
            <a:ext cx="315468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6314" y="502920"/>
            <a:ext cx="5026914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02986" y="4361688"/>
            <a:ext cx="315468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1611F-9D2C-47F0-B59E-5C76A19235D8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6583680"/>
            <a:ext cx="9141620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sz="1800" dirty="0"/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7C56-0433-4CA1-9E0C-448150CA70B9}" type="datetime1">
              <a:rPr lang="de-DE" smtClean="0"/>
              <a:t>27.07.2017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Verbraucherrolle und Verbraucherbildung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Grundsätzliche Vorüberlegungen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049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96031"/>
              </p:ext>
            </p:extLst>
          </p:nvPr>
        </p:nvGraphicFramePr>
        <p:xfrm>
          <a:off x="197429" y="1328244"/>
          <a:ext cx="8821881" cy="41400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2000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6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6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6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2000" dirty="0">
                          <a:effectLst/>
                        </a:rPr>
                        <a:t> Leitbild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432435" marR="299720" indent="-132715"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Der</a:t>
                      </a:r>
                      <a:r>
                        <a:rPr lang="de-DE" sz="1800" spc="-40" dirty="0">
                          <a:effectLst/>
                        </a:rPr>
                        <a:t> </a:t>
                      </a:r>
                      <a:r>
                        <a:rPr lang="de-DE" sz="1800" dirty="0">
                          <a:effectLst/>
                        </a:rPr>
                        <a:t>vertrauende Konsument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2435" marR="323850" indent="-108585"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Der</a:t>
                      </a:r>
                      <a:r>
                        <a:rPr lang="de-DE" sz="1800" spc="-40" dirty="0">
                          <a:effectLst/>
                        </a:rPr>
                        <a:t> </a:t>
                      </a:r>
                      <a:r>
                        <a:rPr lang="de-DE" sz="1800" dirty="0">
                          <a:effectLst/>
                        </a:rPr>
                        <a:t>verletzliche Konsument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33070" marR="76200" indent="-358775"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</a:rPr>
                        <a:t>Der</a:t>
                      </a:r>
                      <a:r>
                        <a:rPr lang="de-DE" sz="1800" spc="-50" dirty="0">
                          <a:effectLst/>
                        </a:rPr>
                        <a:t> </a:t>
                      </a:r>
                      <a:r>
                        <a:rPr lang="de-DE" sz="1800" dirty="0">
                          <a:effectLst/>
                        </a:rPr>
                        <a:t>verantwortungs-volle Konsument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5010">
                <a:tc>
                  <a:txBody>
                    <a:bodyPr/>
                    <a:lstStyle/>
                    <a:p>
                      <a:pPr marL="65405" marR="66040">
                        <a:spcAft>
                          <a:spcPts val="0"/>
                        </a:spcAft>
                      </a:pPr>
                      <a:r>
                        <a:rPr lang="de-DE" sz="1600" b="0" i="1" dirty="0">
                          <a:effectLst/>
                        </a:rPr>
                        <a:t>Grad der Verantwortungs-übernahme</a:t>
                      </a:r>
                      <a:r>
                        <a:rPr lang="de-DE" sz="1600" b="0" i="1" spc="-35" dirty="0">
                          <a:effectLst/>
                        </a:rPr>
                        <a:t> d</a:t>
                      </a:r>
                      <a:r>
                        <a:rPr lang="de-DE" sz="1600" b="0" i="1" dirty="0">
                          <a:effectLst/>
                        </a:rPr>
                        <a:t>urch den</a:t>
                      </a:r>
                      <a:r>
                        <a:rPr lang="de-DE" sz="1600" b="0" i="1" spc="-40" dirty="0">
                          <a:effectLst/>
                        </a:rPr>
                        <a:t> E</a:t>
                      </a:r>
                      <a:r>
                        <a:rPr lang="de-DE" sz="1600" b="0" i="1" dirty="0">
                          <a:effectLst/>
                        </a:rPr>
                        <a:t>inzelnen</a:t>
                      </a:r>
                      <a:endParaRPr lang="de-DE" sz="16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39700" algn="ctr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Keine Zeitressourcen</a:t>
                      </a:r>
                      <a:r>
                        <a:rPr lang="de-DE" sz="1600" spc="-50" dirty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für Reflexion der Konsum-entscheidung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39700" algn="ctr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Den Alltagsheraus-forderungen nicht</a:t>
                      </a:r>
                      <a:r>
                        <a:rPr lang="de-DE" sz="1600" spc="-45" dirty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gewachsen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90805" algn="ct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Große Eigeninitiative bei der</a:t>
                      </a:r>
                      <a:r>
                        <a:rPr lang="de-DE" sz="1600" b="0" spc="-45" dirty="0"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Informations-beschaffung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</a:rPr>
                        <a:t> </a:t>
                      </a:r>
                      <a:endParaRPr lang="de-DE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52400" algn="ctr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Große Anhängigkeit</a:t>
                      </a:r>
                      <a:r>
                        <a:rPr lang="de-DE" sz="1600" spc="-40" dirty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von</a:t>
                      </a:r>
                      <a:r>
                        <a:rPr lang="de-DE" sz="1600" baseline="0" dirty="0">
                          <a:effectLst/>
                        </a:rPr>
                        <a:t> </a:t>
                      </a:r>
                      <a:r>
                        <a:rPr lang="de-DE" sz="1600" dirty="0">
                          <a:effectLst/>
                        </a:rPr>
                        <a:t>vertrauens-würdigen </a:t>
                      </a:r>
                      <a:br>
                        <a:rPr lang="de-DE" sz="1600" dirty="0">
                          <a:effectLst/>
                        </a:rPr>
                      </a:br>
                      <a:r>
                        <a:rPr lang="de-DE" sz="1600" dirty="0">
                          <a:effectLst/>
                        </a:rPr>
                        <a:t>Informationen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86360" algn="ct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Nur eingeschränkte</a:t>
                      </a:r>
                      <a:r>
                        <a:rPr lang="de-DE" sz="1600" b="0" spc="-50" dirty="0"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Möglichkeiten zur Informations- </a:t>
                      </a:r>
                    </a:p>
                    <a:p>
                      <a:pPr marL="65405" marR="86360" algn="ctr"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beschaffung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6298">
                <a:tc>
                  <a:txBody>
                    <a:bodyPr/>
                    <a:lstStyle/>
                    <a:p>
                      <a:pPr marL="65405" marR="19431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600" b="0" i="1" dirty="0">
                          <a:effectLst/>
                        </a:rPr>
                        <a:t>Grad der Verantwortungs-übertragung an den</a:t>
                      </a:r>
                      <a:r>
                        <a:rPr lang="de-DE" sz="1600" b="0" i="1" spc="-20" dirty="0">
                          <a:effectLst/>
                        </a:rPr>
                        <a:t> </a:t>
                      </a:r>
                      <a:r>
                        <a:rPr lang="de-DE" sz="1600" b="0" i="1" dirty="0">
                          <a:effectLst/>
                        </a:rPr>
                        <a:t>Staat</a:t>
                      </a:r>
                      <a:endParaRPr lang="de-DE" sz="16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6891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Staat sorgt für</a:t>
                      </a:r>
                      <a:r>
                        <a:rPr lang="de-DE" sz="1600" b="0" spc="-65" dirty="0"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Mindeststandards im Verbraucherschutz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193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Hoher Stellenwert </a:t>
                      </a:r>
                    </a:p>
                    <a:p>
                      <a:pPr marL="65405" marR="11938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der staatlichen</a:t>
                      </a:r>
                      <a:r>
                        <a:rPr lang="de-DE" sz="1600" b="0" spc="-50" dirty="0"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Verbraucherschutz-politik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9842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</a:rPr>
                        <a:t>Keine staatliche </a:t>
                      </a:r>
                      <a:br>
                        <a:rPr lang="de-DE" sz="1600" b="0" dirty="0">
                          <a:effectLst/>
                        </a:rPr>
                      </a:br>
                      <a:r>
                        <a:rPr lang="de-DE" sz="1600" b="0" dirty="0">
                          <a:effectLst/>
                        </a:rPr>
                        <a:t>Bevormundung, aber unterstützende</a:t>
                      </a:r>
                      <a:r>
                        <a:rPr lang="de-DE" sz="1600" b="0" spc="-45" dirty="0">
                          <a:effectLst/>
                        </a:rPr>
                        <a:t> </a:t>
                      </a:r>
                      <a:r>
                        <a:rPr lang="de-DE" sz="1600" b="0" dirty="0">
                          <a:effectLst/>
                        </a:rPr>
                        <a:t>Rahmenbedingungen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197429" y="218210"/>
            <a:ext cx="88114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de-DE" sz="2800" b="1" dirty="0"/>
              <a:t>Verbraucherleitbilder und davon abgeleitete</a:t>
            </a:r>
            <a:br>
              <a:rPr lang="de-DE" sz="2800" b="1" dirty="0"/>
            </a:br>
            <a:r>
              <a:rPr lang="de-DE" sz="2800" b="1" dirty="0"/>
              <a:t>Konzeptionen der Verbraucherpolitik</a:t>
            </a:r>
            <a:endParaRPr lang="de-DE" sz="28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943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leichschenkliges Dreieck 6"/>
          <p:cNvSpPr/>
          <p:nvPr/>
        </p:nvSpPr>
        <p:spPr>
          <a:xfrm>
            <a:off x="561108" y="786063"/>
            <a:ext cx="7876310" cy="5006581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813464" y="3418609"/>
            <a:ext cx="1319645" cy="75853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701418" y="2347977"/>
            <a:ext cx="2736000" cy="972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rgbClr val="363D3D"/>
                </a:solidFill>
              </a:rPr>
              <a:t>Konsumenten</a:t>
            </a:r>
            <a:r>
              <a:rPr lang="de-DE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5" name="Rechteck 4"/>
          <p:cNvSpPr/>
          <p:nvPr/>
        </p:nvSpPr>
        <p:spPr>
          <a:xfrm>
            <a:off x="561108" y="2347977"/>
            <a:ext cx="2736000" cy="972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prstClr val="white"/>
                </a:solidFill>
              </a:rPr>
              <a:t>Unternehmen</a:t>
            </a:r>
            <a:r>
              <a:rPr lang="de-DE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" name="Rechteck 5"/>
          <p:cNvSpPr/>
          <p:nvPr/>
        </p:nvSpPr>
        <p:spPr>
          <a:xfrm>
            <a:off x="3105286" y="4696142"/>
            <a:ext cx="2736000" cy="1008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Bürger</a:t>
            </a:r>
            <a:r>
              <a:rPr lang="de-DE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34631" y="381322"/>
            <a:ext cx="3529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Ökonomische </a:t>
            </a:r>
            <a:br>
              <a:rPr lang="de-DE" sz="2400" b="1" dirty="0">
                <a:solidFill>
                  <a:schemeClr val="bg1"/>
                </a:solidFill>
              </a:rPr>
            </a:br>
            <a:r>
              <a:rPr lang="de-DE" sz="2400" b="1" dirty="0">
                <a:solidFill>
                  <a:schemeClr val="bg1"/>
                </a:solidFill>
              </a:rPr>
              <a:t>Effizienz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976721" y="5377145"/>
            <a:ext cx="2167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Ökologische </a:t>
            </a:r>
            <a:br>
              <a:rPr lang="de-DE" sz="2400" b="1" dirty="0">
                <a:solidFill>
                  <a:schemeClr val="bg1"/>
                </a:solidFill>
              </a:rPr>
            </a:br>
            <a:r>
              <a:rPr lang="de-DE" sz="2400" b="1" dirty="0">
                <a:solidFill>
                  <a:schemeClr val="bg1"/>
                </a:solidFill>
              </a:rPr>
              <a:t>Stabilität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-143514" y="5288644"/>
            <a:ext cx="1794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chemeClr val="bg1"/>
                </a:solidFill>
              </a:rPr>
              <a:t>Soziale</a:t>
            </a:r>
            <a:br>
              <a:rPr lang="de-DE" sz="2400" b="1" dirty="0">
                <a:solidFill>
                  <a:schemeClr val="bg1"/>
                </a:solidFill>
              </a:rPr>
            </a:br>
            <a:r>
              <a:rPr lang="de-DE" sz="2400" b="1" dirty="0">
                <a:solidFill>
                  <a:schemeClr val="bg1"/>
                </a:solidFill>
              </a:rPr>
              <a:t>Fairness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916581" y="362819"/>
            <a:ext cx="3291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0070C0"/>
                </a:solidFill>
              </a:rPr>
              <a:t>Der Verbraucher </a:t>
            </a:r>
            <a:br>
              <a:rPr lang="de-DE" sz="2400" b="1" dirty="0">
                <a:solidFill>
                  <a:srgbClr val="0070C0"/>
                </a:solidFill>
              </a:rPr>
            </a:br>
            <a:r>
              <a:rPr lang="de-DE" sz="2400" b="1" dirty="0">
                <a:solidFill>
                  <a:srgbClr val="0070C0"/>
                </a:solidFill>
              </a:rPr>
              <a:t>im Dreieck zwischen Effizienz, Nachhaltigkeit </a:t>
            </a:r>
            <a:br>
              <a:rPr lang="de-DE" sz="2400" b="1" dirty="0">
                <a:solidFill>
                  <a:srgbClr val="0070C0"/>
                </a:solidFill>
              </a:rPr>
            </a:br>
            <a:r>
              <a:rPr lang="de-DE" sz="2400" b="1" dirty="0">
                <a:solidFill>
                  <a:srgbClr val="0070C0"/>
                </a:solidFill>
              </a:rPr>
              <a:t>und Fairness</a:t>
            </a: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26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078" y="238992"/>
            <a:ext cx="8591107" cy="670324"/>
          </a:xfrm>
        </p:spPr>
        <p:txBody>
          <a:bodyPr/>
          <a:lstStyle/>
          <a:p>
            <a:r>
              <a:rPr lang="de-DE" b="1" dirty="0"/>
              <a:t>Zur Konsumentenrolle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078" y="1274632"/>
            <a:ext cx="8516679" cy="5084604"/>
          </a:xfrm>
        </p:spPr>
        <p:txBody>
          <a:bodyPr>
            <a:noAutofit/>
          </a:bodyPr>
          <a:lstStyle/>
          <a:p>
            <a:r>
              <a:rPr lang="de-DE" sz="2400" dirty="0"/>
              <a:t>Konsum stellt in unserer Gesellschaft einen wesentlichen </a:t>
            </a:r>
            <a:r>
              <a:rPr lang="de-DE" sz="2400" b="1" dirty="0">
                <a:solidFill>
                  <a:srgbClr val="FFFF00"/>
                </a:solidFill>
              </a:rPr>
              <a:t>Modus privater Lebensführung</a:t>
            </a:r>
            <a:r>
              <a:rPr lang="de-DE" sz="2400" dirty="0"/>
              <a:t> und </a:t>
            </a:r>
            <a:r>
              <a:rPr lang="de-DE" sz="2400" b="1" dirty="0">
                <a:solidFill>
                  <a:srgbClr val="FFFF00"/>
                </a:solidFill>
              </a:rPr>
              <a:t>gesellschaftlicher Teilhabe</a:t>
            </a:r>
            <a:r>
              <a:rPr lang="de-DE" sz="2400" dirty="0"/>
              <a:t> (bzw. Exklusion) dar</a:t>
            </a:r>
          </a:p>
          <a:p>
            <a:r>
              <a:rPr lang="de-DE" sz="2400" dirty="0"/>
              <a:t>Unser Konsumverhaltens wird immer stärker und </a:t>
            </a:r>
            <a:r>
              <a:rPr lang="de-DE" sz="2400" dirty="0" err="1"/>
              <a:t>unkontrollier</a:t>
            </a:r>
            <a:r>
              <a:rPr lang="de-DE" sz="2400" dirty="0"/>
              <a:t>-barer</a:t>
            </a:r>
            <a:r>
              <a:rPr lang="de-DE" sz="2400" b="1" dirty="0">
                <a:solidFill>
                  <a:srgbClr val="FFFF00"/>
                </a:solidFill>
              </a:rPr>
              <a:t> </a:t>
            </a:r>
            <a:r>
              <a:rPr lang="de-DE" sz="2400" dirty="0"/>
              <a:t>denn je von außen (Online-Werbung, Marketing, Marken-Inszenierung) </a:t>
            </a:r>
            <a:r>
              <a:rPr lang="de-DE" sz="2400" b="1" dirty="0">
                <a:solidFill>
                  <a:srgbClr val="FFFF00"/>
                </a:solidFill>
              </a:rPr>
              <a:t>beeinflusst</a:t>
            </a:r>
          </a:p>
          <a:p>
            <a:r>
              <a:rPr lang="de-DE" sz="2400" b="1" dirty="0">
                <a:solidFill>
                  <a:srgbClr val="FFFF00"/>
                </a:solidFill>
              </a:rPr>
              <a:t>Strukturelle Ungleichgewichte - </a:t>
            </a:r>
            <a:r>
              <a:rPr lang="de-DE" sz="2400" dirty="0"/>
              <a:t>z.B. zwischen Anbietern und Kunden - kennzeichnen den Konsumentenalltag</a:t>
            </a:r>
          </a:p>
          <a:p>
            <a:r>
              <a:rPr lang="de-DE" sz="2400" dirty="0"/>
              <a:t>Neben </a:t>
            </a:r>
            <a:r>
              <a:rPr lang="de-DE" sz="2400" b="1" dirty="0">
                <a:solidFill>
                  <a:srgbClr val="FFFF00"/>
                </a:solidFill>
              </a:rPr>
              <a:t>Informations- </a:t>
            </a:r>
            <a:r>
              <a:rPr lang="de-DE" sz="2400" b="1" dirty="0"/>
              <a:t>prägen</a:t>
            </a:r>
            <a:r>
              <a:rPr lang="de-DE" sz="2400" b="1" dirty="0">
                <a:solidFill>
                  <a:srgbClr val="FFFF00"/>
                </a:solidFill>
              </a:rPr>
              <a:t> </a:t>
            </a:r>
            <a:r>
              <a:rPr lang="de-DE" sz="2400" dirty="0"/>
              <a:t>auch </a:t>
            </a:r>
            <a:r>
              <a:rPr lang="de-DE" sz="2400" b="1" dirty="0">
                <a:solidFill>
                  <a:srgbClr val="FFFF00"/>
                </a:solidFill>
              </a:rPr>
              <a:t>Machtasymmetrie</a:t>
            </a:r>
            <a:r>
              <a:rPr lang="de-DE" sz="2400" dirty="0">
                <a:solidFill>
                  <a:srgbClr val="FFFF00"/>
                </a:solidFill>
              </a:rPr>
              <a:t>n</a:t>
            </a:r>
            <a:r>
              <a:rPr lang="de-DE" sz="2400" dirty="0"/>
              <a:t> den Alltag, so etwa zwischen Finanzdienstleistern und Kunden, welche die Anlagekonditionen akzeptieren und die Anlagerisiken tragen müssen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164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078" y="238992"/>
            <a:ext cx="8591107" cy="670324"/>
          </a:xfrm>
        </p:spPr>
        <p:txBody>
          <a:bodyPr/>
          <a:lstStyle/>
          <a:p>
            <a:r>
              <a:rPr lang="de-DE" b="1" dirty="0"/>
              <a:t>Chancen und Grenzen der Verbraucherbildung</a:t>
            </a:r>
          </a:p>
        </p:txBody>
      </p:sp>
      <p:sp>
        <p:nvSpPr>
          <p:cNvPr id="5" name="Inhaltsplatzhalter 3"/>
          <p:cNvSpPr>
            <a:spLocks noGrp="1"/>
          </p:cNvSpPr>
          <p:nvPr>
            <p:ph idx="1"/>
          </p:nvPr>
        </p:nvSpPr>
        <p:spPr>
          <a:xfrm>
            <a:off x="287078" y="1236934"/>
            <a:ext cx="8472458" cy="4841747"/>
          </a:xfrm>
        </p:spPr>
        <p:txBody>
          <a:bodyPr>
            <a:noAutofit/>
          </a:bodyPr>
          <a:lstStyle/>
          <a:p>
            <a:r>
              <a:rPr lang="de-DE" sz="2400" b="1" dirty="0">
                <a:solidFill>
                  <a:srgbClr val="FFFF00"/>
                </a:solidFill>
              </a:rPr>
              <a:t>Jugendliche</a:t>
            </a:r>
            <a:r>
              <a:rPr lang="de-DE" sz="2400" b="1" dirty="0"/>
              <a:t> …</a:t>
            </a:r>
            <a:br>
              <a:rPr lang="de-DE" sz="2400" b="1" dirty="0"/>
            </a:br>
            <a:r>
              <a:rPr lang="de-DE" sz="2400" b="1" dirty="0"/>
              <a:t>- </a:t>
            </a:r>
            <a:r>
              <a:rPr lang="de-DE" sz="2400" dirty="0"/>
              <a:t>sind in der Pubertät mit </a:t>
            </a:r>
            <a:r>
              <a:rPr lang="de-DE" sz="2400" b="1" dirty="0">
                <a:solidFill>
                  <a:srgbClr val="FFFF00"/>
                </a:solidFill>
              </a:rPr>
              <a:t>Identitätsfindung</a:t>
            </a:r>
            <a:r>
              <a:rPr lang="de-DE" sz="2400" dirty="0"/>
              <a:t>  - nicht zuletzt -    </a:t>
            </a:r>
            <a:br>
              <a:rPr lang="de-DE" sz="2400" dirty="0"/>
            </a:br>
            <a:r>
              <a:rPr lang="de-DE" sz="2400" dirty="0"/>
              <a:t>  durch Konsum beschäftigt</a:t>
            </a:r>
            <a:br>
              <a:rPr lang="de-DE" sz="2400" dirty="0"/>
            </a:br>
            <a:r>
              <a:rPr lang="de-DE" sz="2400" dirty="0"/>
              <a:t>- wollen sich ihre </a:t>
            </a:r>
            <a:r>
              <a:rPr lang="de-DE" sz="2400" b="1" dirty="0">
                <a:solidFill>
                  <a:srgbClr val="FFFF00"/>
                </a:solidFill>
              </a:rPr>
              <a:t>Freiheit</a:t>
            </a:r>
            <a:r>
              <a:rPr lang="de-DE" sz="2400" dirty="0"/>
              <a:t> nicht durch Vorgaben beschränken </a:t>
            </a:r>
            <a:br>
              <a:rPr lang="de-DE" sz="2400" dirty="0"/>
            </a:br>
            <a:r>
              <a:rPr lang="de-DE" sz="2400" dirty="0"/>
              <a:t>  lassen</a:t>
            </a:r>
            <a:br>
              <a:rPr lang="de-DE" sz="2400" dirty="0"/>
            </a:br>
            <a:r>
              <a:rPr lang="de-DE" sz="2400" dirty="0"/>
              <a:t>- müssen Reflexion und ethisches Handeln erst lernen</a:t>
            </a:r>
            <a:br>
              <a:rPr lang="de-DE" sz="2400" dirty="0"/>
            </a:br>
            <a:r>
              <a:rPr lang="de-DE" sz="2400" dirty="0"/>
              <a:t>- wollen als Konsument weder belehrt noch betrogen oder</a:t>
            </a:r>
            <a:br>
              <a:rPr lang="de-DE" sz="2400" dirty="0"/>
            </a:br>
            <a:r>
              <a:rPr lang="de-DE" sz="2400" dirty="0"/>
              <a:t>  benachteiligt werden</a:t>
            </a:r>
          </a:p>
          <a:p>
            <a:r>
              <a:rPr lang="de-DE" sz="2400" dirty="0"/>
              <a:t>Verbraucherbildung erfordert eine </a:t>
            </a:r>
            <a:r>
              <a:rPr lang="de-DE" sz="2400" b="1" dirty="0">
                <a:solidFill>
                  <a:srgbClr val="FFFF00"/>
                </a:solidFill>
              </a:rPr>
              <a:t>kompetente</a:t>
            </a:r>
            <a:r>
              <a:rPr lang="de-DE" sz="2400" dirty="0"/>
              <a:t> </a:t>
            </a:r>
            <a:r>
              <a:rPr lang="de-DE" sz="2400" b="1" dirty="0">
                <a:solidFill>
                  <a:srgbClr val="FFFF00"/>
                </a:solidFill>
              </a:rPr>
              <a:t>Lehrkraft</a:t>
            </a:r>
          </a:p>
          <a:p>
            <a:r>
              <a:rPr lang="de-DE" sz="2400" dirty="0"/>
              <a:t>Wo die Einzelnen überfordert sind, sind </a:t>
            </a:r>
            <a:r>
              <a:rPr lang="de-DE" sz="2400" b="1" dirty="0">
                <a:solidFill>
                  <a:srgbClr val="FFFF00"/>
                </a:solidFill>
              </a:rPr>
              <a:t>Expertinnen/Experten</a:t>
            </a:r>
            <a:r>
              <a:rPr lang="de-DE" sz="2400" dirty="0"/>
              <a:t> und parteiliche Vertreter/‐innen (Verbraucher‐Organisationen, Stiftung Warentests, Foodwatch, …) hilfreich.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38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7077" y="199236"/>
            <a:ext cx="8591107" cy="670324"/>
          </a:xfrm>
        </p:spPr>
        <p:txBody>
          <a:bodyPr/>
          <a:lstStyle/>
          <a:p>
            <a:r>
              <a:rPr lang="de-DE" b="1" dirty="0"/>
              <a:t>Chancen und Grenzen der Verbraucherbildung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87078" y="1139550"/>
            <a:ext cx="8591107" cy="5084604"/>
          </a:xfrm>
        </p:spPr>
        <p:txBody>
          <a:bodyPr>
            <a:noAutofit/>
          </a:bodyPr>
          <a:lstStyle/>
          <a:p>
            <a:r>
              <a:rPr lang="de-DE" sz="2400" dirty="0"/>
              <a:t>Wenn Finanzbildung suggeriert, dass rationale Entscheidungen prinzipiell möglich sind und deren Optimierung normativ als Bildungsziel setzt, kann  „Scheitern“ von Anlage-Entscheidungen in </a:t>
            </a:r>
            <a:r>
              <a:rPr lang="de-DE" sz="2400" b="1" dirty="0">
                <a:solidFill>
                  <a:srgbClr val="FFFF00"/>
                </a:solidFill>
              </a:rPr>
              <a:t>individuelle Schuldzuschreibungen </a:t>
            </a:r>
            <a:r>
              <a:rPr lang="de-DE" sz="2400" dirty="0"/>
              <a:t>der Verbraucher münden und </a:t>
            </a:r>
            <a:r>
              <a:rPr lang="de-DE" sz="2400" b="1" dirty="0">
                <a:solidFill>
                  <a:srgbClr val="FFFF00"/>
                </a:solidFill>
              </a:rPr>
              <a:t>von Fragen auf der Systemebene ablenken</a:t>
            </a:r>
            <a:endParaRPr lang="de-DE" sz="2400" dirty="0"/>
          </a:p>
          <a:p>
            <a:r>
              <a:rPr lang="de-DE" sz="2400" dirty="0"/>
              <a:t>Befunde der jüngsten Ungleichheitsforschung zeigen, dass </a:t>
            </a:r>
            <a:r>
              <a:rPr lang="de-DE" sz="2400" b="1" dirty="0">
                <a:solidFill>
                  <a:srgbClr val="FFFF00"/>
                </a:solidFill>
              </a:rPr>
              <a:t>struk-turell</a:t>
            </a:r>
            <a:r>
              <a:rPr lang="de-DE" sz="2400" b="1" dirty="0"/>
              <a:t> </a:t>
            </a:r>
            <a:r>
              <a:rPr lang="de-DE" sz="2400" b="1" dirty="0">
                <a:solidFill>
                  <a:srgbClr val="FFFF00"/>
                </a:solidFill>
              </a:rPr>
              <a:t>bedingte</a:t>
            </a:r>
            <a:r>
              <a:rPr lang="de-DE" sz="2400" b="1" dirty="0"/>
              <a:t> </a:t>
            </a:r>
            <a:r>
              <a:rPr lang="de-DE" sz="2400" dirty="0"/>
              <a:t>soziale </a:t>
            </a:r>
            <a:r>
              <a:rPr lang="de-DE" sz="2400" b="1" dirty="0">
                <a:solidFill>
                  <a:srgbClr val="FFFF00"/>
                </a:solidFill>
              </a:rPr>
              <a:t>Ungleichheiten</a:t>
            </a:r>
            <a:r>
              <a:rPr lang="de-DE" sz="2400" dirty="0"/>
              <a:t> durch Maßnahmen indivi-dueller Finanzbildung nicht behoben werden können, weil sie sich über </a:t>
            </a:r>
            <a:r>
              <a:rPr lang="de-DE" sz="2400" b="1" dirty="0">
                <a:solidFill>
                  <a:srgbClr val="FFFF00"/>
                </a:solidFill>
              </a:rPr>
              <a:t>Vermögensungleichheiten</a:t>
            </a:r>
            <a:r>
              <a:rPr lang="de-DE" sz="2400" dirty="0"/>
              <a:t> fortschreiben und verstärken.</a:t>
            </a:r>
          </a:p>
          <a:p>
            <a:r>
              <a:rPr lang="de-DE" sz="2400" dirty="0"/>
              <a:t>Die Thematik „Nachhaltiger Konsum“ birgt die Gefahr von </a:t>
            </a:r>
            <a:r>
              <a:rPr lang="de-DE" sz="2400" b="1" dirty="0">
                <a:solidFill>
                  <a:srgbClr val="FFFF00"/>
                </a:solidFill>
              </a:rPr>
              <a:t>Moralisierung</a:t>
            </a:r>
            <a:r>
              <a:rPr lang="de-DE" sz="2400" dirty="0"/>
              <a:t> des Konsums und eines „blaming the victim“</a:t>
            </a:r>
          </a:p>
          <a:p>
            <a:r>
              <a:rPr lang="de-DE" sz="2400" b="1" dirty="0">
                <a:solidFill>
                  <a:srgbClr val="FFFF00"/>
                </a:solidFill>
              </a:rPr>
              <a:t>Konsumkritik</a:t>
            </a:r>
            <a:r>
              <a:rPr lang="de-DE" sz="2400" dirty="0"/>
              <a:t> darf nicht zur Resignation führen, sie </a:t>
            </a:r>
            <a:r>
              <a:rPr lang="de-DE" sz="2400" b="1" dirty="0">
                <a:solidFill>
                  <a:srgbClr val="FFFF00"/>
                </a:solidFill>
              </a:rPr>
              <a:t>verlangt</a:t>
            </a:r>
            <a:r>
              <a:rPr lang="de-DE" sz="2400" dirty="0"/>
              <a:t> nach </a:t>
            </a:r>
            <a:r>
              <a:rPr lang="de-DE" sz="2400" b="1" dirty="0">
                <a:solidFill>
                  <a:srgbClr val="FFFF00"/>
                </a:solidFill>
              </a:rPr>
              <a:t>Alternativen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494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ige Legende 1"/>
          <p:cNvSpPr/>
          <p:nvPr/>
        </p:nvSpPr>
        <p:spPr>
          <a:xfrm>
            <a:off x="495905" y="4807461"/>
            <a:ext cx="3639070" cy="946485"/>
          </a:xfrm>
          <a:prstGeom prst="wedgeRectCallout">
            <a:avLst>
              <a:gd name="adj1" fmla="val -19057"/>
              <a:gd name="adj2" fmla="val 100580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„In Hauptschulen wird  Verbraucher-bildung fundierter betrieben.“</a:t>
            </a:r>
          </a:p>
        </p:txBody>
      </p:sp>
      <p:sp>
        <p:nvSpPr>
          <p:cNvPr id="11" name="Rechteckige Legende 10"/>
          <p:cNvSpPr/>
          <p:nvPr/>
        </p:nvSpPr>
        <p:spPr>
          <a:xfrm rot="20894077">
            <a:off x="545807" y="3035041"/>
            <a:ext cx="3539267" cy="1235822"/>
          </a:xfrm>
          <a:prstGeom prst="wedgeRectCallout">
            <a:avLst>
              <a:gd name="adj1" fmla="val -20392"/>
              <a:gd name="adj2" fmla="val 99788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„An Gymnasien fehlt vielfach die Verbraucherperspektive.“</a:t>
            </a:r>
          </a:p>
        </p:txBody>
      </p:sp>
      <p:sp>
        <p:nvSpPr>
          <p:cNvPr id="12" name="Rechteckige Legende 11"/>
          <p:cNvSpPr/>
          <p:nvPr/>
        </p:nvSpPr>
        <p:spPr>
          <a:xfrm>
            <a:off x="456991" y="1334986"/>
            <a:ext cx="3639070" cy="1352199"/>
          </a:xfrm>
          <a:prstGeom prst="wedgeRectCallout">
            <a:avLst>
              <a:gd name="adj1" fmla="val -23309"/>
              <a:gd name="adj2" fmla="val 85427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„In Gymnasien dominiert die Fachperspektive, die Theorie steht im Vordergrund, der Lebensweltbezug fehlt meistens.“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6990" y="496850"/>
            <a:ext cx="2948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/>
              <a:t>Befunde: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2</a:t>
            </a:fld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1B6F4AC1-818E-40D0-B167-E318146B664A}"/>
              </a:ext>
            </a:extLst>
          </p:cNvPr>
          <p:cNvSpPr/>
          <p:nvPr/>
        </p:nvSpPr>
        <p:spPr>
          <a:xfrm>
            <a:off x="4572000" y="2604188"/>
            <a:ext cx="4280452" cy="2014530"/>
          </a:xfrm>
          <a:prstGeom prst="roundRect">
            <a:avLst/>
          </a:prstGeom>
          <a:solidFill>
            <a:srgbClr val="99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bg1"/>
                </a:solidFill>
              </a:rPr>
              <a:t>Verbraucherzentrale Bundesverband:</a:t>
            </a:r>
            <a:br>
              <a:rPr lang="de-DE" sz="2000" dirty="0">
                <a:solidFill>
                  <a:schemeClr val="bg1"/>
                </a:solidFill>
              </a:rPr>
            </a:br>
            <a:r>
              <a:rPr lang="de-DE" sz="2800" b="1" dirty="0">
                <a:solidFill>
                  <a:srgbClr val="FF0000"/>
                </a:solidFill>
              </a:rPr>
              <a:t>„Fürs Leben lernen:</a:t>
            </a:r>
            <a:br>
              <a:rPr lang="de-DE" sz="2800" b="1" dirty="0">
                <a:solidFill>
                  <a:srgbClr val="FF0000"/>
                </a:solidFill>
              </a:rPr>
            </a:br>
            <a:r>
              <a:rPr lang="de-DE" sz="2800" b="1" dirty="0">
                <a:solidFill>
                  <a:srgbClr val="FF0000"/>
                </a:solidFill>
              </a:rPr>
              <a:t>Verbraucherbildung ist Zukunft.“</a:t>
            </a:r>
          </a:p>
        </p:txBody>
      </p:sp>
    </p:spTree>
    <p:extLst>
      <p:ext uri="{BB962C8B-B14F-4D97-AF65-F5344CB8AC3E}">
        <p14:creationId xmlns:p14="http://schemas.microsoft.com/office/powerpoint/2010/main" val="39573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81783" y="2057639"/>
            <a:ext cx="3281899" cy="1993392"/>
          </a:xfrm>
        </p:spPr>
        <p:txBody>
          <a:bodyPr/>
          <a:lstStyle/>
          <a:p>
            <a:r>
              <a:rPr lang="de-DE" sz="4000" dirty="0"/>
              <a:t>Vorgaben</a:t>
            </a:r>
            <a:r>
              <a:rPr lang="de-DE" dirty="0"/>
              <a:t> </a:t>
            </a:r>
            <a:r>
              <a:rPr lang="de-DE" sz="4000" dirty="0"/>
              <a:t>des</a:t>
            </a:r>
            <a:r>
              <a:rPr lang="de-DE" dirty="0"/>
              <a:t> </a:t>
            </a:r>
            <a:r>
              <a:rPr lang="de-DE" sz="4000" dirty="0"/>
              <a:t>Bildungsplans</a:t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48" y="333649"/>
            <a:ext cx="4890052" cy="597145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de-DE" sz="2300" dirty="0"/>
              <a:t> „Verbraucherbildung, wie sie im Wirt-schaftsunterricht anhaltend geleistet wird, fördert die </a:t>
            </a:r>
            <a:r>
              <a:rPr lang="de-DE" sz="2300" b="1" i="1" dirty="0">
                <a:solidFill>
                  <a:srgbClr val="FFFF00"/>
                </a:solidFill>
              </a:rPr>
              <a:t>Aufklärung</a:t>
            </a:r>
            <a:r>
              <a:rPr lang="de-DE" sz="2300" dirty="0"/>
              <a:t> des jugendlichen Konsumenten und zu-künftigen Wirtschaftsakteurs, welcher sein Einkommen dem Wirtschaftskreis-lauf wieder zuführt. </a:t>
            </a:r>
          </a:p>
          <a:p>
            <a:pPr marL="45720" indent="0" algn="just">
              <a:buNone/>
            </a:pPr>
            <a:r>
              <a:rPr lang="de-DE" sz="2300" dirty="0"/>
              <a:t>Den </a:t>
            </a:r>
            <a:r>
              <a:rPr lang="de-DE" sz="2300" b="1" i="1" dirty="0">
                <a:solidFill>
                  <a:srgbClr val="FFFF00"/>
                </a:solidFill>
              </a:rPr>
              <a:t>Verbraucher</a:t>
            </a:r>
            <a:r>
              <a:rPr lang="de-DE" sz="2300" dirty="0"/>
              <a:t> in seinem Verhalten als Konsument, Geldanleger oder Kre-ditnehmer </a:t>
            </a:r>
            <a:r>
              <a:rPr lang="de-DE" sz="2300" b="1" i="1" dirty="0">
                <a:solidFill>
                  <a:srgbClr val="FFFF00"/>
                </a:solidFill>
              </a:rPr>
              <a:t>zu</a:t>
            </a:r>
            <a:r>
              <a:rPr lang="de-DE" sz="2300" dirty="0"/>
              <a:t> </a:t>
            </a:r>
            <a:r>
              <a:rPr lang="de-DE" sz="2300" b="1" i="1" dirty="0">
                <a:solidFill>
                  <a:srgbClr val="FFFF00"/>
                </a:solidFill>
              </a:rPr>
              <a:t>schützen</a:t>
            </a:r>
            <a:r>
              <a:rPr lang="de-DE" sz="2300" dirty="0"/>
              <a:t>, ist Aufgabe einer Verbraucherpolitik, welche die Selbstbestimmung des Verbrauchers stärkt sowie dessen Interessen schützt. Somit trägt der Unterricht zur </a:t>
            </a:r>
            <a:r>
              <a:rPr lang="de-DE" sz="2300" b="1" i="1" dirty="0">
                <a:solidFill>
                  <a:srgbClr val="FFFF00"/>
                </a:solidFill>
              </a:rPr>
              <a:t>Förde-rung</a:t>
            </a:r>
            <a:r>
              <a:rPr lang="de-DE" sz="2300" b="1" dirty="0"/>
              <a:t> </a:t>
            </a:r>
            <a:r>
              <a:rPr lang="de-DE" sz="2300" b="1" i="1" dirty="0">
                <a:solidFill>
                  <a:srgbClr val="FFFF00"/>
                </a:solidFill>
              </a:rPr>
              <a:t>eines selbstbestimmten und ver-antwortungsbewussten Verbraucher-verhaltens</a:t>
            </a:r>
            <a:r>
              <a:rPr lang="de-DE" sz="2300" b="1" dirty="0"/>
              <a:t> </a:t>
            </a:r>
            <a:r>
              <a:rPr lang="de-DE" sz="2300" dirty="0"/>
              <a:t>bei.“</a:t>
            </a:r>
          </a:p>
          <a:p>
            <a:endParaRPr lang="de-DE" sz="23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581784" y="4316074"/>
            <a:ext cx="3281899" cy="1728216"/>
          </a:xfrm>
        </p:spPr>
        <p:txBody>
          <a:bodyPr>
            <a:normAutofit/>
          </a:bodyPr>
          <a:lstStyle/>
          <a:p>
            <a:r>
              <a:rPr lang="de-DE" sz="2400" dirty="0"/>
              <a:t>Der Beitrag des Faches zur Verbraucherbildung</a:t>
            </a:r>
            <a:br>
              <a:rPr lang="de-DE" sz="2400" dirty="0"/>
            </a:br>
            <a:r>
              <a:rPr lang="de-DE" sz="2400" dirty="0"/>
              <a:t>laut </a:t>
            </a:r>
            <a:r>
              <a:rPr lang="de-DE" sz="2400" i="1" dirty="0"/>
              <a:t>Leitperspektiven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448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75722" y="1955153"/>
            <a:ext cx="3154680" cy="1993392"/>
          </a:xfrm>
        </p:spPr>
        <p:txBody>
          <a:bodyPr>
            <a:noAutofit/>
          </a:bodyPr>
          <a:lstStyle/>
          <a:p>
            <a:r>
              <a:rPr lang="de-DE" sz="4000" dirty="0"/>
              <a:t>Vorgaben des Bildungsplans</a:t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1505" y="1200947"/>
            <a:ext cx="4742121" cy="429151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2400" dirty="0"/>
              <a:t> „Die Schülerinnen und Schüler </a:t>
            </a:r>
            <a:r>
              <a:rPr lang="de-DE" sz="2400" b="1" i="1" dirty="0">
                <a:solidFill>
                  <a:srgbClr val="FFFF00"/>
                </a:solidFill>
              </a:rPr>
              <a:t>erörtern</a:t>
            </a:r>
            <a:r>
              <a:rPr lang="de-DE" sz="2400" dirty="0"/>
              <a:t> mögliche Verhaltensweisen bei ihren Konsumentscheidungen (I) </a:t>
            </a:r>
          </a:p>
          <a:p>
            <a:pPr marL="45720" indent="0">
              <a:buNone/>
            </a:pPr>
            <a:r>
              <a:rPr lang="de-DE" sz="2400" dirty="0"/>
              <a:t>… und </a:t>
            </a:r>
            <a:r>
              <a:rPr lang="de-DE" sz="2400" b="1" i="1" dirty="0">
                <a:solidFill>
                  <a:srgbClr val="FFFF00"/>
                </a:solidFill>
              </a:rPr>
              <a:t>beurteilen</a:t>
            </a:r>
            <a:r>
              <a:rPr lang="de-DE" sz="2400" dirty="0"/>
              <a:t> Interessen, Erwartungen und Handlungen in Tauschsituationen (II). </a:t>
            </a:r>
          </a:p>
          <a:p>
            <a:pPr marL="45720" indent="0">
              <a:buNone/>
            </a:pPr>
            <a:r>
              <a:rPr lang="de-DE" sz="2400" dirty="0"/>
              <a:t>Sie </a:t>
            </a:r>
            <a:r>
              <a:rPr lang="de-DE" sz="2400" b="1" i="1" dirty="0">
                <a:solidFill>
                  <a:srgbClr val="FFFF00"/>
                </a:solidFill>
              </a:rPr>
              <a:t>beurteilen</a:t>
            </a:r>
            <a:r>
              <a:rPr lang="de-DE" sz="2400" dirty="0"/>
              <a:t> ihre Rolle als Konsument auf dem Gütermarkt und </a:t>
            </a:r>
            <a:r>
              <a:rPr lang="de-DE" sz="2400" b="1" i="1" dirty="0">
                <a:solidFill>
                  <a:srgbClr val="FFFF00"/>
                </a:solidFill>
              </a:rPr>
              <a:t>überprüfen</a:t>
            </a:r>
            <a:r>
              <a:rPr lang="de-DE" sz="2400" dirty="0"/>
              <a:t> sowohl die Bedingungen des Gütermarktes als auch den rechtlichen Rahmen (III).““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602986" y="4159670"/>
            <a:ext cx="3154680" cy="1728216"/>
          </a:xfrm>
        </p:spPr>
        <p:txBody>
          <a:bodyPr>
            <a:normAutofit/>
          </a:bodyPr>
          <a:lstStyle/>
          <a:p>
            <a:r>
              <a:rPr lang="de-DE" sz="2400" dirty="0"/>
              <a:t>Kompetenz-beschreibungen </a:t>
            </a:r>
            <a:br>
              <a:rPr lang="de-DE" sz="2400" dirty="0"/>
            </a:br>
            <a:r>
              <a:rPr lang="de-DE" sz="2400" dirty="0"/>
              <a:t>zum Konsument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005840" y="6601968"/>
            <a:ext cx="7038230" cy="256032"/>
          </a:xfrm>
        </p:spPr>
        <p:txBody>
          <a:bodyPr/>
          <a:lstStyle/>
          <a:p>
            <a:pPr algn="ctr"/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838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4210" y="180281"/>
            <a:ext cx="8287017" cy="1233424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Wie können diese Ziele und Kompetenzen im Unterricht erreicht werden?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210" y="1749113"/>
            <a:ext cx="8208690" cy="7953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400" b="1" dirty="0">
                <a:solidFill>
                  <a:srgbClr val="FFFF00"/>
                </a:solidFill>
              </a:rPr>
              <a:t>Einflussfaktoren auf das Verbraucherverhalten:</a:t>
            </a:r>
            <a:br>
              <a:rPr lang="de-DE" dirty="0"/>
            </a:br>
            <a:endParaRPr lang="de-DE" sz="2600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7779404"/>
              </p:ext>
            </p:extLst>
          </p:nvPr>
        </p:nvGraphicFramePr>
        <p:xfrm>
          <a:off x="552535" y="2692964"/>
          <a:ext cx="8130365" cy="3200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16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38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r>
                        <a:rPr lang="de-DE" sz="2000" b="0" dirty="0"/>
                        <a:t>Kulturelle Faktoren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/>
                        <a:t>Kulturkreis, Subkultur, soziale Schicht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Soziale Faktoren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Bezugsgruppen, Familie, Rolle und Status,</a:t>
                      </a:r>
                      <a:br>
                        <a:rPr lang="de-DE" sz="2000" dirty="0"/>
                      </a:br>
                      <a:r>
                        <a:rPr lang="de-DE" sz="2000" dirty="0"/>
                        <a:t>erwünschte Gruppenidentität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Persönliche Faktoren</a:t>
                      </a:r>
                    </a:p>
                    <a:p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Alter und Lebensabschnitt, wirtschaftliche Verhältnisse, Bedürfnisse, Interessen, Lebensstil, Persönlichkeit, Selbstwert und Selbstbild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Psychologische Faktoren: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Motivation, Wahrnehmung, Lernen, Ansichten und Einstellungen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r>
                        <a:rPr lang="de-DE" sz="2000" dirty="0"/>
                        <a:t>Rechtliche Faktoren: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Geschäftsfähigkeit, Kaufvertrag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0047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1046" y="1588022"/>
            <a:ext cx="8393344" cy="88709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br>
              <a:rPr lang="de-DE" sz="2400" dirty="0"/>
            </a:br>
            <a:r>
              <a:rPr lang="de-DE" sz="2400" b="1" dirty="0">
                <a:solidFill>
                  <a:srgbClr val="FFFF00"/>
                </a:solidFill>
              </a:rPr>
              <a:t>Unterschiedliche Erklärungsansätze des Verbraucherverhaltens: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87452"/>
              </p:ext>
            </p:extLst>
          </p:nvPr>
        </p:nvGraphicFramePr>
        <p:xfrm>
          <a:off x="474210" y="2689187"/>
          <a:ext cx="8287017" cy="350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89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9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r>
                        <a:rPr lang="de-DE" sz="2000" b="0" dirty="0"/>
                        <a:t>Lerntheorie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/>
                        <a:t>Markentreue als Ergebnis von Lernvorgängen (positive Sanktionierung)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Risikotheorie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Minderung der mit dem Kauf verbundenen Risiken (z.B. teure Geschenke)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Bezugsgruppentheorie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Normative und komparative Funktion der Peergroup-Maßstäbe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Statusverhalten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Geltungskonsum zur optischen Aufbesserung der sozialen Herkunft („keeping ahead oft he smiths“)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40">
                <a:tc>
                  <a:txBody>
                    <a:bodyPr/>
                    <a:lstStyle/>
                    <a:p>
                      <a:r>
                        <a:rPr lang="de-DE" sz="2000" dirty="0"/>
                        <a:t>Meinungsführerschaft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/>
                        <a:t>Meinungsführer bestimmen Kaufentscheidungen in Familie, im Freundeskreis,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74210" y="140525"/>
            <a:ext cx="8287017" cy="1233424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Wie können diese Ziele und Kompetenzen im Unterricht erreicht werden?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264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210" y="1630822"/>
            <a:ext cx="8414609" cy="46974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400" b="1" dirty="0">
                <a:solidFill>
                  <a:srgbClr val="FFFF00"/>
                </a:solidFill>
              </a:rPr>
              <a:t>Ökonomische Erklärungsansätze des Konsumentenverhaltens: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399166" y="2258207"/>
            <a:ext cx="44371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solidFill>
                  <a:srgbClr val="00B0F0"/>
                </a:solidFill>
              </a:rPr>
              <a:t>Der Homo Oeconomicus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74210" y="180281"/>
            <a:ext cx="8287017" cy="1233424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Wie können diese Ziele und Kompetenzen im Unterricht erreicht werden?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192952"/>
              </p:ext>
            </p:extLst>
          </p:nvPr>
        </p:nvGraphicFramePr>
        <p:xfrm>
          <a:off x="2835965" y="3040806"/>
          <a:ext cx="3578087" cy="22860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9340239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Verhaltensdeterminanten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1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Anreize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37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Präferenzen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001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Restriktionen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624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/>
                        <a:t>Eigennutzorientierung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069868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02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210" y="1630822"/>
            <a:ext cx="8414609" cy="46974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2400" b="1" dirty="0">
                <a:solidFill>
                  <a:srgbClr val="FFFF00"/>
                </a:solidFill>
              </a:rPr>
              <a:t>Ökonomische Erklärungsansätze des Konsumentenverhaltens:</a:t>
            </a: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3366721165"/>
              </p:ext>
            </p:extLst>
          </p:nvPr>
        </p:nvGraphicFramePr>
        <p:xfrm>
          <a:off x="24982" y="3206679"/>
          <a:ext cx="5248766" cy="2732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353337802"/>
              </p:ext>
            </p:extLst>
          </p:nvPr>
        </p:nvGraphicFramePr>
        <p:xfrm>
          <a:off x="5273748" y="3164351"/>
          <a:ext cx="3487479" cy="1388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1314340" y="2382133"/>
            <a:ext cx="276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B0F0"/>
                </a:solidFill>
              </a:rPr>
              <a:t>Einflussfaktoren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152121" y="2392013"/>
            <a:ext cx="3736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solidFill>
                  <a:srgbClr val="00B0F0"/>
                </a:solidFill>
              </a:rPr>
              <a:t>Reaktionsmöglichkeiten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474210" y="180281"/>
            <a:ext cx="8287017" cy="1233424"/>
          </a:xfrm>
        </p:spPr>
        <p:txBody>
          <a:bodyPr>
            <a:normAutofit/>
          </a:bodyPr>
          <a:lstStyle/>
          <a:p>
            <a:pPr algn="ctr"/>
            <a:r>
              <a:rPr lang="de-DE" sz="2800" dirty="0"/>
              <a:t>Wie können diese Ziele und Kompetenzen im Unterricht erreicht werden?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260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8209" y="137803"/>
            <a:ext cx="8793678" cy="691589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Wirtschaftstheorien und Verbraucher-Leitbilder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210" y="1630822"/>
            <a:ext cx="7468309" cy="506322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br>
              <a:rPr lang="de-DE" dirty="0"/>
            </a:br>
            <a:br>
              <a:rPr lang="de-DE" sz="1500" dirty="0"/>
            </a:br>
            <a:endParaRPr lang="de-DE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341924"/>
              </p:ext>
            </p:extLst>
          </p:nvPr>
        </p:nvGraphicFramePr>
        <p:xfrm>
          <a:off x="218209" y="984594"/>
          <a:ext cx="8793678" cy="541620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90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7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355">
                <a:tc>
                  <a:txBody>
                    <a:bodyPr/>
                    <a:lstStyle/>
                    <a:p>
                      <a:pPr marR="1270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Konsumentensouveränität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„Konsumfreiheit“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Produzentensouveränität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091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Neoklassik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Verhaltens- und</a:t>
                      </a:r>
                      <a:r>
                        <a:rPr lang="de-DE" sz="1800" spc="-8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Institutionenökonomie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Schumpeter, Galbraith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1479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Unterstellt, dass sich Verbraucher und Anbieter auf Augenhöhe begegnen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Wahlfreiheit der Konsumenten </a:t>
                      </a:r>
                      <a:b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 inneren und äußeren Beschränkungen, d.h. Konsum-freiheit als Wechselspiel zwischen Verbraucherbedürfnissen und Anbieterinteressen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Ungleiche Machtverteilung zugunsten der Anbieter: geballte ökonomische Potenz der Anbieter (Verbände, Sachverstand, Mar-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keting-Kompetenz) versus Vielzahl ökonomisch unbedeutender isoliert agierender Haushalte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7065"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Kein Verbraucherschutz notwendig, aber eine funktionierende Wettbewerbsordnung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Rahmensetzung für institutionelle Regelungen v.a. in Form anbieterunabhängiger Informationen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Umfassender Verbraucherschutz durch Wettbewerbspolitik und Verbraucherschutzgesetze als gesetzliche Rahmenbedingungen für fairen Interessenausgleich</a:t>
                      </a: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6621">
                <a:tc>
                  <a:txBody>
                    <a:bodyPr/>
                    <a:lstStyle/>
                    <a:p>
                      <a:pPr algn="ctr"/>
                      <a:r>
                        <a:rPr lang="de-DE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Abgrenzung gegen unnötige (staatliche) Bevormundung</a:t>
                      </a:r>
                      <a:endParaRPr lang="de-D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Aufbau von „Gegenmacht“: Marktkonforme Maßnahmen zum Abbau der Marktintransparenz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Betonung der Kapitalverwertungs-interessen der Unternehmen: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Gewinnmaximierung</a:t>
                      </a:r>
                    </a:p>
                  </a:txBody>
                  <a:tcPr marL="0" marR="0" marT="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596">
                <a:tc gridSpan="3">
                  <a:txBody>
                    <a:bodyPr/>
                    <a:lstStyle/>
                    <a:p>
                      <a:pPr algn="ctr"/>
                      <a:r>
                        <a:rPr lang="de-DE" sz="1600" dirty="0"/>
                        <a:t>Die Theorien und Leitbilder unterscheiden sich in den Grundannahmen z.B. über</a:t>
                      </a:r>
                      <a:r>
                        <a:rPr lang="de-DE" sz="1600" baseline="0" dirty="0"/>
                        <a:t> die Stellung des Konsumenten, in der Frage der Notwendigkeit von Verbraucherpolitik und nach der Rolle des Staates</a:t>
                      </a:r>
                      <a:r>
                        <a:rPr lang="de-DE" sz="16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ZPG Wirtschaft - Hans Gaffal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70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nded Design Teal 16x9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üro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üro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üro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8505542-BCEF-47F2-90D3-D407C4B4B16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 mit türkisem Rahmen (Breitbild)</Template>
  <TotalTime>0</TotalTime>
  <Words>855</Words>
  <Application>Microsoft Office PowerPoint</Application>
  <PresentationFormat>Bildschirmpräsentation (4:3)</PresentationFormat>
  <Paragraphs>146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Banded Design Teal 16x9</vt:lpstr>
      <vt:lpstr>Verbraucherrolle und Verbraucherbildung</vt:lpstr>
      <vt:lpstr>PowerPoint-Präsentation</vt:lpstr>
      <vt:lpstr>Vorgaben des Bildungsplans </vt:lpstr>
      <vt:lpstr>Vorgaben des Bildungsplans </vt:lpstr>
      <vt:lpstr>Wie können diese Ziele und Kompetenzen im Unterricht erreicht werden?</vt:lpstr>
      <vt:lpstr>Wie können diese Ziele und Kompetenzen im Unterricht erreicht werden?</vt:lpstr>
      <vt:lpstr>Wie können diese Ziele und Kompetenzen im Unterricht erreicht werden?</vt:lpstr>
      <vt:lpstr>Wie können diese Ziele und Kompetenzen im Unterricht erreicht werden?</vt:lpstr>
      <vt:lpstr>Wirtschaftstheorien und Verbraucher-Leitbilder </vt:lpstr>
      <vt:lpstr>PowerPoint-Präsentation</vt:lpstr>
      <vt:lpstr>PowerPoint-Präsentation</vt:lpstr>
      <vt:lpstr>Zur Konsumentenrolle</vt:lpstr>
      <vt:lpstr>Chancen und Grenzen der Verbraucherbildung</vt:lpstr>
      <vt:lpstr>Chancen und Grenzen der Verbraucherbildung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VERBRAUCHERBILDUNG</dc:title>
  <dc:creator>Hans</dc:creator>
  <cp:keywords/>
  <cp:lastModifiedBy>Hans Gaffal</cp:lastModifiedBy>
  <cp:revision>40</cp:revision>
  <cp:lastPrinted>2015-11-29T20:19:56Z</cp:lastPrinted>
  <dcterms:created xsi:type="dcterms:W3CDTF">2015-10-14T15:06:54Z</dcterms:created>
  <dcterms:modified xsi:type="dcterms:W3CDTF">2017-07-27T08:49:28Z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