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23"/>
  </p:notesMasterIdLst>
  <p:sldIdLst>
    <p:sldId id="325" r:id="rId2"/>
    <p:sldId id="260" r:id="rId3"/>
    <p:sldId id="305" r:id="rId4"/>
    <p:sldId id="306" r:id="rId5"/>
    <p:sldId id="317" r:id="rId6"/>
    <p:sldId id="316" r:id="rId7"/>
    <p:sldId id="323" r:id="rId8"/>
    <p:sldId id="307" r:id="rId9"/>
    <p:sldId id="309" r:id="rId10"/>
    <p:sldId id="308" r:id="rId11"/>
    <p:sldId id="310" r:id="rId12"/>
    <p:sldId id="318" r:id="rId13"/>
    <p:sldId id="311" r:id="rId14"/>
    <p:sldId id="320" r:id="rId15"/>
    <p:sldId id="312" r:id="rId16"/>
    <p:sldId id="313" r:id="rId17"/>
    <p:sldId id="314" r:id="rId18"/>
    <p:sldId id="315" r:id="rId19"/>
    <p:sldId id="319" r:id="rId20"/>
    <p:sldId id="321" r:id="rId21"/>
    <p:sldId id="322" r:id="rId22"/>
  </p:sldIdLst>
  <p:sldSz cx="9144000" cy="6858000" type="screen4x3"/>
  <p:notesSz cx="6858000" cy="9144000"/>
  <p:defaultTextStyle>
    <a:defPPr>
      <a:defRPr lang="de-DE"/>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BG" initials="N" lastIdx="1" clrIdx="0">
    <p:extLst>
      <p:ext uri="{19B8F6BF-5375-455C-9EA6-DF929625EA0E}">
        <p15:presenceInfo xmlns:p15="http://schemas.microsoft.com/office/powerpoint/2012/main" userId="NB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0066FF"/>
    <a:srgbClr val="777777"/>
    <a:srgbClr val="4D4D4D"/>
    <a:srgbClr val="0000FF"/>
    <a:srgbClr val="FF000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19" autoAdjust="0"/>
    <p:restoredTop sz="94713" autoAdjust="0"/>
  </p:normalViewPr>
  <p:slideViewPr>
    <p:cSldViewPr snapToGrid="0">
      <p:cViewPr varScale="1">
        <p:scale>
          <a:sx n="108" d="100"/>
          <a:sy n="108" d="100"/>
        </p:scale>
        <p:origin x="1302"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BEBB3B30-F94B-4590-8D9E-8F42E2A5DB34}"/>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de-DE"/>
          </a:p>
        </p:txBody>
      </p:sp>
      <p:sp>
        <p:nvSpPr>
          <p:cNvPr id="19459" name="Rectangle 3">
            <a:extLst>
              <a:ext uri="{FF2B5EF4-FFF2-40B4-BE49-F238E27FC236}">
                <a16:creationId xmlns:a16="http://schemas.microsoft.com/office/drawing/2014/main" id="{BB8C6F27-72D2-483C-9B5F-24A2B5EFB3BB}"/>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de-DE"/>
          </a:p>
        </p:txBody>
      </p:sp>
      <p:sp>
        <p:nvSpPr>
          <p:cNvPr id="2052" name="Rectangle 4">
            <a:extLst>
              <a:ext uri="{FF2B5EF4-FFF2-40B4-BE49-F238E27FC236}">
                <a16:creationId xmlns:a16="http://schemas.microsoft.com/office/drawing/2014/main" id="{00234218-D46F-4036-9D5A-E2635A7E424C}"/>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1" name="Rectangle 5">
            <a:extLst>
              <a:ext uri="{FF2B5EF4-FFF2-40B4-BE49-F238E27FC236}">
                <a16:creationId xmlns:a16="http://schemas.microsoft.com/office/drawing/2014/main" id="{1F1F1950-AE33-4EFE-9547-21D3DCBD6AEA}"/>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19462" name="Rectangle 6">
            <a:extLst>
              <a:ext uri="{FF2B5EF4-FFF2-40B4-BE49-F238E27FC236}">
                <a16:creationId xmlns:a16="http://schemas.microsoft.com/office/drawing/2014/main" id="{6123FEB8-57D0-466C-9FED-3957AC53D8B9}"/>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de-DE"/>
          </a:p>
        </p:txBody>
      </p:sp>
      <p:sp>
        <p:nvSpPr>
          <p:cNvPr id="19463" name="Rectangle 7">
            <a:extLst>
              <a:ext uri="{FF2B5EF4-FFF2-40B4-BE49-F238E27FC236}">
                <a16:creationId xmlns:a16="http://schemas.microsoft.com/office/drawing/2014/main" id="{D2F6193F-7E7F-4B8E-9CE4-7230D91F0917}"/>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76345B5E-6760-4A93-A169-076270AC9E4A}" type="slidenum">
              <a:rPr lang="de-DE" altLang="de-DE"/>
              <a:pPr/>
              <a:t>‹Nr.›</a:t>
            </a:fld>
            <a:endParaRPr lang="de-DE"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1339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4864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100" name="Gruppieren 99"/>
          <p:cNvGrpSpPr/>
          <p:nvPr userDrawn="1"/>
        </p:nvGrpSpPr>
        <p:grpSpPr>
          <a:xfrm>
            <a:off x="0" y="-4763"/>
            <a:ext cx="9144000" cy="6862763"/>
            <a:chOff x="0" y="-4763"/>
            <a:chExt cx="9144000" cy="6862763"/>
          </a:xfrm>
        </p:grpSpPr>
        <p:pic>
          <p:nvPicPr>
            <p:cNvPr id="99" name="Grafik 52"/>
            <p:cNvPicPr>
              <a:picLocks/>
            </p:cNvPicPr>
            <p:nvPr userDrawn="1"/>
          </p:nvPicPr>
          <p:blipFill>
            <a:blip r:embed="rId5"/>
            <a:srcRect/>
            <a:stretch>
              <a:fillRect/>
            </a:stretch>
          </p:blipFill>
          <p:spPr bwMode="auto">
            <a:xfrm>
              <a:off x="0" y="7938"/>
              <a:ext cx="9144000" cy="403200"/>
            </a:xfrm>
            <a:prstGeom prst="rect">
              <a:avLst/>
            </a:prstGeom>
            <a:noFill/>
            <a:ln w="9525">
              <a:noFill/>
              <a:miter lim="800000"/>
              <a:headEnd/>
              <a:tailEnd/>
            </a:ln>
          </p:spPr>
        </p:pic>
        <p:grpSp>
          <p:nvGrpSpPr>
            <p:cNvPr id="39" name="Gruppieren 60"/>
            <p:cNvGrpSpPr>
              <a:grpSpLocks/>
            </p:cNvGrpSpPr>
            <p:nvPr userDrawn="1"/>
          </p:nvGrpSpPr>
          <p:grpSpPr bwMode="auto">
            <a:xfrm>
              <a:off x="0" y="6546850"/>
              <a:ext cx="9144000" cy="311150"/>
              <a:chOff x="0" y="6551294"/>
              <a:chExt cx="9144000" cy="311135"/>
            </a:xfrm>
          </p:grpSpPr>
          <p:pic>
            <p:nvPicPr>
              <p:cNvPr id="40" name="Grafik 57"/>
              <p:cNvPicPr>
                <a:picLocks/>
              </p:cNvPicPr>
              <p:nvPr/>
            </p:nvPicPr>
            <p:blipFill>
              <a:blip r:embed="rId6"/>
              <a:srcRect/>
              <a:stretch>
                <a:fillRect/>
              </a:stretch>
            </p:blipFill>
            <p:spPr bwMode="auto">
              <a:xfrm>
                <a:off x="0" y="6555600"/>
                <a:ext cx="9144000" cy="302400"/>
              </a:xfrm>
              <a:prstGeom prst="rect">
                <a:avLst/>
              </a:prstGeom>
              <a:noFill/>
              <a:ln w="9525">
                <a:noFill/>
                <a:miter lim="800000"/>
                <a:headEnd/>
                <a:tailEnd/>
              </a:ln>
            </p:spPr>
          </p:pic>
          <p:sp>
            <p:nvSpPr>
              <p:cNvPr id="41" name="Textfeld 54"/>
              <p:cNvSpPr txBox="1">
                <a:spLocks noChangeArrowheads="1"/>
              </p:cNvSpPr>
              <p:nvPr/>
            </p:nvSpPr>
            <p:spPr bwMode="auto">
              <a:xfrm>
                <a:off x="863600" y="6551294"/>
                <a:ext cx="3502025" cy="311135"/>
              </a:xfrm>
              <a:prstGeom prst="rect">
                <a:avLst/>
              </a:prstGeom>
              <a:noFill/>
              <a:ln w="9525">
                <a:noFill/>
                <a:miter lim="800000"/>
                <a:headEnd/>
                <a:tailEnd/>
              </a:ln>
            </p:spPr>
            <p:txBody>
              <a:bodyPr lIns="82936" tIns="41469" rIns="82936" bIns="41469">
                <a:spAutoFit/>
              </a:bodyPr>
              <a:lstStyle/>
              <a:p>
                <a:pPr defTabSz="828675" eaLnBrk="1" hangingPunct="1">
                  <a:defRPr/>
                </a:pPr>
                <a:r>
                  <a:rPr lang="de-DE" altLang="de-DE" sz="1500">
                    <a:solidFill>
                      <a:srgbClr val="FFFFFF"/>
                    </a:solidFill>
                  </a:rPr>
                  <a:t>S. Edinger</a:t>
                </a:r>
              </a:p>
            </p:txBody>
          </p:sp>
          <p:sp>
            <p:nvSpPr>
              <p:cNvPr id="42" name="Rechteck 41"/>
              <p:cNvSpPr/>
              <p:nvPr/>
            </p:nvSpPr>
            <p:spPr>
              <a:xfrm>
                <a:off x="7515225" y="6581456"/>
                <a:ext cx="1604963" cy="242875"/>
              </a:xfrm>
              <a:prstGeom prst="rect">
                <a:avLst/>
              </a:prstGeom>
              <a:noFill/>
              <a:ln w="0">
                <a:solidFill>
                  <a:srgbClr val="CCCCFF"/>
                </a:solidFill>
                <a:prstDash val="solid"/>
              </a:ln>
            </p:spPr>
            <p:txBody>
              <a:bodyPr wrap="none" lIns="81631" tIns="40816" rIns="81631" bIns="40816"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ctr" defTabSz="829366" eaLnBrk="1" fontAlgn="auto">
                  <a:spcBef>
                    <a:spcPts val="0"/>
                  </a:spcBef>
                  <a:spcAft>
                    <a:spcPts val="0"/>
                  </a:spcAft>
                  <a:buFont typeface="StarSymbol"/>
                  <a:buNone/>
                  <a:defRPr/>
                </a:pPr>
                <a:r>
                  <a:rPr lang="de-DE" sz="1300" dirty="0">
                    <a:solidFill>
                      <a:srgbClr val="FFFFFF"/>
                    </a:solidFill>
                    <a:latin typeface="Arial" pitchFamily="18"/>
                    <a:ea typeface="MS Gothic" pitchFamily="2"/>
                    <a:cs typeface="Tahoma" pitchFamily="2"/>
                  </a:rPr>
                  <a:t>ZPG </a:t>
                </a:r>
                <a:r>
                  <a:rPr lang="de-DE" sz="1300" dirty="0">
                    <a:solidFill>
                      <a:srgbClr val="CCCCFF"/>
                    </a:solidFill>
                    <a:latin typeface="Arial" pitchFamily="18"/>
                    <a:ea typeface="MS Gothic" pitchFamily="2"/>
                    <a:cs typeface="Tahoma" pitchFamily="2"/>
                  </a:rPr>
                  <a:t>Astronomie</a:t>
                </a:r>
              </a:p>
            </p:txBody>
          </p:sp>
          <p:pic>
            <p:nvPicPr>
              <p:cNvPr id="43" name="Grafik 56"/>
              <p:cNvPicPr>
                <a:picLocks noChangeAspect="1"/>
              </p:cNvPicPr>
              <p:nvPr/>
            </p:nvPicPr>
            <p:blipFill>
              <a:blip r:embed="rId7"/>
              <a:srcRect/>
              <a:stretch>
                <a:fillRect/>
              </a:stretch>
            </p:blipFill>
            <p:spPr bwMode="auto">
              <a:xfrm>
                <a:off x="65310" y="6597027"/>
                <a:ext cx="601250" cy="211998"/>
              </a:xfrm>
              <a:prstGeom prst="rect">
                <a:avLst/>
              </a:prstGeom>
              <a:noFill/>
              <a:ln w="9525">
                <a:noFill/>
                <a:miter lim="800000"/>
                <a:headEnd/>
                <a:tailEnd/>
              </a:ln>
            </p:spPr>
          </p:pic>
        </p:grpSp>
        <p:sp>
          <p:nvSpPr>
            <p:cNvPr id="44" name="Titel 1"/>
            <p:cNvSpPr txBox="1">
              <a:spLocks/>
            </p:cNvSpPr>
            <p:nvPr userDrawn="1"/>
          </p:nvSpPr>
          <p:spPr>
            <a:xfrm>
              <a:off x="4768850" y="-3175"/>
              <a:ext cx="4375150" cy="404813"/>
            </a:xfrm>
            <a:prstGeom prst="rect">
              <a:avLst/>
            </a:prstGeom>
          </p:spPr>
          <p:txBody>
            <a:bodyPr lIns="82936" tIns="41469" rIns="82936" bIns="41469" anchor="ctr"/>
            <a:lstStyle>
              <a:lvl1pPr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algn="r" eaLnBrk="1">
                <a:defRPr/>
              </a:pPr>
              <a:r>
                <a:rPr lang="de-DE" altLang="de-DE" sz="2200" cap="small" baseline="0" dirty="0">
                  <a:solidFill>
                    <a:srgbClr val="FFFFFF"/>
                  </a:solidFill>
                  <a:ea typeface="MS Gothic" panose="020B0609070205080204" pitchFamily="49" charset="-128"/>
                  <a:cs typeface="Arial" panose="020B0604020202020204" pitchFamily="34" charset="0"/>
                </a:rPr>
                <a:t>Aufbau des Sonnensystems</a:t>
              </a:r>
            </a:p>
          </p:txBody>
        </p:sp>
        <p:grpSp>
          <p:nvGrpSpPr>
            <p:cNvPr id="45" name="Group 3"/>
            <p:cNvGrpSpPr>
              <a:grpSpLocks noChangeAspect="1"/>
            </p:cNvGrpSpPr>
            <p:nvPr userDrawn="1"/>
          </p:nvGrpSpPr>
          <p:grpSpPr bwMode="auto">
            <a:xfrm flipH="1">
              <a:off x="5199345" y="90000"/>
              <a:ext cx="200838" cy="276174"/>
              <a:chOff x="2594" y="1944"/>
              <a:chExt cx="4024" cy="4274"/>
            </a:xfrm>
            <a:solidFill>
              <a:schemeClr val="bg1"/>
            </a:solidFill>
          </p:grpSpPr>
          <p:sp>
            <p:nvSpPr>
              <p:cNvPr id="46" name="Oval 4"/>
              <p:cNvSpPr>
                <a:spLocks noChangeAspect="1" noChangeArrowheads="1"/>
              </p:cNvSpPr>
              <p:nvPr/>
            </p:nvSpPr>
            <p:spPr bwMode="auto">
              <a:xfrm>
                <a:off x="4718" y="3030"/>
                <a:ext cx="360" cy="248"/>
              </a:xfrm>
              <a:prstGeom prst="ellipse">
                <a:avLst/>
              </a:prstGeom>
              <a:grpFill/>
              <a:ln w="9525">
                <a:solidFill>
                  <a:schemeClr val="accent1"/>
                </a:solidFill>
                <a:round/>
                <a:headEnd/>
                <a:tailEnd/>
              </a:ln>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de-DE">
                  <a:solidFill>
                    <a:srgbClr val="000000"/>
                  </a:solidFill>
                </a:endParaRPr>
              </a:p>
            </p:txBody>
          </p:sp>
          <p:sp>
            <p:nvSpPr>
              <p:cNvPr id="48" name="AutoShape 5"/>
              <p:cNvSpPr>
                <a:spLocks noChangeAspect="1" noChangeArrowheads="1"/>
              </p:cNvSpPr>
              <p:nvPr/>
            </p:nvSpPr>
            <p:spPr bwMode="auto">
              <a:xfrm>
                <a:off x="4679" y="3347"/>
                <a:ext cx="443" cy="127"/>
              </a:xfrm>
              <a:prstGeom prst="roundRect">
                <a:avLst>
                  <a:gd name="adj" fmla="val 50000"/>
                </a:avLst>
              </a:prstGeom>
              <a:grpFill/>
              <a:ln w="9525">
                <a:solidFill>
                  <a:schemeClr val="accent1"/>
                </a:solidFill>
                <a:round/>
                <a:headEnd/>
                <a:tailEnd/>
              </a:ln>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de-DE">
                  <a:solidFill>
                    <a:srgbClr val="000000"/>
                  </a:solidFill>
                </a:endParaRPr>
              </a:p>
            </p:txBody>
          </p:sp>
          <p:sp>
            <p:nvSpPr>
              <p:cNvPr id="53" name="Rectangle 6"/>
              <p:cNvSpPr>
                <a:spLocks noChangeAspect="1" noChangeArrowheads="1"/>
              </p:cNvSpPr>
              <p:nvPr/>
            </p:nvSpPr>
            <p:spPr bwMode="auto">
              <a:xfrm>
                <a:off x="4762" y="3234"/>
                <a:ext cx="270" cy="127"/>
              </a:xfrm>
              <a:prstGeom prst="rect">
                <a:avLst/>
              </a:prstGeom>
              <a:grpFill/>
              <a:ln w="9525">
                <a:solidFill>
                  <a:schemeClr val="accent1"/>
                </a:solidFill>
                <a:miter lim="800000"/>
                <a:headEnd/>
                <a:tailEnd/>
              </a:ln>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de-DE">
                  <a:solidFill>
                    <a:srgbClr val="000000"/>
                  </a:solidFill>
                </a:endParaRPr>
              </a:p>
            </p:txBody>
          </p:sp>
          <p:sp>
            <p:nvSpPr>
              <p:cNvPr id="55" name="AutoShape 7"/>
              <p:cNvSpPr>
                <a:spLocks noChangeAspect="1" noChangeArrowheads="1"/>
              </p:cNvSpPr>
              <p:nvPr/>
            </p:nvSpPr>
            <p:spPr bwMode="auto">
              <a:xfrm rot="1325226">
                <a:off x="4201" y="3323"/>
                <a:ext cx="180" cy="2895"/>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pFill/>
              <a:ln w="9525">
                <a:solidFill>
                  <a:schemeClr val="accent1"/>
                </a:solidFill>
                <a:miter lim="800000"/>
                <a:headEnd/>
                <a:tailEnd/>
              </a:ln>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de-DE">
                  <a:solidFill>
                    <a:srgbClr val="000000"/>
                  </a:solidFill>
                </a:endParaRPr>
              </a:p>
            </p:txBody>
          </p:sp>
          <p:sp>
            <p:nvSpPr>
              <p:cNvPr id="56" name="AutoShape 8"/>
              <p:cNvSpPr>
                <a:spLocks noChangeAspect="1" noChangeArrowheads="1"/>
              </p:cNvSpPr>
              <p:nvPr/>
            </p:nvSpPr>
            <p:spPr bwMode="auto">
              <a:xfrm rot="-1404692">
                <a:off x="5438" y="3294"/>
                <a:ext cx="180" cy="2895"/>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pFill/>
              <a:ln w="9525">
                <a:solidFill>
                  <a:schemeClr val="accent1"/>
                </a:solidFill>
                <a:miter lim="800000"/>
                <a:headEnd/>
                <a:tailEnd/>
              </a:ln>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de-DE">
                  <a:solidFill>
                    <a:srgbClr val="000000"/>
                  </a:solidFill>
                </a:endParaRPr>
              </a:p>
            </p:txBody>
          </p:sp>
          <p:grpSp>
            <p:nvGrpSpPr>
              <p:cNvPr id="57" name="Group 9"/>
              <p:cNvGrpSpPr>
                <a:grpSpLocks noChangeAspect="1"/>
              </p:cNvGrpSpPr>
              <p:nvPr/>
            </p:nvGrpSpPr>
            <p:grpSpPr bwMode="auto">
              <a:xfrm rot="-1899001">
                <a:off x="2594" y="1944"/>
                <a:ext cx="4024" cy="755"/>
                <a:chOff x="1609" y="2901"/>
                <a:chExt cx="4024" cy="755"/>
              </a:xfrm>
              <a:grpFill/>
            </p:grpSpPr>
            <p:sp>
              <p:nvSpPr>
                <p:cNvPr id="84" name="Rectangle 10"/>
                <p:cNvSpPr>
                  <a:spLocks noChangeAspect="1" noChangeArrowheads="1"/>
                </p:cNvSpPr>
                <p:nvPr/>
              </p:nvSpPr>
              <p:spPr bwMode="auto">
                <a:xfrm>
                  <a:off x="4853" y="3074"/>
                  <a:ext cx="780" cy="510"/>
                </a:xfrm>
                <a:prstGeom prst="rect">
                  <a:avLst/>
                </a:prstGeom>
                <a:grpFill/>
                <a:ln w="9525">
                  <a:solidFill>
                    <a:schemeClr val="accent1"/>
                  </a:solidFill>
                  <a:miter lim="800000"/>
                  <a:headEnd/>
                  <a:tailEnd/>
                </a:ln>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de-DE">
                    <a:solidFill>
                      <a:srgbClr val="000000"/>
                    </a:solidFill>
                  </a:endParaRPr>
                </a:p>
              </p:txBody>
            </p:sp>
            <p:sp>
              <p:nvSpPr>
                <p:cNvPr id="85" name="AutoShape 11"/>
                <p:cNvSpPr>
                  <a:spLocks noChangeAspect="1" noChangeArrowheads="1"/>
                </p:cNvSpPr>
                <p:nvPr/>
              </p:nvSpPr>
              <p:spPr bwMode="auto">
                <a:xfrm rot="5400000">
                  <a:off x="3300" y="1980"/>
                  <a:ext cx="420" cy="2685"/>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pFill/>
                <a:ln w="9525">
                  <a:solidFill>
                    <a:schemeClr val="accent1"/>
                  </a:solidFill>
                  <a:miter lim="800000"/>
                  <a:headEnd/>
                  <a:tailEnd/>
                </a:ln>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de-DE">
                    <a:solidFill>
                      <a:srgbClr val="000000"/>
                    </a:solidFill>
                  </a:endParaRPr>
                </a:p>
              </p:txBody>
            </p:sp>
            <p:sp>
              <p:nvSpPr>
                <p:cNvPr id="86" name="AutoShape 12"/>
                <p:cNvSpPr>
                  <a:spLocks noChangeAspect="1" noChangeArrowheads="1"/>
                </p:cNvSpPr>
                <p:nvPr/>
              </p:nvSpPr>
              <p:spPr bwMode="auto">
                <a:xfrm>
                  <a:off x="4005" y="3075"/>
                  <a:ext cx="143" cy="563"/>
                </a:xfrm>
                <a:prstGeom prst="roundRect">
                  <a:avLst>
                    <a:gd name="adj" fmla="val 50000"/>
                  </a:avLst>
                </a:prstGeom>
                <a:grpFill/>
                <a:ln w="9525">
                  <a:solidFill>
                    <a:schemeClr val="accent1"/>
                  </a:solidFill>
                  <a:round/>
                  <a:headEnd/>
                  <a:tailEnd/>
                </a:ln>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de-DE">
                    <a:solidFill>
                      <a:srgbClr val="000000"/>
                    </a:solidFill>
                  </a:endParaRPr>
                </a:p>
              </p:txBody>
            </p:sp>
            <p:sp>
              <p:nvSpPr>
                <p:cNvPr id="87" name="AutoShape 13"/>
                <p:cNvSpPr>
                  <a:spLocks noChangeAspect="1" noChangeArrowheads="1"/>
                </p:cNvSpPr>
                <p:nvPr/>
              </p:nvSpPr>
              <p:spPr bwMode="auto">
                <a:xfrm>
                  <a:off x="3240" y="3075"/>
                  <a:ext cx="143" cy="563"/>
                </a:xfrm>
                <a:prstGeom prst="roundRect">
                  <a:avLst>
                    <a:gd name="adj" fmla="val 50000"/>
                  </a:avLst>
                </a:prstGeom>
                <a:grpFill/>
                <a:ln w="9525">
                  <a:solidFill>
                    <a:schemeClr val="accent1"/>
                  </a:solidFill>
                  <a:round/>
                  <a:headEnd/>
                  <a:tailEnd/>
                </a:ln>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de-DE">
                    <a:solidFill>
                      <a:srgbClr val="000000"/>
                    </a:solidFill>
                  </a:endParaRPr>
                </a:p>
              </p:txBody>
            </p:sp>
            <p:sp>
              <p:nvSpPr>
                <p:cNvPr id="88" name="AutoShape 14"/>
                <p:cNvSpPr>
                  <a:spLocks noChangeAspect="1" noChangeArrowheads="1"/>
                </p:cNvSpPr>
                <p:nvPr/>
              </p:nvSpPr>
              <p:spPr bwMode="auto">
                <a:xfrm>
                  <a:off x="4785" y="3015"/>
                  <a:ext cx="143" cy="630"/>
                </a:xfrm>
                <a:prstGeom prst="roundRect">
                  <a:avLst>
                    <a:gd name="adj" fmla="val 50000"/>
                  </a:avLst>
                </a:prstGeom>
                <a:grpFill/>
                <a:ln w="9525">
                  <a:solidFill>
                    <a:schemeClr val="accent1"/>
                  </a:solidFill>
                  <a:round/>
                  <a:headEnd/>
                  <a:tailEnd/>
                </a:ln>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de-DE">
                    <a:solidFill>
                      <a:srgbClr val="000000"/>
                    </a:solidFill>
                  </a:endParaRPr>
                </a:p>
              </p:txBody>
            </p:sp>
            <p:sp>
              <p:nvSpPr>
                <p:cNvPr id="89" name="Rectangle 15"/>
                <p:cNvSpPr>
                  <a:spLocks noChangeAspect="1" noChangeArrowheads="1"/>
                </p:cNvSpPr>
                <p:nvPr/>
              </p:nvSpPr>
              <p:spPr bwMode="auto">
                <a:xfrm>
                  <a:off x="1822" y="3248"/>
                  <a:ext cx="345" cy="143"/>
                </a:xfrm>
                <a:prstGeom prst="rect">
                  <a:avLst/>
                </a:prstGeom>
                <a:grpFill/>
                <a:ln w="9525">
                  <a:solidFill>
                    <a:schemeClr val="accent1"/>
                  </a:solidFill>
                  <a:miter lim="800000"/>
                  <a:headEnd/>
                  <a:tailEnd/>
                </a:ln>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de-DE">
                    <a:solidFill>
                      <a:srgbClr val="000000"/>
                    </a:solidFill>
                  </a:endParaRPr>
                </a:p>
              </p:txBody>
            </p:sp>
            <p:sp>
              <p:nvSpPr>
                <p:cNvPr id="90" name="AutoShape 16"/>
                <p:cNvSpPr>
                  <a:spLocks noChangeAspect="1" noChangeArrowheads="1"/>
                </p:cNvSpPr>
                <p:nvPr/>
              </p:nvSpPr>
              <p:spPr bwMode="auto">
                <a:xfrm rot="16200000">
                  <a:off x="1628" y="3188"/>
                  <a:ext cx="210" cy="248"/>
                </a:xfrm>
                <a:prstGeom prst="flowChartPunchedCard">
                  <a:avLst/>
                </a:prstGeom>
                <a:grpFill/>
                <a:ln w="9525">
                  <a:solidFill>
                    <a:schemeClr val="accent1"/>
                  </a:solidFill>
                  <a:miter lim="800000"/>
                  <a:headEnd/>
                  <a:tailEnd/>
                </a:ln>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de-DE">
                    <a:solidFill>
                      <a:srgbClr val="000000"/>
                    </a:solidFill>
                  </a:endParaRPr>
                </a:p>
              </p:txBody>
            </p:sp>
            <p:sp>
              <p:nvSpPr>
                <p:cNvPr id="91" name="Rectangle 17"/>
                <p:cNvSpPr>
                  <a:spLocks noChangeAspect="1" noChangeArrowheads="1"/>
                </p:cNvSpPr>
                <p:nvPr/>
              </p:nvSpPr>
              <p:spPr bwMode="auto">
                <a:xfrm>
                  <a:off x="1664" y="2985"/>
                  <a:ext cx="150" cy="263"/>
                </a:xfrm>
                <a:prstGeom prst="rect">
                  <a:avLst/>
                </a:prstGeom>
                <a:grpFill/>
                <a:ln w="9525">
                  <a:solidFill>
                    <a:schemeClr val="accent1"/>
                  </a:solidFill>
                  <a:miter lim="800000"/>
                  <a:headEnd/>
                  <a:tailEnd/>
                </a:ln>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de-DE">
                    <a:solidFill>
                      <a:srgbClr val="000000"/>
                    </a:solidFill>
                  </a:endParaRPr>
                </a:p>
              </p:txBody>
            </p:sp>
            <p:sp>
              <p:nvSpPr>
                <p:cNvPr id="92" name="AutoShape 18"/>
                <p:cNvSpPr>
                  <a:spLocks noChangeAspect="1" noChangeArrowheads="1"/>
                </p:cNvSpPr>
                <p:nvPr/>
              </p:nvSpPr>
              <p:spPr bwMode="auto">
                <a:xfrm rot="5400000">
                  <a:off x="1668" y="2868"/>
                  <a:ext cx="143" cy="210"/>
                </a:xfrm>
                <a:prstGeom prst="roundRect">
                  <a:avLst>
                    <a:gd name="adj" fmla="val 50000"/>
                  </a:avLst>
                </a:prstGeom>
                <a:grpFill/>
                <a:ln w="9525">
                  <a:solidFill>
                    <a:schemeClr val="accent1"/>
                  </a:solidFill>
                  <a:round/>
                  <a:headEnd/>
                  <a:tailEnd/>
                </a:ln>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de-DE">
                    <a:solidFill>
                      <a:srgbClr val="000000"/>
                    </a:solidFill>
                  </a:endParaRPr>
                </a:p>
              </p:txBody>
            </p:sp>
            <p:sp>
              <p:nvSpPr>
                <p:cNvPr id="93" name="Rectangle 19"/>
                <p:cNvSpPr>
                  <a:spLocks noChangeAspect="1" noChangeArrowheads="1"/>
                </p:cNvSpPr>
                <p:nvPr/>
              </p:nvSpPr>
              <p:spPr bwMode="auto">
                <a:xfrm>
                  <a:off x="3240" y="3585"/>
                  <a:ext cx="908" cy="71"/>
                </a:xfrm>
                <a:prstGeom prst="rect">
                  <a:avLst/>
                </a:prstGeom>
                <a:grpFill/>
                <a:ln w="9525">
                  <a:solidFill>
                    <a:schemeClr val="accent1"/>
                  </a:solidFill>
                  <a:miter lim="800000"/>
                  <a:headEnd/>
                  <a:tailEnd/>
                </a:ln>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de-DE">
                    <a:solidFill>
                      <a:srgbClr val="000000"/>
                    </a:solidFill>
                  </a:endParaRPr>
                </a:p>
              </p:txBody>
            </p:sp>
            <p:sp>
              <p:nvSpPr>
                <p:cNvPr id="94" name="Rectangle 20"/>
                <p:cNvSpPr>
                  <a:spLocks noChangeAspect="1" noChangeArrowheads="1"/>
                </p:cNvSpPr>
                <p:nvPr/>
              </p:nvSpPr>
              <p:spPr bwMode="auto">
                <a:xfrm>
                  <a:off x="2468" y="2963"/>
                  <a:ext cx="353" cy="150"/>
                </a:xfrm>
                <a:prstGeom prst="rect">
                  <a:avLst/>
                </a:prstGeom>
                <a:grpFill/>
                <a:ln w="9525">
                  <a:solidFill>
                    <a:schemeClr val="accent1"/>
                  </a:solidFill>
                  <a:miter lim="800000"/>
                  <a:headEnd/>
                  <a:tailEnd/>
                </a:ln>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de-DE">
                    <a:solidFill>
                      <a:srgbClr val="000000"/>
                    </a:solidFill>
                  </a:endParaRPr>
                </a:p>
              </p:txBody>
            </p:sp>
            <p:sp>
              <p:nvSpPr>
                <p:cNvPr id="95" name="Rectangle 21"/>
                <p:cNvSpPr>
                  <a:spLocks noChangeAspect="1" noChangeArrowheads="1"/>
                </p:cNvSpPr>
                <p:nvPr/>
              </p:nvSpPr>
              <p:spPr bwMode="auto">
                <a:xfrm>
                  <a:off x="2326" y="2997"/>
                  <a:ext cx="203" cy="71"/>
                </a:xfrm>
                <a:prstGeom prst="rect">
                  <a:avLst/>
                </a:prstGeom>
                <a:grpFill/>
                <a:ln w="9525">
                  <a:solidFill>
                    <a:schemeClr val="accent1"/>
                  </a:solidFill>
                  <a:miter lim="800000"/>
                  <a:headEnd/>
                  <a:tailEnd/>
                </a:ln>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de-DE">
                    <a:solidFill>
                      <a:srgbClr val="000000"/>
                    </a:solidFill>
                  </a:endParaRPr>
                </a:p>
              </p:txBody>
            </p:sp>
            <p:sp>
              <p:nvSpPr>
                <p:cNvPr id="96" name="Rectangle 22"/>
                <p:cNvSpPr>
                  <a:spLocks noChangeAspect="1" noChangeArrowheads="1"/>
                </p:cNvSpPr>
                <p:nvPr/>
              </p:nvSpPr>
              <p:spPr bwMode="auto">
                <a:xfrm rot="16200000">
                  <a:off x="2425" y="3137"/>
                  <a:ext cx="203" cy="28"/>
                </a:xfrm>
                <a:prstGeom prst="rect">
                  <a:avLst/>
                </a:prstGeom>
                <a:grpFill/>
                <a:ln w="9525">
                  <a:solidFill>
                    <a:schemeClr val="accent1"/>
                  </a:solidFill>
                  <a:miter lim="800000"/>
                  <a:headEnd/>
                  <a:tailEnd/>
                </a:ln>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de-DE">
                    <a:solidFill>
                      <a:srgbClr val="000000"/>
                    </a:solidFill>
                  </a:endParaRPr>
                </a:p>
              </p:txBody>
            </p:sp>
            <p:sp>
              <p:nvSpPr>
                <p:cNvPr id="97" name="Rectangle 23"/>
                <p:cNvSpPr>
                  <a:spLocks noChangeAspect="1" noChangeArrowheads="1"/>
                </p:cNvSpPr>
                <p:nvPr/>
              </p:nvSpPr>
              <p:spPr bwMode="auto">
                <a:xfrm rot="16200000">
                  <a:off x="2582" y="3167"/>
                  <a:ext cx="203" cy="28"/>
                </a:xfrm>
                <a:prstGeom prst="rect">
                  <a:avLst/>
                </a:prstGeom>
                <a:grpFill/>
                <a:ln w="9525">
                  <a:solidFill>
                    <a:schemeClr val="accent1"/>
                  </a:solidFill>
                  <a:miter lim="800000"/>
                  <a:headEnd/>
                  <a:tailEnd/>
                </a:ln>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de-DE">
                    <a:solidFill>
                      <a:srgbClr val="000000"/>
                    </a:solidFill>
                  </a:endParaRPr>
                </a:p>
              </p:txBody>
            </p:sp>
          </p:grpSp>
          <p:sp>
            <p:nvSpPr>
              <p:cNvPr id="58" name="Rectangle 24"/>
              <p:cNvSpPr>
                <a:spLocks noChangeAspect="1" noChangeArrowheads="1"/>
              </p:cNvSpPr>
              <p:nvPr/>
            </p:nvSpPr>
            <p:spPr bwMode="auto">
              <a:xfrm rot="-1899001">
                <a:off x="5164" y="2437"/>
                <a:ext cx="83" cy="1433"/>
              </a:xfrm>
              <a:prstGeom prst="rect">
                <a:avLst/>
              </a:prstGeom>
              <a:grpFill/>
              <a:ln w="9525">
                <a:solidFill>
                  <a:schemeClr val="accent1"/>
                </a:solidFill>
                <a:miter lim="800000"/>
                <a:headEnd/>
                <a:tailEnd/>
              </a:ln>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de-DE">
                  <a:solidFill>
                    <a:srgbClr val="000000"/>
                  </a:solidFill>
                </a:endParaRPr>
              </a:p>
            </p:txBody>
          </p:sp>
          <p:sp>
            <p:nvSpPr>
              <p:cNvPr id="59" name="Rectangle 25"/>
              <p:cNvSpPr>
                <a:spLocks noChangeAspect="1" noChangeArrowheads="1"/>
              </p:cNvSpPr>
              <p:nvPr/>
            </p:nvSpPr>
            <p:spPr bwMode="auto">
              <a:xfrm rot="-1899001">
                <a:off x="5179" y="3422"/>
                <a:ext cx="510" cy="191"/>
              </a:xfrm>
              <a:prstGeom prst="rect">
                <a:avLst/>
              </a:prstGeom>
              <a:grpFill/>
              <a:ln w="9525">
                <a:solidFill>
                  <a:schemeClr val="accent1"/>
                </a:solidFill>
                <a:miter lim="800000"/>
                <a:headEnd/>
                <a:tailEnd/>
              </a:ln>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de-DE">
                  <a:solidFill>
                    <a:srgbClr val="000000"/>
                  </a:solidFill>
                </a:endParaRPr>
              </a:p>
            </p:txBody>
          </p:sp>
          <p:sp>
            <p:nvSpPr>
              <p:cNvPr id="60" name="AutoShape 26"/>
              <p:cNvSpPr>
                <a:spLocks noChangeAspect="1" noChangeArrowheads="1"/>
              </p:cNvSpPr>
              <p:nvPr/>
            </p:nvSpPr>
            <p:spPr bwMode="auto">
              <a:xfrm rot="14300999">
                <a:off x="4657" y="2493"/>
                <a:ext cx="457" cy="315"/>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pFill/>
              <a:ln w="9525">
                <a:solidFill>
                  <a:schemeClr val="accent1"/>
                </a:solidFill>
                <a:miter lim="800000"/>
                <a:headEnd/>
                <a:tailEnd/>
              </a:ln>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de-DE">
                  <a:solidFill>
                    <a:srgbClr val="000000"/>
                  </a:solidFill>
                </a:endParaRPr>
              </a:p>
            </p:txBody>
          </p:sp>
          <p:sp>
            <p:nvSpPr>
              <p:cNvPr id="81" name="Oval 27"/>
              <p:cNvSpPr>
                <a:spLocks noChangeAspect="1" noChangeArrowheads="1"/>
              </p:cNvSpPr>
              <p:nvPr/>
            </p:nvSpPr>
            <p:spPr bwMode="auto">
              <a:xfrm rot="-1899001">
                <a:off x="4698" y="2759"/>
                <a:ext cx="383" cy="367"/>
              </a:xfrm>
              <a:prstGeom prst="ellipse">
                <a:avLst/>
              </a:prstGeom>
              <a:grpFill/>
              <a:ln w="9525">
                <a:solidFill>
                  <a:schemeClr val="accent1"/>
                </a:solidFill>
                <a:round/>
                <a:headEnd/>
                <a:tailEnd/>
              </a:ln>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de-DE">
                  <a:solidFill>
                    <a:srgbClr val="000000"/>
                  </a:solidFill>
                </a:endParaRPr>
              </a:p>
            </p:txBody>
          </p:sp>
          <p:sp>
            <p:nvSpPr>
              <p:cNvPr id="82" name="AutoShape 28"/>
              <p:cNvSpPr>
                <a:spLocks noChangeAspect="1" noChangeArrowheads="1"/>
              </p:cNvSpPr>
              <p:nvPr/>
            </p:nvSpPr>
            <p:spPr bwMode="auto">
              <a:xfrm rot="3500999">
                <a:off x="4589" y="2975"/>
                <a:ext cx="232" cy="173"/>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pFill/>
              <a:ln w="9525">
                <a:solidFill>
                  <a:schemeClr val="accent1"/>
                </a:solidFill>
                <a:miter lim="800000"/>
                <a:headEnd/>
                <a:tailEnd/>
              </a:ln>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de-DE">
                  <a:solidFill>
                    <a:srgbClr val="000000"/>
                  </a:solidFill>
                </a:endParaRPr>
              </a:p>
            </p:txBody>
          </p:sp>
          <p:sp>
            <p:nvSpPr>
              <p:cNvPr id="83" name="Rectangle 29"/>
              <p:cNvSpPr>
                <a:spLocks noChangeAspect="1" noChangeArrowheads="1"/>
              </p:cNvSpPr>
              <p:nvPr/>
            </p:nvSpPr>
            <p:spPr bwMode="auto">
              <a:xfrm>
                <a:off x="4500" y="4275"/>
                <a:ext cx="833" cy="71"/>
              </a:xfrm>
              <a:prstGeom prst="rect">
                <a:avLst/>
              </a:prstGeom>
              <a:grpFill/>
              <a:ln w="9525">
                <a:solidFill>
                  <a:schemeClr val="accent1"/>
                </a:solidFill>
                <a:miter lim="800000"/>
                <a:headEnd/>
                <a:tailEnd/>
              </a:ln>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de-DE">
                  <a:solidFill>
                    <a:srgbClr val="000000"/>
                  </a:solidFill>
                </a:endParaRPr>
              </a:p>
            </p:txBody>
          </p:sp>
        </p:grpSp>
        <p:sp>
          <p:nvSpPr>
            <p:cNvPr id="98" name="Titel 1"/>
            <p:cNvSpPr txBox="1">
              <a:spLocks/>
            </p:cNvSpPr>
            <p:nvPr userDrawn="1"/>
          </p:nvSpPr>
          <p:spPr bwMode="auto">
            <a:xfrm>
              <a:off x="0" y="-4763"/>
              <a:ext cx="6188075" cy="393701"/>
            </a:xfrm>
            <a:prstGeom prst="rect">
              <a:avLst/>
            </a:prstGeom>
          </p:spPr>
          <p:txBody>
            <a:bodyPr lIns="82936" tIns="41469" rIns="82936" bIns="41469" anchor="ctr"/>
            <a:lstStyle/>
            <a:p>
              <a:pPr defTabSz="829366" eaLnBrk="1" fontAlgn="auto">
                <a:spcBef>
                  <a:spcPts val="0"/>
                </a:spcBef>
                <a:spcAft>
                  <a:spcPts val="0"/>
                </a:spcAft>
                <a:defRPr/>
              </a:pPr>
              <a:r>
                <a:rPr lang="de-DE" sz="2200" cap="small" dirty="0">
                  <a:solidFill>
                    <a:srgbClr val="FFFFD1"/>
                  </a:solidFill>
                  <a:ea typeface="MS Gothic" pitchFamily="2"/>
                  <a:cs typeface="Arial" pitchFamily="34" charset="0"/>
                </a:rPr>
                <a:t> </a:t>
              </a:r>
              <a:r>
                <a:rPr lang="de-DE" sz="2200" b="1" cap="small" dirty="0">
                  <a:solidFill>
                    <a:srgbClr val="FFFFFF"/>
                  </a:solidFill>
                  <a:ea typeface="MS Gothic" pitchFamily="2"/>
                  <a:cs typeface="Arial" pitchFamily="34" charset="0"/>
                </a:rPr>
                <a:t>3.1.2 Unser Sonnensystem</a:t>
              </a:r>
            </a:p>
          </p:txBody>
        </p:sp>
      </p:gr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106" algn="ctr" rtl="0" fontAlgn="base">
        <a:spcBef>
          <a:spcPct val="0"/>
        </a:spcBef>
        <a:spcAft>
          <a:spcPct val="0"/>
        </a:spcAft>
        <a:defRPr sz="4400">
          <a:solidFill>
            <a:schemeClr val="tx2"/>
          </a:solidFill>
          <a:latin typeface="Arial" charset="0"/>
        </a:defRPr>
      </a:lvl6pPr>
      <a:lvl7pPr marL="914210" algn="ctr" rtl="0" fontAlgn="base">
        <a:spcBef>
          <a:spcPct val="0"/>
        </a:spcBef>
        <a:spcAft>
          <a:spcPct val="0"/>
        </a:spcAft>
        <a:defRPr sz="4400">
          <a:solidFill>
            <a:schemeClr val="tx2"/>
          </a:solidFill>
          <a:latin typeface="Arial" charset="0"/>
        </a:defRPr>
      </a:lvl7pPr>
      <a:lvl8pPr marL="1371316" algn="ctr" rtl="0" fontAlgn="base">
        <a:spcBef>
          <a:spcPct val="0"/>
        </a:spcBef>
        <a:spcAft>
          <a:spcPct val="0"/>
        </a:spcAft>
        <a:defRPr sz="4400">
          <a:solidFill>
            <a:schemeClr val="tx2"/>
          </a:solidFill>
          <a:latin typeface="Arial" charset="0"/>
        </a:defRPr>
      </a:lvl8pPr>
      <a:lvl9pPr marL="1828421" algn="ctr" rtl="0" fontAlgn="base">
        <a:spcBef>
          <a:spcPct val="0"/>
        </a:spcBef>
        <a:spcAft>
          <a:spcPct val="0"/>
        </a:spcAft>
        <a:defRPr sz="4400">
          <a:solidFill>
            <a:schemeClr val="tx2"/>
          </a:solidFill>
          <a:latin typeface="Arial"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defRPr>
      </a:lvl2pPr>
      <a:lvl3pPr marL="1141413" indent="-227013"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4079" indent="-228553" algn="l" rtl="0" fontAlgn="base">
        <a:spcBef>
          <a:spcPct val="20000"/>
        </a:spcBef>
        <a:spcAft>
          <a:spcPct val="0"/>
        </a:spcAft>
        <a:buChar char="»"/>
        <a:defRPr sz="2000">
          <a:solidFill>
            <a:schemeClr val="tx1"/>
          </a:solidFill>
          <a:latin typeface="+mn-lt"/>
        </a:defRPr>
      </a:lvl6pPr>
      <a:lvl7pPr marL="2971184" indent="-228553" algn="l" rtl="0" fontAlgn="base">
        <a:spcBef>
          <a:spcPct val="20000"/>
        </a:spcBef>
        <a:spcAft>
          <a:spcPct val="0"/>
        </a:spcAft>
        <a:buChar char="»"/>
        <a:defRPr sz="2000">
          <a:solidFill>
            <a:schemeClr val="tx1"/>
          </a:solidFill>
          <a:latin typeface="+mn-lt"/>
        </a:defRPr>
      </a:lvl7pPr>
      <a:lvl8pPr marL="3428289" indent="-228553" algn="l" rtl="0" fontAlgn="base">
        <a:spcBef>
          <a:spcPct val="20000"/>
        </a:spcBef>
        <a:spcAft>
          <a:spcPct val="0"/>
        </a:spcAft>
        <a:buChar char="»"/>
        <a:defRPr sz="2000">
          <a:solidFill>
            <a:schemeClr val="tx1"/>
          </a:solidFill>
          <a:latin typeface="+mn-lt"/>
        </a:defRPr>
      </a:lvl8pPr>
      <a:lvl9pPr marL="3885394" indent="-228553"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210" rtl="0" eaLnBrk="1" latinLnBrk="0" hangingPunct="1">
        <a:defRPr sz="1800" kern="1200">
          <a:solidFill>
            <a:schemeClr val="tx1"/>
          </a:solidFill>
          <a:latin typeface="+mn-lt"/>
          <a:ea typeface="+mn-ea"/>
          <a:cs typeface="+mn-cs"/>
        </a:defRPr>
      </a:lvl1pPr>
      <a:lvl2pPr marL="457106" algn="l" defTabSz="914210" rtl="0" eaLnBrk="1" latinLnBrk="0" hangingPunct="1">
        <a:defRPr sz="1800" kern="1200">
          <a:solidFill>
            <a:schemeClr val="tx1"/>
          </a:solidFill>
          <a:latin typeface="+mn-lt"/>
          <a:ea typeface="+mn-ea"/>
          <a:cs typeface="+mn-cs"/>
        </a:defRPr>
      </a:lvl2pPr>
      <a:lvl3pPr marL="914210" algn="l" defTabSz="914210" rtl="0" eaLnBrk="1" latinLnBrk="0" hangingPunct="1">
        <a:defRPr sz="1800" kern="1200">
          <a:solidFill>
            <a:schemeClr val="tx1"/>
          </a:solidFill>
          <a:latin typeface="+mn-lt"/>
          <a:ea typeface="+mn-ea"/>
          <a:cs typeface="+mn-cs"/>
        </a:defRPr>
      </a:lvl3pPr>
      <a:lvl4pPr marL="1371316" algn="l" defTabSz="914210" rtl="0" eaLnBrk="1" latinLnBrk="0" hangingPunct="1">
        <a:defRPr sz="1800" kern="1200">
          <a:solidFill>
            <a:schemeClr val="tx1"/>
          </a:solidFill>
          <a:latin typeface="+mn-lt"/>
          <a:ea typeface="+mn-ea"/>
          <a:cs typeface="+mn-cs"/>
        </a:defRPr>
      </a:lvl4pPr>
      <a:lvl5pPr marL="1828421" algn="l" defTabSz="914210" rtl="0" eaLnBrk="1" latinLnBrk="0" hangingPunct="1">
        <a:defRPr sz="1800" kern="1200">
          <a:solidFill>
            <a:schemeClr val="tx1"/>
          </a:solidFill>
          <a:latin typeface="+mn-lt"/>
          <a:ea typeface="+mn-ea"/>
          <a:cs typeface="+mn-cs"/>
        </a:defRPr>
      </a:lvl5pPr>
      <a:lvl6pPr marL="2285526" algn="l" defTabSz="914210" rtl="0" eaLnBrk="1" latinLnBrk="0" hangingPunct="1">
        <a:defRPr sz="1800" kern="1200">
          <a:solidFill>
            <a:schemeClr val="tx1"/>
          </a:solidFill>
          <a:latin typeface="+mn-lt"/>
          <a:ea typeface="+mn-ea"/>
          <a:cs typeface="+mn-cs"/>
        </a:defRPr>
      </a:lvl6pPr>
      <a:lvl7pPr marL="2742630" algn="l" defTabSz="914210" rtl="0" eaLnBrk="1" latinLnBrk="0" hangingPunct="1">
        <a:defRPr sz="1800" kern="1200">
          <a:solidFill>
            <a:schemeClr val="tx1"/>
          </a:solidFill>
          <a:latin typeface="+mn-lt"/>
          <a:ea typeface="+mn-ea"/>
          <a:cs typeface="+mn-cs"/>
        </a:defRPr>
      </a:lvl7pPr>
      <a:lvl8pPr marL="3199736" algn="l" defTabSz="914210" rtl="0" eaLnBrk="1" latinLnBrk="0" hangingPunct="1">
        <a:defRPr sz="1800" kern="1200">
          <a:solidFill>
            <a:schemeClr val="tx1"/>
          </a:solidFill>
          <a:latin typeface="+mn-lt"/>
          <a:ea typeface="+mn-ea"/>
          <a:cs typeface="+mn-cs"/>
        </a:defRPr>
      </a:lvl8pPr>
      <a:lvl9pPr marL="3656841" algn="l" defTabSz="91421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s://commons.wikimedia.org/wiki/File:Water_ice_clouds_hanging_above_Tharsis_PIA02653_black_background.jpg" TargetMode="Externa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1.jpeg"/><Relationship Id="rId5" Type="http://schemas.openxmlformats.org/officeDocument/2006/relationships/image" Target="../media/image7.wmf"/><Relationship Id="rId4" Type="http://schemas.openxmlformats.org/officeDocument/2006/relationships/oleObject" Target="../embeddings/oleObject5.bin"/></Relationships>
</file>

<file path=ppt/slides/_rels/slide11.xml.rels><?xml version="1.0" encoding="UTF-8" standalone="yes"?>
<Relationships xmlns="http://schemas.openxmlformats.org/package/2006/relationships"><Relationship Id="rId3" Type="http://schemas.openxmlformats.org/officeDocument/2006/relationships/hyperlink" Target="https://commons.wikimedia.org/wiki/File:Asteroid_Belt.jpg" TargetMode="External"/><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2.jpeg"/><Relationship Id="rId5" Type="http://schemas.openxmlformats.org/officeDocument/2006/relationships/image" Target="../media/image7.wmf"/><Relationship Id="rId4" Type="http://schemas.openxmlformats.org/officeDocument/2006/relationships/oleObject" Target="../embeddings/oleObject6.bin"/></Relationships>
</file>

<file path=ppt/slides/_rels/slide12.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hyperlink" Target="https://commons.wikimedia.org/wiki/File:243_ida.jpg" TargetMode="External"/><Relationship Id="rId7"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7.wmf"/><Relationship Id="rId5" Type="http://schemas.openxmlformats.org/officeDocument/2006/relationships/oleObject" Target="../embeddings/oleObject7.bin"/><Relationship Id="rId4" Type="http://schemas.openxmlformats.org/officeDocument/2006/relationships/hyperlink" Target="https://commons.wikimedia.org/wiki/File:Eros_southern_hemisphere_overview.jpg"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commons.wikimedia.org/wiki/File:Portrait_of_Jupiter_from_Cassini.jpg" TargetMode="External"/><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15.jpeg"/><Relationship Id="rId5" Type="http://schemas.openxmlformats.org/officeDocument/2006/relationships/image" Target="../media/image7.wmf"/><Relationship Id="rId4" Type="http://schemas.openxmlformats.org/officeDocument/2006/relationships/oleObject" Target="../embeddings/oleObject8.bin"/></Relationships>
</file>

<file path=ppt/slides/_rels/slide14.xml.rels><?xml version="1.0" encoding="UTF-8" standalone="yes"?>
<Relationships xmlns="http://schemas.openxmlformats.org/package/2006/relationships"><Relationship Id="rId3" Type="http://schemas.openxmlformats.org/officeDocument/2006/relationships/hyperlink" Target="https://commons.wikimedia.org/wiki/File:Jupiter_and_the_Galilean_Satellites.jpg" TargetMode="External"/><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16.jpeg"/><Relationship Id="rId5" Type="http://schemas.openxmlformats.org/officeDocument/2006/relationships/image" Target="../media/image7.wmf"/><Relationship Id="rId4" Type="http://schemas.openxmlformats.org/officeDocument/2006/relationships/oleObject" Target="../embeddings/oleObject9.bin"/></Relationships>
</file>

<file path=ppt/slides/_rels/slide15.xml.rels><?xml version="1.0" encoding="UTF-8" standalone="yes"?>
<Relationships xmlns="http://schemas.openxmlformats.org/package/2006/relationships"><Relationship Id="rId3" Type="http://schemas.openxmlformats.org/officeDocument/2006/relationships/hyperlink" Target="https://commons.wikimedia.org/wiki/File:Saturn_during_Equinox.jpg" TargetMode="External"/><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17.jpeg"/><Relationship Id="rId5" Type="http://schemas.openxmlformats.org/officeDocument/2006/relationships/image" Target="../media/image7.wmf"/><Relationship Id="rId4" Type="http://schemas.openxmlformats.org/officeDocument/2006/relationships/oleObject" Target="../embeddings/oleObject10.bin"/></Relationships>
</file>

<file path=ppt/slides/_rels/slide16.xml.rels><?xml version="1.0" encoding="UTF-8" standalone="yes"?>
<Relationships xmlns="http://schemas.openxmlformats.org/package/2006/relationships"><Relationship Id="rId3" Type="http://schemas.openxmlformats.org/officeDocument/2006/relationships/hyperlink" Target="https://commons.wikimedia.org/wiki/File:Uranus.jpg" TargetMode="External"/><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18.jpeg"/><Relationship Id="rId5" Type="http://schemas.openxmlformats.org/officeDocument/2006/relationships/image" Target="../media/image7.wmf"/><Relationship Id="rId4" Type="http://schemas.openxmlformats.org/officeDocument/2006/relationships/oleObject" Target="../embeddings/oleObject11.bin"/></Relationships>
</file>

<file path=ppt/slides/_rels/slide17.xml.rels><?xml version="1.0" encoding="UTF-8" standalone="yes"?>
<Relationships xmlns="http://schemas.openxmlformats.org/package/2006/relationships"><Relationship Id="rId3" Type="http://schemas.openxmlformats.org/officeDocument/2006/relationships/hyperlink" Target="https://commons.wikimedia.org/wiki/File:Neptune_Full.jpg" TargetMode="External"/><Relationship Id="rId7"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7.wmf"/><Relationship Id="rId5" Type="http://schemas.openxmlformats.org/officeDocument/2006/relationships/oleObject" Target="../embeddings/oleObject12.bin"/><Relationship Id="rId4" Type="http://schemas.openxmlformats.org/officeDocument/2006/relationships/hyperlink" Target="https://photojournal.jpl.nasa.gov/catalog/PIA01492" TargetMode="Externa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20.jpeg"/><Relationship Id="rId5" Type="http://schemas.openxmlformats.org/officeDocument/2006/relationships/hyperlink" Target="https://commons.wikimedia.org/wiki/File:Kuiperguertel.jpg" TargetMode="External"/><Relationship Id="rId4" Type="http://schemas.openxmlformats.org/officeDocument/2006/relationships/image" Target="../media/image7.wmf"/></Relationships>
</file>

<file path=ppt/slides/_rels/slide19.xml.rels><?xml version="1.0" encoding="UTF-8" standalone="yes"?>
<Relationships xmlns="http://schemas.openxmlformats.org/package/2006/relationships"><Relationship Id="rId8" Type="http://schemas.openxmlformats.org/officeDocument/2006/relationships/hyperlink" Target="https://commons.wikimedia.org/wiki/File:Makemake_with_moon.JPG" TargetMode="External"/><Relationship Id="rId13" Type="http://schemas.openxmlformats.org/officeDocument/2006/relationships/image" Target="../media/image24.jpeg"/><Relationship Id="rId3" Type="http://schemas.openxmlformats.org/officeDocument/2006/relationships/oleObject" Target="../embeddings/oleObject14.bin"/><Relationship Id="rId7" Type="http://schemas.openxmlformats.org/officeDocument/2006/relationships/hyperlink" Target="https://commons.wikimedia.org/wiki/File:Eris_and_dysnomia.jpg" TargetMode="External"/><Relationship Id="rId12" Type="http://schemas.openxmlformats.org/officeDocument/2006/relationships/image" Target="../media/image23.jpeg"/><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hyperlink" Target="https://commons.wikimedia.org/wiki/File:Global_LORRI_mosaic_of_Pluto_in_true_colour.jpg" TargetMode="External"/><Relationship Id="rId11" Type="http://schemas.openxmlformats.org/officeDocument/2006/relationships/image" Target="../media/image22.jpeg"/><Relationship Id="rId5" Type="http://schemas.openxmlformats.org/officeDocument/2006/relationships/hyperlink" Target="https://commons.wikimedia.org/wiki/File:Ceres_RC3_with_bright_spots.jpg" TargetMode="External"/><Relationship Id="rId10" Type="http://schemas.openxmlformats.org/officeDocument/2006/relationships/image" Target="../media/image21.jpeg"/><Relationship Id="rId4" Type="http://schemas.openxmlformats.org/officeDocument/2006/relationships/image" Target="../media/image5.wmf"/><Relationship Id="rId9" Type="http://schemas.openxmlformats.org/officeDocument/2006/relationships/hyperlink" Target="https://commons.wikimedia.org/wiki/File:Haumea_Hubble.png" TargetMode="External"/><Relationship Id="rId1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hyperlink" Target="https://commons.wikimedia.org/wiki/File:Sonnensystem-Grafik.pdf" TargetMode="External"/><Relationship Id="rId2" Type="http://schemas.openxmlformats.org/officeDocument/2006/relationships/hyperlink" Target="https://commons.wikimedia.org/wiki/User:Beinahegut" TargetMode="Externa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26.jpeg"/><Relationship Id="rId5" Type="http://schemas.openxmlformats.org/officeDocument/2006/relationships/hyperlink" Target="https://commons.wikimedia.org/wiki/File:Lspn_comet_halley.jpg" TargetMode="External"/><Relationship Id="rId4" Type="http://schemas.openxmlformats.org/officeDocument/2006/relationships/image" Target="../media/image7.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27.jpeg"/><Relationship Id="rId5" Type="http://schemas.openxmlformats.org/officeDocument/2006/relationships/hyperlink" Target="https://commons.wikimedia.org/wiki/File:Oortschewolke.jpg" TargetMode="External"/><Relationship Id="rId4" Type="http://schemas.openxmlformats.org/officeDocument/2006/relationships/image" Target="../media/image7.wmf"/></Relationships>
</file>

<file path=ppt/slides/_rels/slide3.xml.rels><?xml version="1.0" encoding="UTF-8" standalone="yes"?>
<Relationships xmlns="http://schemas.openxmlformats.org/package/2006/relationships"><Relationship Id="rId3" Type="http://schemas.openxmlformats.org/officeDocument/2006/relationships/hyperlink" Target="https://commons.wikimedia.org/wiki/User:Beinahegut" TargetMode="Externa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hyperlink" Target="https://commons.wikimedia.org/wiki/File:Sonnensystem-Grafik.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commons.wikimedia.org/wiki/File:Sun920607.jpg" TargetMode="External"/><Relationship Id="rId7"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wmf"/><Relationship Id="rId5" Type="http://schemas.openxmlformats.org/officeDocument/2006/relationships/oleObject" Target="../embeddings/oleObject1.bin"/><Relationship Id="rId4" Type="http://schemas.openxmlformats.org/officeDocument/2006/relationships/hyperlink" Target="https://solarscience.msfc.nasa.gov/surface.shtml"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commons.wikimedia.org/wiki/File:Mercury_in_color_-_Prockter07-edit1.jpg" TargetMode="Externa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7.wmf"/><Relationship Id="rId5" Type="http://schemas.openxmlformats.org/officeDocument/2006/relationships/oleObject" Target="../embeddings/oleObject2.bin"/><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hyperlink" Target="http://www.astrosurf.com/nunes" TargetMode="External"/><Relationship Id="rId7"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7.wmf"/><Relationship Id="rId5" Type="http://schemas.openxmlformats.org/officeDocument/2006/relationships/oleObject" Target="../embeddings/oleObject3.bin"/><Relationship Id="rId4" Type="http://schemas.openxmlformats.org/officeDocument/2006/relationships/hyperlink" Target="https://commons.wikimedia.org/wiki/File:Venus-real_color.jpg"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commons.wikimedia.org/wiki/File:The_Earth_seen_from_Apollo_17.jpg" TargetMode="Externa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0.jpeg"/><Relationship Id="rId5" Type="http://schemas.openxmlformats.org/officeDocument/2006/relationships/image" Target="../media/image7.wmf"/><Relationship Id="rId4" Type="http://schemas.openxmlformats.org/officeDocument/2006/relationships/oleObject" Target="../embeddings/oleObject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0" y="-7938"/>
            <a:ext cx="9144000" cy="6858001"/>
          </a:xfrm>
          <a:prstGeom prst="rect">
            <a:avLst/>
          </a:prstGeom>
          <a:gradFill rotWithShape="1">
            <a:gsLst>
              <a:gs pos="0">
                <a:srgbClr val="000000"/>
              </a:gs>
              <a:gs pos="100000">
                <a:srgbClr val="8DB3E2"/>
              </a:gs>
            </a:gsLst>
            <a:lin ang="5400000" scaled="1"/>
          </a:gradFill>
          <a:ln w="9525">
            <a:noFill/>
            <a:miter lim="800000"/>
            <a:headEnd/>
            <a:tailEnd/>
          </a:ln>
        </p:spPr>
        <p:txBody>
          <a:bodyPr/>
          <a:lstStyle/>
          <a:p>
            <a:pPr eaLnBrk="1" hangingPunct="1"/>
            <a:endParaRPr lang="de-DE" altLang="de-DE">
              <a:solidFill>
                <a:srgbClr val="000000"/>
              </a:solidFill>
            </a:endParaRPr>
          </a:p>
        </p:txBody>
      </p:sp>
      <p:sp>
        <p:nvSpPr>
          <p:cNvPr id="2051" name="Ellipse 64"/>
          <p:cNvSpPr>
            <a:spLocks noChangeArrowheads="1"/>
          </p:cNvSpPr>
          <p:nvPr/>
        </p:nvSpPr>
        <p:spPr bwMode="auto">
          <a:xfrm>
            <a:off x="5467350" y="1676400"/>
            <a:ext cx="3419475" cy="3419475"/>
          </a:xfrm>
          <a:prstGeom prst="ellipse">
            <a:avLst/>
          </a:prstGeom>
          <a:solidFill>
            <a:schemeClr val="bg1"/>
          </a:solidFill>
          <a:ln w="9525" algn="ctr">
            <a:noFill/>
            <a:round/>
            <a:headEnd/>
            <a:tailEnd/>
          </a:ln>
        </p:spPr>
        <p:txBody>
          <a:bodyPr wrap="none" anchor="ctr"/>
          <a:lstStyle/>
          <a:p>
            <a:pPr eaLnBrk="1" hangingPunct="1"/>
            <a:endParaRPr lang="de-DE" altLang="de-DE">
              <a:solidFill>
                <a:srgbClr val="000000"/>
              </a:solidFill>
            </a:endParaRPr>
          </a:p>
        </p:txBody>
      </p:sp>
      <p:grpSp>
        <p:nvGrpSpPr>
          <p:cNvPr id="2" name="Group 3"/>
          <p:cNvGrpSpPr>
            <a:grpSpLocks noChangeAspect="1"/>
          </p:cNvGrpSpPr>
          <p:nvPr/>
        </p:nvGrpSpPr>
        <p:grpSpPr bwMode="auto">
          <a:xfrm flipH="1">
            <a:off x="6873875" y="3810000"/>
            <a:ext cx="842963" cy="1165225"/>
            <a:chOff x="2594" y="1944"/>
            <a:chExt cx="4024" cy="4274"/>
          </a:xfrm>
        </p:grpSpPr>
        <p:sp>
          <p:nvSpPr>
            <p:cNvPr id="2087" name="Oval 4"/>
            <p:cNvSpPr>
              <a:spLocks noChangeAspect="1" noChangeArrowheads="1"/>
            </p:cNvSpPr>
            <p:nvPr/>
          </p:nvSpPr>
          <p:spPr bwMode="auto">
            <a:xfrm>
              <a:off x="4718" y="3030"/>
              <a:ext cx="360" cy="248"/>
            </a:xfrm>
            <a:prstGeom prst="ellipse">
              <a:avLst/>
            </a:prstGeom>
            <a:gradFill rotWithShape="1">
              <a:gsLst>
                <a:gs pos="0">
                  <a:srgbClr val="585858"/>
                </a:gs>
                <a:gs pos="50000">
                  <a:srgbClr val="BFBFBF"/>
                </a:gs>
                <a:gs pos="100000">
                  <a:srgbClr val="585858"/>
                </a:gs>
              </a:gsLst>
              <a:lin ang="5400000" scaled="1"/>
            </a:gradFill>
            <a:ln w="9525">
              <a:solidFill>
                <a:srgbClr val="000000"/>
              </a:solidFill>
              <a:round/>
              <a:headEnd/>
              <a:tailEnd/>
            </a:ln>
          </p:spPr>
          <p:txBody>
            <a:bodyPr/>
            <a:lstStyle/>
            <a:p>
              <a:pPr eaLnBrk="1" hangingPunct="1"/>
              <a:endParaRPr lang="de-DE" altLang="de-DE">
                <a:solidFill>
                  <a:srgbClr val="000000"/>
                </a:solidFill>
              </a:endParaRPr>
            </a:p>
          </p:txBody>
        </p:sp>
        <p:sp>
          <p:nvSpPr>
            <p:cNvPr id="2088" name="AutoShape 5"/>
            <p:cNvSpPr>
              <a:spLocks noChangeAspect="1" noChangeArrowheads="1"/>
            </p:cNvSpPr>
            <p:nvPr/>
          </p:nvSpPr>
          <p:spPr bwMode="auto">
            <a:xfrm>
              <a:off x="4679" y="3347"/>
              <a:ext cx="443" cy="127"/>
            </a:xfrm>
            <a:prstGeom prst="roundRect">
              <a:avLst>
                <a:gd name="adj" fmla="val 50000"/>
              </a:avLst>
            </a:prstGeom>
            <a:gradFill rotWithShape="1">
              <a:gsLst>
                <a:gs pos="0">
                  <a:srgbClr val="585858"/>
                </a:gs>
                <a:gs pos="50000">
                  <a:srgbClr val="BFBFBF"/>
                </a:gs>
                <a:gs pos="100000">
                  <a:srgbClr val="585858"/>
                </a:gs>
              </a:gsLst>
              <a:lin ang="5400000" scaled="1"/>
            </a:gradFill>
            <a:ln w="9525">
              <a:solidFill>
                <a:srgbClr val="000000"/>
              </a:solidFill>
              <a:round/>
              <a:headEnd/>
              <a:tailEnd/>
            </a:ln>
          </p:spPr>
          <p:txBody>
            <a:bodyPr/>
            <a:lstStyle/>
            <a:p>
              <a:pPr eaLnBrk="1" hangingPunct="1"/>
              <a:endParaRPr lang="de-DE" altLang="de-DE">
                <a:solidFill>
                  <a:srgbClr val="000000"/>
                </a:solidFill>
              </a:endParaRPr>
            </a:p>
          </p:txBody>
        </p:sp>
        <p:sp>
          <p:nvSpPr>
            <p:cNvPr id="2089" name="Rectangle 6"/>
            <p:cNvSpPr>
              <a:spLocks noChangeAspect="1" noChangeArrowheads="1"/>
            </p:cNvSpPr>
            <p:nvPr/>
          </p:nvSpPr>
          <p:spPr bwMode="auto">
            <a:xfrm>
              <a:off x="4762" y="3234"/>
              <a:ext cx="270" cy="127"/>
            </a:xfrm>
            <a:prstGeom prst="rect">
              <a:avLst/>
            </a:prstGeom>
            <a:gradFill rotWithShape="1">
              <a:gsLst>
                <a:gs pos="0">
                  <a:srgbClr val="585858"/>
                </a:gs>
                <a:gs pos="50000">
                  <a:srgbClr val="BFBFBF"/>
                </a:gs>
                <a:gs pos="100000">
                  <a:srgbClr val="585858"/>
                </a:gs>
              </a:gsLst>
              <a:lin ang="5400000" scaled="1"/>
            </a:gradFill>
            <a:ln w="9525">
              <a:solidFill>
                <a:srgbClr val="000000"/>
              </a:solidFill>
              <a:miter lim="800000"/>
              <a:headEnd/>
              <a:tailEnd/>
            </a:ln>
          </p:spPr>
          <p:txBody>
            <a:bodyPr/>
            <a:lstStyle/>
            <a:p>
              <a:pPr eaLnBrk="1" hangingPunct="1"/>
              <a:endParaRPr lang="de-DE" altLang="de-DE">
                <a:solidFill>
                  <a:srgbClr val="000000"/>
                </a:solidFill>
              </a:endParaRPr>
            </a:p>
          </p:txBody>
        </p:sp>
        <p:sp>
          <p:nvSpPr>
            <p:cNvPr id="2090" name="AutoShape 7"/>
            <p:cNvSpPr>
              <a:spLocks noChangeAspect="1" noChangeArrowheads="1"/>
            </p:cNvSpPr>
            <p:nvPr/>
          </p:nvSpPr>
          <p:spPr bwMode="auto">
            <a:xfrm rot="1325226">
              <a:off x="4201" y="3323"/>
              <a:ext cx="180" cy="289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60 w 21600"/>
                <a:gd name="T13" fmla="*/ 4499 h 21600"/>
                <a:gd name="T14" fmla="*/ 17160 w 21600"/>
                <a:gd name="T15" fmla="*/ 17101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gradFill rotWithShape="1">
              <a:gsLst>
                <a:gs pos="0">
                  <a:srgbClr val="585858"/>
                </a:gs>
                <a:gs pos="50000">
                  <a:srgbClr val="BFBFBF"/>
                </a:gs>
                <a:gs pos="100000">
                  <a:srgbClr val="585858"/>
                </a:gs>
              </a:gsLst>
              <a:lin ang="5400000" scaled="1"/>
            </a:gradFill>
            <a:ln w="9525">
              <a:solidFill>
                <a:srgbClr val="000000"/>
              </a:solidFill>
              <a:miter lim="800000"/>
              <a:headEnd/>
              <a:tailEnd/>
            </a:ln>
          </p:spPr>
          <p:txBody>
            <a:bodyPr/>
            <a:lstStyle/>
            <a:p>
              <a:endParaRPr lang="de-DE"/>
            </a:p>
          </p:txBody>
        </p:sp>
        <p:sp>
          <p:nvSpPr>
            <p:cNvPr id="2091" name="AutoShape 8"/>
            <p:cNvSpPr>
              <a:spLocks noChangeAspect="1" noChangeArrowheads="1"/>
            </p:cNvSpPr>
            <p:nvPr/>
          </p:nvSpPr>
          <p:spPr bwMode="auto">
            <a:xfrm rot="-1404692">
              <a:off x="5438" y="3294"/>
              <a:ext cx="180" cy="289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60 w 21600"/>
                <a:gd name="T13" fmla="*/ 4499 h 21600"/>
                <a:gd name="T14" fmla="*/ 17160 w 21600"/>
                <a:gd name="T15" fmla="*/ 17101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gradFill rotWithShape="1">
              <a:gsLst>
                <a:gs pos="0">
                  <a:srgbClr val="585858"/>
                </a:gs>
                <a:gs pos="50000">
                  <a:srgbClr val="BFBFBF"/>
                </a:gs>
                <a:gs pos="100000">
                  <a:srgbClr val="585858"/>
                </a:gs>
              </a:gsLst>
              <a:lin ang="5400000" scaled="1"/>
            </a:gradFill>
            <a:ln w="9525">
              <a:solidFill>
                <a:srgbClr val="000000"/>
              </a:solidFill>
              <a:miter lim="800000"/>
              <a:headEnd/>
              <a:tailEnd/>
            </a:ln>
          </p:spPr>
          <p:txBody>
            <a:bodyPr/>
            <a:lstStyle/>
            <a:p>
              <a:endParaRPr lang="de-DE"/>
            </a:p>
          </p:txBody>
        </p:sp>
        <p:grpSp>
          <p:nvGrpSpPr>
            <p:cNvPr id="3" name="Group 9"/>
            <p:cNvGrpSpPr>
              <a:grpSpLocks noChangeAspect="1"/>
            </p:cNvGrpSpPr>
            <p:nvPr/>
          </p:nvGrpSpPr>
          <p:grpSpPr bwMode="auto">
            <a:xfrm rot="-1899001">
              <a:off x="2594" y="1944"/>
              <a:ext cx="4024" cy="755"/>
              <a:chOff x="1609" y="2901"/>
              <a:chExt cx="4024" cy="755"/>
            </a:xfrm>
          </p:grpSpPr>
          <p:sp>
            <p:nvSpPr>
              <p:cNvPr id="2099" name="Rectangle 10"/>
              <p:cNvSpPr>
                <a:spLocks noChangeAspect="1" noChangeArrowheads="1"/>
              </p:cNvSpPr>
              <p:nvPr/>
            </p:nvSpPr>
            <p:spPr bwMode="auto">
              <a:xfrm>
                <a:off x="4853" y="3074"/>
                <a:ext cx="780" cy="510"/>
              </a:xfrm>
              <a:prstGeom prst="rect">
                <a:avLst/>
              </a:prstGeom>
              <a:gradFill rotWithShape="1">
                <a:gsLst>
                  <a:gs pos="0">
                    <a:srgbClr val="585858"/>
                  </a:gs>
                  <a:gs pos="50000">
                    <a:srgbClr val="BFBFBF"/>
                  </a:gs>
                  <a:gs pos="100000">
                    <a:srgbClr val="585858"/>
                  </a:gs>
                </a:gsLst>
                <a:lin ang="5400000" scaled="1"/>
              </a:gradFill>
              <a:ln w="9525">
                <a:solidFill>
                  <a:srgbClr val="000000"/>
                </a:solidFill>
                <a:miter lim="800000"/>
                <a:headEnd/>
                <a:tailEnd/>
              </a:ln>
            </p:spPr>
            <p:txBody>
              <a:bodyPr/>
              <a:lstStyle/>
              <a:p>
                <a:pPr eaLnBrk="1" hangingPunct="1"/>
                <a:endParaRPr lang="de-DE" altLang="de-DE">
                  <a:solidFill>
                    <a:srgbClr val="000000"/>
                  </a:solidFill>
                </a:endParaRPr>
              </a:p>
            </p:txBody>
          </p:sp>
          <p:sp>
            <p:nvSpPr>
              <p:cNvPr id="2100" name="AutoShape 11"/>
              <p:cNvSpPr>
                <a:spLocks noChangeAspect="1" noChangeArrowheads="1"/>
              </p:cNvSpPr>
              <p:nvPr/>
            </p:nvSpPr>
            <p:spPr bwMode="auto">
              <a:xfrm rot="5400000">
                <a:off x="3300" y="1980"/>
                <a:ext cx="420" cy="268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26 w 21600"/>
                  <a:gd name="T13" fmla="*/ 4497 h 21600"/>
                  <a:gd name="T14" fmla="*/ 17126 w 21600"/>
                  <a:gd name="T15" fmla="*/ 17103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gradFill rotWithShape="1">
                <a:gsLst>
                  <a:gs pos="0">
                    <a:srgbClr val="585858"/>
                  </a:gs>
                  <a:gs pos="50000">
                    <a:srgbClr val="BFBFBF"/>
                  </a:gs>
                  <a:gs pos="100000">
                    <a:srgbClr val="585858"/>
                  </a:gs>
                </a:gsLst>
                <a:lin ang="5400000" scaled="1"/>
              </a:gradFill>
              <a:ln w="9525">
                <a:solidFill>
                  <a:srgbClr val="000000"/>
                </a:solidFill>
                <a:miter lim="800000"/>
                <a:headEnd/>
                <a:tailEnd/>
              </a:ln>
            </p:spPr>
            <p:txBody>
              <a:bodyPr/>
              <a:lstStyle/>
              <a:p>
                <a:endParaRPr lang="de-DE"/>
              </a:p>
            </p:txBody>
          </p:sp>
          <p:sp>
            <p:nvSpPr>
              <p:cNvPr id="2101" name="AutoShape 12"/>
              <p:cNvSpPr>
                <a:spLocks noChangeAspect="1" noChangeArrowheads="1"/>
              </p:cNvSpPr>
              <p:nvPr/>
            </p:nvSpPr>
            <p:spPr bwMode="auto">
              <a:xfrm>
                <a:off x="4005" y="3075"/>
                <a:ext cx="143" cy="563"/>
              </a:xfrm>
              <a:prstGeom prst="roundRect">
                <a:avLst>
                  <a:gd name="adj" fmla="val 50000"/>
                </a:avLst>
              </a:prstGeom>
              <a:gradFill rotWithShape="1">
                <a:gsLst>
                  <a:gs pos="0">
                    <a:srgbClr val="585858"/>
                  </a:gs>
                  <a:gs pos="50000">
                    <a:srgbClr val="BFBFBF"/>
                  </a:gs>
                  <a:gs pos="100000">
                    <a:srgbClr val="585858"/>
                  </a:gs>
                </a:gsLst>
                <a:lin ang="5400000" scaled="1"/>
              </a:gradFill>
              <a:ln w="9525">
                <a:solidFill>
                  <a:srgbClr val="000000"/>
                </a:solidFill>
                <a:round/>
                <a:headEnd/>
                <a:tailEnd/>
              </a:ln>
            </p:spPr>
            <p:txBody>
              <a:bodyPr/>
              <a:lstStyle/>
              <a:p>
                <a:pPr eaLnBrk="1" hangingPunct="1"/>
                <a:endParaRPr lang="de-DE" altLang="de-DE">
                  <a:solidFill>
                    <a:srgbClr val="000000"/>
                  </a:solidFill>
                </a:endParaRPr>
              </a:p>
            </p:txBody>
          </p:sp>
          <p:sp>
            <p:nvSpPr>
              <p:cNvPr id="2102" name="AutoShape 13"/>
              <p:cNvSpPr>
                <a:spLocks noChangeAspect="1" noChangeArrowheads="1"/>
              </p:cNvSpPr>
              <p:nvPr/>
            </p:nvSpPr>
            <p:spPr bwMode="auto">
              <a:xfrm>
                <a:off x="3240" y="3075"/>
                <a:ext cx="143" cy="563"/>
              </a:xfrm>
              <a:prstGeom prst="roundRect">
                <a:avLst>
                  <a:gd name="adj" fmla="val 50000"/>
                </a:avLst>
              </a:prstGeom>
              <a:gradFill rotWithShape="1">
                <a:gsLst>
                  <a:gs pos="0">
                    <a:srgbClr val="585858"/>
                  </a:gs>
                  <a:gs pos="50000">
                    <a:srgbClr val="BFBFBF"/>
                  </a:gs>
                  <a:gs pos="100000">
                    <a:srgbClr val="585858"/>
                  </a:gs>
                </a:gsLst>
                <a:lin ang="5400000" scaled="1"/>
              </a:gradFill>
              <a:ln w="9525">
                <a:solidFill>
                  <a:srgbClr val="000000"/>
                </a:solidFill>
                <a:round/>
                <a:headEnd/>
                <a:tailEnd/>
              </a:ln>
            </p:spPr>
            <p:txBody>
              <a:bodyPr/>
              <a:lstStyle/>
              <a:p>
                <a:pPr eaLnBrk="1" hangingPunct="1"/>
                <a:endParaRPr lang="de-DE" altLang="de-DE">
                  <a:solidFill>
                    <a:srgbClr val="000000"/>
                  </a:solidFill>
                </a:endParaRPr>
              </a:p>
            </p:txBody>
          </p:sp>
          <p:sp>
            <p:nvSpPr>
              <p:cNvPr id="2103" name="AutoShape 14"/>
              <p:cNvSpPr>
                <a:spLocks noChangeAspect="1" noChangeArrowheads="1"/>
              </p:cNvSpPr>
              <p:nvPr/>
            </p:nvSpPr>
            <p:spPr bwMode="auto">
              <a:xfrm>
                <a:off x="4785" y="3015"/>
                <a:ext cx="143" cy="630"/>
              </a:xfrm>
              <a:prstGeom prst="roundRect">
                <a:avLst>
                  <a:gd name="adj" fmla="val 50000"/>
                </a:avLst>
              </a:prstGeom>
              <a:gradFill rotWithShape="1">
                <a:gsLst>
                  <a:gs pos="0">
                    <a:srgbClr val="585858"/>
                  </a:gs>
                  <a:gs pos="50000">
                    <a:srgbClr val="BFBFBF"/>
                  </a:gs>
                  <a:gs pos="100000">
                    <a:srgbClr val="585858"/>
                  </a:gs>
                </a:gsLst>
                <a:lin ang="5400000" scaled="1"/>
              </a:gradFill>
              <a:ln w="9525">
                <a:solidFill>
                  <a:srgbClr val="000000"/>
                </a:solidFill>
                <a:round/>
                <a:headEnd/>
                <a:tailEnd/>
              </a:ln>
            </p:spPr>
            <p:txBody>
              <a:bodyPr/>
              <a:lstStyle/>
              <a:p>
                <a:pPr eaLnBrk="1" hangingPunct="1"/>
                <a:endParaRPr lang="de-DE" altLang="de-DE">
                  <a:solidFill>
                    <a:srgbClr val="000000"/>
                  </a:solidFill>
                </a:endParaRPr>
              </a:p>
            </p:txBody>
          </p:sp>
          <p:sp>
            <p:nvSpPr>
              <p:cNvPr id="2104" name="Rectangle 15"/>
              <p:cNvSpPr>
                <a:spLocks noChangeAspect="1" noChangeArrowheads="1"/>
              </p:cNvSpPr>
              <p:nvPr/>
            </p:nvSpPr>
            <p:spPr bwMode="auto">
              <a:xfrm>
                <a:off x="1822" y="3248"/>
                <a:ext cx="345" cy="143"/>
              </a:xfrm>
              <a:prstGeom prst="rect">
                <a:avLst/>
              </a:prstGeom>
              <a:gradFill rotWithShape="1">
                <a:gsLst>
                  <a:gs pos="0">
                    <a:srgbClr val="585858"/>
                  </a:gs>
                  <a:gs pos="50000">
                    <a:srgbClr val="BFBFBF"/>
                  </a:gs>
                  <a:gs pos="100000">
                    <a:srgbClr val="585858"/>
                  </a:gs>
                </a:gsLst>
                <a:lin ang="5400000" scaled="1"/>
              </a:gradFill>
              <a:ln w="9525">
                <a:solidFill>
                  <a:srgbClr val="000000"/>
                </a:solidFill>
                <a:miter lim="800000"/>
                <a:headEnd/>
                <a:tailEnd/>
              </a:ln>
            </p:spPr>
            <p:txBody>
              <a:bodyPr/>
              <a:lstStyle/>
              <a:p>
                <a:pPr eaLnBrk="1" hangingPunct="1"/>
                <a:endParaRPr lang="de-DE" altLang="de-DE">
                  <a:solidFill>
                    <a:srgbClr val="000000"/>
                  </a:solidFill>
                </a:endParaRPr>
              </a:p>
            </p:txBody>
          </p:sp>
          <p:sp>
            <p:nvSpPr>
              <p:cNvPr id="2105" name="AutoShape 16"/>
              <p:cNvSpPr>
                <a:spLocks noChangeAspect="1" noChangeArrowheads="1"/>
              </p:cNvSpPr>
              <p:nvPr/>
            </p:nvSpPr>
            <p:spPr bwMode="auto">
              <a:xfrm rot="-5400000">
                <a:off x="1628" y="3188"/>
                <a:ext cx="210" cy="248"/>
              </a:xfrm>
              <a:prstGeom prst="flowChartPunchedCard">
                <a:avLst/>
              </a:prstGeom>
              <a:gradFill rotWithShape="1">
                <a:gsLst>
                  <a:gs pos="0">
                    <a:srgbClr val="585858"/>
                  </a:gs>
                  <a:gs pos="50000">
                    <a:srgbClr val="BFBFBF"/>
                  </a:gs>
                  <a:gs pos="100000">
                    <a:srgbClr val="585858"/>
                  </a:gs>
                </a:gsLst>
                <a:lin ang="5400000" scaled="1"/>
              </a:gradFill>
              <a:ln w="9525">
                <a:solidFill>
                  <a:srgbClr val="000000"/>
                </a:solidFill>
                <a:miter lim="800000"/>
                <a:headEnd/>
                <a:tailEnd/>
              </a:ln>
            </p:spPr>
            <p:txBody>
              <a:bodyPr/>
              <a:lstStyle/>
              <a:p>
                <a:pPr eaLnBrk="1" hangingPunct="1"/>
                <a:endParaRPr lang="de-DE" altLang="de-DE">
                  <a:solidFill>
                    <a:srgbClr val="000000"/>
                  </a:solidFill>
                </a:endParaRPr>
              </a:p>
            </p:txBody>
          </p:sp>
          <p:sp>
            <p:nvSpPr>
              <p:cNvPr id="2106" name="Rectangle 17"/>
              <p:cNvSpPr>
                <a:spLocks noChangeAspect="1" noChangeArrowheads="1"/>
              </p:cNvSpPr>
              <p:nvPr/>
            </p:nvSpPr>
            <p:spPr bwMode="auto">
              <a:xfrm>
                <a:off x="1664" y="2985"/>
                <a:ext cx="150" cy="263"/>
              </a:xfrm>
              <a:prstGeom prst="rect">
                <a:avLst/>
              </a:prstGeom>
              <a:gradFill rotWithShape="1">
                <a:gsLst>
                  <a:gs pos="0">
                    <a:srgbClr val="585858"/>
                  </a:gs>
                  <a:gs pos="50000">
                    <a:srgbClr val="BFBFBF"/>
                  </a:gs>
                  <a:gs pos="100000">
                    <a:srgbClr val="585858"/>
                  </a:gs>
                </a:gsLst>
                <a:lin ang="5400000" scaled="1"/>
              </a:gradFill>
              <a:ln w="9525">
                <a:solidFill>
                  <a:srgbClr val="000000"/>
                </a:solidFill>
                <a:miter lim="800000"/>
                <a:headEnd/>
                <a:tailEnd/>
              </a:ln>
            </p:spPr>
            <p:txBody>
              <a:bodyPr/>
              <a:lstStyle/>
              <a:p>
                <a:pPr eaLnBrk="1" hangingPunct="1"/>
                <a:endParaRPr lang="de-DE" altLang="de-DE">
                  <a:solidFill>
                    <a:srgbClr val="000000"/>
                  </a:solidFill>
                </a:endParaRPr>
              </a:p>
            </p:txBody>
          </p:sp>
          <p:sp>
            <p:nvSpPr>
              <p:cNvPr id="2107" name="AutoShape 18"/>
              <p:cNvSpPr>
                <a:spLocks noChangeAspect="1" noChangeArrowheads="1"/>
              </p:cNvSpPr>
              <p:nvPr/>
            </p:nvSpPr>
            <p:spPr bwMode="auto">
              <a:xfrm rot="5400000">
                <a:off x="1668" y="2868"/>
                <a:ext cx="143" cy="210"/>
              </a:xfrm>
              <a:prstGeom prst="roundRect">
                <a:avLst>
                  <a:gd name="adj" fmla="val 50000"/>
                </a:avLst>
              </a:prstGeom>
              <a:gradFill rotWithShape="1">
                <a:gsLst>
                  <a:gs pos="0">
                    <a:srgbClr val="585858"/>
                  </a:gs>
                  <a:gs pos="50000">
                    <a:srgbClr val="BFBFBF"/>
                  </a:gs>
                  <a:gs pos="100000">
                    <a:srgbClr val="585858"/>
                  </a:gs>
                </a:gsLst>
                <a:lin ang="5400000" scaled="1"/>
              </a:gradFill>
              <a:ln w="9525">
                <a:solidFill>
                  <a:srgbClr val="000000"/>
                </a:solidFill>
                <a:round/>
                <a:headEnd/>
                <a:tailEnd/>
              </a:ln>
            </p:spPr>
            <p:txBody>
              <a:bodyPr/>
              <a:lstStyle/>
              <a:p>
                <a:pPr eaLnBrk="1" hangingPunct="1"/>
                <a:endParaRPr lang="de-DE" altLang="de-DE">
                  <a:solidFill>
                    <a:srgbClr val="000000"/>
                  </a:solidFill>
                </a:endParaRPr>
              </a:p>
            </p:txBody>
          </p:sp>
          <p:sp>
            <p:nvSpPr>
              <p:cNvPr id="2108" name="Rectangle 19"/>
              <p:cNvSpPr>
                <a:spLocks noChangeAspect="1" noChangeArrowheads="1"/>
              </p:cNvSpPr>
              <p:nvPr/>
            </p:nvSpPr>
            <p:spPr bwMode="auto">
              <a:xfrm>
                <a:off x="3240" y="3585"/>
                <a:ext cx="908" cy="71"/>
              </a:xfrm>
              <a:prstGeom prst="rect">
                <a:avLst/>
              </a:prstGeom>
              <a:gradFill rotWithShape="1">
                <a:gsLst>
                  <a:gs pos="0">
                    <a:srgbClr val="585858"/>
                  </a:gs>
                  <a:gs pos="50000">
                    <a:srgbClr val="BFBFBF"/>
                  </a:gs>
                  <a:gs pos="100000">
                    <a:srgbClr val="585858"/>
                  </a:gs>
                </a:gsLst>
                <a:lin ang="5400000" scaled="1"/>
              </a:gradFill>
              <a:ln w="9525">
                <a:solidFill>
                  <a:srgbClr val="000000"/>
                </a:solidFill>
                <a:miter lim="800000"/>
                <a:headEnd/>
                <a:tailEnd/>
              </a:ln>
            </p:spPr>
            <p:txBody>
              <a:bodyPr/>
              <a:lstStyle/>
              <a:p>
                <a:pPr eaLnBrk="1" hangingPunct="1"/>
                <a:endParaRPr lang="de-DE" altLang="de-DE">
                  <a:solidFill>
                    <a:srgbClr val="000000"/>
                  </a:solidFill>
                </a:endParaRPr>
              </a:p>
            </p:txBody>
          </p:sp>
          <p:sp>
            <p:nvSpPr>
              <p:cNvPr id="2109" name="Rectangle 20"/>
              <p:cNvSpPr>
                <a:spLocks noChangeAspect="1" noChangeArrowheads="1"/>
              </p:cNvSpPr>
              <p:nvPr/>
            </p:nvSpPr>
            <p:spPr bwMode="auto">
              <a:xfrm>
                <a:off x="2468" y="2963"/>
                <a:ext cx="353" cy="150"/>
              </a:xfrm>
              <a:prstGeom prst="rect">
                <a:avLst/>
              </a:prstGeom>
              <a:gradFill rotWithShape="1">
                <a:gsLst>
                  <a:gs pos="0">
                    <a:srgbClr val="585858"/>
                  </a:gs>
                  <a:gs pos="50000">
                    <a:srgbClr val="BFBFBF"/>
                  </a:gs>
                  <a:gs pos="100000">
                    <a:srgbClr val="585858"/>
                  </a:gs>
                </a:gsLst>
                <a:lin ang="5400000" scaled="1"/>
              </a:gradFill>
              <a:ln w="9525">
                <a:solidFill>
                  <a:srgbClr val="000000"/>
                </a:solidFill>
                <a:miter lim="800000"/>
                <a:headEnd/>
                <a:tailEnd/>
              </a:ln>
            </p:spPr>
            <p:txBody>
              <a:bodyPr/>
              <a:lstStyle/>
              <a:p>
                <a:pPr eaLnBrk="1" hangingPunct="1"/>
                <a:endParaRPr lang="de-DE" altLang="de-DE">
                  <a:solidFill>
                    <a:srgbClr val="000000"/>
                  </a:solidFill>
                </a:endParaRPr>
              </a:p>
            </p:txBody>
          </p:sp>
          <p:sp>
            <p:nvSpPr>
              <p:cNvPr id="2110" name="Rectangle 21"/>
              <p:cNvSpPr>
                <a:spLocks noChangeAspect="1" noChangeArrowheads="1"/>
              </p:cNvSpPr>
              <p:nvPr/>
            </p:nvSpPr>
            <p:spPr bwMode="auto">
              <a:xfrm>
                <a:off x="2326" y="2997"/>
                <a:ext cx="203" cy="71"/>
              </a:xfrm>
              <a:prstGeom prst="rect">
                <a:avLst/>
              </a:prstGeom>
              <a:gradFill rotWithShape="1">
                <a:gsLst>
                  <a:gs pos="0">
                    <a:srgbClr val="585858"/>
                  </a:gs>
                  <a:gs pos="50000">
                    <a:srgbClr val="BFBFBF"/>
                  </a:gs>
                  <a:gs pos="100000">
                    <a:srgbClr val="585858"/>
                  </a:gs>
                </a:gsLst>
                <a:lin ang="5400000" scaled="1"/>
              </a:gradFill>
              <a:ln w="9525">
                <a:solidFill>
                  <a:srgbClr val="000000"/>
                </a:solidFill>
                <a:miter lim="800000"/>
                <a:headEnd/>
                <a:tailEnd/>
              </a:ln>
            </p:spPr>
            <p:txBody>
              <a:bodyPr/>
              <a:lstStyle/>
              <a:p>
                <a:pPr eaLnBrk="1" hangingPunct="1"/>
                <a:endParaRPr lang="de-DE" altLang="de-DE">
                  <a:solidFill>
                    <a:srgbClr val="000000"/>
                  </a:solidFill>
                </a:endParaRPr>
              </a:p>
            </p:txBody>
          </p:sp>
          <p:sp>
            <p:nvSpPr>
              <p:cNvPr id="2111" name="Rectangle 22"/>
              <p:cNvSpPr>
                <a:spLocks noChangeAspect="1" noChangeArrowheads="1"/>
              </p:cNvSpPr>
              <p:nvPr/>
            </p:nvSpPr>
            <p:spPr bwMode="auto">
              <a:xfrm rot="-5400000">
                <a:off x="2425" y="3137"/>
                <a:ext cx="203" cy="28"/>
              </a:xfrm>
              <a:prstGeom prst="rect">
                <a:avLst/>
              </a:prstGeom>
              <a:gradFill rotWithShape="1">
                <a:gsLst>
                  <a:gs pos="0">
                    <a:srgbClr val="585858"/>
                  </a:gs>
                  <a:gs pos="50000">
                    <a:srgbClr val="BFBFBF"/>
                  </a:gs>
                  <a:gs pos="100000">
                    <a:srgbClr val="585858"/>
                  </a:gs>
                </a:gsLst>
                <a:lin ang="5400000" scaled="1"/>
              </a:gradFill>
              <a:ln w="9525">
                <a:solidFill>
                  <a:srgbClr val="000000"/>
                </a:solidFill>
                <a:miter lim="800000"/>
                <a:headEnd/>
                <a:tailEnd/>
              </a:ln>
            </p:spPr>
            <p:txBody>
              <a:bodyPr/>
              <a:lstStyle/>
              <a:p>
                <a:pPr eaLnBrk="1" hangingPunct="1"/>
                <a:endParaRPr lang="de-DE" altLang="de-DE">
                  <a:solidFill>
                    <a:srgbClr val="000000"/>
                  </a:solidFill>
                </a:endParaRPr>
              </a:p>
            </p:txBody>
          </p:sp>
          <p:sp>
            <p:nvSpPr>
              <p:cNvPr id="2112" name="Rectangle 23"/>
              <p:cNvSpPr>
                <a:spLocks noChangeAspect="1" noChangeArrowheads="1"/>
              </p:cNvSpPr>
              <p:nvPr/>
            </p:nvSpPr>
            <p:spPr bwMode="auto">
              <a:xfrm rot="-5400000">
                <a:off x="2582" y="3167"/>
                <a:ext cx="203" cy="28"/>
              </a:xfrm>
              <a:prstGeom prst="rect">
                <a:avLst/>
              </a:prstGeom>
              <a:gradFill rotWithShape="1">
                <a:gsLst>
                  <a:gs pos="0">
                    <a:srgbClr val="585858"/>
                  </a:gs>
                  <a:gs pos="50000">
                    <a:srgbClr val="BFBFBF"/>
                  </a:gs>
                  <a:gs pos="100000">
                    <a:srgbClr val="585858"/>
                  </a:gs>
                </a:gsLst>
                <a:lin ang="5400000" scaled="1"/>
              </a:gradFill>
              <a:ln w="9525">
                <a:solidFill>
                  <a:srgbClr val="000000"/>
                </a:solidFill>
                <a:miter lim="800000"/>
                <a:headEnd/>
                <a:tailEnd/>
              </a:ln>
            </p:spPr>
            <p:txBody>
              <a:bodyPr/>
              <a:lstStyle/>
              <a:p>
                <a:pPr eaLnBrk="1" hangingPunct="1"/>
                <a:endParaRPr lang="de-DE" altLang="de-DE">
                  <a:solidFill>
                    <a:srgbClr val="000000"/>
                  </a:solidFill>
                </a:endParaRPr>
              </a:p>
            </p:txBody>
          </p:sp>
        </p:grpSp>
        <p:sp>
          <p:nvSpPr>
            <p:cNvPr id="2093" name="Rectangle 24"/>
            <p:cNvSpPr>
              <a:spLocks noChangeAspect="1" noChangeArrowheads="1"/>
            </p:cNvSpPr>
            <p:nvPr/>
          </p:nvSpPr>
          <p:spPr bwMode="auto">
            <a:xfrm rot="-1899001">
              <a:off x="5164" y="2437"/>
              <a:ext cx="83" cy="1433"/>
            </a:xfrm>
            <a:prstGeom prst="rect">
              <a:avLst/>
            </a:prstGeom>
            <a:gradFill rotWithShape="1">
              <a:gsLst>
                <a:gs pos="0">
                  <a:srgbClr val="585858"/>
                </a:gs>
                <a:gs pos="50000">
                  <a:srgbClr val="BFBFBF"/>
                </a:gs>
                <a:gs pos="100000">
                  <a:srgbClr val="585858"/>
                </a:gs>
              </a:gsLst>
              <a:lin ang="5400000" scaled="1"/>
            </a:gradFill>
            <a:ln w="9525">
              <a:solidFill>
                <a:srgbClr val="000000"/>
              </a:solidFill>
              <a:miter lim="800000"/>
              <a:headEnd/>
              <a:tailEnd/>
            </a:ln>
          </p:spPr>
          <p:txBody>
            <a:bodyPr/>
            <a:lstStyle/>
            <a:p>
              <a:pPr eaLnBrk="1" hangingPunct="1"/>
              <a:endParaRPr lang="de-DE" altLang="de-DE">
                <a:solidFill>
                  <a:srgbClr val="000000"/>
                </a:solidFill>
              </a:endParaRPr>
            </a:p>
          </p:txBody>
        </p:sp>
        <p:sp>
          <p:nvSpPr>
            <p:cNvPr id="2094" name="Rectangle 25"/>
            <p:cNvSpPr>
              <a:spLocks noChangeAspect="1" noChangeArrowheads="1"/>
            </p:cNvSpPr>
            <p:nvPr/>
          </p:nvSpPr>
          <p:spPr bwMode="auto">
            <a:xfrm rot="-1899001">
              <a:off x="5179" y="3422"/>
              <a:ext cx="510" cy="191"/>
            </a:xfrm>
            <a:prstGeom prst="rect">
              <a:avLst/>
            </a:prstGeom>
            <a:gradFill rotWithShape="1">
              <a:gsLst>
                <a:gs pos="0">
                  <a:srgbClr val="585858"/>
                </a:gs>
                <a:gs pos="50000">
                  <a:srgbClr val="BFBFBF"/>
                </a:gs>
                <a:gs pos="100000">
                  <a:srgbClr val="585858"/>
                </a:gs>
              </a:gsLst>
              <a:lin ang="5400000" scaled="1"/>
            </a:gradFill>
            <a:ln w="9525">
              <a:solidFill>
                <a:srgbClr val="000000"/>
              </a:solidFill>
              <a:miter lim="800000"/>
              <a:headEnd/>
              <a:tailEnd/>
            </a:ln>
          </p:spPr>
          <p:txBody>
            <a:bodyPr/>
            <a:lstStyle/>
            <a:p>
              <a:pPr eaLnBrk="1" hangingPunct="1"/>
              <a:endParaRPr lang="de-DE" altLang="de-DE">
                <a:solidFill>
                  <a:srgbClr val="000000"/>
                </a:solidFill>
              </a:endParaRPr>
            </a:p>
          </p:txBody>
        </p:sp>
        <p:sp>
          <p:nvSpPr>
            <p:cNvPr id="2095" name="AutoShape 26"/>
            <p:cNvSpPr>
              <a:spLocks noChangeAspect="1" noChangeArrowheads="1"/>
            </p:cNvSpPr>
            <p:nvPr/>
          </p:nvSpPr>
          <p:spPr bwMode="auto">
            <a:xfrm rot="-7299001">
              <a:off x="4657" y="2493"/>
              <a:ext cx="457" cy="31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90 w 21600"/>
                <a:gd name="T13" fmla="*/ 4526 h 21600"/>
                <a:gd name="T14" fmla="*/ 17110 w 21600"/>
                <a:gd name="T15" fmla="*/ 17074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gradFill rotWithShape="1">
              <a:gsLst>
                <a:gs pos="0">
                  <a:srgbClr val="585858"/>
                </a:gs>
                <a:gs pos="50000">
                  <a:srgbClr val="BFBFBF"/>
                </a:gs>
                <a:gs pos="100000">
                  <a:srgbClr val="585858"/>
                </a:gs>
              </a:gsLst>
              <a:lin ang="5400000" scaled="1"/>
            </a:gradFill>
            <a:ln w="9525">
              <a:solidFill>
                <a:srgbClr val="000000"/>
              </a:solidFill>
              <a:miter lim="800000"/>
              <a:headEnd/>
              <a:tailEnd/>
            </a:ln>
          </p:spPr>
          <p:txBody>
            <a:bodyPr/>
            <a:lstStyle/>
            <a:p>
              <a:endParaRPr lang="de-DE"/>
            </a:p>
          </p:txBody>
        </p:sp>
        <p:sp>
          <p:nvSpPr>
            <p:cNvPr id="2096" name="Oval 27"/>
            <p:cNvSpPr>
              <a:spLocks noChangeAspect="1" noChangeArrowheads="1"/>
            </p:cNvSpPr>
            <p:nvPr/>
          </p:nvSpPr>
          <p:spPr bwMode="auto">
            <a:xfrm rot="-1899001">
              <a:off x="4698" y="2759"/>
              <a:ext cx="383" cy="367"/>
            </a:xfrm>
            <a:prstGeom prst="ellipse">
              <a:avLst/>
            </a:prstGeom>
            <a:gradFill rotWithShape="1">
              <a:gsLst>
                <a:gs pos="0">
                  <a:srgbClr val="585858"/>
                </a:gs>
                <a:gs pos="50000">
                  <a:srgbClr val="BFBFBF"/>
                </a:gs>
                <a:gs pos="100000">
                  <a:srgbClr val="585858"/>
                </a:gs>
              </a:gsLst>
              <a:lin ang="5400000" scaled="1"/>
            </a:gradFill>
            <a:ln w="9525">
              <a:solidFill>
                <a:srgbClr val="000000"/>
              </a:solidFill>
              <a:round/>
              <a:headEnd/>
              <a:tailEnd/>
            </a:ln>
          </p:spPr>
          <p:txBody>
            <a:bodyPr/>
            <a:lstStyle/>
            <a:p>
              <a:pPr eaLnBrk="1" hangingPunct="1"/>
              <a:endParaRPr lang="de-DE" altLang="de-DE">
                <a:solidFill>
                  <a:srgbClr val="000000"/>
                </a:solidFill>
              </a:endParaRPr>
            </a:p>
          </p:txBody>
        </p:sp>
        <p:sp>
          <p:nvSpPr>
            <p:cNvPr id="2097" name="AutoShape 28"/>
            <p:cNvSpPr>
              <a:spLocks noChangeAspect="1" noChangeArrowheads="1"/>
            </p:cNvSpPr>
            <p:nvPr/>
          </p:nvSpPr>
          <p:spPr bwMode="auto">
            <a:xfrm rot="3500999">
              <a:off x="4589" y="2975"/>
              <a:ext cx="232" cy="17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69 w 21600"/>
                <a:gd name="T13" fmla="*/ 4495 h 21600"/>
                <a:gd name="T14" fmla="*/ 17131 w 21600"/>
                <a:gd name="T15" fmla="*/ 17105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gradFill rotWithShape="1">
              <a:gsLst>
                <a:gs pos="0">
                  <a:srgbClr val="585858"/>
                </a:gs>
                <a:gs pos="50000">
                  <a:srgbClr val="BFBFBF"/>
                </a:gs>
                <a:gs pos="100000">
                  <a:srgbClr val="585858"/>
                </a:gs>
              </a:gsLst>
              <a:lin ang="5400000" scaled="1"/>
            </a:gradFill>
            <a:ln w="9525">
              <a:solidFill>
                <a:srgbClr val="000000"/>
              </a:solidFill>
              <a:miter lim="800000"/>
              <a:headEnd/>
              <a:tailEnd/>
            </a:ln>
          </p:spPr>
          <p:txBody>
            <a:bodyPr/>
            <a:lstStyle/>
            <a:p>
              <a:endParaRPr lang="de-DE"/>
            </a:p>
          </p:txBody>
        </p:sp>
        <p:sp>
          <p:nvSpPr>
            <p:cNvPr id="2098" name="Rectangle 29"/>
            <p:cNvSpPr>
              <a:spLocks noChangeAspect="1" noChangeArrowheads="1"/>
            </p:cNvSpPr>
            <p:nvPr/>
          </p:nvSpPr>
          <p:spPr bwMode="auto">
            <a:xfrm>
              <a:off x="4500" y="4275"/>
              <a:ext cx="833" cy="71"/>
            </a:xfrm>
            <a:prstGeom prst="rect">
              <a:avLst/>
            </a:prstGeom>
            <a:gradFill rotWithShape="1">
              <a:gsLst>
                <a:gs pos="0">
                  <a:srgbClr val="585858"/>
                </a:gs>
                <a:gs pos="50000">
                  <a:srgbClr val="BFBFBF"/>
                </a:gs>
                <a:gs pos="100000">
                  <a:srgbClr val="585858"/>
                </a:gs>
              </a:gsLst>
              <a:lin ang="5400000" scaled="1"/>
            </a:gradFill>
            <a:ln w="9525">
              <a:solidFill>
                <a:srgbClr val="000000"/>
              </a:solidFill>
              <a:miter lim="800000"/>
              <a:headEnd/>
              <a:tailEnd/>
            </a:ln>
          </p:spPr>
          <p:txBody>
            <a:bodyPr/>
            <a:lstStyle/>
            <a:p>
              <a:pPr eaLnBrk="1" hangingPunct="1"/>
              <a:endParaRPr lang="de-DE" altLang="de-DE">
                <a:solidFill>
                  <a:srgbClr val="000000"/>
                </a:solidFill>
              </a:endParaRPr>
            </a:p>
          </p:txBody>
        </p:sp>
      </p:grpSp>
      <p:sp>
        <p:nvSpPr>
          <p:cNvPr id="2053" name="AutoShape 31"/>
          <p:cNvSpPr>
            <a:spLocks noChangeArrowheads="1"/>
          </p:cNvSpPr>
          <p:nvPr/>
        </p:nvSpPr>
        <p:spPr bwMode="auto">
          <a:xfrm rot="-809921">
            <a:off x="1552575" y="2576513"/>
            <a:ext cx="249238" cy="415925"/>
          </a:xfrm>
          <a:prstGeom prst="moon">
            <a:avLst>
              <a:gd name="adj" fmla="val 50000"/>
            </a:avLst>
          </a:prstGeom>
          <a:solidFill>
            <a:srgbClr val="FFFFFF"/>
          </a:solidFill>
          <a:ln w="9525">
            <a:solidFill>
              <a:srgbClr val="000000"/>
            </a:solidFill>
            <a:miter lim="800000"/>
            <a:headEnd/>
            <a:tailEnd/>
          </a:ln>
        </p:spPr>
        <p:txBody>
          <a:bodyPr/>
          <a:lstStyle/>
          <a:p>
            <a:pPr eaLnBrk="1" hangingPunct="1"/>
            <a:endParaRPr lang="de-DE" altLang="de-DE">
              <a:solidFill>
                <a:srgbClr val="000000"/>
              </a:solidFill>
            </a:endParaRPr>
          </a:p>
        </p:txBody>
      </p:sp>
      <p:grpSp>
        <p:nvGrpSpPr>
          <p:cNvPr id="4" name="Group 32"/>
          <p:cNvGrpSpPr>
            <a:grpSpLocks/>
          </p:cNvGrpSpPr>
          <p:nvPr/>
        </p:nvGrpSpPr>
        <p:grpSpPr bwMode="auto">
          <a:xfrm rot="-1271525">
            <a:off x="565150" y="4597400"/>
            <a:ext cx="673100" cy="279400"/>
            <a:chOff x="8650" y="4564"/>
            <a:chExt cx="638" cy="283"/>
          </a:xfrm>
        </p:grpSpPr>
        <p:sp>
          <p:nvSpPr>
            <p:cNvPr id="2085" name="Oval 33"/>
            <p:cNvSpPr>
              <a:spLocks noChangeArrowheads="1"/>
            </p:cNvSpPr>
            <p:nvPr/>
          </p:nvSpPr>
          <p:spPr bwMode="auto">
            <a:xfrm>
              <a:off x="8820" y="4564"/>
              <a:ext cx="296" cy="283"/>
            </a:xfrm>
            <a:prstGeom prst="ellipse">
              <a:avLst/>
            </a:prstGeom>
            <a:gradFill rotWithShape="1">
              <a:gsLst>
                <a:gs pos="0">
                  <a:srgbClr val="C0C0C0"/>
                </a:gs>
                <a:gs pos="50000">
                  <a:srgbClr val="292929"/>
                </a:gs>
                <a:gs pos="100000">
                  <a:srgbClr val="C0C0C0"/>
                </a:gs>
              </a:gsLst>
              <a:lin ang="5400000" scaled="1"/>
            </a:gradFill>
            <a:ln w="9525">
              <a:solidFill>
                <a:srgbClr val="000000"/>
              </a:solidFill>
              <a:round/>
              <a:headEnd/>
              <a:tailEnd/>
            </a:ln>
          </p:spPr>
          <p:txBody>
            <a:bodyPr/>
            <a:lstStyle/>
            <a:p>
              <a:pPr eaLnBrk="1" hangingPunct="1"/>
              <a:endParaRPr lang="de-DE" altLang="de-DE">
                <a:solidFill>
                  <a:srgbClr val="000000"/>
                </a:solidFill>
              </a:endParaRPr>
            </a:p>
          </p:txBody>
        </p:sp>
        <p:sp>
          <p:nvSpPr>
            <p:cNvPr id="2086" name="Freeform 34"/>
            <p:cNvSpPr>
              <a:spLocks/>
            </p:cNvSpPr>
            <p:nvPr/>
          </p:nvSpPr>
          <p:spPr bwMode="auto">
            <a:xfrm>
              <a:off x="8650" y="4671"/>
              <a:ext cx="638" cy="67"/>
            </a:xfrm>
            <a:custGeom>
              <a:avLst/>
              <a:gdLst>
                <a:gd name="T0" fmla="*/ 167 w 638"/>
                <a:gd name="T1" fmla="*/ 0 h 67"/>
                <a:gd name="T2" fmla="*/ 71 w 638"/>
                <a:gd name="T3" fmla="*/ 15 h 67"/>
                <a:gd name="T4" fmla="*/ 41 w 638"/>
                <a:gd name="T5" fmla="*/ 42 h 67"/>
                <a:gd name="T6" fmla="*/ 320 w 638"/>
                <a:gd name="T7" fmla="*/ 66 h 67"/>
                <a:gd name="T8" fmla="*/ 596 w 638"/>
                <a:gd name="T9" fmla="*/ 36 h 67"/>
                <a:gd name="T10" fmla="*/ 575 w 638"/>
                <a:gd name="T11" fmla="*/ 12 h 67"/>
                <a:gd name="T12" fmla="*/ 464 w 638"/>
                <a:gd name="T13" fmla="*/ 3 h 67"/>
                <a:gd name="T14" fmla="*/ 0 60000 65536"/>
                <a:gd name="T15" fmla="*/ 0 60000 65536"/>
                <a:gd name="T16" fmla="*/ 0 60000 65536"/>
                <a:gd name="T17" fmla="*/ 0 60000 65536"/>
                <a:gd name="T18" fmla="*/ 0 60000 65536"/>
                <a:gd name="T19" fmla="*/ 0 60000 65536"/>
                <a:gd name="T20" fmla="*/ 0 60000 65536"/>
                <a:gd name="T21" fmla="*/ 0 w 638"/>
                <a:gd name="T22" fmla="*/ 0 h 67"/>
                <a:gd name="T23" fmla="*/ 638 w 638"/>
                <a:gd name="T24" fmla="*/ 67 h 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8" h="67">
                  <a:moveTo>
                    <a:pt x="167" y="0"/>
                  </a:moveTo>
                  <a:cubicBezTo>
                    <a:pt x="151" y="2"/>
                    <a:pt x="92" y="8"/>
                    <a:pt x="71" y="15"/>
                  </a:cubicBezTo>
                  <a:cubicBezTo>
                    <a:pt x="50" y="22"/>
                    <a:pt x="0" y="34"/>
                    <a:pt x="41" y="42"/>
                  </a:cubicBezTo>
                  <a:cubicBezTo>
                    <a:pt x="82" y="50"/>
                    <a:pt x="228" y="67"/>
                    <a:pt x="320" y="66"/>
                  </a:cubicBezTo>
                  <a:cubicBezTo>
                    <a:pt x="412" y="65"/>
                    <a:pt x="554" y="45"/>
                    <a:pt x="596" y="36"/>
                  </a:cubicBezTo>
                  <a:cubicBezTo>
                    <a:pt x="638" y="27"/>
                    <a:pt x="597" y="17"/>
                    <a:pt x="575" y="12"/>
                  </a:cubicBezTo>
                  <a:cubicBezTo>
                    <a:pt x="553" y="7"/>
                    <a:pt x="487" y="5"/>
                    <a:pt x="464" y="3"/>
                  </a:cubicBezTo>
                </a:path>
              </a:pathLst>
            </a:custGeom>
            <a:noFill/>
            <a:ln w="9525">
              <a:solidFill>
                <a:srgbClr val="000000"/>
              </a:solidFill>
              <a:round/>
              <a:headEnd/>
              <a:tailEnd/>
            </a:ln>
          </p:spPr>
          <p:txBody>
            <a:bodyPr/>
            <a:lstStyle/>
            <a:p>
              <a:endParaRPr lang="de-DE"/>
            </a:p>
          </p:txBody>
        </p:sp>
      </p:grpSp>
      <p:sp>
        <p:nvSpPr>
          <p:cNvPr id="2055" name="AutoShape 35"/>
          <p:cNvSpPr>
            <a:spLocks noChangeArrowheads="1"/>
          </p:cNvSpPr>
          <p:nvPr/>
        </p:nvSpPr>
        <p:spPr bwMode="auto">
          <a:xfrm>
            <a:off x="7927975" y="804863"/>
            <a:ext cx="295275" cy="261937"/>
          </a:xfrm>
          <a:prstGeom prst="star4">
            <a:avLst>
              <a:gd name="adj" fmla="val 12500"/>
            </a:avLst>
          </a:prstGeom>
          <a:solidFill>
            <a:srgbClr val="FFFFFF"/>
          </a:solidFill>
          <a:ln w="9525">
            <a:solidFill>
              <a:srgbClr val="000000"/>
            </a:solidFill>
            <a:miter lim="800000"/>
            <a:headEnd/>
            <a:tailEnd/>
          </a:ln>
        </p:spPr>
        <p:txBody>
          <a:bodyPr/>
          <a:lstStyle/>
          <a:p>
            <a:pPr eaLnBrk="1" hangingPunct="1"/>
            <a:endParaRPr lang="de-DE" altLang="de-DE">
              <a:solidFill>
                <a:srgbClr val="000000"/>
              </a:solidFill>
            </a:endParaRPr>
          </a:p>
        </p:txBody>
      </p:sp>
      <p:sp>
        <p:nvSpPr>
          <p:cNvPr id="2056" name="AutoShape 36"/>
          <p:cNvSpPr>
            <a:spLocks noChangeArrowheads="1"/>
          </p:cNvSpPr>
          <p:nvPr/>
        </p:nvSpPr>
        <p:spPr bwMode="auto">
          <a:xfrm>
            <a:off x="3017838" y="4213225"/>
            <a:ext cx="247650" cy="231775"/>
          </a:xfrm>
          <a:prstGeom prst="star4">
            <a:avLst>
              <a:gd name="adj" fmla="val 12500"/>
            </a:avLst>
          </a:prstGeom>
          <a:solidFill>
            <a:srgbClr val="FFFFFF"/>
          </a:solidFill>
          <a:ln w="9525">
            <a:solidFill>
              <a:srgbClr val="000000"/>
            </a:solidFill>
            <a:miter lim="800000"/>
            <a:headEnd/>
            <a:tailEnd/>
          </a:ln>
        </p:spPr>
        <p:txBody>
          <a:bodyPr/>
          <a:lstStyle/>
          <a:p>
            <a:pPr eaLnBrk="1" hangingPunct="1"/>
            <a:endParaRPr lang="de-DE" altLang="de-DE">
              <a:solidFill>
                <a:srgbClr val="000000"/>
              </a:solidFill>
            </a:endParaRPr>
          </a:p>
        </p:txBody>
      </p:sp>
      <p:sp>
        <p:nvSpPr>
          <p:cNvPr id="2057" name="AutoShape 37"/>
          <p:cNvSpPr>
            <a:spLocks noChangeArrowheads="1"/>
          </p:cNvSpPr>
          <p:nvPr/>
        </p:nvSpPr>
        <p:spPr bwMode="auto">
          <a:xfrm>
            <a:off x="642938" y="1085850"/>
            <a:ext cx="168275" cy="153988"/>
          </a:xfrm>
          <a:prstGeom prst="star4">
            <a:avLst>
              <a:gd name="adj" fmla="val 12500"/>
            </a:avLst>
          </a:prstGeom>
          <a:solidFill>
            <a:srgbClr val="FFFFFF"/>
          </a:solidFill>
          <a:ln w="9525">
            <a:solidFill>
              <a:srgbClr val="000000"/>
            </a:solidFill>
            <a:miter lim="800000"/>
            <a:headEnd/>
            <a:tailEnd/>
          </a:ln>
        </p:spPr>
        <p:txBody>
          <a:bodyPr/>
          <a:lstStyle/>
          <a:p>
            <a:pPr eaLnBrk="1" hangingPunct="1"/>
            <a:endParaRPr lang="de-DE" altLang="de-DE">
              <a:solidFill>
                <a:srgbClr val="000000"/>
              </a:solidFill>
            </a:endParaRPr>
          </a:p>
        </p:txBody>
      </p:sp>
      <p:sp>
        <p:nvSpPr>
          <p:cNvPr id="2058" name="AutoShape 38"/>
          <p:cNvSpPr>
            <a:spLocks noChangeArrowheads="1"/>
          </p:cNvSpPr>
          <p:nvPr/>
        </p:nvSpPr>
        <p:spPr bwMode="auto">
          <a:xfrm>
            <a:off x="4311650" y="2932113"/>
            <a:ext cx="168275" cy="153987"/>
          </a:xfrm>
          <a:prstGeom prst="star4">
            <a:avLst>
              <a:gd name="adj" fmla="val 12500"/>
            </a:avLst>
          </a:prstGeom>
          <a:solidFill>
            <a:srgbClr val="FFFFFF"/>
          </a:solidFill>
          <a:ln w="9525">
            <a:solidFill>
              <a:srgbClr val="000000"/>
            </a:solidFill>
            <a:miter lim="800000"/>
            <a:headEnd/>
            <a:tailEnd/>
          </a:ln>
        </p:spPr>
        <p:txBody>
          <a:bodyPr/>
          <a:lstStyle/>
          <a:p>
            <a:pPr eaLnBrk="1" hangingPunct="1"/>
            <a:endParaRPr lang="de-DE" altLang="de-DE">
              <a:solidFill>
                <a:srgbClr val="000000"/>
              </a:solidFill>
            </a:endParaRPr>
          </a:p>
        </p:txBody>
      </p:sp>
      <p:sp>
        <p:nvSpPr>
          <p:cNvPr id="2059" name="AutoShape 39"/>
          <p:cNvSpPr>
            <a:spLocks noChangeAspect="1" noChangeArrowheads="1"/>
          </p:cNvSpPr>
          <p:nvPr/>
        </p:nvSpPr>
        <p:spPr bwMode="auto">
          <a:xfrm>
            <a:off x="5716588" y="1273175"/>
            <a:ext cx="215900" cy="192088"/>
          </a:xfrm>
          <a:prstGeom prst="star4">
            <a:avLst>
              <a:gd name="adj" fmla="val 12500"/>
            </a:avLst>
          </a:prstGeom>
          <a:solidFill>
            <a:srgbClr val="FFFFFF"/>
          </a:solidFill>
          <a:ln w="9525">
            <a:solidFill>
              <a:srgbClr val="000000"/>
            </a:solidFill>
            <a:miter lim="800000"/>
            <a:headEnd/>
            <a:tailEnd/>
          </a:ln>
        </p:spPr>
        <p:txBody>
          <a:bodyPr/>
          <a:lstStyle/>
          <a:p>
            <a:pPr eaLnBrk="1" hangingPunct="1"/>
            <a:endParaRPr lang="de-DE" altLang="de-DE">
              <a:solidFill>
                <a:srgbClr val="000000"/>
              </a:solidFill>
            </a:endParaRPr>
          </a:p>
        </p:txBody>
      </p:sp>
      <p:grpSp>
        <p:nvGrpSpPr>
          <p:cNvPr id="5" name="Group 40"/>
          <p:cNvGrpSpPr>
            <a:grpSpLocks noChangeAspect="1"/>
          </p:cNvGrpSpPr>
          <p:nvPr/>
        </p:nvGrpSpPr>
        <p:grpSpPr bwMode="auto">
          <a:xfrm rot="-2361779">
            <a:off x="2768600" y="866775"/>
            <a:ext cx="714375" cy="1349375"/>
            <a:chOff x="4612" y="6685"/>
            <a:chExt cx="1529" cy="2916"/>
          </a:xfrm>
        </p:grpSpPr>
        <p:sp>
          <p:nvSpPr>
            <p:cNvPr id="2070" name="Oval 41"/>
            <p:cNvSpPr>
              <a:spLocks noChangeAspect="1" noChangeArrowheads="1"/>
            </p:cNvSpPr>
            <p:nvPr/>
          </p:nvSpPr>
          <p:spPr bwMode="auto">
            <a:xfrm>
              <a:off x="4612" y="6975"/>
              <a:ext cx="171" cy="170"/>
            </a:xfrm>
            <a:prstGeom prst="ellipse">
              <a:avLst/>
            </a:prstGeom>
            <a:solidFill>
              <a:srgbClr val="FFFFFF"/>
            </a:solidFill>
            <a:ln w="5080">
              <a:solidFill>
                <a:srgbClr val="000000"/>
              </a:solidFill>
              <a:round/>
              <a:headEnd/>
              <a:tailEnd/>
            </a:ln>
          </p:spPr>
          <p:txBody>
            <a:bodyPr/>
            <a:lstStyle/>
            <a:p>
              <a:pPr eaLnBrk="1" hangingPunct="1"/>
              <a:endParaRPr lang="de-DE" altLang="de-DE">
                <a:solidFill>
                  <a:srgbClr val="000000"/>
                </a:solidFill>
              </a:endParaRPr>
            </a:p>
          </p:txBody>
        </p:sp>
        <p:sp>
          <p:nvSpPr>
            <p:cNvPr id="2071" name="Oval 42"/>
            <p:cNvSpPr>
              <a:spLocks noChangeAspect="1" noChangeArrowheads="1"/>
            </p:cNvSpPr>
            <p:nvPr/>
          </p:nvSpPr>
          <p:spPr bwMode="auto">
            <a:xfrm>
              <a:off x="5684" y="7193"/>
              <a:ext cx="146" cy="144"/>
            </a:xfrm>
            <a:prstGeom prst="ellipse">
              <a:avLst/>
            </a:prstGeom>
            <a:solidFill>
              <a:srgbClr val="FFFFFF"/>
            </a:solidFill>
            <a:ln w="5080">
              <a:solidFill>
                <a:srgbClr val="000000"/>
              </a:solidFill>
              <a:round/>
              <a:headEnd/>
              <a:tailEnd/>
            </a:ln>
          </p:spPr>
          <p:txBody>
            <a:bodyPr/>
            <a:lstStyle/>
            <a:p>
              <a:pPr eaLnBrk="1" hangingPunct="1"/>
              <a:endParaRPr lang="de-DE" altLang="de-DE">
                <a:solidFill>
                  <a:srgbClr val="000000"/>
                </a:solidFill>
              </a:endParaRPr>
            </a:p>
          </p:txBody>
        </p:sp>
        <p:sp>
          <p:nvSpPr>
            <p:cNvPr id="2072" name="Oval 43"/>
            <p:cNvSpPr>
              <a:spLocks noChangeAspect="1" noChangeArrowheads="1"/>
            </p:cNvSpPr>
            <p:nvPr/>
          </p:nvSpPr>
          <p:spPr bwMode="auto">
            <a:xfrm>
              <a:off x="5250" y="8263"/>
              <a:ext cx="144" cy="144"/>
            </a:xfrm>
            <a:prstGeom prst="ellipse">
              <a:avLst/>
            </a:prstGeom>
            <a:solidFill>
              <a:srgbClr val="FFFFFF"/>
            </a:solidFill>
            <a:ln w="5080">
              <a:solidFill>
                <a:srgbClr val="000000"/>
              </a:solidFill>
              <a:round/>
              <a:headEnd/>
              <a:tailEnd/>
            </a:ln>
          </p:spPr>
          <p:txBody>
            <a:bodyPr/>
            <a:lstStyle/>
            <a:p>
              <a:pPr eaLnBrk="1" hangingPunct="1"/>
              <a:endParaRPr lang="de-DE" altLang="de-DE">
                <a:solidFill>
                  <a:srgbClr val="000000"/>
                </a:solidFill>
              </a:endParaRPr>
            </a:p>
          </p:txBody>
        </p:sp>
        <p:sp>
          <p:nvSpPr>
            <p:cNvPr id="2073" name="Oval 44"/>
            <p:cNvSpPr>
              <a:spLocks noChangeAspect="1" noChangeArrowheads="1"/>
            </p:cNvSpPr>
            <p:nvPr/>
          </p:nvSpPr>
          <p:spPr bwMode="auto">
            <a:xfrm>
              <a:off x="5079" y="8353"/>
              <a:ext cx="144" cy="144"/>
            </a:xfrm>
            <a:prstGeom prst="ellipse">
              <a:avLst/>
            </a:prstGeom>
            <a:solidFill>
              <a:srgbClr val="FFFFFF"/>
            </a:solidFill>
            <a:ln w="5080">
              <a:solidFill>
                <a:srgbClr val="000000"/>
              </a:solidFill>
              <a:round/>
              <a:headEnd/>
              <a:tailEnd/>
            </a:ln>
          </p:spPr>
          <p:txBody>
            <a:bodyPr/>
            <a:lstStyle/>
            <a:p>
              <a:pPr eaLnBrk="1" hangingPunct="1"/>
              <a:endParaRPr lang="de-DE" altLang="de-DE">
                <a:solidFill>
                  <a:srgbClr val="000000"/>
                </a:solidFill>
              </a:endParaRPr>
            </a:p>
          </p:txBody>
        </p:sp>
        <p:sp>
          <p:nvSpPr>
            <p:cNvPr id="2074" name="Oval 45"/>
            <p:cNvSpPr>
              <a:spLocks noChangeAspect="1" noChangeArrowheads="1"/>
            </p:cNvSpPr>
            <p:nvPr/>
          </p:nvSpPr>
          <p:spPr bwMode="auto">
            <a:xfrm>
              <a:off x="4787" y="9464"/>
              <a:ext cx="137" cy="137"/>
            </a:xfrm>
            <a:prstGeom prst="ellipse">
              <a:avLst/>
            </a:prstGeom>
            <a:solidFill>
              <a:srgbClr val="FFFFFF"/>
            </a:solidFill>
            <a:ln w="5080">
              <a:solidFill>
                <a:srgbClr val="000000"/>
              </a:solidFill>
              <a:round/>
              <a:headEnd/>
              <a:tailEnd/>
            </a:ln>
          </p:spPr>
          <p:txBody>
            <a:bodyPr/>
            <a:lstStyle/>
            <a:p>
              <a:pPr eaLnBrk="1" hangingPunct="1"/>
              <a:endParaRPr lang="de-DE" altLang="de-DE">
                <a:solidFill>
                  <a:srgbClr val="000000"/>
                </a:solidFill>
              </a:endParaRPr>
            </a:p>
          </p:txBody>
        </p:sp>
        <p:sp>
          <p:nvSpPr>
            <p:cNvPr id="2075" name="Oval 46"/>
            <p:cNvSpPr>
              <a:spLocks noChangeAspect="1" noChangeArrowheads="1"/>
            </p:cNvSpPr>
            <p:nvPr/>
          </p:nvSpPr>
          <p:spPr bwMode="auto">
            <a:xfrm>
              <a:off x="5408" y="8142"/>
              <a:ext cx="135" cy="137"/>
            </a:xfrm>
            <a:prstGeom prst="ellipse">
              <a:avLst/>
            </a:prstGeom>
            <a:solidFill>
              <a:srgbClr val="FFFFFF"/>
            </a:solidFill>
            <a:ln w="5080">
              <a:solidFill>
                <a:srgbClr val="000000"/>
              </a:solidFill>
              <a:round/>
              <a:headEnd/>
              <a:tailEnd/>
            </a:ln>
          </p:spPr>
          <p:txBody>
            <a:bodyPr/>
            <a:lstStyle/>
            <a:p>
              <a:pPr eaLnBrk="1" hangingPunct="1"/>
              <a:endParaRPr lang="de-DE" altLang="de-DE">
                <a:solidFill>
                  <a:srgbClr val="000000"/>
                </a:solidFill>
              </a:endParaRPr>
            </a:p>
          </p:txBody>
        </p:sp>
        <p:sp>
          <p:nvSpPr>
            <p:cNvPr id="2076" name="Oval 47"/>
            <p:cNvSpPr>
              <a:spLocks noChangeAspect="1" noChangeArrowheads="1"/>
            </p:cNvSpPr>
            <p:nvPr/>
          </p:nvSpPr>
          <p:spPr bwMode="auto">
            <a:xfrm>
              <a:off x="5953" y="9272"/>
              <a:ext cx="188" cy="188"/>
            </a:xfrm>
            <a:prstGeom prst="ellipse">
              <a:avLst/>
            </a:prstGeom>
            <a:solidFill>
              <a:srgbClr val="FFFFFF"/>
            </a:solidFill>
            <a:ln w="5080">
              <a:solidFill>
                <a:srgbClr val="000000"/>
              </a:solidFill>
              <a:round/>
              <a:headEnd/>
              <a:tailEnd/>
            </a:ln>
          </p:spPr>
          <p:txBody>
            <a:bodyPr/>
            <a:lstStyle/>
            <a:p>
              <a:pPr eaLnBrk="1" hangingPunct="1"/>
              <a:endParaRPr lang="de-DE" altLang="de-DE">
                <a:solidFill>
                  <a:srgbClr val="000000"/>
                </a:solidFill>
              </a:endParaRPr>
            </a:p>
          </p:txBody>
        </p:sp>
        <p:sp>
          <p:nvSpPr>
            <p:cNvPr id="2077" name="Oval 48"/>
            <p:cNvSpPr>
              <a:spLocks noChangeAspect="1" noChangeArrowheads="1"/>
            </p:cNvSpPr>
            <p:nvPr/>
          </p:nvSpPr>
          <p:spPr bwMode="auto">
            <a:xfrm>
              <a:off x="5385" y="6685"/>
              <a:ext cx="94" cy="94"/>
            </a:xfrm>
            <a:prstGeom prst="ellipse">
              <a:avLst/>
            </a:prstGeom>
            <a:solidFill>
              <a:srgbClr val="FFFFFF"/>
            </a:solidFill>
            <a:ln w="5080">
              <a:solidFill>
                <a:srgbClr val="000000"/>
              </a:solidFill>
              <a:round/>
              <a:headEnd/>
              <a:tailEnd/>
            </a:ln>
          </p:spPr>
          <p:txBody>
            <a:bodyPr/>
            <a:lstStyle/>
            <a:p>
              <a:pPr eaLnBrk="1" hangingPunct="1"/>
              <a:endParaRPr lang="de-DE" altLang="de-DE">
                <a:solidFill>
                  <a:srgbClr val="000000"/>
                </a:solidFill>
              </a:endParaRPr>
            </a:p>
          </p:txBody>
        </p:sp>
        <p:sp>
          <p:nvSpPr>
            <p:cNvPr id="2078" name="Oval 49"/>
            <p:cNvSpPr>
              <a:spLocks noChangeAspect="1" noChangeArrowheads="1"/>
            </p:cNvSpPr>
            <p:nvPr/>
          </p:nvSpPr>
          <p:spPr bwMode="auto">
            <a:xfrm>
              <a:off x="5257" y="8945"/>
              <a:ext cx="120" cy="118"/>
            </a:xfrm>
            <a:prstGeom prst="ellipse">
              <a:avLst/>
            </a:prstGeom>
            <a:solidFill>
              <a:srgbClr val="FFFFFF"/>
            </a:solidFill>
            <a:ln w="5080">
              <a:solidFill>
                <a:srgbClr val="000000"/>
              </a:solidFill>
              <a:round/>
              <a:headEnd/>
              <a:tailEnd/>
            </a:ln>
          </p:spPr>
          <p:txBody>
            <a:bodyPr/>
            <a:lstStyle/>
            <a:p>
              <a:pPr eaLnBrk="1" hangingPunct="1"/>
              <a:endParaRPr lang="de-DE" altLang="de-DE">
                <a:solidFill>
                  <a:srgbClr val="000000"/>
                </a:solidFill>
              </a:endParaRPr>
            </a:p>
          </p:txBody>
        </p:sp>
        <p:sp>
          <p:nvSpPr>
            <p:cNvPr id="2079" name="Oval 50"/>
            <p:cNvSpPr>
              <a:spLocks noChangeAspect="1" noChangeArrowheads="1"/>
            </p:cNvSpPr>
            <p:nvPr/>
          </p:nvSpPr>
          <p:spPr bwMode="auto">
            <a:xfrm>
              <a:off x="5680" y="8464"/>
              <a:ext cx="103" cy="101"/>
            </a:xfrm>
            <a:prstGeom prst="ellipse">
              <a:avLst/>
            </a:prstGeom>
            <a:solidFill>
              <a:srgbClr val="FFFFFF"/>
            </a:solidFill>
            <a:ln w="5080">
              <a:solidFill>
                <a:srgbClr val="000000"/>
              </a:solidFill>
              <a:round/>
              <a:headEnd/>
              <a:tailEnd/>
            </a:ln>
          </p:spPr>
          <p:txBody>
            <a:bodyPr/>
            <a:lstStyle/>
            <a:p>
              <a:pPr eaLnBrk="1" hangingPunct="1"/>
              <a:endParaRPr lang="de-DE" altLang="de-DE">
                <a:solidFill>
                  <a:srgbClr val="000000"/>
                </a:solidFill>
              </a:endParaRPr>
            </a:p>
          </p:txBody>
        </p:sp>
        <p:sp>
          <p:nvSpPr>
            <p:cNvPr id="2080" name="Oval 51"/>
            <p:cNvSpPr>
              <a:spLocks noChangeAspect="1" noChangeArrowheads="1"/>
            </p:cNvSpPr>
            <p:nvPr/>
          </p:nvSpPr>
          <p:spPr bwMode="auto">
            <a:xfrm>
              <a:off x="5321" y="6776"/>
              <a:ext cx="94" cy="93"/>
            </a:xfrm>
            <a:prstGeom prst="ellipse">
              <a:avLst/>
            </a:prstGeom>
            <a:solidFill>
              <a:srgbClr val="FFFFFF"/>
            </a:solidFill>
            <a:ln w="5080">
              <a:solidFill>
                <a:srgbClr val="000000"/>
              </a:solidFill>
              <a:round/>
              <a:headEnd/>
              <a:tailEnd/>
            </a:ln>
          </p:spPr>
          <p:txBody>
            <a:bodyPr/>
            <a:lstStyle/>
            <a:p>
              <a:pPr eaLnBrk="1" hangingPunct="1"/>
              <a:endParaRPr lang="de-DE" altLang="de-DE">
                <a:solidFill>
                  <a:srgbClr val="000000"/>
                </a:solidFill>
              </a:endParaRPr>
            </a:p>
          </p:txBody>
        </p:sp>
        <p:sp>
          <p:nvSpPr>
            <p:cNvPr id="2081" name="Oval 52"/>
            <p:cNvSpPr>
              <a:spLocks noChangeAspect="1" noChangeArrowheads="1"/>
            </p:cNvSpPr>
            <p:nvPr/>
          </p:nvSpPr>
          <p:spPr bwMode="auto">
            <a:xfrm>
              <a:off x="5395" y="6753"/>
              <a:ext cx="84" cy="86"/>
            </a:xfrm>
            <a:prstGeom prst="ellipse">
              <a:avLst/>
            </a:prstGeom>
            <a:solidFill>
              <a:srgbClr val="FFFFFF"/>
            </a:solidFill>
            <a:ln w="5080">
              <a:solidFill>
                <a:srgbClr val="000000"/>
              </a:solidFill>
              <a:round/>
              <a:headEnd/>
              <a:tailEnd/>
            </a:ln>
          </p:spPr>
          <p:txBody>
            <a:bodyPr/>
            <a:lstStyle/>
            <a:p>
              <a:pPr eaLnBrk="1" hangingPunct="1"/>
              <a:endParaRPr lang="de-DE" altLang="de-DE">
                <a:solidFill>
                  <a:srgbClr val="000000"/>
                </a:solidFill>
              </a:endParaRPr>
            </a:p>
          </p:txBody>
        </p:sp>
        <p:sp>
          <p:nvSpPr>
            <p:cNvPr id="2082" name="Oval 53"/>
            <p:cNvSpPr>
              <a:spLocks noChangeAspect="1" noChangeArrowheads="1"/>
            </p:cNvSpPr>
            <p:nvPr/>
          </p:nvSpPr>
          <p:spPr bwMode="auto">
            <a:xfrm>
              <a:off x="5291" y="8808"/>
              <a:ext cx="77" cy="76"/>
            </a:xfrm>
            <a:prstGeom prst="ellipse">
              <a:avLst/>
            </a:prstGeom>
            <a:solidFill>
              <a:srgbClr val="FFFFFF"/>
            </a:solidFill>
            <a:ln w="5080">
              <a:solidFill>
                <a:srgbClr val="000000"/>
              </a:solidFill>
              <a:round/>
              <a:headEnd/>
              <a:tailEnd/>
            </a:ln>
          </p:spPr>
          <p:txBody>
            <a:bodyPr/>
            <a:lstStyle/>
            <a:p>
              <a:pPr eaLnBrk="1" hangingPunct="1"/>
              <a:endParaRPr lang="de-DE" altLang="de-DE">
                <a:solidFill>
                  <a:srgbClr val="000000"/>
                </a:solidFill>
              </a:endParaRPr>
            </a:p>
          </p:txBody>
        </p:sp>
        <p:sp>
          <p:nvSpPr>
            <p:cNvPr id="2083" name="Oval 54"/>
            <p:cNvSpPr>
              <a:spLocks noChangeAspect="1" noChangeArrowheads="1"/>
            </p:cNvSpPr>
            <p:nvPr/>
          </p:nvSpPr>
          <p:spPr bwMode="auto">
            <a:xfrm>
              <a:off x="5291" y="8979"/>
              <a:ext cx="77" cy="77"/>
            </a:xfrm>
            <a:prstGeom prst="ellipse">
              <a:avLst/>
            </a:prstGeom>
            <a:solidFill>
              <a:srgbClr val="FFFFFF"/>
            </a:solidFill>
            <a:ln w="5080">
              <a:solidFill>
                <a:srgbClr val="000000"/>
              </a:solidFill>
              <a:round/>
              <a:headEnd/>
              <a:tailEnd/>
            </a:ln>
          </p:spPr>
          <p:txBody>
            <a:bodyPr/>
            <a:lstStyle/>
            <a:p>
              <a:pPr eaLnBrk="1" hangingPunct="1"/>
              <a:endParaRPr lang="de-DE" altLang="de-DE">
                <a:solidFill>
                  <a:srgbClr val="000000"/>
                </a:solidFill>
              </a:endParaRPr>
            </a:p>
          </p:txBody>
        </p:sp>
        <p:sp>
          <p:nvSpPr>
            <p:cNvPr id="2084" name="Oval 55"/>
            <p:cNvSpPr>
              <a:spLocks noChangeAspect="1" noChangeArrowheads="1"/>
            </p:cNvSpPr>
            <p:nvPr/>
          </p:nvSpPr>
          <p:spPr bwMode="auto">
            <a:xfrm>
              <a:off x="5291" y="8894"/>
              <a:ext cx="69" cy="68"/>
            </a:xfrm>
            <a:prstGeom prst="ellipse">
              <a:avLst/>
            </a:prstGeom>
            <a:solidFill>
              <a:srgbClr val="FFFFFF"/>
            </a:solidFill>
            <a:ln w="5080">
              <a:solidFill>
                <a:srgbClr val="000000"/>
              </a:solidFill>
              <a:round/>
              <a:headEnd/>
              <a:tailEnd/>
            </a:ln>
          </p:spPr>
          <p:txBody>
            <a:bodyPr/>
            <a:lstStyle/>
            <a:p>
              <a:pPr eaLnBrk="1" hangingPunct="1"/>
              <a:endParaRPr lang="de-DE" altLang="de-DE">
                <a:solidFill>
                  <a:srgbClr val="000000"/>
                </a:solidFill>
              </a:endParaRPr>
            </a:p>
          </p:txBody>
        </p:sp>
      </p:grpSp>
      <p:sp>
        <p:nvSpPr>
          <p:cNvPr id="2061" name="AutoShape 56"/>
          <p:cNvSpPr>
            <a:spLocks noChangeArrowheads="1"/>
          </p:cNvSpPr>
          <p:nvPr/>
        </p:nvSpPr>
        <p:spPr bwMode="auto">
          <a:xfrm>
            <a:off x="395288" y="3336925"/>
            <a:ext cx="169862" cy="153988"/>
          </a:xfrm>
          <a:prstGeom prst="star4">
            <a:avLst>
              <a:gd name="adj" fmla="val 12500"/>
            </a:avLst>
          </a:prstGeom>
          <a:solidFill>
            <a:srgbClr val="FFFFFF"/>
          </a:solidFill>
          <a:ln w="9525">
            <a:solidFill>
              <a:srgbClr val="000000"/>
            </a:solidFill>
            <a:miter lim="800000"/>
            <a:headEnd/>
            <a:tailEnd/>
          </a:ln>
        </p:spPr>
        <p:txBody>
          <a:bodyPr/>
          <a:lstStyle/>
          <a:p>
            <a:pPr eaLnBrk="1" hangingPunct="1"/>
            <a:endParaRPr lang="de-DE" altLang="de-DE">
              <a:solidFill>
                <a:srgbClr val="000000"/>
              </a:solidFill>
            </a:endParaRPr>
          </a:p>
        </p:txBody>
      </p:sp>
      <p:grpSp>
        <p:nvGrpSpPr>
          <p:cNvPr id="6" name="Gruppieren 60"/>
          <p:cNvGrpSpPr>
            <a:grpSpLocks/>
          </p:cNvGrpSpPr>
          <p:nvPr/>
        </p:nvGrpSpPr>
        <p:grpSpPr bwMode="auto">
          <a:xfrm>
            <a:off x="0" y="6546850"/>
            <a:ext cx="9144000" cy="311150"/>
            <a:chOff x="0" y="6551294"/>
            <a:chExt cx="9144000" cy="311135"/>
          </a:xfrm>
        </p:grpSpPr>
        <p:pic>
          <p:nvPicPr>
            <p:cNvPr id="2066" name="Grafik 57"/>
            <p:cNvPicPr>
              <a:picLocks/>
            </p:cNvPicPr>
            <p:nvPr/>
          </p:nvPicPr>
          <p:blipFill>
            <a:blip r:embed="rId2"/>
            <a:srcRect/>
            <a:stretch>
              <a:fillRect/>
            </a:stretch>
          </p:blipFill>
          <p:spPr bwMode="auto">
            <a:xfrm>
              <a:off x="0" y="6555600"/>
              <a:ext cx="9144000" cy="302400"/>
            </a:xfrm>
            <a:prstGeom prst="rect">
              <a:avLst/>
            </a:prstGeom>
            <a:noFill/>
            <a:ln w="9525">
              <a:noFill/>
              <a:miter lim="800000"/>
              <a:headEnd/>
              <a:tailEnd/>
            </a:ln>
          </p:spPr>
        </p:pic>
        <p:sp>
          <p:nvSpPr>
            <p:cNvPr id="2067" name="Textfeld 54"/>
            <p:cNvSpPr txBox="1">
              <a:spLocks noChangeArrowheads="1"/>
            </p:cNvSpPr>
            <p:nvPr/>
          </p:nvSpPr>
          <p:spPr bwMode="auto">
            <a:xfrm>
              <a:off x="863600" y="6551294"/>
              <a:ext cx="3502025" cy="311135"/>
            </a:xfrm>
            <a:prstGeom prst="rect">
              <a:avLst/>
            </a:prstGeom>
            <a:noFill/>
            <a:ln w="9525">
              <a:noFill/>
              <a:miter lim="800000"/>
              <a:headEnd/>
              <a:tailEnd/>
            </a:ln>
          </p:spPr>
          <p:txBody>
            <a:bodyPr lIns="82936" tIns="41469" rIns="82936" bIns="41469">
              <a:spAutoFit/>
            </a:bodyPr>
            <a:lstStyle/>
            <a:p>
              <a:pPr defTabSz="828675" eaLnBrk="1" hangingPunct="1"/>
              <a:r>
                <a:rPr lang="de-DE" altLang="de-DE" sz="1500">
                  <a:solidFill>
                    <a:srgbClr val="FFFFFF"/>
                  </a:solidFill>
                </a:rPr>
                <a:t>S. Edinger</a:t>
              </a:r>
            </a:p>
          </p:txBody>
        </p:sp>
        <p:sp>
          <p:nvSpPr>
            <p:cNvPr id="70" name="Rechteck 69"/>
            <p:cNvSpPr/>
            <p:nvPr/>
          </p:nvSpPr>
          <p:spPr>
            <a:xfrm>
              <a:off x="7515225" y="6581456"/>
              <a:ext cx="1604963" cy="242875"/>
            </a:xfrm>
            <a:prstGeom prst="rect">
              <a:avLst/>
            </a:prstGeom>
            <a:noFill/>
            <a:ln w="0">
              <a:solidFill>
                <a:srgbClr val="CCCCFF"/>
              </a:solidFill>
              <a:prstDash val="solid"/>
            </a:ln>
          </p:spPr>
          <p:txBody>
            <a:bodyPr wrap="none" lIns="81631" tIns="40816" rIns="81631" bIns="40816"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ctr" defTabSz="829366" eaLnBrk="1" fontAlgn="auto">
                <a:spcBef>
                  <a:spcPts val="0"/>
                </a:spcBef>
                <a:spcAft>
                  <a:spcPts val="0"/>
                </a:spcAft>
                <a:buFont typeface="StarSymbol"/>
                <a:buNone/>
                <a:defRPr/>
              </a:pPr>
              <a:r>
                <a:rPr lang="de-DE" sz="1300" dirty="0">
                  <a:solidFill>
                    <a:srgbClr val="FFFFFF"/>
                  </a:solidFill>
                  <a:latin typeface="Arial" pitchFamily="18"/>
                  <a:ea typeface="MS Gothic" pitchFamily="2"/>
                  <a:cs typeface="Tahoma" pitchFamily="2"/>
                </a:rPr>
                <a:t>ZPG </a:t>
              </a:r>
              <a:r>
                <a:rPr lang="de-DE" sz="1300" dirty="0">
                  <a:solidFill>
                    <a:srgbClr val="CCCCFF"/>
                  </a:solidFill>
                  <a:latin typeface="Arial" pitchFamily="18"/>
                  <a:ea typeface="MS Gothic" pitchFamily="2"/>
                  <a:cs typeface="Tahoma" pitchFamily="2"/>
                </a:rPr>
                <a:t>Astronomie</a:t>
              </a:r>
            </a:p>
          </p:txBody>
        </p:sp>
        <p:pic>
          <p:nvPicPr>
            <p:cNvPr id="2069" name="Grafik 56"/>
            <p:cNvPicPr>
              <a:picLocks noChangeAspect="1"/>
            </p:cNvPicPr>
            <p:nvPr/>
          </p:nvPicPr>
          <p:blipFill>
            <a:blip r:embed="rId3"/>
            <a:srcRect/>
            <a:stretch>
              <a:fillRect/>
            </a:stretch>
          </p:blipFill>
          <p:spPr bwMode="auto">
            <a:xfrm>
              <a:off x="65310" y="6597027"/>
              <a:ext cx="601250" cy="211998"/>
            </a:xfrm>
            <a:prstGeom prst="rect">
              <a:avLst/>
            </a:prstGeom>
            <a:noFill/>
            <a:ln w="9525">
              <a:noFill/>
              <a:miter lim="800000"/>
              <a:headEnd/>
              <a:tailEnd/>
            </a:ln>
          </p:spPr>
        </p:pic>
      </p:grpSp>
      <p:sp>
        <p:nvSpPr>
          <p:cNvPr id="73" name="Titel 1"/>
          <p:cNvSpPr txBox="1">
            <a:spLocks/>
          </p:cNvSpPr>
          <p:nvPr/>
        </p:nvSpPr>
        <p:spPr bwMode="auto">
          <a:xfrm>
            <a:off x="0" y="-4763"/>
            <a:ext cx="6188075" cy="393701"/>
          </a:xfrm>
          <a:prstGeom prst="rect">
            <a:avLst/>
          </a:prstGeom>
        </p:spPr>
        <p:txBody>
          <a:bodyPr lIns="82936" tIns="41469" rIns="82936" bIns="41469" anchor="ctr"/>
          <a:lstStyle/>
          <a:p>
            <a:pPr defTabSz="829366" eaLnBrk="1" fontAlgn="auto">
              <a:spcBef>
                <a:spcPts val="0"/>
              </a:spcBef>
              <a:spcAft>
                <a:spcPts val="0"/>
              </a:spcAft>
              <a:defRPr/>
            </a:pPr>
            <a:r>
              <a:rPr lang="de-DE" sz="2200" cap="small" dirty="0">
                <a:solidFill>
                  <a:srgbClr val="FFFFD1"/>
                </a:solidFill>
                <a:ea typeface="MS Gothic" pitchFamily="2"/>
                <a:cs typeface="Arial" pitchFamily="34" charset="0"/>
              </a:rPr>
              <a:t> </a:t>
            </a:r>
            <a:r>
              <a:rPr lang="de-DE" sz="2200" b="1" cap="small" dirty="0">
                <a:solidFill>
                  <a:srgbClr val="FFFFFF"/>
                </a:solidFill>
                <a:ea typeface="MS Gothic" pitchFamily="2"/>
                <a:cs typeface="Arial" pitchFamily="34" charset="0"/>
              </a:rPr>
              <a:t>3.1.2 Unser Sonnensystem</a:t>
            </a:r>
          </a:p>
        </p:txBody>
      </p:sp>
      <p:sp>
        <p:nvSpPr>
          <p:cNvPr id="68" name="Text Box 57"/>
          <p:cNvSpPr txBox="1">
            <a:spLocks noChangeArrowheads="1"/>
          </p:cNvSpPr>
          <p:nvPr/>
        </p:nvSpPr>
        <p:spPr bwMode="auto">
          <a:xfrm>
            <a:off x="5172075" y="1746250"/>
            <a:ext cx="3571875" cy="2511425"/>
          </a:xfrm>
          <a:prstGeom prst="rect">
            <a:avLst/>
          </a:prstGeom>
          <a:noFill/>
          <a:ln w="9525">
            <a:noFill/>
            <a:miter lim="800000"/>
            <a:headEnd/>
            <a:tailEnd/>
          </a:ln>
        </p:spPr>
        <p:txBody>
          <a:bodyPr/>
          <a:lstStyle/>
          <a:p>
            <a:pPr lvl="1" algn="ctr">
              <a:spcBef>
                <a:spcPts val="563"/>
              </a:spcBef>
              <a:spcAft>
                <a:spcPts val="563"/>
              </a:spcAft>
              <a:defRPr/>
            </a:pPr>
            <a:endParaRPr lang="de-DE" b="1" dirty="0">
              <a:solidFill>
                <a:srgbClr val="333333"/>
              </a:solidFill>
              <a:latin typeface="Tahoma" pitchFamily="34" charset="0"/>
              <a:cs typeface="Arial" pitchFamily="34" charset="0"/>
            </a:endParaRPr>
          </a:p>
          <a:p>
            <a:pPr lvl="1" algn="ctr">
              <a:spcBef>
                <a:spcPts val="563"/>
              </a:spcBef>
              <a:spcAft>
                <a:spcPts val="563"/>
              </a:spcAft>
              <a:defRPr/>
            </a:pPr>
            <a:r>
              <a:rPr lang="de-DE" sz="3600" b="1" cap="small" dirty="0">
                <a:solidFill>
                  <a:srgbClr val="000000"/>
                </a:solidFill>
                <a:cs typeface="Arial" pitchFamily="34" charset="0"/>
              </a:rPr>
              <a:t>Astronomie</a:t>
            </a:r>
          </a:p>
          <a:p>
            <a:pPr lvl="1" algn="ctr">
              <a:spcBef>
                <a:spcPts val="563"/>
              </a:spcBef>
              <a:spcAft>
                <a:spcPts val="563"/>
              </a:spcAft>
              <a:defRPr/>
            </a:pPr>
            <a:r>
              <a:rPr lang="de-DE" sz="3600" b="1" cap="small" dirty="0">
                <a:solidFill>
                  <a:srgbClr val="000000"/>
                </a:solidFill>
                <a:cs typeface="Arial" pitchFamily="34" charset="0"/>
              </a:rPr>
              <a:t>Wahlfach</a:t>
            </a:r>
          </a:p>
        </p:txBody>
      </p:sp>
      <p:sp>
        <p:nvSpPr>
          <p:cNvPr id="65" name="Textfeld 64"/>
          <p:cNvSpPr txBox="1"/>
          <p:nvPr/>
        </p:nvSpPr>
        <p:spPr>
          <a:xfrm>
            <a:off x="1438275" y="5105400"/>
            <a:ext cx="6381750" cy="1323439"/>
          </a:xfrm>
          <a:prstGeom prst="rect">
            <a:avLst/>
          </a:prstGeom>
          <a:noFill/>
        </p:spPr>
        <p:txBody>
          <a:bodyPr>
            <a:spAutoFit/>
          </a:bodyPr>
          <a:lstStyle/>
          <a:p>
            <a:pPr algn="ctr">
              <a:defRPr/>
            </a:pPr>
            <a:r>
              <a:rPr lang="de-DE" sz="4000" b="1" cap="small" dirty="0"/>
              <a:t>Der Aufbau unseres Sonnensystems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Inhaltsplatzhalter 2">
            <a:extLst>
              <a:ext uri="{FF2B5EF4-FFF2-40B4-BE49-F238E27FC236}">
                <a16:creationId xmlns:a16="http://schemas.microsoft.com/office/drawing/2014/main" id="{2F863613-9603-4225-BB70-FFB16782D0BD}"/>
              </a:ext>
            </a:extLst>
          </p:cNvPr>
          <p:cNvSpPr txBox="1">
            <a:spLocks noChangeArrowheads="1"/>
          </p:cNvSpPr>
          <p:nvPr/>
        </p:nvSpPr>
        <p:spPr bwMode="auto">
          <a:xfrm>
            <a:off x="323850" y="549275"/>
            <a:ext cx="843597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1313" indent="-341313">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20000"/>
              </a:spcBef>
            </a:pPr>
            <a:r>
              <a:rPr lang="de-DE" altLang="de-DE" sz="2400" b="1" dirty="0">
                <a:solidFill>
                  <a:schemeClr val="bg1"/>
                </a:solidFill>
              </a:rPr>
              <a:t>3.) STATION 5: MARS</a:t>
            </a:r>
          </a:p>
        </p:txBody>
      </p:sp>
      <p:sp>
        <p:nvSpPr>
          <p:cNvPr id="9219" name="Rechteck 9">
            <a:extLst>
              <a:ext uri="{FF2B5EF4-FFF2-40B4-BE49-F238E27FC236}">
                <a16:creationId xmlns:a16="http://schemas.microsoft.com/office/drawing/2014/main" id="{3A86316A-4D17-4BB4-B672-039F1CC50FCF}"/>
              </a:ext>
            </a:extLst>
          </p:cNvPr>
          <p:cNvSpPr>
            <a:spLocks noChangeArrowheads="1"/>
          </p:cNvSpPr>
          <p:nvPr/>
        </p:nvSpPr>
        <p:spPr bwMode="auto">
          <a:xfrm>
            <a:off x="168976" y="6051683"/>
            <a:ext cx="89616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DE" altLang="de-DE" sz="1200" dirty="0">
                <a:solidFill>
                  <a:srgbClr val="FFFFFF"/>
                </a:solidFill>
              </a:rPr>
              <a:t>Bild: „</a:t>
            </a:r>
            <a:r>
              <a:rPr lang="en-US" altLang="de-DE" sz="1200" dirty="0">
                <a:solidFill>
                  <a:srgbClr val="FFFFFF"/>
                </a:solidFill>
              </a:rPr>
              <a:t>Water ice clouds hanging above </a:t>
            </a:r>
            <a:r>
              <a:rPr lang="en-US" altLang="de-DE" sz="1200" dirty="0" err="1">
                <a:solidFill>
                  <a:srgbClr val="FFFFFF"/>
                </a:solidFill>
              </a:rPr>
              <a:t>Tharsis</a:t>
            </a:r>
            <a:r>
              <a:rPr lang="en-US" altLang="de-DE" sz="1200" dirty="0">
                <a:solidFill>
                  <a:srgbClr val="FFFFFF"/>
                </a:solidFill>
              </a:rPr>
              <a:t> PIA02653 black background</a:t>
            </a:r>
            <a:r>
              <a:rPr lang="de-DE" altLang="de-DE" sz="1200" dirty="0">
                <a:solidFill>
                  <a:srgbClr val="FFFFFF"/>
                </a:solidFill>
              </a:rPr>
              <a:t>“ von NASA/JPL/MSSS [Public Domain (PD-</a:t>
            </a:r>
            <a:r>
              <a:rPr lang="de-DE" altLang="de-DE" sz="1200" dirty="0" err="1">
                <a:solidFill>
                  <a:srgbClr val="FFFFFF"/>
                </a:solidFill>
              </a:rPr>
              <a:t>USGov</a:t>
            </a:r>
            <a:r>
              <a:rPr lang="de-DE" altLang="de-DE" sz="1200" dirty="0">
                <a:solidFill>
                  <a:srgbClr val="FFFFFF"/>
                </a:solidFill>
              </a:rPr>
              <a:t>)] via </a:t>
            </a:r>
            <a:r>
              <a:rPr lang="de-DE" altLang="de-DE" sz="1200" dirty="0">
                <a:solidFill>
                  <a:srgbClr val="FFFFFF"/>
                </a:solidFill>
                <a:hlinkClick r:id="rId3"/>
              </a:rPr>
              <a:t>https://commons.wikimedia.org/wiki/File:Water_ice_clouds_hanging_above_Tharsis_PIA02653_black_background.jpg</a:t>
            </a:r>
            <a:endParaRPr lang="de-DE" altLang="de-DE" sz="1200" dirty="0">
              <a:solidFill>
                <a:srgbClr val="FFFFFF"/>
              </a:solidFill>
            </a:endParaRPr>
          </a:p>
        </p:txBody>
      </p:sp>
      <p:sp>
        <p:nvSpPr>
          <p:cNvPr id="9220" name="Text Box 16">
            <a:extLst>
              <a:ext uri="{FF2B5EF4-FFF2-40B4-BE49-F238E27FC236}">
                <a16:creationId xmlns:a16="http://schemas.microsoft.com/office/drawing/2014/main" id="{E7C63A20-0D3D-4075-A401-106C1946C036}"/>
              </a:ext>
            </a:extLst>
          </p:cNvPr>
          <p:cNvSpPr txBox="1">
            <a:spLocks noChangeArrowheads="1"/>
          </p:cNvSpPr>
          <p:nvPr/>
        </p:nvSpPr>
        <p:spPr bwMode="auto">
          <a:xfrm>
            <a:off x="477838" y="5035550"/>
            <a:ext cx="83439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e-DE" altLang="de-DE" dirty="0">
                <a:solidFill>
                  <a:schemeClr val="bg1"/>
                </a:solidFill>
              </a:rPr>
              <a:t>Eisenoxid (besser bekannt als Rost!) verleiht dem Mars seine rote Farbe. Da diese Farbe an Blut erinnert, ist er nach dem römischen Kriegsgott benannt. Möglicherweise hat es früher einmal Leben auf diesem Planeten gegeben.</a:t>
            </a:r>
          </a:p>
        </p:txBody>
      </p:sp>
      <p:sp>
        <p:nvSpPr>
          <p:cNvPr id="9221" name="Text Box 13">
            <a:extLst>
              <a:ext uri="{FF2B5EF4-FFF2-40B4-BE49-F238E27FC236}">
                <a16:creationId xmlns:a16="http://schemas.microsoft.com/office/drawing/2014/main" id="{E0E3B412-0B74-4A50-8BD3-40D9477E4967}"/>
              </a:ext>
            </a:extLst>
          </p:cNvPr>
          <p:cNvSpPr txBox="1">
            <a:spLocks noChangeArrowheads="1"/>
          </p:cNvSpPr>
          <p:nvPr/>
        </p:nvSpPr>
        <p:spPr bwMode="auto">
          <a:xfrm>
            <a:off x="3759200" y="1324140"/>
            <a:ext cx="4105275" cy="3554819"/>
          </a:xfrm>
          <a:prstGeom prst="rect">
            <a:avLst/>
          </a:prstGeom>
          <a:noFill/>
          <a:ln w="254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dirty="0">
                <a:solidFill>
                  <a:srgbClr val="FF0000"/>
                </a:solidFill>
              </a:rPr>
              <a:t>STECKBRIEF:</a:t>
            </a:r>
          </a:p>
          <a:p>
            <a:pPr>
              <a:spcBef>
                <a:spcPct val="50000"/>
              </a:spcBef>
            </a:pPr>
            <a:r>
              <a:rPr lang="de-DE" altLang="de-DE" dirty="0">
                <a:solidFill>
                  <a:schemeClr val="bg1"/>
                </a:solidFill>
              </a:rPr>
              <a:t>Abstand zur Sonne: 1,5AE</a:t>
            </a:r>
          </a:p>
          <a:p>
            <a:pPr>
              <a:spcBef>
                <a:spcPct val="50000"/>
              </a:spcBef>
            </a:pPr>
            <a:r>
              <a:rPr lang="de-DE" altLang="de-DE" dirty="0">
                <a:solidFill>
                  <a:schemeClr val="bg1"/>
                </a:solidFill>
              </a:rPr>
              <a:t>Masse: 0,108 Erdmassen</a:t>
            </a:r>
          </a:p>
          <a:p>
            <a:pPr>
              <a:spcBef>
                <a:spcPct val="50000"/>
              </a:spcBef>
            </a:pPr>
            <a:r>
              <a:rPr lang="de-DE" altLang="de-DE" dirty="0">
                <a:solidFill>
                  <a:schemeClr val="bg1"/>
                </a:solidFill>
              </a:rPr>
              <a:t>Mittlere Dichte: 3,933 g/cm³ </a:t>
            </a:r>
          </a:p>
          <a:p>
            <a:pPr>
              <a:spcBef>
                <a:spcPct val="50000"/>
              </a:spcBef>
            </a:pPr>
            <a:r>
              <a:rPr lang="de-DE" altLang="de-DE" dirty="0">
                <a:solidFill>
                  <a:schemeClr val="bg1"/>
                </a:solidFill>
              </a:rPr>
              <a:t>Radius: 0,53 Erdradien</a:t>
            </a:r>
          </a:p>
          <a:p>
            <a:pPr>
              <a:spcBef>
                <a:spcPct val="50000"/>
              </a:spcBef>
            </a:pPr>
            <a:r>
              <a:rPr lang="de-DE" altLang="de-DE" dirty="0">
                <a:solidFill>
                  <a:schemeClr val="bg1"/>
                </a:solidFill>
              </a:rPr>
              <a:t>Anzahl der Monde: 2</a:t>
            </a:r>
          </a:p>
          <a:p>
            <a:pPr>
              <a:spcBef>
                <a:spcPct val="50000"/>
              </a:spcBef>
            </a:pPr>
            <a:r>
              <a:rPr lang="de-DE" altLang="de-DE" dirty="0">
                <a:solidFill>
                  <a:schemeClr val="bg1"/>
                </a:solidFill>
              </a:rPr>
              <a:t>Atmosphäre: 6mbar, hauptsächlich Kohlenstoffdioxid</a:t>
            </a:r>
          </a:p>
          <a:p>
            <a:pPr>
              <a:spcBef>
                <a:spcPct val="50000"/>
              </a:spcBef>
            </a:pPr>
            <a:endParaRPr lang="de-DE" altLang="de-DE" dirty="0">
              <a:solidFill>
                <a:schemeClr val="bg1"/>
              </a:solidFill>
            </a:endParaRPr>
          </a:p>
        </p:txBody>
      </p:sp>
      <p:graphicFrame>
        <p:nvGraphicFramePr>
          <p:cNvPr id="9222" name="Object 14">
            <a:extLst>
              <a:ext uri="{FF2B5EF4-FFF2-40B4-BE49-F238E27FC236}">
                <a16:creationId xmlns:a16="http://schemas.microsoft.com/office/drawing/2014/main" id="{4C1602BE-A729-43E8-BF37-FF28D8623EBA}"/>
              </a:ext>
            </a:extLst>
          </p:cNvPr>
          <p:cNvGraphicFramePr>
            <a:graphicFrameLocks noChangeAspect="1"/>
          </p:cNvGraphicFramePr>
          <p:nvPr/>
        </p:nvGraphicFramePr>
        <p:xfrm>
          <a:off x="4381500" y="3327400"/>
          <a:ext cx="381000" cy="203200"/>
        </p:xfrm>
        <a:graphic>
          <a:graphicData uri="http://schemas.openxmlformats.org/presentationml/2006/ole">
            <mc:AlternateContent xmlns:mc="http://schemas.openxmlformats.org/markup-compatibility/2006">
              <mc:Choice xmlns:v="urn:schemas-microsoft-com:vml" Requires="v">
                <p:oleObj spid="_x0000_s9304" name="Formel" r:id="rId4" imgW="380835" imgH="203112" progId="Equation.3">
                  <p:embed/>
                </p:oleObj>
              </mc:Choice>
              <mc:Fallback>
                <p:oleObj name="Formel" r:id="rId4" imgW="380835" imgH="203112" progId="Equation.3">
                  <p:embed/>
                  <p:pic>
                    <p:nvPicPr>
                      <p:cNvPr id="0" name="Picture 8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81500" y="3327400"/>
                        <a:ext cx="381000" cy="20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9223" name="Grafik 2" descr="Ein Bild, das sitzend, Tasse, Tisch, schwarz enthält.&#10;&#10;Automatisch generierte Beschreibung">
            <a:extLst>
              <a:ext uri="{FF2B5EF4-FFF2-40B4-BE49-F238E27FC236}">
                <a16:creationId xmlns:a16="http://schemas.microsoft.com/office/drawing/2014/main" id="{916753D9-60FC-4824-B0CD-F032305B5D4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7838" y="1228725"/>
            <a:ext cx="3281362" cy="328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Inhaltsplatzhalter 2">
            <a:extLst>
              <a:ext uri="{FF2B5EF4-FFF2-40B4-BE49-F238E27FC236}">
                <a16:creationId xmlns:a16="http://schemas.microsoft.com/office/drawing/2014/main" id="{DDB59602-2B4B-42CC-8B7E-E9A9A3173314}"/>
              </a:ext>
            </a:extLst>
          </p:cNvPr>
          <p:cNvSpPr txBox="1">
            <a:spLocks noChangeArrowheads="1"/>
          </p:cNvSpPr>
          <p:nvPr/>
        </p:nvSpPr>
        <p:spPr bwMode="auto">
          <a:xfrm>
            <a:off x="323850" y="549275"/>
            <a:ext cx="843597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1313" indent="-341313">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20000"/>
              </a:spcBef>
            </a:pPr>
            <a:r>
              <a:rPr lang="de-DE" altLang="de-DE" sz="2400" b="1" dirty="0">
                <a:solidFill>
                  <a:schemeClr val="bg1"/>
                </a:solidFill>
              </a:rPr>
              <a:t>3.) STATION 6: DER ASTEROIDENGÜRTEL</a:t>
            </a:r>
          </a:p>
        </p:txBody>
      </p:sp>
      <p:sp>
        <p:nvSpPr>
          <p:cNvPr id="10243" name="Rechteck 9">
            <a:extLst>
              <a:ext uri="{FF2B5EF4-FFF2-40B4-BE49-F238E27FC236}">
                <a16:creationId xmlns:a16="http://schemas.microsoft.com/office/drawing/2014/main" id="{B91F7403-C3C2-47C3-B9D9-454C9399FD49}"/>
              </a:ext>
            </a:extLst>
          </p:cNvPr>
          <p:cNvSpPr>
            <a:spLocks noChangeArrowheads="1"/>
          </p:cNvSpPr>
          <p:nvPr/>
        </p:nvSpPr>
        <p:spPr bwMode="auto">
          <a:xfrm>
            <a:off x="472281" y="6077892"/>
            <a:ext cx="84359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DE" altLang="de-DE" sz="1200" dirty="0">
                <a:solidFill>
                  <a:srgbClr val="FFFFFF"/>
                </a:solidFill>
              </a:rPr>
              <a:t>Bild: „Asteroid Belt“ von der NASA [Public Domain (PD-</a:t>
            </a:r>
            <a:r>
              <a:rPr lang="de-DE" altLang="de-DE" sz="1200" dirty="0" err="1">
                <a:solidFill>
                  <a:srgbClr val="FFFFFF"/>
                </a:solidFill>
              </a:rPr>
              <a:t>USGov</a:t>
            </a:r>
            <a:r>
              <a:rPr lang="de-DE" altLang="de-DE" sz="1200" dirty="0">
                <a:solidFill>
                  <a:srgbClr val="FFFFFF"/>
                </a:solidFill>
              </a:rPr>
              <a:t>)] via </a:t>
            </a:r>
            <a:r>
              <a:rPr lang="de-DE" altLang="de-DE" sz="1200" dirty="0">
                <a:solidFill>
                  <a:srgbClr val="FFFFFF"/>
                </a:solidFill>
                <a:hlinkClick r:id="rId3"/>
              </a:rPr>
              <a:t>https://commons.wikimedia.org/wiki/File:Asteroid_Belt.jpg</a:t>
            </a:r>
            <a:r>
              <a:rPr lang="de-DE" altLang="de-DE" sz="1200" dirty="0">
                <a:solidFill>
                  <a:srgbClr val="FFFFFF"/>
                </a:solidFill>
              </a:rPr>
              <a:t> </a:t>
            </a:r>
            <a:endParaRPr lang="de-DE" altLang="de-DE" sz="1200" dirty="0">
              <a:solidFill>
                <a:schemeClr val="bg1"/>
              </a:solidFill>
            </a:endParaRPr>
          </a:p>
        </p:txBody>
      </p:sp>
      <p:sp>
        <p:nvSpPr>
          <p:cNvPr id="10244" name="Text Box 16">
            <a:extLst>
              <a:ext uri="{FF2B5EF4-FFF2-40B4-BE49-F238E27FC236}">
                <a16:creationId xmlns:a16="http://schemas.microsoft.com/office/drawing/2014/main" id="{B4CB72D0-ADD8-456B-8BB5-A60B403DD506}"/>
              </a:ext>
            </a:extLst>
          </p:cNvPr>
          <p:cNvSpPr txBox="1">
            <a:spLocks noChangeArrowheads="1"/>
          </p:cNvSpPr>
          <p:nvPr/>
        </p:nvSpPr>
        <p:spPr bwMode="auto">
          <a:xfrm>
            <a:off x="5043488" y="1008063"/>
            <a:ext cx="3903662" cy="4939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e-DE" altLang="de-DE" dirty="0">
                <a:solidFill>
                  <a:schemeClr val="bg1"/>
                </a:solidFill>
              </a:rPr>
              <a:t>Zwischen Mars und Jupiter haben ca. 650.000 Kleinplaneten ihre Bahn – der Begriff Asteroid ist für diese Himmelskörper fest verankert, auch wenn er nicht definiert ist. Das größte Objekt im Asteroidengürtel ist allerdings kein Asteroid, sondern der Zwergplanet Ceres mit ca. 900 km Durchmesser. Der Asteroidengürtel erstreckt sich zwischen 2AE und 3,5AE, was einer Lichtlaufzeit zwischen 16min und 28min entspricht.</a:t>
            </a:r>
          </a:p>
          <a:p>
            <a:pPr eaLnBrk="1" hangingPunct="1">
              <a:spcBef>
                <a:spcPct val="50000"/>
              </a:spcBef>
            </a:pPr>
            <a:r>
              <a:rPr lang="de-DE" altLang="de-DE" sz="2000" b="1" dirty="0">
                <a:solidFill>
                  <a:srgbClr val="FF0000"/>
                </a:solidFill>
              </a:rPr>
              <a:t>Meteoriden</a:t>
            </a:r>
            <a:r>
              <a:rPr lang="de-DE" altLang="de-DE" dirty="0">
                <a:solidFill>
                  <a:schemeClr val="bg1"/>
                </a:solidFill>
              </a:rPr>
              <a:t> sind deutlich kleiner als Kleinplaneten (maximal einige Meter) und haben daher keine Namen.</a:t>
            </a:r>
          </a:p>
        </p:txBody>
      </p:sp>
      <p:graphicFrame>
        <p:nvGraphicFramePr>
          <p:cNvPr id="10245" name="Object 14">
            <a:extLst>
              <a:ext uri="{FF2B5EF4-FFF2-40B4-BE49-F238E27FC236}">
                <a16:creationId xmlns:a16="http://schemas.microsoft.com/office/drawing/2014/main" id="{2DA82FEA-F946-46ED-9D14-7525ECC6ECCE}"/>
              </a:ext>
            </a:extLst>
          </p:cNvPr>
          <p:cNvGraphicFramePr>
            <a:graphicFrameLocks noChangeAspect="1"/>
          </p:cNvGraphicFramePr>
          <p:nvPr/>
        </p:nvGraphicFramePr>
        <p:xfrm>
          <a:off x="4381500" y="3327400"/>
          <a:ext cx="381000" cy="203200"/>
        </p:xfrm>
        <a:graphic>
          <a:graphicData uri="http://schemas.openxmlformats.org/presentationml/2006/ole">
            <mc:AlternateContent xmlns:mc="http://schemas.openxmlformats.org/markup-compatibility/2006">
              <mc:Choice xmlns:v="urn:schemas-microsoft-com:vml" Requires="v">
                <p:oleObj spid="_x0000_s10330" name="Formel" r:id="rId4" imgW="380835" imgH="203112" progId="Equation.3">
                  <p:embed/>
                </p:oleObj>
              </mc:Choice>
              <mc:Fallback>
                <p:oleObj name="Formel" r:id="rId4" imgW="380835" imgH="203112" progId="Equation.3">
                  <p:embed/>
                  <p:pic>
                    <p:nvPicPr>
                      <p:cNvPr id="0" name="Picture 8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81500" y="3327400"/>
                        <a:ext cx="381000" cy="20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246" name="Grafik 2">
            <a:extLst>
              <a:ext uri="{FF2B5EF4-FFF2-40B4-BE49-F238E27FC236}">
                <a16:creationId xmlns:a16="http://schemas.microsoft.com/office/drawing/2014/main" id="{B12B9416-3A06-4697-9D06-EA7056AEE85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7988" y="1008063"/>
            <a:ext cx="4354512" cy="484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Inhaltsplatzhalter 2">
            <a:extLst>
              <a:ext uri="{FF2B5EF4-FFF2-40B4-BE49-F238E27FC236}">
                <a16:creationId xmlns:a16="http://schemas.microsoft.com/office/drawing/2014/main" id="{DDB59602-2B4B-42CC-8B7E-E9A9A3173314}"/>
              </a:ext>
            </a:extLst>
          </p:cNvPr>
          <p:cNvSpPr txBox="1">
            <a:spLocks noChangeArrowheads="1"/>
          </p:cNvSpPr>
          <p:nvPr/>
        </p:nvSpPr>
        <p:spPr bwMode="auto">
          <a:xfrm>
            <a:off x="323850" y="549275"/>
            <a:ext cx="843597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1313" indent="-341313">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20000"/>
              </a:spcBef>
            </a:pPr>
            <a:r>
              <a:rPr lang="de-DE" altLang="de-DE" sz="2400" b="1" dirty="0">
                <a:solidFill>
                  <a:schemeClr val="bg1"/>
                </a:solidFill>
              </a:rPr>
              <a:t>3.) STATION 6: DER ASTEROIDENGÜRTEL</a:t>
            </a:r>
          </a:p>
        </p:txBody>
      </p:sp>
      <p:sp>
        <p:nvSpPr>
          <p:cNvPr id="10243" name="Rechteck 9">
            <a:extLst>
              <a:ext uri="{FF2B5EF4-FFF2-40B4-BE49-F238E27FC236}">
                <a16:creationId xmlns:a16="http://schemas.microsoft.com/office/drawing/2014/main" id="{B91F7403-C3C2-47C3-B9D9-454C9399FD49}"/>
              </a:ext>
            </a:extLst>
          </p:cNvPr>
          <p:cNvSpPr>
            <a:spLocks noChangeArrowheads="1"/>
          </p:cNvSpPr>
          <p:nvPr/>
        </p:nvSpPr>
        <p:spPr bwMode="auto">
          <a:xfrm>
            <a:off x="97654" y="5956367"/>
            <a:ext cx="904634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DE" altLang="de-DE" sz="1200" dirty="0">
                <a:solidFill>
                  <a:srgbClr val="FFFFFF"/>
                </a:solidFill>
              </a:rPr>
              <a:t>Bild links: 	„243 </a:t>
            </a:r>
            <a:r>
              <a:rPr lang="de-DE" altLang="de-DE" sz="1200" dirty="0" err="1">
                <a:solidFill>
                  <a:srgbClr val="FFFFFF"/>
                </a:solidFill>
              </a:rPr>
              <a:t>ida</a:t>
            </a:r>
            <a:r>
              <a:rPr lang="de-DE" altLang="de-DE" sz="1200" dirty="0">
                <a:solidFill>
                  <a:srgbClr val="FFFFFF"/>
                </a:solidFill>
              </a:rPr>
              <a:t>“ von NASA/JPL [Public Domain (PD-</a:t>
            </a:r>
            <a:r>
              <a:rPr lang="de-DE" altLang="de-DE" sz="1200" dirty="0" err="1">
                <a:solidFill>
                  <a:srgbClr val="FFFFFF"/>
                </a:solidFill>
              </a:rPr>
              <a:t>USGov</a:t>
            </a:r>
            <a:r>
              <a:rPr lang="de-DE" altLang="de-DE" sz="1200" dirty="0">
                <a:solidFill>
                  <a:srgbClr val="FFFFFF"/>
                </a:solidFill>
              </a:rPr>
              <a:t>)] via </a:t>
            </a:r>
            <a:r>
              <a:rPr lang="de-DE" altLang="de-DE" sz="1200" dirty="0">
                <a:solidFill>
                  <a:srgbClr val="FFFFFF"/>
                </a:solidFill>
                <a:hlinkClick r:id="rId3"/>
              </a:rPr>
              <a:t>https://commons.wikimedia.org/wiki/File:243_ida.jpg</a:t>
            </a:r>
            <a:r>
              <a:rPr lang="de-DE" altLang="de-DE" sz="1200" dirty="0">
                <a:solidFill>
                  <a:srgbClr val="FFFFFF"/>
                </a:solidFill>
              </a:rPr>
              <a:t> </a:t>
            </a:r>
          </a:p>
          <a:p>
            <a:pPr eaLnBrk="1" hangingPunct="1"/>
            <a:r>
              <a:rPr lang="de-DE" altLang="de-DE" sz="1200" dirty="0">
                <a:solidFill>
                  <a:schemeClr val="bg1"/>
                </a:solidFill>
              </a:rPr>
              <a:t>Bild rechts: 	„Eros southern </a:t>
            </a:r>
            <a:r>
              <a:rPr lang="de-DE" altLang="de-DE" sz="1200" dirty="0" err="1">
                <a:solidFill>
                  <a:schemeClr val="bg1"/>
                </a:solidFill>
              </a:rPr>
              <a:t>hemisphere</a:t>
            </a:r>
            <a:r>
              <a:rPr lang="de-DE" altLang="de-DE" sz="1200" dirty="0">
                <a:solidFill>
                  <a:schemeClr val="bg1"/>
                </a:solidFill>
              </a:rPr>
              <a:t> </a:t>
            </a:r>
            <a:r>
              <a:rPr lang="de-DE" altLang="de-DE" sz="1200" dirty="0" err="1">
                <a:solidFill>
                  <a:schemeClr val="bg1"/>
                </a:solidFill>
              </a:rPr>
              <a:t>overview</a:t>
            </a:r>
            <a:r>
              <a:rPr lang="de-DE" altLang="de-DE" sz="1200" dirty="0">
                <a:solidFill>
                  <a:schemeClr val="bg1"/>
                </a:solidFill>
              </a:rPr>
              <a:t>“ von NASA/JHU/APL</a:t>
            </a:r>
            <a:r>
              <a:rPr lang="de-DE" altLang="de-DE" sz="1200" dirty="0">
                <a:solidFill>
                  <a:srgbClr val="FFFFFF"/>
                </a:solidFill>
              </a:rPr>
              <a:t> [Public Domain (PD-</a:t>
            </a:r>
            <a:r>
              <a:rPr lang="de-DE" altLang="de-DE" sz="1200" dirty="0" err="1">
                <a:solidFill>
                  <a:srgbClr val="FFFFFF"/>
                </a:solidFill>
              </a:rPr>
              <a:t>USGov</a:t>
            </a:r>
            <a:r>
              <a:rPr lang="de-DE" altLang="de-DE" sz="1200" dirty="0">
                <a:solidFill>
                  <a:srgbClr val="FFFFFF"/>
                </a:solidFill>
              </a:rPr>
              <a:t>)] via </a:t>
            </a:r>
            <a:r>
              <a:rPr lang="de-DE" altLang="de-DE" sz="1200" dirty="0">
                <a:solidFill>
                  <a:schemeClr val="bg1"/>
                </a:solidFill>
              </a:rPr>
              <a:t> 	</a:t>
            </a:r>
            <a:r>
              <a:rPr lang="de-DE" altLang="de-DE" sz="1200" dirty="0">
                <a:solidFill>
                  <a:schemeClr val="bg1"/>
                </a:solidFill>
                <a:hlinkClick r:id="rId4"/>
              </a:rPr>
              <a:t>https://commons.wikimedia.org/wiki/File:Eros_southern_hemisphere_overview.jpg</a:t>
            </a:r>
            <a:r>
              <a:rPr lang="de-DE" altLang="de-DE" sz="1200" dirty="0">
                <a:solidFill>
                  <a:schemeClr val="bg1"/>
                </a:solidFill>
              </a:rPr>
              <a:t> </a:t>
            </a:r>
          </a:p>
        </p:txBody>
      </p:sp>
      <p:sp>
        <p:nvSpPr>
          <p:cNvPr id="10244" name="Text Box 16">
            <a:extLst>
              <a:ext uri="{FF2B5EF4-FFF2-40B4-BE49-F238E27FC236}">
                <a16:creationId xmlns:a16="http://schemas.microsoft.com/office/drawing/2014/main" id="{B4CB72D0-ADD8-456B-8BB5-A60B403DD506}"/>
              </a:ext>
            </a:extLst>
          </p:cNvPr>
          <p:cNvSpPr txBox="1">
            <a:spLocks noChangeArrowheads="1"/>
          </p:cNvSpPr>
          <p:nvPr/>
        </p:nvSpPr>
        <p:spPr bwMode="auto">
          <a:xfrm>
            <a:off x="323850" y="1103361"/>
            <a:ext cx="819943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e-DE" altLang="de-DE" dirty="0">
                <a:solidFill>
                  <a:schemeClr val="bg1"/>
                </a:solidFill>
              </a:rPr>
              <a:t>Die größten Asteroiden sind bis zu ca. 500 Kilometer groß. Diese von Raumsonden aufgenommenen Bilder verdeutlichen die fehlende Kugelform dieser Himmelskörperklasse.</a:t>
            </a:r>
          </a:p>
        </p:txBody>
      </p:sp>
      <p:graphicFrame>
        <p:nvGraphicFramePr>
          <p:cNvPr id="10245" name="Object 14">
            <a:extLst>
              <a:ext uri="{FF2B5EF4-FFF2-40B4-BE49-F238E27FC236}">
                <a16:creationId xmlns:a16="http://schemas.microsoft.com/office/drawing/2014/main" id="{2DA82FEA-F946-46ED-9D14-7525ECC6ECCE}"/>
              </a:ext>
            </a:extLst>
          </p:cNvPr>
          <p:cNvGraphicFramePr>
            <a:graphicFrameLocks noChangeAspect="1"/>
          </p:cNvGraphicFramePr>
          <p:nvPr/>
        </p:nvGraphicFramePr>
        <p:xfrm>
          <a:off x="4381500" y="3327400"/>
          <a:ext cx="381000" cy="203200"/>
        </p:xfrm>
        <a:graphic>
          <a:graphicData uri="http://schemas.openxmlformats.org/presentationml/2006/ole">
            <mc:AlternateContent xmlns:mc="http://schemas.openxmlformats.org/markup-compatibility/2006">
              <mc:Choice xmlns:v="urn:schemas-microsoft-com:vml" Requires="v">
                <p:oleObj spid="_x0000_s17470" name="Formel" r:id="rId5" imgW="380835" imgH="203112" progId="Equation.3">
                  <p:embed/>
                </p:oleObj>
              </mc:Choice>
              <mc:Fallback>
                <p:oleObj name="Formel" r:id="rId5" imgW="380835" imgH="203112" progId="Equation.3">
                  <p:embed/>
                  <p:pic>
                    <p:nvPicPr>
                      <p:cNvPr id="0" name="Picture 5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81500" y="3327400"/>
                        <a:ext cx="381000" cy="20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 name="Grafik 2" descr="Ein Bild, das Tier, sitzend, schwarz, dunkel enthält.&#10;&#10;Automatisch generierte Beschreibung">
            <a:extLst>
              <a:ext uri="{FF2B5EF4-FFF2-40B4-BE49-F238E27FC236}">
                <a16:creationId xmlns:a16="http://schemas.microsoft.com/office/drawing/2014/main" id="{EFA171F0-0D66-4B80-A0ED-6C538F66C08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6574" y="2011505"/>
            <a:ext cx="4291582" cy="3108110"/>
          </a:xfrm>
          <a:prstGeom prst="rect">
            <a:avLst/>
          </a:prstGeom>
        </p:spPr>
      </p:pic>
      <p:pic>
        <p:nvPicPr>
          <p:cNvPr id="5" name="Grafik 4">
            <a:extLst>
              <a:ext uri="{FF2B5EF4-FFF2-40B4-BE49-F238E27FC236}">
                <a16:creationId xmlns:a16="http://schemas.microsoft.com/office/drawing/2014/main" id="{D990B3C7-A3AA-49C5-9242-BCD14DD1E55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24042" y="2190580"/>
            <a:ext cx="3228836" cy="2273639"/>
          </a:xfrm>
          <a:prstGeom prst="rect">
            <a:avLst/>
          </a:prstGeom>
        </p:spPr>
      </p:pic>
      <p:sp>
        <p:nvSpPr>
          <p:cNvPr id="11" name="Text Box 16">
            <a:extLst>
              <a:ext uri="{FF2B5EF4-FFF2-40B4-BE49-F238E27FC236}">
                <a16:creationId xmlns:a16="http://schemas.microsoft.com/office/drawing/2014/main" id="{1A57DB3C-79D1-44E4-9369-02B1C6280B60}"/>
              </a:ext>
            </a:extLst>
          </p:cNvPr>
          <p:cNvSpPr txBox="1">
            <a:spLocks noChangeArrowheads="1"/>
          </p:cNvSpPr>
          <p:nvPr/>
        </p:nvSpPr>
        <p:spPr bwMode="auto">
          <a:xfrm>
            <a:off x="857028" y="4573087"/>
            <a:ext cx="29042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e-DE" altLang="de-DE" dirty="0">
                <a:solidFill>
                  <a:schemeClr val="bg1"/>
                </a:solidFill>
              </a:rPr>
              <a:t>Ida (243) mit Mond </a:t>
            </a:r>
            <a:r>
              <a:rPr lang="de-DE" altLang="de-DE" dirty="0" err="1">
                <a:solidFill>
                  <a:schemeClr val="bg1"/>
                </a:solidFill>
              </a:rPr>
              <a:t>Dactyl</a:t>
            </a:r>
            <a:endParaRPr lang="de-DE" altLang="de-DE" dirty="0">
              <a:solidFill>
                <a:schemeClr val="bg1"/>
              </a:solidFill>
            </a:endParaRPr>
          </a:p>
        </p:txBody>
      </p:sp>
      <p:sp>
        <p:nvSpPr>
          <p:cNvPr id="12" name="Text Box 16">
            <a:extLst>
              <a:ext uri="{FF2B5EF4-FFF2-40B4-BE49-F238E27FC236}">
                <a16:creationId xmlns:a16="http://schemas.microsoft.com/office/drawing/2014/main" id="{BA1DE675-B88B-48D4-9425-978C670A9C7A}"/>
              </a:ext>
            </a:extLst>
          </p:cNvPr>
          <p:cNvSpPr txBox="1">
            <a:spLocks noChangeArrowheads="1"/>
          </p:cNvSpPr>
          <p:nvPr/>
        </p:nvSpPr>
        <p:spPr bwMode="auto">
          <a:xfrm>
            <a:off x="5148610" y="4610956"/>
            <a:ext cx="29042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e-DE" altLang="de-DE" dirty="0">
                <a:solidFill>
                  <a:schemeClr val="bg1"/>
                </a:solidFill>
              </a:rPr>
              <a:t>Eros (433)</a:t>
            </a:r>
          </a:p>
        </p:txBody>
      </p:sp>
      <p:sp>
        <p:nvSpPr>
          <p:cNvPr id="10" name="Text Box 16">
            <a:extLst>
              <a:ext uri="{FF2B5EF4-FFF2-40B4-BE49-F238E27FC236}">
                <a16:creationId xmlns:a16="http://schemas.microsoft.com/office/drawing/2014/main" id="{25C4DB63-0B88-4CCA-9468-A4FFEE521BF5}"/>
              </a:ext>
            </a:extLst>
          </p:cNvPr>
          <p:cNvSpPr txBox="1">
            <a:spLocks noChangeArrowheads="1"/>
          </p:cNvSpPr>
          <p:nvPr/>
        </p:nvSpPr>
        <p:spPr bwMode="auto">
          <a:xfrm>
            <a:off x="560389" y="5022748"/>
            <a:ext cx="819943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e-DE" altLang="de-DE" dirty="0">
                <a:solidFill>
                  <a:schemeClr val="bg1"/>
                </a:solidFill>
              </a:rPr>
              <a:t>Der Asteroid Eros hat seine Bahn nicht im Asteroidengürtel, er nähert sich der der Sonne bis auf 1,1AE, er ist also ein erdnaher Asteroid.</a:t>
            </a:r>
          </a:p>
        </p:txBody>
      </p:sp>
    </p:spTree>
    <p:extLst>
      <p:ext uri="{BB962C8B-B14F-4D97-AF65-F5344CB8AC3E}">
        <p14:creationId xmlns:p14="http://schemas.microsoft.com/office/powerpoint/2010/main" val="3108018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Inhaltsplatzhalter 2">
            <a:extLst>
              <a:ext uri="{FF2B5EF4-FFF2-40B4-BE49-F238E27FC236}">
                <a16:creationId xmlns:a16="http://schemas.microsoft.com/office/drawing/2014/main" id="{ECA7C8B6-7977-40A8-89D3-B63EDCFF6F5C}"/>
              </a:ext>
            </a:extLst>
          </p:cNvPr>
          <p:cNvSpPr txBox="1">
            <a:spLocks noChangeArrowheads="1"/>
          </p:cNvSpPr>
          <p:nvPr/>
        </p:nvSpPr>
        <p:spPr bwMode="auto">
          <a:xfrm>
            <a:off x="323850" y="549275"/>
            <a:ext cx="843597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1313" indent="-341313">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20000"/>
              </a:spcBef>
            </a:pPr>
            <a:r>
              <a:rPr lang="de-DE" altLang="de-DE" sz="2400" b="1" dirty="0">
                <a:solidFill>
                  <a:schemeClr val="bg1"/>
                </a:solidFill>
              </a:rPr>
              <a:t>3.) STATION 7: JUPITER</a:t>
            </a:r>
          </a:p>
        </p:txBody>
      </p:sp>
      <p:sp>
        <p:nvSpPr>
          <p:cNvPr id="11267" name="Rechteck 9">
            <a:extLst>
              <a:ext uri="{FF2B5EF4-FFF2-40B4-BE49-F238E27FC236}">
                <a16:creationId xmlns:a16="http://schemas.microsoft.com/office/drawing/2014/main" id="{2C130F76-2512-4B6A-AB08-3345FC85EA08}"/>
              </a:ext>
            </a:extLst>
          </p:cNvPr>
          <p:cNvSpPr>
            <a:spLocks noChangeArrowheads="1"/>
          </p:cNvSpPr>
          <p:nvPr/>
        </p:nvSpPr>
        <p:spPr bwMode="auto">
          <a:xfrm>
            <a:off x="147638" y="6077892"/>
            <a:ext cx="88188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DE" altLang="de-DE" sz="1200" dirty="0">
                <a:solidFill>
                  <a:srgbClr val="FFFFFF"/>
                </a:solidFill>
              </a:rPr>
              <a:t>Bild: „</a:t>
            </a:r>
            <a:r>
              <a:rPr lang="en-US" altLang="de-DE" sz="1200" dirty="0">
                <a:solidFill>
                  <a:srgbClr val="FFFFFF"/>
                </a:solidFill>
              </a:rPr>
              <a:t>Portrait of Jupiter from Cassini</a:t>
            </a:r>
            <a:r>
              <a:rPr lang="de-DE" altLang="de-DE" sz="1200" dirty="0">
                <a:solidFill>
                  <a:srgbClr val="FFFFFF"/>
                </a:solidFill>
              </a:rPr>
              <a:t>“ von NASA/JPL/Space Science Institute [Public Domain (PD-</a:t>
            </a:r>
            <a:r>
              <a:rPr lang="de-DE" altLang="de-DE" sz="1200" dirty="0" err="1">
                <a:solidFill>
                  <a:srgbClr val="FFFFFF"/>
                </a:solidFill>
              </a:rPr>
              <a:t>USGov</a:t>
            </a:r>
            <a:r>
              <a:rPr lang="de-DE" altLang="de-DE" sz="1200" dirty="0">
                <a:solidFill>
                  <a:srgbClr val="FFFFFF"/>
                </a:solidFill>
              </a:rPr>
              <a:t>)] via </a:t>
            </a:r>
            <a:r>
              <a:rPr lang="de-DE" altLang="de-DE" sz="1200" dirty="0">
                <a:solidFill>
                  <a:srgbClr val="FFFFFF"/>
                </a:solidFill>
                <a:hlinkClick r:id="rId3"/>
              </a:rPr>
              <a:t>https://commons.wikimedia.org/wiki/File:Portrait_of_Jupiter_from_Cassini.jpg</a:t>
            </a:r>
            <a:r>
              <a:rPr lang="de-DE" altLang="de-DE" sz="1200" dirty="0">
                <a:solidFill>
                  <a:srgbClr val="FFFFFF"/>
                </a:solidFill>
              </a:rPr>
              <a:t> </a:t>
            </a:r>
            <a:endParaRPr lang="de-DE" altLang="de-DE" sz="1200" dirty="0">
              <a:solidFill>
                <a:schemeClr val="bg1"/>
              </a:solidFill>
            </a:endParaRPr>
          </a:p>
        </p:txBody>
      </p:sp>
      <p:sp>
        <p:nvSpPr>
          <p:cNvPr id="11268" name="Text Box 16">
            <a:extLst>
              <a:ext uri="{FF2B5EF4-FFF2-40B4-BE49-F238E27FC236}">
                <a16:creationId xmlns:a16="http://schemas.microsoft.com/office/drawing/2014/main" id="{5BFD628E-9768-453C-9C28-6E0267194FD3}"/>
              </a:ext>
            </a:extLst>
          </p:cNvPr>
          <p:cNvSpPr txBox="1">
            <a:spLocks noChangeArrowheads="1"/>
          </p:cNvSpPr>
          <p:nvPr/>
        </p:nvSpPr>
        <p:spPr bwMode="auto">
          <a:xfrm>
            <a:off x="477838" y="5035550"/>
            <a:ext cx="83439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e-DE" altLang="de-DE" dirty="0">
                <a:solidFill>
                  <a:schemeClr val="bg1"/>
                </a:solidFill>
              </a:rPr>
              <a:t>Jupiter ist der größte und massenreichste Planet unseres Sonnensystems. Er hat mehr Masse als alle anderen Planeten zusammen. Im Jahre 1609 entdeckte Galilei Galileo vier Monde, die diesen Planeten umlaufen.</a:t>
            </a:r>
          </a:p>
        </p:txBody>
      </p:sp>
      <p:sp>
        <p:nvSpPr>
          <p:cNvPr id="11269" name="Text Box 13">
            <a:extLst>
              <a:ext uri="{FF2B5EF4-FFF2-40B4-BE49-F238E27FC236}">
                <a16:creationId xmlns:a16="http://schemas.microsoft.com/office/drawing/2014/main" id="{AB550EB9-C117-4180-8CBC-9526CED467FE}"/>
              </a:ext>
            </a:extLst>
          </p:cNvPr>
          <p:cNvSpPr txBox="1">
            <a:spLocks noChangeArrowheads="1"/>
          </p:cNvSpPr>
          <p:nvPr/>
        </p:nvSpPr>
        <p:spPr bwMode="auto">
          <a:xfrm>
            <a:off x="3876675" y="1228725"/>
            <a:ext cx="4105275" cy="3554819"/>
          </a:xfrm>
          <a:prstGeom prst="rect">
            <a:avLst/>
          </a:prstGeom>
          <a:noFill/>
          <a:ln w="254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dirty="0">
                <a:solidFill>
                  <a:srgbClr val="FF0000"/>
                </a:solidFill>
              </a:rPr>
              <a:t>STECKBRIEF:</a:t>
            </a:r>
          </a:p>
          <a:p>
            <a:pPr>
              <a:spcBef>
                <a:spcPct val="50000"/>
              </a:spcBef>
            </a:pPr>
            <a:r>
              <a:rPr lang="de-DE" altLang="de-DE" dirty="0">
                <a:solidFill>
                  <a:schemeClr val="bg1"/>
                </a:solidFill>
              </a:rPr>
              <a:t>Abstand zur Sonne: 5,2 AE</a:t>
            </a:r>
          </a:p>
          <a:p>
            <a:pPr>
              <a:spcBef>
                <a:spcPct val="50000"/>
              </a:spcBef>
            </a:pPr>
            <a:r>
              <a:rPr lang="de-DE" altLang="de-DE" dirty="0">
                <a:solidFill>
                  <a:schemeClr val="bg1"/>
                </a:solidFill>
              </a:rPr>
              <a:t>Masse: 318 Erdmassen</a:t>
            </a:r>
          </a:p>
          <a:p>
            <a:pPr>
              <a:spcBef>
                <a:spcPct val="50000"/>
              </a:spcBef>
            </a:pPr>
            <a:r>
              <a:rPr lang="de-DE" altLang="de-DE" dirty="0">
                <a:solidFill>
                  <a:schemeClr val="bg1"/>
                </a:solidFill>
              </a:rPr>
              <a:t>Mittlere Dichte: 1,326 g/cm³ </a:t>
            </a:r>
          </a:p>
          <a:p>
            <a:pPr>
              <a:spcBef>
                <a:spcPct val="50000"/>
              </a:spcBef>
            </a:pPr>
            <a:r>
              <a:rPr lang="de-DE" altLang="de-DE" dirty="0">
                <a:solidFill>
                  <a:schemeClr val="bg1"/>
                </a:solidFill>
              </a:rPr>
              <a:t>Radius: 11 Erdradien</a:t>
            </a:r>
          </a:p>
          <a:p>
            <a:pPr>
              <a:spcBef>
                <a:spcPct val="50000"/>
              </a:spcBef>
            </a:pPr>
            <a:r>
              <a:rPr lang="de-DE" altLang="de-DE" dirty="0">
                <a:solidFill>
                  <a:schemeClr val="bg1"/>
                </a:solidFill>
              </a:rPr>
              <a:t>Anzahl der Monde: 79</a:t>
            </a:r>
          </a:p>
          <a:p>
            <a:pPr>
              <a:spcBef>
                <a:spcPct val="50000"/>
              </a:spcBef>
            </a:pPr>
            <a:r>
              <a:rPr lang="de-DE" altLang="de-DE" dirty="0">
                <a:solidFill>
                  <a:schemeClr val="bg1"/>
                </a:solidFill>
              </a:rPr>
              <a:t>Atmosphäre: 89% Wasserstoff, </a:t>
            </a:r>
            <a:br>
              <a:rPr lang="de-DE" altLang="de-DE" dirty="0">
                <a:solidFill>
                  <a:schemeClr val="bg1"/>
                </a:solidFill>
              </a:rPr>
            </a:br>
            <a:r>
              <a:rPr lang="de-DE" altLang="de-DE" dirty="0">
                <a:solidFill>
                  <a:schemeClr val="bg1"/>
                </a:solidFill>
              </a:rPr>
              <a:t>	10% Helium</a:t>
            </a:r>
          </a:p>
          <a:p>
            <a:pPr>
              <a:spcBef>
                <a:spcPct val="50000"/>
              </a:spcBef>
            </a:pPr>
            <a:endParaRPr lang="de-DE" altLang="de-DE" dirty="0">
              <a:solidFill>
                <a:schemeClr val="bg1"/>
              </a:solidFill>
            </a:endParaRPr>
          </a:p>
        </p:txBody>
      </p:sp>
      <p:graphicFrame>
        <p:nvGraphicFramePr>
          <p:cNvPr id="11270" name="Object 14">
            <a:extLst>
              <a:ext uri="{FF2B5EF4-FFF2-40B4-BE49-F238E27FC236}">
                <a16:creationId xmlns:a16="http://schemas.microsoft.com/office/drawing/2014/main" id="{D94F6B67-E802-4909-A52E-2DCAA026C10D}"/>
              </a:ext>
            </a:extLst>
          </p:cNvPr>
          <p:cNvGraphicFramePr>
            <a:graphicFrameLocks noChangeAspect="1"/>
          </p:cNvGraphicFramePr>
          <p:nvPr/>
        </p:nvGraphicFramePr>
        <p:xfrm>
          <a:off x="4381500" y="3327400"/>
          <a:ext cx="381000" cy="203200"/>
        </p:xfrm>
        <a:graphic>
          <a:graphicData uri="http://schemas.openxmlformats.org/presentationml/2006/ole">
            <mc:AlternateContent xmlns:mc="http://schemas.openxmlformats.org/markup-compatibility/2006">
              <mc:Choice xmlns:v="urn:schemas-microsoft-com:vml" Requires="v">
                <p:oleObj spid="_x0000_s11351" name="Formel" r:id="rId4" imgW="380835" imgH="203112" progId="Equation.3">
                  <p:embed/>
                </p:oleObj>
              </mc:Choice>
              <mc:Fallback>
                <p:oleObj name="Formel" r:id="rId4" imgW="380835" imgH="203112" progId="Equation.3">
                  <p:embed/>
                  <p:pic>
                    <p:nvPicPr>
                      <p:cNvPr id="0" name="Picture 8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81500" y="3327400"/>
                        <a:ext cx="381000" cy="20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1271" name="Grafik 2" descr="Ein Bild, das drinnen, sitzend, Tisch, dunkel enthält.&#10;&#10;Automatisch generierte Beschreibung">
            <a:extLst>
              <a:ext uri="{FF2B5EF4-FFF2-40B4-BE49-F238E27FC236}">
                <a16:creationId xmlns:a16="http://schemas.microsoft.com/office/drawing/2014/main" id="{9DC15890-C866-4301-89F5-014BA0484AC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7638" y="1066800"/>
            <a:ext cx="3132137" cy="391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Inhaltsplatzhalter 2">
            <a:extLst>
              <a:ext uri="{FF2B5EF4-FFF2-40B4-BE49-F238E27FC236}">
                <a16:creationId xmlns:a16="http://schemas.microsoft.com/office/drawing/2014/main" id="{ECA7C8B6-7977-40A8-89D3-B63EDCFF6F5C}"/>
              </a:ext>
            </a:extLst>
          </p:cNvPr>
          <p:cNvSpPr txBox="1">
            <a:spLocks noChangeArrowheads="1"/>
          </p:cNvSpPr>
          <p:nvPr/>
        </p:nvSpPr>
        <p:spPr bwMode="auto">
          <a:xfrm>
            <a:off x="323850" y="549275"/>
            <a:ext cx="843597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1313" indent="-341313">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20000"/>
              </a:spcBef>
            </a:pPr>
            <a:r>
              <a:rPr lang="de-DE" altLang="de-DE" sz="2400" b="1" dirty="0">
                <a:solidFill>
                  <a:schemeClr val="bg1"/>
                </a:solidFill>
              </a:rPr>
              <a:t>3.) STATION 7: JUPITER</a:t>
            </a:r>
          </a:p>
        </p:txBody>
      </p:sp>
      <p:sp>
        <p:nvSpPr>
          <p:cNvPr id="11267" name="Rechteck 9">
            <a:extLst>
              <a:ext uri="{FF2B5EF4-FFF2-40B4-BE49-F238E27FC236}">
                <a16:creationId xmlns:a16="http://schemas.microsoft.com/office/drawing/2014/main" id="{2C130F76-2512-4B6A-AB08-3345FC85EA08}"/>
              </a:ext>
            </a:extLst>
          </p:cNvPr>
          <p:cNvSpPr>
            <a:spLocks noChangeArrowheads="1"/>
          </p:cNvSpPr>
          <p:nvPr/>
        </p:nvSpPr>
        <p:spPr bwMode="auto">
          <a:xfrm>
            <a:off x="250670" y="6077892"/>
            <a:ext cx="86358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DE" altLang="de-DE" sz="1200" dirty="0">
                <a:solidFill>
                  <a:srgbClr val="FFFFFF"/>
                </a:solidFill>
              </a:rPr>
              <a:t>Bild: „</a:t>
            </a:r>
            <a:r>
              <a:rPr lang="en-US" altLang="de-DE" sz="1200" dirty="0">
                <a:solidFill>
                  <a:srgbClr val="FFFFFF"/>
                </a:solidFill>
              </a:rPr>
              <a:t>Jupiter and the Galilean Satellites</a:t>
            </a:r>
            <a:r>
              <a:rPr lang="de-DE" altLang="de-DE" sz="1200" dirty="0">
                <a:solidFill>
                  <a:srgbClr val="FFFFFF"/>
                </a:solidFill>
              </a:rPr>
              <a:t>“ von der NASA/JPL/DLR [Public Domain (PD-</a:t>
            </a:r>
            <a:r>
              <a:rPr lang="de-DE" altLang="de-DE" sz="1200" dirty="0" err="1">
                <a:solidFill>
                  <a:srgbClr val="FFFFFF"/>
                </a:solidFill>
              </a:rPr>
              <a:t>USGov</a:t>
            </a:r>
            <a:r>
              <a:rPr lang="de-DE" altLang="de-DE" sz="1200" dirty="0">
                <a:solidFill>
                  <a:srgbClr val="FFFFFF"/>
                </a:solidFill>
              </a:rPr>
              <a:t>)] via </a:t>
            </a:r>
            <a:r>
              <a:rPr lang="de-DE" altLang="de-DE" sz="1200" dirty="0">
                <a:solidFill>
                  <a:srgbClr val="FFFFFF"/>
                </a:solidFill>
                <a:hlinkClick r:id="rId3"/>
              </a:rPr>
              <a:t>https://commons.wikimedia.org/wiki/File:Jupiter_and_the_Galilean_Satellites.jpg</a:t>
            </a:r>
            <a:r>
              <a:rPr lang="de-DE" altLang="de-DE" sz="1200" dirty="0">
                <a:solidFill>
                  <a:srgbClr val="FFFFFF"/>
                </a:solidFill>
              </a:rPr>
              <a:t> </a:t>
            </a:r>
            <a:endParaRPr lang="de-DE" altLang="de-DE" sz="1200" dirty="0">
              <a:solidFill>
                <a:schemeClr val="bg1"/>
              </a:solidFill>
            </a:endParaRPr>
          </a:p>
        </p:txBody>
      </p:sp>
      <p:sp>
        <p:nvSpPr>
          <p:cNvPr id="11268" name="Text Box 16">
            <a:extLst>
              <a:ext uri="{FF2B5EF4-FFF2-40B4-BE49-F238E27FC236}">
                <a16:creationId xmlns:a16="http://schemas.microsoft.com/office/drawing/2014/main" id="{5BFD628E-9768-453C-9C28-6E0267194FD3}"/>
              </a:ext>
            </a:extLst>
          </p:cNvPr>
          <p:cNvSpPr txBox="1">
            <a:spLocks noChangeArrowheads="1"/>
          </p:cNvSpPr>
          <p:nvPr/>
        </p:nvSpPr>
        <p:spPr bwMode="auto">
          <a:xfrm>
            <a:off x="3099846" y="1031320"/>
            <a:ext cx="5350261" cy="3877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e-DE" altLang="de-DE" dirty="0">
                <a:solidFill>
                  <a:schemeClr val="bg1"/>
                </a:solidFill>
              </a:rPr>
              <a:t>Diese maßstabsgetreue </a:t>
            </a:r>
            <a:r>
              <a:rPr lang="de-DE" altLang="de-DE" dirty="0" err="1">
                <a:solidFill>
                  <a:schemeClr val="bg1"/>
                </a:solidFill>
              </a:rPr>
              <a:t>Photomontage</a:t>
            </a:r>
            <a:r>
              <a:rPr lang="de-DE" altLang="de-DE" dirty="0">
                <a:solidFill>
                  <a:schemeClr val="bg1"/>
                </a:solidFill>
              </a:rPr>
              <a:t> zeigt Jupiter und seine vier größten Monde: Io, Europa, Ganymed und </a:t>
            </a:r>
            <a:r>
              <a:rPr lang="de-DE" altLang="de-DE" dirty="0" err="1">
                <a:solidFill>
                  <a:schemeClr val="bg1"/>
                </a:solidFill>
              </a:rPr>
              <a:t>Kallisto</a:t>
            </a:r>
            <a:r>
              <a:rPr lang="de-DE" altLang="de-DE" dirty="0">
                <a:solidFill>
                  <a:schemeClr val="bg1"/>
                </a:solidFill>
              </a:rPr>
              <a:t> (von oben nach unten). Diese vier Monde waren die ersten Monde eines anderen Planeten, die entdeckt wurden (1609) – sie tragen ihrem Entdecker Galileo Galilei nach den Namen </a:t>
            </a:r>
            <a:r>
              <a:rPr lang="de-DE" altLang="de-DE" dirty="0" err="1">
                <a:solidFill>
                  <a:schemeClr val="bg1"/>
                </a:solidFill>
              </a:rPr>
              <a:t>Galileische</a:t>
            </a:r>
            <a:r>
              <a:rPr lang="de-DE" altLang="de-DE" dirty="0">
                <a:solidFill>
                  <a:schemeClr val="bg1"/>
                </a:solidFill>
              </a:rPr>
              <a:t> Monde. </a:t>
            </a:r>
          </a:p>
          <a:p>
            <a:pPr eaLnBrk="1" hangingPunct="1">
              <a:spcBef>
                <a:spcPct val="50000"/>
              </a:spcBef>
            </a:pPr>
            <a:r>
              <a:rPr lang="de-DE" altLang="de-DE" sz="2000" b="1" dirty="0">
                <a:solidFill>
                  <a:srgbClr val="FF0000"/>
                </a:solidFill>
              </a:rPr>
              <a:t>Monde</a:t>
            </a:r>
            <a:r>
              <a:rPr lang="de-DE" altLang="de-DE" dirty="0">
                <a:solidFill>
                  <a:schemeClr val="bg1"/>
                </a:solidFill>
              </a:rPr>
              <a:t> (genauer gesagt: </a:t>
            </a:r>
            <a:r>
              <a:rPr lang="de-DE" altLang="de-DE" sz="2000" b="1" dirty="0">
                <a:solidFill>
                  <a:srgbClr val="FF0000"/>
                </a:solidFill>
              </a:rPr>
              <a:t>Natürliche Satelliten von Planeten</a:t>
            </a:r>
            <a:r>
              <a:rPr lang="de-DE" altLang="de-DE" dirty="0">
                <a:solidFill>
                  <a:schemeClr val="bg1"/>
                </a:solidFill>
              </a:rPr>
              <a:t>) zeichnen sich dadurch aus, dass sie nicht sie Sonne, sondern einen Planeten umlaufen. Kein Kriterium ist hierbei die Größe: Ganymed und auch der Saturnmond Titan sind größer als der Planet Merkur.</a:t>
            </a:r>
          </a:p>
        </p:txBody>
      </p:sp>
      <p:graphicFrame>
        <p:nvGraphicFramePr>
          <p:cNvPr id="11270" name="Object 14">
            <a:extLst>
              <a:ext uri="{FF2B5EF4-FFF2-40B4-BE49-F238E27FC236}">
                <a16:creationId xmlns:a16="http://schemas.microsoft.com/office/drawing/2014/main" id="{D94F6B67-E802-4909-A52E-2DCAA026C10D}"/>
              </a:ext>
            </a:extLst>
          </p:cNvPr>
          <p:cNvGraphicFramePr>
            <a:graphicFrameLocks noChangeAspect="1"/>
          </p:cNvGraphicFramePr>
          <p:nvPr/>
        </p:nvGraphicFramePr>
        <p:xfrm>
          <a:off x="4381500" y="3327400"/>
          <a:ext cx="381000" cy="203200"/>
        </p:xfrm>
        <a:graphic>
          <a:graphicData uri="http://schemas.openxmlformats.org/presentationml/2006/ole">
            <mc:AlternateContent xmlns:mc="http://schemas.openxmlformats.org/markup-compatibility/2006">
              <mc:Choice xmlns:v="urn:schemas-microsoft-com:vml" Requires="v">
                <p:oleObj spid="_x0000_s19504" name="Formel" r:id="rId4" imgW="380835" imgH="203112" progId="Equation.3">
                  <p:embed/>
                </p:oleObj>
              </mc:Choice>
              <mc:Fallback>
                <p:oleObj name="Formel" r:id="rId4" imgW="380835" imgH="203112" progId="Equation.3">
                  <p:embed/>
                  <p:pic>
                    <p:nvPicPr>
                      <p:cNvPr id="0" name="Picture 4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81500" y="3327400"/>
                        <a:ext cx="381000" cy="20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 name="Grafik 2" descr="Ein Bild, das Tisch, drinnen, sitzend, Essen enthält.&#10;&#10;Automatisch generierte Beschreibung">
            <a:extLst>
              <a:ext uri="{FF2B5EF4-FFF2-40B4-BE49-F238E27FC236}">
                <a16:creationId xmlns:a16="http://schemas.microsoft.com/office/drawing/2014/main" id="{50993E7E-D9E1-4C52-AE83-7D0548063D0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7838" y="1031320"/>
            <a:ext cx="2468020" cy="3521826"/>
          </a:xfrm>
          <a:prstGeom prst="rect">
            <a:avLst/>
          </a:prstGeom>
        </p:spPr>
      </p:pic>
      <p:sp>
        <p:nvSpPr>
          <p:cNvPr id="11" name="Text Box 16">
            <a:extLst>
              <a:ext uri="{FF2B5EF4-FFF2-40B4-BE49-F238E27FC236}">
                <a16:creationId xmlns:a16="http://schemas.microsoft.com/office/drawing/2014/main" id="{3EBC1F1D-4A4B-47F9-B6FB-F26B06600646}"/>
              </a:ext>
            </a:extLst>
          </p:cNvPr>
          <p:cNvSpPr txBox="1">
            <a:spLocks noChangeArrowheads="1"/>
          </p:cNvSpPr>
          <p:nvPr/>
        </p:nvSpPr>
        <p:spPr bwMode="auto">
          <a:xfrm>
            <a:off x="428138" y="4843417"/>
            <a:ext cx="828772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e-DE" altLang="de-DE" dirty="0">
                <a:solidFill>
                  <a:schemeClr val="bg1"/>
                </a:solidFill>
              </a:rPr>
              <a:t>Als einziger Mond hat der Saturnmond Titan eine dichte Atmosphäre, so dass auch dies kein Kriterium für den Begriff „Mond“ darstellt. Auf dem Eismond Europa wird unter einer dicken Eisschicht ein Ozean aus flüssigem Wasser vermutet, der außerirdisches Leben beherbergen könnte.</a:t>
            </a:r>
          </a:p>
        </p:txBody>
      </p:sp>
    </p:spTree>
    <p:extLst>
      <p:ext uri="{BB962C8B-B14F-4D97-AF65-F5344CB8AC3E}">
        <p14:creationId xmlns:p14="http://schemas.microsoft.com/office/powerpoint/2010/main" val="26743672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Inhaltsplatzhalter 2">
            <a:extLst>
              <a:ext uri="{FF2B5EF4-FFF2-40B4-BE49-F238E27FC236}">
                <a16:creationId xmlns:a16="http://schemas.microsoft.com/office/drawing/2014/main" id="{C932B26D-07E1-45D8-A329-2AE17B6CA37C}"/>
              </a:ext>
            </a:extLst>
          </p:cNvPr>
          <p:cNvSpPr txBox="1">
            <a:spLocks noChangeArrowheads="1"/>
          </p:cNvSpPr>
          <p:nvPr/>
        </p:nvSpPr>
        <p:spPr bwMode="auto">
          <a:xfrm>
            <a:off x="323850" y="549275"/>
            <a:ext cx="8435975" cy="507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1313" indent="-341313">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20000"/>
              </a:spcBef>
            </a:pPr>
            <a:r>
              <a:rPr lang="de-DE" altLang="de-DE" sz="2400" b="1" dirty="0">
                <a:solidFill>
                  <a:schemeClr val="bg1"/>
                </a:solidFill>
              </a:rPr>
              <a:t>3.) STATION 8: SATURN</a:t>
            </a:r>
          </a:p>
        </p:txBody>
      </p:sp>
      <p:sp>
        <p:nvSpPr>
          <p:cNvPr id="12291" name="Rechteck 9">
            <a:extLst>
              <a:ext uri="{FF2B5EF4-FFF2-40B4-BE49-F238E27FC236}">
                <a16:creationId xmlns:a16="http://schemas.microsoft.com/office/drawing/2014/main" id="{342AAD40-1069-4C17-9397-B029F7DD6A62}"/>
              </a:ext>
            </a:extLst>
          </p:cNvPr>
          <p:cNvSpPr>
            <a:spLocks noChangeArrowheads="1"/>
          </p:cNvSpPr>
          <p:nvPr/>
        </p:nvSpPr>
        <p:spPr bwMode="auto">
          <a:xfrm>
            <a:off x="477838" y="6136040"/>
            <a:ext cx="89169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DE" altLang="de-DE" sz="1200" dirty="0">
                <a:solidFill>
                  <a:srgbClr val="FFFFFF"/>
                </a:solidFill>
              </a:rPr>
              <a:t>Bild: „Saturn </a:t>
            </a:r>
            <a:r>
              <a:rPr lang="de-DE" altLang="de-DE" sz="1200" dirty="0" err="1">
                <a:solidFill>
                  <a:srgbClr val="FFFFFF"/>
                </a:solidFill>
              </a:rPr>
              <a:t>during</a:t>
            </a:r>
            <a:r>
              <a:rPr lang="de-DE" altLang="de-DE" sz="1200" dirty="0">
                <a:solidFill>
                  <a:srgbClr val="FFFFFF"/>
                </a:solidFill>
              </a:rPr>
              <a:t> </a:t>
            </a:r>
            <a:r>
              <a:rPr lang="de-DE" altLang="de-DE" sz="1200" dirty="0" err="1">
                <a:solidFill>
                  <a:srgbClr val="FFFFFF"/>
                </a:solidFill>
              </a:rPr>
              <a:t>Equinox</a:t>
            </a:r>
            <a:r>
              <a:rPr lang="de-DE" altLang="de-DE" sz="1200" dirty="0">
                <a:solidFill>
                  <a:srgbClr val="FFFFFF"/>
                </a:solidFill>
              </a:rPr>
              <a:t>“ von NASA / JPL / Space Science Institute [Public Domain (PD-</a:t>
            </a:r>
            <a:r>
              <a:rPr lang="de-DE" altLang="de-DE" sz="1200" dirty="0" err="1">
                <a:solidFill>
                  <a:srgbClr val="FFFFFF"/>
                </a:solidFill>
              </a:rPr>
              <a:t>USGov</a:t>
            </a:r>
            <a:r>
              <a:rPr lang="de-DE" altLang="de-DE" sz="1200" dirty="0">
                <a:solidFill>
                  <a:srgbClr val="FFFFFF"/>
                </a:solidFill>
              </a:rPr>
              <a:t>)] via  </a:t>
            </a:r>
            <a:r>
              <a:rPr lang="de-DE" altLang="de-DE" sz="1200" dirty="0">
                <a:solidFill>
                  <a:srgbClr val="FFFFFF"/>
                </a:solidFill>
                <a:hlinkClick r:id="rId3"/>
              </a:rPr>
              <a:t>https://commons.wikimedia.org/wiki/File:Saturn_during_Equinox.jpg</a:t>
            </a:r>
            <a:r>
              <a:rPr lang="de-DE" altLang="de-DE" sz="1200" dirty="0">
                <a:solidFill>
                  <a:srgbClr val="FFFFFF"/>
                </a:solidFill>
              </a:rPr>
              <a:t> </a:t>
            </a:r>
            <a:endParaRPr lang="de-DE" altLang="de-DE" sz="1200" dirty="0">
              <a:solidFill>
                <a:schemeClr val="bg1"/>
              </a:solidFill>
            </a:endParaRPr>
          </a:p>
        </p:txBody>
      </p:sp>
      <p:sp>
        <p:nvSpPr>
          <p:cNvPr id="12292" name="Text Box 16">
            <a:extLst>
              <a:ext uri="{FF2B5EF4-FFF2-40B4-BE49-F238E27FC236}">
                <a16:creationId xmlns:a16="http://schemas.microsoft.com/office/drawing/2014/main" id="{380AE466-ED52-4F55-99D9-144AA1A171AE}"/>
              </a:ext>
            </a:extLst>
          </p:cNvPr>
          <p:cNvSpPr txBox="1">
            <a:spLocks noChangeArrowheads="1"/>
          </p:cNvSpPr>
          <p:nvPr/>
        </p:nvSpPr>
        <p:spPr bwMode="auto">
          <a:xfrm>
            <a:off x="477838" y="4935890"/>
            <a:ext cx="83439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e-DE" altLang="de-DE" dirty="0">
                <a:solidFill>
                  <a:schemeClr val="bg1"/>
                </a:solidFill>
              </a:rPr>
              <a:t>Saturn hat die geringste Dichte im gesamten Sonnensystem, er würde in Wasser schwimmen! Saturn hat auch das schönste Ringsystem unseres Sonnensystems, es besteht aus Fels- und Eisbrocken, die maximal Kühlschrankgröße erreichen.</a:t>
            </a:r>
          </a:p>
        </p:txBody>
      </p:sp>
      <p:sp>
        <p:nvSpPr>
          <p:cNvPr id="12293" name="Text Box 13">
            <a:extLst>
              <a:ext uri="{FF2B5EF4-FFF2-40B4-BE49-F238E27FC236}">
                <a16:creationId xmlns:a16="http://schemas.microsoft.com/office/drawing/2014/main" id="{CB796F5B-D4C8-4433-B5E8-655E4804724D}"/>
              </a:ext>
            </a:extLst>
          </p:cNvPr>
          <p:cNvSpPr txBox="1">
            <a:spLocks noChangeArrowheads="1"/>
          </p:cNvSpPr>
          <p:nvPr/>
        </p:nvSpPr>
        <p:spPr bwMode="auto">
          <a:xfrm>
            <a:off x="3854450" y="1056443"/>
            <a:ext cx="4105275" cy="3831818"/>
          </a:xfrm>
          <a:prstGeom prst="rect">
            <a:avLst/>
          </a:prstGeom>
          <a:noFill/>
          <a:ln w="254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dirty="0">
                <a:solidFill>
                  <a:srgbClr val="FF0000"/>
                </a:solidFill>
              </a:rPr>
              <a:t>STECKBRIEF:</a:t>
            </a:r>
          </a:p>
          <a:p>
            <a:pPr>
              <a:spcBef>
                <a:spcPct val="50000"/>
              </a:spcBef>
            </a:pPr>
            <a:r>
              <a:rPr lang="de-DE" altLang="de-DE" dirty="0">
                <a:solidFill>
                  <a:schemeClr val="bg1"/>
                </a:solidFill>
              </a:rPr>
              <a:t>Abstand zur Sonne: 9,6 AE</a:t>
            </a:r>
            <a:br>
              <a:rPr lang="de-DE" altLang="de-DE" dirty="0">
                <a:solidFill>
                  <a:schemeClr val="bg1"/>
                </a:solidFill>
              </a:rPr>
            </a:br>
            <a:r>
              <a:rPr lang="de-DE" altLang="de-DE" dirty="0">
                <a:solidFill>
                  <a:schemeClr val="bg1"/>
                </a:solidFill>
              </a:rPr>
              <a:t>		(80 Lichtminuten)</a:t>
            </a:r>
          </a:p>
          <a:p>
            <a:pPr>
              <a:spcBef>
                <a:spcPct val="50000"/>
              </a:spcBef>
            </a:pPr>
            <a:r>
              <a:rPr lang="de-DE" altLang="de-DE" dirty="0">
                <a:solidFill>
                  <a:schemeClr val="bg1"/>
                </a:solidFill>
              </a:rPr>
              <a:t>Masse: 95 Erdmassen</a:t>
            </a:r>
          </a:p>
          <a:p>
            <a:pPr>
              <a:spcBef>
                <a:spcPct val="50000"/>
              </a:spcBef>
            </a:pPr>
            <a:r>
              <a:rPr lang="de-DE" altLang="de-DE" dirty="0">
                <a:solidFill>
                  <a:schemeClr val="bg1"/>
                </a:solidFill>
              </a:rPr>
              <a:t>Mittlere Dichte: 0,687 g/cm³ </a:t>
            </a:r>
          </a:p>
          <a:p>
            <a:pPr>
              <a:spcBef>
                <a:spcPct val="50000"/>
              </a:spcBef>
            </a:pPr>
            <a:r>
              <a:rPr lang="de-DE" altLang="de-DE" dirty="0">
                <a:solidFill>
                  <a:schemeClr val="bg1"/>
                </a:solidFill>
              </a:rPr>
              <a:t>Radius: 9,5 Erdradien</a:t>
            </a:r>
          </a:p>
          <a:p>
            <a:pPr>
              <a:spcBef>
                <a:spcPct val="50000"/>
              </a:spcBef>
            </a:pPr>
            <a:r>
              <a:rPr lang="de-DE" altLang="de-DE" dirty="0">
                <a:solidFill>
                  <a:schemeClr val="bg1"/>
                </a:solidFill>
              </a:rPr>
              <a:t>Anzahl der Monde: 82</a:t>
            </a:r>
          </a:p>
          <a:p>
            <a:pPr>
              <a:spcBef>
                <a:spcPct val="50000"/>
              </a:spcBef>
            </a:pPr>
            <a:r>
              <a:rPr lang="de-DE" altLang="de-DE" dirty="0">
                <a:solidFill>
                  <a:schemeClr val="bg1"/>
                </a:solidFill>
              </a:rPr>
              <a:t>Atmosphäre: Hauptsächlich Wasserstoff</a:t>
            </a:r>
          </a:p>
          <a:p>
            <a:pPr>
              <a:spcBef>
                <a:spcPct val="50000"/>
              </a:spcBef>
            </a:pPr>
            <a:endParaRPr lang="de-DE" altLang="de-DE" dirty="0">
              <a:solidFill>
                <a:schemeClr val="bg1"/>
              </a:solidFill>
            </a:endParaRPr>
          </a:p>
        </p:txBody>
      </p:sp>
      <p:graphicFrame>
        <p:nvGraphicFramePr>
          <p:cNvPr id="12294" name="Object 14">
            <a:extLst>
              <a:ext uri="{FF2B5EF4-FFF2-40B4-BE49-F238E27FC236}">
                <a16:creationId xmlns:a16="http://schemas.microsoft.com/office/drawing/2014/main" id="{64FE2259-D7F7-4CD2-BB5F-6F1C6E89C2B4}"/>
              </a:ext>
            </a:extLst>
          </p:cNvPr>
          <p:cNvGraphicFramePr>
            <a:graphicFrameLocks noChangeAspect="1"/>
          </p:cNvGraphicFramePr>
          <p:nvPr/>
        </p:nvGraphicFramePr>
        <p:xfrm>
          <a:off x="4381500" y="3327400"/>
          <a:ext cx="381000" cy="203200"/>
        </p:xfrm>
        <a:graphic>
          <a:graphicData uri="http://schemas.openxmlformats.org/presentationml/2006/ole">
            <mc:AlternateContent xmlns:mc="http://schemas.openxmlformats.org/markup-compatibility/2006">
              <mc:Choice xmlns:v="urn:schemas-microsoft-com:vml" Requires="v">
                <p:oleObj spid="_x0000_s12374" name="Formel" r:id="rId4" imgW="380835" imgH="203112" progId="Equation.3">
                  <p:embed/>
                </p:oleObj>
              </mc:Choice>
              <mc:Fallback>
                <p:oleObj name="Formel" r:id="rId4" imgW="380835" imgH="203112" progId="Equation.3">
                  <p:embed/>
                  <p:pic>
                    <p:nvPicPr>
                      <p:cNvPr id="0" name="Picture 8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81500" y="3327400"/>
                        <a:ext cx="381000" cy="20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2295" name="Grafik 2" descr="Ein Bild, das sitzend, drinnen, Tisch, dunkel enthält.&#10;&#10;Automatisch generierte Beschreibung">
            <a:extLst>
              <a:ext uri="{FF2B5EF4-FFF2-40B4-BE49-F238E27FC236}">
                <a16:creationId xmlns:a16="http://schemas.microsoft.com/office/drawing/2014/main" id="{F3C47B8A-DA94-4A9E-B228-8D6585AE2B4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7114" y="1671637"/>
            <a:ext cx="3627437" cy="175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Inhaltsplatzhalter 2">
            <a:extLst>
              <a:ext uri="{FF2B5EF4-FFF2-40B4-BE49-F238E27FC236}">
                <a16:creationId xmlns:a16="http://schemas.microsoft.com/office/drawing/2014/main" id="{02593376-9041-4BFF-AE94-241C6EFAF48F}"/>
              </a:ext>
            </a:extLst>
          </p:cNvPr>
          <p:cNvSpPr txBox="1">
            <a:spLocks noChangeArrowheads="1"/>
          </p:cNvSpPr>
          <p:nvPr/>
        </p:nvSpPr>
        <p:spPr bwMode="auto">
          <a:xfrm>
            <a:off x="323850" y="549275"/>
            <a:ext cx="843597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1313" indent="-341313">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20000"/>
              </a:spcBef>
            </a:pPr>
            <a:r>
              <a:rPr lang="de-DE" altLang="de-DE" sz="2400" b="1" dirty="0">
                <a:solidFill>
                  <a:schemeClr val="bg1"/>
                </a:solidFill>
              </a:rPr>
              <a:t>3.) STATION 9: URANUS</a:t>
            </a:r>
          </a:p>
        </p:txBody>
      </p:sp>
      <p:sp>
        <p:nvSpPr>
          <p:cNvPr id="13315" name="Rechteck 9">
            <a:extLst>
              <a:ext uri="{FF2B5EF4-FFF2-40B4-BE49-F238E27FC236}">
                <a16:creationId xmlns:a16="http://schemas.microsoft.com/office/drawing/2014/main" id="{4E6854A4-E77A-43E1-BE6D-A10BB0D129C5}"/>
              </a:ext>
            </a:extLst>
          </p:cNvPr>
          <p:cNvSpPr>
            <a:spLocks noChangeArrowheads="1"/>
          </p:cNvSpPr>
          <p:nvPr/>
        </p:nvSpPr>
        <p:spPr bwMode="auto">
          <a:xfrm>
            <a:off x="477838" y="6170225"/>
            <a:ext cx="81994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DE" altLang="de-DE" sz="1200" dirty="0">
                <a:solidFill>
                  <a:srgbClr val="FFFFFF"/>
                </a:solidFill>
              </a:rPr>
              <a:t>Bild: „Uranus“ von der NASA/JPL [Public Domain (PD-</a:t>
            </a:r>
            <a:r>
              <a:rPr lang="de-DE" altLang="de-DE" sz="1200" dirty="0" err="1">
                <a:solidFill>
                  <a:srgbClr val="FFFFFF"/>
                </a:solidFill>
              </a:rPr>
              <a:t>USGov</a:t>
            </a:r>
            <a:r>
              <a:rPr lang="de-DE" altLang="de-DE" sz="1200" dirty="0">
                <a:solidFill>
                  <a:srgbClr val="FFFFFF"/>
                </a:solidFill>
              </a:rPr>
              <a:t>)] via  </a:t>
            </a:r>
            <a:r>
              <a:rPr lang="de-DE" altLang="de-DE" sz="1200" dirty="0">
                <a:solidFill>
                  <a:srgbClr val="FFFFFF"/>
                </a:solidFill>
                <a:hlinkClick r:id="rId3"/>
              </a:rPr>
              <a:t>https://commons.wikimedia.org/wiki/File:Uranus.jpg</a:t>
            </a:r>
            <a:r>
              <a:rPr lang="de-DE" altLang="de-DE" sz="1200" dirty="0">
                <a:solidFill>
                  <a:srgbClr val="FFFFFF"/>
                </a:solidFill>
              </a:rPr>
              <a:t> </a:t>
            </a:r>
            <a:endParaRPr lang="de-DE" altLang="de-DE" sz="1200" dirty="0">
              <a:solidFill>
                <a:schemeClr val="bg1"/>
              </a:solidFill>
            </a:endParaRPr>
          </a:p>
        </p:txBody>
      </p:sp>
      <p:sp>
        <p:nvSpPr>
          <p:cNvPr id="13316" name="Text Box 16">
            <a:extLst>
              <a:ext uri="{FF2B5EF4-FFF2-40B4-BE49-F238E27FC236}">
                <a16:creationId xmlns:a16="http://schemas.microsoft.com/office/drawing/2014/main" id="{D4CAAA13-792D-47EE-8BD5-9107CC0B6216}"/>
              </a:ext>
            </a:extLst>
          </p:cNvPr>
          <p:cNvSpPr txBox="1">
            <a:spLocks noChangeArrowheads="1"/>
          </p:cNvSpPr>
          <p:nvPr/>
        </p:nvSpPr>
        <p:spPr bwMode="auto">
          <a:xfrm>
            <a:off x="477838" y="5035550"/>
            <a:ext cx="83439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e-DE" altLang="de-DE" dirty="0">
                <a:solidFill>
                  <a:schemeClr val="bg1"/>
                </a:solidFill>
              </a:rPr>
              <a:t>Unter extrem guten Bedingungen ist Uranus noch mit bloßem Auge beobachtbar, er wurde allerdings erst im Jahre 1781 mit einem Teleskop als Planet erkannt.</a:t>
            </a:r>
          </a:p>
        </p:txBody>
      </p:sp>
      <p:sp>
        <p:nvSpPr>
          <p:cNvPr id="13317" name="Text Box 13">
            <a:extLst>
              <a:ext uri="{FF2B5EF4-FFF2-40B4-BE49-F238E27FC236}">
                <a16:creationId xmlns:a16="http://schemas.microsoft.com/office/drawing/2014/main" id="{B2C1D255-EA35-4EFF-90C5-6F441E27D54B}"/>
              </a:ext>
            </a:extLst>
          </p:cNvPr>
          <p:cNvSpPr txBox="1">
            <a:spLocks noChangeArrowheads="1"/>
          </p:cNvSpPr>
          <p:nvPr/>
        </p:nvSpPr>
        <p:spPr bwMode="auto">
          <a:xfrm>
            <a:off x="3876675" y="1228725"/>
            <a:ext cx="4105275" cy="3831818"/>
          </a:xfrm>
          <a:prstGeom prst="rect">
            <a:avLst/>
          </a:prstGeom>
          <a:noFill/>
          <a:ln w="254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dirty="0">
                <a:solidFill>
                  <a:srgbClr val="FF0000"/>
                </a:solidFill>
              </a:rPr>
              <a:t>STECKBRIEF:</a:t>
            </a:r>
          </a:p>
          <a:p>
            <a:pPr>
              <a:spcBef>
                <a:spcPct val="50000"/>
              </a:spcBef>
            </a:pPr>
            <a:r>
              <a:rPr lang="de-DE" altLang="de-DE" dirty="0">
                <a:solidFill>
                  <a:schemeClr val="bg1"/>
                </a:solidFill>
              </a:rPr>
              <a:t>Abstand zur Sonne: 19,2 AE</a:t>
            </a:r>
            <a:br>
              <a:rPr lang="de-DE" altLang="de-DE" dirty="0">
                <a:solidFill>
                  <a:schemeClr val="bg1"/>
                </a:solidFill>
              </a:rPr>
            </a:br>
            <a:r>
              <a:rPr lang="de-DE" altLang="de-DE" dirty="0">
                <a:solidFill>
                  <a:schemeClr val="bg1"/>
                </a:solidFill>
              </a:rPr>
              <a:t>		(2,5 Lichtstunden)</a:t>
            </a:r>
          </a:p>
          <a:p>
            <a:pPr>
              <a:spcBef>
                <a:spcPct val="50000"/>
              </a:spcBef>
            </a:pPr>
            <a:r>
              <a:rPr lang="de-DE" altLang="de-DE" dirty="0">
                <a:solidFill>
                  <a:schemeClr val="bg1"/>
                </a:solidFill>
              </a:rPr>
              <a:t>Masse: 14,5 Erdmassen</a:t>
            </a:r>
          </a:p>
          <a:p>
            <a:pPr>
              <a:spcBef>
                <a:spcPct val="50000"/>
              </a:spcBef>
            </a:pPr>
            <a:r>
              <a:rPr lang="de-DE" altLang="de-DE" dirty="0">
                <a:solidFill>
                  <a:schemeClr val="bg1"/>
                </a:solidFill>
              </a:rPr>
              <a:t>Mittlere Dichte: 1,27 g/cm³ </a:t>
            </a:r>
          </a:p>
          <a:p>
            <a:pPr>
              <a:spcBef>
                <a:spcPct val="50000"/>
              </a:spcBef>
            </a:pPr>
            <a:r>
              <a:rPr lang="de-DE" altLang="de-DE" dirty="0">
                <a:solidFill>
                  <a:schemeClr val="bg1"/>
                </a:solidFill>
              </a:rPr>
              <a:t>Radius: 4 Erdradien</a:t>
            </a:r>
          </a:p>
          <a:p>
            <a:pPr>
              <a:spcBef>
                <a:spcPct val="50000"/>
              </a:spcBef>
            </a:pPr>
            <a:r>
              <a:rPr lang="de-DE" altLang="de-DE" dirty="0">
                <a:solidFill>
                  <a:schemeClr val="bg1"/>
                </a:solidFill>
              </a:rPr>
              <a:t>Anzahl der Monde: 27</a:t>
            </a:r>
          </a:p>
          <a:p>
            <a:pPr>
              <a:spcBef>
                <a:spcPct val="50000"/>
              </a:spcBef>
            </a:pPr>
            <a:r>
              <a:rPr lang="de-DE" altLang="de-DE" dirty="0">
                <a:solidFill>
                  <a:schemeClr val="bg1"/>
                </a:solidFill>
              </a:rPr>
              <a:t>Atmosphäre: 82% Wasserstoff, 15% Helium</a:t>
            </a:r>
          </a:p>
          <a:p>
            <a:pPr>
              <a:spcBef>
                <a:spcPct val="50000"/>
              </a:spcBef>
            </a:pPr>
            <a:endParaRPr lang="de-DE" altLang="de-DE" dirty="0">
              <a:solidFill>
                <a:schemeClr val="bg1"/>
              </a:solidFill>
            </a:endParaRPr>
          </a:p>
        </p:txBody>
      </p:sp>
      <p:graphicFrame>
        <p:nvGraphicFramePr>
          <p:cNvPr id="13318" name="Object 14">
            <a:extLst>
              <a:ext uri="{FF2B5EF4-FFF2-40B4-BE49-F238E27FC236}">
                <a16:creationId xmlns:a16="http://schemas.microsoft.com/office/drawing/2014/main" id="{A1F70B03-FCE2-4340-AD5D-619973DAAE99}"/>
              </a:ext>
            </a:extLst>
          </p:cNvPr>
          <p:cNvGraphicFramePr>
            <a:graphicFrameLocks noChangeAspect="1"/>
          </p:cNvGraphicFramePr>
          <p:nvPr/>
        </p:nvGraphicFramePr>
        <p:xfrm>
          <a:off x="4381500" y="3327400"/>
          <a:ext cx="381000" cy="203200"/>
        </p:xfrm>
        <a:graphic>
          <a:graphicData uri="http://schemas.openxmlformats.org/presentationml/2006/ole">
            <mc:AlternateContent xmlns:mc="http://schemas.openxmlformats.org/markup-compatibility/2006">
              <mc:Choice xmlns:v="urn:schemas-microsoft-com:vml" Requires="v">
                <p:oleObj spid="_x0000_s13399" name="Formel" r:id="rId4" imgW="380835" imgH="203112" progId="Equation.3">
                  <p:embed/>
                </p:oleObj>
              </mc:Choice>
              <mc:Fallback>
                <p:oleObj name="Formel" r:id="rId4" imgW="380835" imgH="203112" progId="Equation.3">
                  <p:embed/>
                  <p:pic>
                    <p:nvPicPr>
                      <p:cNvPr id="0" name="Picture 8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81500" y="3327400"/>
                        <a:ext cx="381000" cy="20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3319" name="Grafik 3" descr="Ein Bild, das drinnen, Ei, sitzend, schwarz enthält.&#10;&#10;Automatisch generierte Beschreibung">
            <a:extLst>
              <a:ext uri="{FF2B5EF4-FFF2-40B4-BE49-F238E27FC236}">
                <a16:creationId xmlns:a16="http://schemas.microsoft.com/office/drawing/2014/main" id="{6C5EA37E-0666-4D04-A5E3-16098DEA12F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1963" y="1228725"/>
            <a:ext cx="3162300"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Inhaltsplatzhalter 2">
            <a:extLst>
              <a:ext uri="{FF2B5EF4-FFF2-40B4-BE49-F238E27FC236}">
                <a16:creationId xmlns:a16="http://schemas.microsoft.com/office/drawing/2014/main" id="{6BDE6418-3958-4922-BD11-E5716A07E891}"/>
              </a:ext>
            </a:extLst>
          </p:cNvPr>
          <p:cNvSpPr txBox="1">
            <a:spLocks noChangeArrowheads="1"/>
          </p:cNvSpPr>
          <p:nvPr/>
        </p:nvSpPr>
        <p:spPr bwMode="auto">
          <a:xfrm>
            <a:off x="323850" y="549275"/>
            <a:ext cx="843597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1313" indent="-341313">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20000"/>
              </a:spcBef>
            </a:pPr>
            <a:r>
              <a:rPr lang="de-DE" altLang="de-DE" sz="2400" b="1" dirty="0">
                <a:solidFill>
                  <a:schemeClr val="bg1"/>
                </a:solidFill>
              </a:rPr>
              <a:t>3.) STATION 10: NEPTUN</a:t>
            </a:r>
          </a:p>
        </p:txBody>
      </p:sp>
      <p:sp>
        <p:nvSpPr>
          <p:cNvPr id="14339" name="Rechteck 9">
            <a:extLst>
              <a:ext uri="{FF2B5EF4-FFF2-40B4-BE49-F238E27FC236}">
                <a16:creationId xmlns:a16="http://schemas.microsoft.com/office/drawing/2014/main" id="{C2C1129A-FD58-4C0E-BB4F-3B0B56E46B43}"/>
              </a:ext>
            </a:extLst>
          </p:cNvPr>
          <p:cNvSpPr>
            <a:spLocks noChangeArrowheads="1"/>
          </p:cNvSpPr>
          <p:nvPr/>
        </p:nvSpPr>
        <p:spPr bwMode="auto">
          <a:xfrm>
            <a:off x="477838" y="6107132"/>
            <a:ext cx="87224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DE" altLang="de-DE" sz="1200" dirty="0">
                <a:solidFill>
                  <a:srgbClr val="FFFFFF"/>
                </a:solidFill>
              </a:rPr>
              <a:t>Bild: „Neptune </a:t>
            </a:r>
            <a:r>
              <a:rPr lang="de-DE" altLang="de-DE" sz="1200" dirty="0" err="1">
                <a:solidFill>
                  <a:srgbClr val="FFFFFF"/>
                </a:solidFill>
              </a:rPr>
              <a:t>Full</a:t>
            </a:r>
            <a:r>
              <a:rPr lang="de-DE" altLang="de-DE" sz="1200" dirty="0">
                <a:solidFill>
                  <a:srgbClr val="FFFFFF"/>
                </a:solidFill>
              </a:rPr>
              <a:t>“ von der NASA [Public Domain (PD-</a:t>
            </a:r>
            <a:r>
              <a:rPr lang="de-DE" altLang="de-DE" sz="1200" dirty="0" err="1">
                <a:solidFill>
                  <a:srgbClr val="FFFFFF"/>
                </a:solidFill>
              </a:rPr>
              <a:t>USGov</a:t>
            </a:r>
            <a:r>
              <a:rPr lang="de-DE" altLang="de-DE" sz="1200" dirty="0">
                <a:solidFill>
                  <a:srgbClr val="FFFFFF"/>
                </a:solidFill>
              </a:rPr>
              <a:t>)] via </a:t>
            </a:r>
            <a:r>
              <a:rPr lang="de-DE" altLang="de-DE" sz="1200" dirty="0">
                <a:solidFill>
                  <a:srgbClr val="FFFFFF"/>
                </a:solidFill>
                <a:hlinkClick r:id="rId3"/>
              </a:rPr>
              <a:t>https://commons.wikimedia.org/wiki/File:Neptune_Full.jpg</a:t>
            </a:r>
            <a:r>
              <a:rPr lang="de-DE" altLang="de-DE" sz="1200" dirty="0">
                <a:solidFill>
                  <a:srgbClr val="FFFFFF"/>
                </a:solidFill>
              </a:rPr>
              <a:t> </a:t>
            </a:r>
          </a:p>
          <a:p>
            <a:pPr eaLnBrk="1" hangingPunct="1"/>
            <a:r>
              <a:rPr lang="de-DE" altLang="de-DE" sz="1200" dirty="0">
                <a:solidFill>
                  <a:srgbClr val="FFFFFF"/>
                </a:solidFill>
              </a:rPr>
              <a:t>Quelle: </a:t>
            </a:r>
            <a:r>
              <a:rPr lang="de-DE" altLang="de-DE" sz="1200" dirty="0">
                <a:solidFill>
                  <a:srgbClr val="FFFFFF"/>
                </a:solidFill>
                <a:hlinkClick r:id="rId4"/>
              </a:rPr>
              <a:t>https://photojournal.jpl.nasa.gov/catalog/PIA01492</a:t>
            </a:r>
            <a:r>
              <a:rPr lang="de-DE" altLang="de-DE" sz="1200" dirty="0">
                <a:solidFill>
                  <a:srgbClr val="FFFFFF"/>
                </a:solidFill>
              </a:rPr>
              <a:t> </a:t>
            </a:r>
            <a:endParaRPr lang="de-DE" altLang="de-DE" sz="1200" dirty="0">
              <a:solidFill>
                <a:schemeClr val="bg1"/>
              </a:solidFill>
            </a:endParaRPr>
          </a:p>
        </p:txBody>
      </p:sp>
      <p:sp>
        <p:nvSpPr>
          <p:cNvPr id="14340" name="Text Box 16">
            <a:extLst>
              <a:ext uri="{FF2B5EF4-FFF2-40B4-BE49-F238E27FC236}">
                <a16:creationId xmlns:a16="http://schemas.microsoft.com/office/drawing/2014/main" id="{07ABE573-FD18-4718-BC7B-90C2153A216B}"/>
              </a:ext>
            </a:extLst>
          </p:cNvPr>
          <p:cNvSpPr txBox="1">
            <a:spLocks noChangeArrowheads="1"/>
          </p:cNvSpPr>
          <p:nvPr/>
        </p:nvSpPr>
        <p:spPr bwMode="auto">
          <a:xfrm>
            <a:off x="477838" y="5144205"/>
            <a:ext cx="83439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e-DE" altLang="de-DE" dirty="0">
                <a:solidFill>
                  <a:schemeClr val="bg1"/>
                </a:solidFill>
              </a:rPr>
              <a:t>Neptun wurde im Jahre 1846 entdeckt, nachdem seine Position bereits anhand von Bahnunregelmäßigkeiten des Planeten Uranus vorausberechnet worden war. Er ist aufgrund seiner blauen Farbe nach dem Gott der Meere benannt.</a:t>
            </a:r>
          </a:p>
        </p:txBody>
      </p:sp>
      <p:sp>
        <p:nvSpPr>
          <p:cNvPr id="14341" name="Text Box 13">
            <a:extLst>
              <a:ext uri="{FF2B5EF4-FFF2-40B4-BE49-F238E27FC236}">
                <a16:creationId xmlns:a16="http://schemas.microsoft.com/office/drawing/2014/main" id="{6786A972-8FF0-4768-8939-6BD05AB9B09E}"/>
              </a:ext>
            </a:extLst>
          </p:cNvPr>
          <p:cNvSpPr txBox="1">
            <a:spLocks noChangeArrowheads="1"/>
          </p:cNvSpPr>
          <p:nvPr/>
        </p:nvSpPr>
        <p:spPr bwMode="auto">
          <a:xfrm>
            <a:off x="3876675" y="1228725"/>
            <a:ext cx="4105275" cy="3831818"/>
          </a:xfrm>
          <a:prstGeom prst="rect">
            <a:avLst/>
          </a:prstGeom>
          <a:noFill/>
          <a:ln w="254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dirty="0">
                <a:solidFill>
                  <a:srgbClr val="FF0000"/>
                </a:solidFill>
              </a:rPr>
              <a:t>STECKBRIEF:</a:t>
            </a:r>
          </a:p>
          <a:p>
            <a:pPr>
              <a:spcBef>
                <a:spcPct val="50000"/>
              </a:spcBef>
            </a:pPr>
            <a:r>
              <a:rPr lang="de-DE" altLang="de-DE" dirty="0">
                <a:solidFill>
                  <a:schemeClr val="bg1"/>
                </a:solidFill>
              </a:rPr>
              <a:t>Abstand zur Sonne: 30AE</a:t>
            </a:r>
            <a:br>
              <a:rPr lang="de-DE" altLang="de-DE" dirty="0">
                <a:solidFill>
                  <a:schemeClr val="bg1"/>
                </a:solidFill>
              </a:rPr>
            </a:br>
            <a:r>
              <a:rPr lang="de-DE" altLang="de-DE" dirty="0">
                <a:solidFill>
                  <a:schemeClr val="bg1"/>
                </a:solidFill>
              </a:rPr>
              <a:t>		(4 Lichtstunden)</a:t>
            </a:r>
          </a:p>
          <a:p>
            <a:pPr>
              <a:spcBef>
                <a:spcPct val="50000"/>
              </a:spcBef>
            </a:pPr>
            <a:r>
              <a:rPr lang="de-DE" altLang="de-DE" dirty="0">
                <a:solidFill>
                  <a:schemeClr val="bg1"/>
                </a:solidFill>
              </a:rPr>
              <a:t>Masse: 17 Erdmassen</a:t>
            </a:r>
          </a:p>
          <a:p>
            <a:pPr>
              <a:spcBef>
                <a:spcPct val="50000"/>
              </a:spcBef>
            </a:pPr>
            <a:r>
              <a:rPr lang="de-DE" altLang="de-DE" dirty="0">
                <a:solidFill>
                  <a:schemeClr val="bg1"/>
                </a:solidFill>
              </a:rPr>
              <a:t>Mittlere Dichte: 1,638 g/cm³ </a:t>
            </a:r>
          </a:p>
          <a:p>
            <a:pPr>
              <a:spcBef>
                <a:spcPct val="50000"/>
              </a:spcBef>
            </a:pPr>
            <a:r>
              <a:rPr lang="de-DE" altLang="de-DE" dirty="0">
                <a:solidFill>
                  <a:schemeClr val="bg1"/>
                </a:solidFill>
              </a:rPr>
              <a:t>Radius: 4 Erdradien</a:t>
            </a:r>
          </a:p>
          <a:p>
            <a:pPr>
              <a:spcBef>
                <a:spcPct val="50000"/>
              </a:spcBef>
            </a:pPr>
            <a:r>
              <a:rPr lang="de-DE" altLang="de-DE" dirty="0">
                <a:solidFill>
                  <a:schemeClr val="bg1"/>
                </a:solidFill>
              </a:rPr>
              <a:t>Anzahl der Monde: 14</a:t>
            </a:r>
          </a:p>
          <a:p>
            <a:pPr>
              <a:spcBef>
                <a:spcPct val="50000"/>
              </a:spcBef>
            </a:pPr>
            <a:r>
              <a:rPr lang="de-DE" altLang="de-DE" dirty="0">
                <a:solidFill>
                  <a:schemeClr val="bg1"/>
                </a:solidFill>
              </a:rPr>
              <a:t>Atmosphäre: 80% Wasserstoff, </a:t>
            </a:r>
            <a:br>
              <a:rPr lang="de-DE" altLang="de-DE" dirty="0">
                <a:solidFill>
                  <a:schemeClr val="bg1"/>
                </a:solidFill>
              </a:rPr>
            </a:br>
            <a:r>
              <a:rPr lang="de-DE" altLang="de-DE" dirty="0">
                <a:solidFill>
                  <a:schemeClr val="bg1"/>
                </a:solidFill>
              </a:rPr>
              <a:t>	19% Helium</a:t>
            </a:r>
          </a:p>
          <a:p>
            <a:pPr>
              <a:spcBef>
                <a:spcPct val="50000"/>
              </a:spcBef>
            </a:pPr>
            <a:endParaRPr lang="de-DE" altLang="de-DE" dirty="0">
              <a:solidFill>
                <a:schemeClr val="bg1"/>
              </a:solidFill>
            </a:endParaRPr>
          </a:p>
        </p:txBody>
      </p:sp>
      <p:graphicFrame>
        <p:nvGraphicFramePr>
          <p:cNvPr id="14342" name="Object 14">
            <a:extLst>
              <a:ext uri="{FF2B5EF4-FFF2-40B4-BE49-F238E27FC236}">
                <a16:creationId xmlns:a16="http://schemas.microsoft.com/office/drawing/2014/main" id="{BF32DDCB-C1E0-4212-8104-9F22C9842349}"/>
              </a:ext>
            </a:extLst>
          </p:cNvPr>
          <p:cNvGraphicFramePr>
            <a:graphicFrameLocks noChangeAspect="1"/>
          </p:cNvGraphicFramePr>
          <p:nvPr/>
        </p:nvGraphicFramePr>
        <p:xfrm>
          <a:off x="4381500" y="3327400"/>
          <a:ext cx="381000" cy="203200"/>
        </p:xfrm>
        <a:graphic>
          <a:graphicData uri="http://schemas.openxmlformats.org/presentationml/2006/ole">
            <mc:AlternateContent xmlns:mc="http://schemas.openxmlformats.org/markup-compatibility/2006">
              <mc:Choice xmlns:v="urn:schemas-microsoft-com:vml" Requires="v">
                <p:oleObj spid="_x0000_s14426" name="Formel" r:id="rId5" imgW="380835" imgH="203112" progId="Equation.3">
                  <p:embed/>
                </p:oleObj>
              </mc:Choice>
              <mc:Fallback>
                <p:oleObj name="Formel" r:id="rId5" imgW="380835" imgH="203112" progId="Equation.3">
                  <p:embed/>
                  <p:pic>
                    <p:nvPicPr>
                      <p:cNvPr id="0" name="Picture 8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81500" y="3327400"/>
                        <a:ext cx="381000" cy="20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4343" name="Grafik 3" descr="Ein Bild, das dunkel, sitzend, drinnen, blau enthält.&#10;&#10;Automatisch generierte Beschreibung">
            <a:extLst>
              <a:ext uri="{FF2B5EF4-FFF2-40B4-BE49-F238E27FC236}">
                <a16:creationId xmlns:a16="http://schemas.microsoft.com/office/drawing/2014/main" id="{82D67B77-FF05-4A35-8DAB-2E03CB808EB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7838" y="1106488"/>
            <a:ext cx="3302000" cy="330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Inhaltsplatzhalter 2">
            <a:extLst>
              <a:ext uri="{FF2B5EF4-FFF2-40B4-BE49-F238E27FC236}">
                <a16:creationId xmlns:a16="http://schemas.microsoft.com/office/drawing/2014/main" id="{B348246F-DED8-4269-8242-D7C8378B7621}"/>
              </a:ext>
            </a:extLst>
          </p:cNvPr>
          <p:cNvSpPr txBox="1">
            <a:spLocks noChangeArrowheads="1"/>
          </p:cNvSpPr>
          <p:nvPr/>
        </p:nvSpPr>
        <p:spPr bwMode="auto">
          <a:xfrm>
            <a:off x="324000" y="550800"/>
            <a:ext cx="843597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1313" indent="-341313">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20000"/>
              </a:spcBef>
            </a:pPr>
            <a:r>
              <a:rPr lang="de-DE" altLang="de-DE" sz="2400" b="1" dirty="0">
                <a:solidFill>
                  <a:schemeClr val="bg1"/>
                </a:solidFill>
              </a:rPr>
              <a:t>3.) STATION 11: KUIPERGÜRTEL</a:t>
            </a:r>
          </a:p>
        </p:txBody>
      </p:sp>
      <p:sp>
        <p:nvSpPr>
          <p:cNvPr id="15364" name="Text Box 16">
            <a:extLst>
              <a:ext uri="{FF2B5EF4-FFF2-40B4-BE49-F238E27FC236}">
                <a16:creationId xmlns:a16="http://schemas.microsoft.com/office/drawing/2014/main" id="{C32D2FB9-9CDF-41DF-96B8-7144A91914FB}"/>
              </a:ext>
            </a:extLst>
          </p:cNvPr>
          <p:cNvSpPr txBox="1">
            <a:spLocks noChangeArrowheads="1"/>
          </p:cNvSpPr>
          <p:nvPr/>
        </p:nvSpPr>
        <p:spPr bwMode="auto">
          <a:xfrm>
            <a:off x="400050" y="3946983"/>
            <a:ext cx="8343900" cy="150810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e-DE" altLang="de-DE" dirty="0">
                <a:solidFill>
                  <a:schemeClr val="bg1"/>
                </a:solidFill>
              </a:rPr>
              <a:t>Der Kuipergürtel ist eine relativ flache Scheibe in einer Entfernung von 30 bis 50 AE (4 bis 6,5 Lichtstunden). Er beinhaltet die Himmelskörper jenseits der Neptunbahn (</a:t>
            </a:r>
            <a:r>
              <a:rPr lang="de-DE" altLang="de-DE" sz="2000" b="1" dirty="0">
                <a:solidFill>
                  <a:srgbClr val="FF0000"/>
                </a:solidFill>
              </a:rPr>
              <a:t>TNO</a:t>
            </a:r>
            <a:r>
              <a:rPr lang="de-DE" altLang="de-DE" dirty="0">
                <a:solidFill>
                  <a:schemeClr val="bg1"/>
                </a:solidFill>
              </a:rPr>
              <a:t> – </a:t>
            </a:r>
            <a:r>
              <a:rPr lang="de-DE" altLang="de-DE" sz="2000" b="1" dirty="0">
                <a:solidFill>
                  <a:srgbClr val="FF0000"/>
                </a:solidFill>
              </a:rPr>
              <a:t>T</a:t>
            </a:r>
            <a:r>
              <a:rPr lang="de-DE" altLang="de-DE" dirty="0">
                <a:solidFill>
                  <a:schemeClr val="bg1"/>
                </a:solidFill>
              </a:rPr>
              <a:t>rans </a:t>
            </a:r>
            <a:r>
              <a:rPr lang="de-DE" altLang="de-DE" sz="2000" b="1" dirty="0">
                <a:solidFill>
                  <a:srgbClr val="FF0000"/>
                </a:solidFill>
              </a:rPr>
              <a:t>N</a:t>
            </a:r>
            <a:r>
              <a:rPr lang="de-DE" altLang="de-DE" dirty="0">
                <a:solidFill>
                  <a:schemeClr val="bg1"/>
                </a:solidFill>
              </a:rPr>
              <a:t>eptun </a:t>
            </a:r>
            <a:r>
              <a:rPr lang="de-DE" altLang="de-DE" sz="2000" b="1" dirty="0">
                <a:solidFill>
                  <a:srgbClr val="FF0000"/>
                </a:solidFill>
              </a:rPr>
              <a:t>O</a:t>
            </a:r>
            <a:r>
              <a:rPr lang="de-DE" altLang="de-DE" dirty="0">
                <a:solidFill>
                  <a:schemeClr val="bg1"/>
                </a:solidFill>
              </a:rPr>
              <a:t>bjects): Dies sind hauptsächlich die vier nach Ceres noch verbleibenden Zwergplaneten, Asteroiden und die Kometen mit mittlerer Umlaufdauer.</a:t>
            </a:r>
          </a:p>
        </p:txBody>
      </p:sp>
      <p:graphicFrame>
        <p:nvGraphicFramePr>
          <p:cNvPr id="15366" name="Object 14">
            <a:extLst>
              <a:ext uri="{FF2B5EF4-FFF2-40B4-BE49-F238E27FC236}">
                <a16:creationId xmlns:a16="http://schemas.microsoft.com/office/drawing/2014/main" id="{68493979-38AA-46F2-A187-A25C223A94DD}"/>
              </a:ext>
            </a:extLst>
          </p:cNvPr>
          <p:cNvGraphicFramePr>
            <a:graphicFrameLocks noChangeAspect="1"/>
          </p:cNvGraphicFramePr>
          <p:nvPr/>
        </p:nvGraphicFramePr>
        <p:xfrm>
          <a:off x="4381500" y="3327400"/>
          <a:ext cx="381000" cy="203200"/>
        </p:xfrm>
        <a:graphic>
          <a:graphicData uri="http://schemas.openxmlformats.org/presentationml/2006/ole">
            <mc:AlternateContent xmlns:mc="http://schemas.openxmlformats.org/markup-compatibility/2006">
              <mc:Choice xmlns:v="urn:schemas-microsoft-com:vml" Requires="v">
                <p:oleObj spid="_x0000_s15447" name="Formel" r:id="rId3" imgW="380835" imgH="203112" progId="Equation.3">
                  <p:embed/>
                </p:oleObj>
              </mc:Choice>
              <mc:Fallback>
                <p:oleObj name="Formel" r:id="rId3" imgW="380835" imgH="203112" progId="Equation.3">
                  <p:embed/>
                  <p:pic>
                    <p:nvPicPr>
                      <p:cNvPr id="0" name="Picture 8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1500" y="3327400"/>
                        <a:ext cx="381000" cy="20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hteck 9">
            <a:extLst>
              <a:ext uri="{FF2B5EF4-FFF2-40B4-BE49-F238E27FC236}">
                <a16:creationId xmlns:a16="http://schemas.microsoft.com/office/drawing/2014/main" id="{4838A766-ABDD-42C8-9E26-E25F86447987}"/>
              </a:ext>
            </a:extLst>
          </p:cNvPr>
          <p:cNvSpPr>
            <a:spLocks noChangeArrowheads="1"/>
          </p:cNvSpPr>
          <p:nvPr/>
        </p:nvSpPr>
        <p:spPr bwMode="auto">
          <a:xfrm>
            <a:off x="662781" y="6156845"/>
            <a:ext cx="81994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DE" altLang="de-DE" sz="1200" dirty="0">
                <a:solidFill>
                  <a:srgbClr val="FFFFFF"/>
                </a:solidFill>
              </a:rPr>
              <a:t>Bild: „</a:t>
            </a:r>
            <a:r>
              <a:rPr lang="de-DE" altLang="de-DE" sz="1200" dirty="0" err="1">
                <a:solidFill>
                  <a:srgbClr val="FFFFFF"/>
                </a:solidFill>
              </a:rPr>
              <a:t>Kuiperguertel</a:t>
            </a:r>
            <a:r>
              <a:rPr lang="de-DE" altLang="de-DE" sz="1200" dirty="0">
                <a:solidFill>
                  <a:srgbClr val="FFFFFF"/>
                </a:solidFill>
              </a:rPr>
              <a:t>“ von  Dr. H. Sulzer [CC BY-SA 3.0] via </a:t>
            </a:r>
            <a:r>
              <a:rPr lang="de-DE" altLang="de-DE" sz="1200" dirty="0">
                <a:solidFill>
                  <a:srgbClr val="FFFFFF"/>
                </a:solidFill>
                <a:hlinkClick r:id="rId5"/>
              </a:rPr>
              <a:t>https://commons.wikimedia.org/wiki/File:Kuiperguertel.jpg</a:t>
            </a:r>
            <a:r>
              <a:rPr lang="de-DE" altLang="de-DE" sz="1200" dirty="0">
                <a:solidFill>
                  <a:srgbClr val="FFFFFF"/>
                </a:solidFill>
              </a:rPr>
              <a:t> </a:t>
            </a:r>
            <a:endParaRPr lang="de-DE" altLang="de-DE" sz="1200" dirty="0">
              <a:solidFill>
                <a:schemeClr val="bg1"/>
              </a:solidFill>
            </a:endParaRPr>
          </a:p>
        </p:txBody>
      </p:sp>
      <p:pic>
        <p:nvPicPr>
          <p:cNvPr id="3" name="Grafik 2">
            <a:extLst>
              <a:ext uri="{FF2B5EF4-FFF2-40B4-BE49-F238E27FC236}">
                <a16:creationId xmlns:a16="http://schemas.microsoft.com/office/drawing/2014/main" id="{AA4279F5-6721-4426-9BBC-4AFAC48BB19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73200" y="1244600"/>
            <a:ext cx="5816600" cy="22860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Inhaltsplatzhalter 2">
            <a:extLst>
              <a:ext uri="{FF2B5EF4-FFF2-40B4-BE49-F238E27FC236}">
                <a16:creationId xmlns:a16="http://schemas.microsoft.com/office/drawing/2014/main" id="{B348246F-DED8-4269-8242-D7C8378B7621}"/>
              </a:ext>
            </a:extLst>
          </p:cNvPr>
          <p:cNvSpPr txBox="1">
            <a:spLocks noChangeArrowheads="1"/>
          </p:cNvSpPr>
          <p:nvPr/>
        </p:nvSpPr>
        <p:spPr bwMode="auto">
          <a:xfrm>
            <a:off x="324000" y="550800"/>
            <a:ext cx="843597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1313" indent="-341313">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20000"/>
              </a:spcBef>
            </a:pPr>
            <a:r>
              <a:rPr lang="de-DE" altLang="de-DE" sz="2400" b="1" dirty="0">
                <a:solidFill>
                  <a:schemeClr val="bg1"/>
                </a:solidFill>
              </a:rPr>
              <a:t>3.) STATION 11: KUIPERGÜRTEL</a:t>
            </a:r>
          </a:p>
        </p:txBody>
      </p:sp>
      <p:sp>
        <p:nvSpPr>
          <p:cNvPr id="15364" name="Text Box 16">
            <a:extLst>
              <a:ext uri="{FF2B5EF4-FFF2-40B4-BE49-F238E27FC236}">
                <a16:creationId xmlns:a16="http://schemas.microsoft.com/office/drawing/2014/main" id="{C32D2FB9-9CDF-41DF-96B8-7144A91914FB}"/>
              </a:ext>
            </a:extLst>
          </p:cNvPr>
          <p:cNvSpPr txBox="1">
            <a:spLocks noChangeArrowheads="1"/>
          </p:cNvSpPr>
          <p:nvPr/>
        </p:nvSpPr>
        <p:spPr bwMode="auto">
          <a:xfrm>
            <a:off x="765645" y="2858802"/>
            <a:ext cx="985690" cy="36933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e-DE" altLang="de-DE" dirty="0">
                <a:solidFill>
                  <a:schemeClr val="bg1"/>
                </a:solidFill>
              </a:rPr>
              <a:t>Ceres</a:t>
            </a:r>
          </a:p>
        </p:txBody>
      </p:sp>
      <p:graphicFrame>
        <p:nvGraphicFramePr>
          <p:cNvPr id="15366" name="Object 14">
            <a:extLst>
              <a:ext uri="{FF2B5EF4-FFF2-40B4-BE49-F238E27FC236}">
                <a16:creationId xmlns:a16="http://schemas.microsoft.com/office/drawing/2014/main" id="{68493979-38AA-46F2-A187-A25C223A94DD}"/>
              </a:ext>
            </a:extLst>
          </p:cNvPr>
          <p:cNvGraphicFramePr>
            <a:graphicFrameLocks noChangeAspect="1"/>
          </p:cNvGraphicFramePr>
          <p:nvPr/>
        </p:nvGraphicFramePr>
        <p:xfrm>
          <a:off x="4381500" y="3327400"/>
          <a:ext cx="381000" cy="203200"/>
        </p:xfrm>
        <a:graphic>
          <a:graphicData uri="http://schemas.openxmlformats.org/presentationml/2006/ole">
            <mc:AlternateContent xmlns:mc="http://schemas.openxmlformats.org/markup-compatibility/2006">
              <mc:Choice xmlns:v="urn:schemas-microsoft-com:vml" Requires="v">
                <p:oleObj spid="_x0000_s18486" name="Formel" r:id="rId3" imgW="380835" imgH="203112" progId="Equation.3">
                  <p:embed/>
                </p:oleObj>
              </mc:Choice>
              <mc:Fallback>
                <p:oleObj name="Formel" r:id="rId3" imgW="380835" imgH="203112" progId="Equation.3">
                  <p:embed/>
                  <p:pic>
                    <p:nvPicPr>
                      <p:cNvPr id="0" name="Picture 4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1500" y="3327400"/>
                        <a:ext cx="381000" cy="20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hteck 9">
            <a:extLst>
              <a:ext uri="{FF2B5EF4-FFF2-40B4-BE49-F238E27FC236}">
                <a16:creationId xmlns:a16="http://schemas.microsoft.com/office/drawing/2014/main" id="{4838A766-ABDD-42C8-9E26-E25F86447987}"/>
              </a:ext>
            </a:extLst>
          </p:cNvPr>
          <p:cNvSpPr>
            <a:spLocks noChangeArrowheads="1"/>
          </p:cNvSpPr>
          <p:nvPr/>
        </p:nvSpPr>
        <p:spPr bwMode="auto">
          <a:xfrm>
            <a:off x="242635" y="5128581"/>
            <a:ext cx="8277729"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DE" altLang="de-DE" sz="1000" dirty="0">
                <a:solidFill>
                  <a:srgbClr val="FFFFFF"/>
                </a:solidFill>
              </a:rPr>
              <a:t>Bild 1:</a:t>
            </a:r>
            <a:r>
              <a:rPr lang="de-DE" altLang="de-DE" sz="1000" dirty="0">
                <a:solidFill>
                  <a:schemeClr val="bg1"/>
                </a:solidFill>
              </a:rPr>
              <a:t> „</a:t>
            </a:r>
            <a:r>
              <a:rPr lang="en-US" altLang="de-DE" sz="1000" dirty="0">
                <a:solidFill>
                  <a:schemeClr val="bg1"/>
                </a:solidFill>
              </a:rPr>
              <a:t>Ceres RC3 with bright spots</a:t>
            </a:r>
            <a:r>
              <a:rPr lang="de-DE" altLang="de-DE" sz="1000" dirty="0">
                <a:solidFill>
                  <a:schemeClr val="bg1"/>
                </a:solidFill>
              </a:rPr>
              <a:t>“ von </a:t>
            </a:r>
            <a:r>
              <a:rPr lang="de-DE" sz="1000" dirty="0">
                <a:solidFill>
                  <a:schemeClr val="bg1"/>
                </a:solidFill>
              </a:rPr>
              <a:t>NASA/JPL-Caltech/UCLA/MPS/DLR/ID [Public Domain (PD-</a:t>
            </a:r>
            <a:r>
              <a:rPr lang="de-DE" sz="1000" dirty="0" err="1">
                <a:solidFill>
                  <a:schemeClr val="bg1"/>
                </a:solidFill>
              </a:rPr>
              <a:t>USGov</a:t>
            </a:r>
            <a:r>
              <a:rPr lang="de-DE" sz="1000" dirty="0">
                <a:solidFill>
                  <a:schemeClr val="bg1"/>
                </a:solidFill>
              </a:rPr>
              <a:t>)] via </a:t>
            </a:r>
            <a:r>
              <a:rPr lang="de-DE" altLang="de-DE" sz="1000" dirty="0">
                <a:solidFill>
                  <a:srgbClr val="FFFFFF"/>
                </a:solidFill>
                <a:hlinkClick r:id="rId5"/>
              </a:rPr>
              <a:t>https://commons.wikimedia.org/wiki/File:Ceres_RC3_with_bright_spots.jpg</a:t>
            </a:r>
            <a:r>
              <a:rPr lang="de-DE" altLang="de-DE" sz="1000" dirty="0">
                <a:solidFill>
                  <a:srgbClr val="FFFFFF"/>
                </a:solidFill>
              </a:rPr>
              <a:t> </a:t>
            </a:r>
            <a:br>
              <a:rPr lang="de-DE" altLang="de-DE" sz="1000" dirty="0">
                <a:solidFill>
                  <a:srgbClr val="FFFFFF"/>
                </a:solidFill>
              </a:rPr>
            </a:br>
            <a:r>
              <a:rPr lang="de-DE" altLang="de-DE" sz="1000" dirty="0">
                <a:solidFill>
                  <a:srgbClr val="FFFFFF"/>
                </a:solidFill>
              </a:rPr>
              <a:t>Bild 2: „Global LORRI </a:t>
            </a:r>
            <a:r>
              <a:rPr lang="de-DE" altLang="de-DE" sz="1000" dirty="0" err="1">
                <a:solidFill>
                  <a:srgbClr val="FFFFFF"/>
                </a:solidFill>
              </a:rPr>
              <a:t>mosaic</a:t>
            </a:r>
            <a:r>
              <a:rPr lang="de-DE" altLang="de-DE" sz="1000" dirty="0">
                <a:solidFill>
                  <a:srgbClr val="FFFFFF"/>
                </a:solidFill>
              </a:rPr>
              <a:t> </a:t>
            </a:r>
            <a:r>
              <a:rPr lang="de-DE" altLang="de-DE" sz="1000" dirty="0" err="1">
                <a:solidFill>
                  <a:srgbClr val="FFFFFF"/>
                </a:solidFill>
              </a:rPr>
              <a:t>of</a:t>
            </a:r>
            <a:r>
              <a:rPr lang="de-DE" altLang="de-DE" sz="1000" dirty="0">
                <a:solidFill>
                  <a:srgbClr val="FFFFFF"/>
                </a:solidFill>
              </a:rPr>
              <a:t> Pluto in </a:t>
            </a:r>
            <a:r>
              <a:rPr lang="de-DE" altLang="de-DE" sz="1000" dirty="0" err="1">
                <a:solidFill>
                  <a:srgbClr val="FFFFFF"/>
                </a:solidFill>
              </a:rPr>
              <a:t>true</a:t>
            </a:r>
            <a:r>
              <a:rPr lang="de-DE" altLang="de-DE" sz="1000" dirty="0">
                <a:solidFill>
                  <a:srgbClr val="FFFFFF"/>
                </a:solidFill>
              </a:rPr>
              <a:t> </a:t>
            </a:r>
            <a:r>
              <a:rPr lang="de-DE" altLang="de-DE" sz="1000" dirty="0" err="1">
                <a:solidFill>
                  <a:srgbClr val="FFFFFF"/>
                </a:solidFill>
              </a:rPr>
              <a:t>colour</a:t>
            </a:r>
            <a:r>
              <a:rPr lang="de-DE" altLang="de-DE" sz="1000" dirty="0">
                <a:solidFill>
                  <a:srgbClr val="FFFFFF"/>
                </a:solidFill>
              </a:rPr>
              <a:t>“ von </a:t>
            </a:r>
            <a:r>
              <a:rPr lang="de-DE" sz="1000" dirty="0">
                <a:solidFill>
                  <a:schemeClr val="bg1"/>
                </a:solidFill>
              </a:rPr>
              <a:t>NASA/JHUAPL/</a:t>
            </a:r>
            <a:r>
              <a:rPr lang="de-DE" sz="1000" dirty="0" err="1">
                <a:solidFill>
                  <a:schemeClr val="bg1"/>
                </a:solidFill>
              </a:rPr>
              <a:t>SwRI</a:t>
            </a:r>
            <a:r>
              <a:rPr lang="de-DE" sz="1000" dirty="0">
                <a:solidFill>
                  <a:schemeClr val="bg1"/>
                </a:solidFill>
              </a:rPr>
              <a:t> [Public Domain (PD-</a:t>
            </a:r>
            <a:r>
              <a:rPr lang="de-DE" sz="1000" dirty="0" err="1">
                <a:solidFill>
                  <a:schemeClr val="bg1"/>
                </a:solidFill>
              </a:rPr>
              <a:t>USGov</a:t>
            </a:r>
            <a:r>
              <a:rPr lang="de-DE" sz="1000" dirty="0">
                <a:solidFill>
                  <a:schemeClr val="bg1"/>
                </a:solidFill>
              </a:rPr>
              <a:t>)] via     </a:t>
            </a:r>
            <a:r>
              <a:rPr lang="de-DE" sz="1000" dirty="0">
                <a:solidFill>
                  <a:schemeClr val="bg1"/>
                </a:solidFill>
                <a:hlinkClick r:id="rId6"/>
              </a:rPr>
              <a:t>https://commons.wikimedia.org/wiki/File:Global_LORRI_mosaic_of_Pluto_in_true_colour.jpg</a:t>
            </a:r>
            <a:r>
              <a:rPr lang="de-DE" sz="1000" dirty="0">
                <a:solidFill>
                  <a:schemeClr val="bg1"/>
                </a:solidFill>
              </a:rPr>
              <a:t> </a:t>
            </a:r>
            <a:br>
              <a:rPr lang="de-DE" sz="1000" dirty="0">
                <a:solidFill>
                  <a:schemeClr val="bg1"/>
                </a:solidFill>
              </a:rPr>
            </a:br>
            <a:r>
              <a:rPr lang="de-DE" sz="1000" dirty="0">
                <a:solidFill>
                  <a:schemeClr val="bg1"/>
                </a:solidFill>
              </a:rPr>
              <a:t>Bild 3: „Eris and </a:t>
            </a:r>
            <a:r>
              <a:rPr lang="de-DE" sz="1000" dirty="0" err="1">
                <a:solidFill>
                  <a:schemeClr val="bg1"/>
                </a:solidFill>
              </a:rPr>
              <a:t>dysnomia</a:t>
            </a:r>
            <a:r>
              <a:rPr lang="de-DE" sz="1000" dirty="0">
                <a:solidFill>
                  <a:schemeClr val="bg1"/>
                </a:solidFill>
              </a:rPr>
              <a:t>“ von </a:t>
            </a:r>
            <a:r>
              <a:rPr lang="en-US" sz="1000" dirty="0">
                <a:solidFill>
                  <a:schemeClr val="bg1"/>
                </a:solidFill>
              </a:rPr>
              <a:t>NASA, ESA, and M. Brown (California Institute of Technology) [Public Domain (PD-Hubble)] via </a:t>
            </a:r>
            <a:r>
              <a:rPr lang="en-US" sz="1000" dirty="0">
                <a:solidFill>
                  <a:schemeClr val="bg1"/>
                </a:solidFill>
                <a:hlinkClick r:id="rId7"/>
              </a:rPr>
              <a:t>https://commons.wikimedia.org/wiki/File:Eris_and_dysnomia.jpg</a:t>
            </a:r>
            <a:r>
              <a:rPr lang="en-US" sz="1000" dirty="0">
                <a:solidFill>
                  <a:schemeClr val="bg1"/>
                </a:solidFill>
              </a:rPr>
              <a:t> </a:t>
            </a:r>
            <a:br>
              <a:rPr lang="en-US" sz="1000" dirty="0">
                <a:solidFill>
                  <a:schemeClr val="bg1"/>
                </a:solidFill>
              </a:rPr>
            </a:br>
            <a:r>
              <a:rPr lang="en-US" sz="1000" dirty="0">
                <a:solidFill>
                  <a:schemeClr val="bg1"/>
                </a:solidFill>
              </a:rPr>
              <a:t>Bild 4: “</a:t>
            </a:r>
            <a:r>
              <a:rPr lang="en-US" sz="1000" dirty="0" err="1">
                <a:solidFill>
                  <a:schemeClr val="bg1"/>
                </a:solidFill>
              </a:rPr>
              <a:t>Makemake</a:t>
            </a:r>
            <a:r>
              <a:rPr lang="en-US" sz="1000" dirty="0">
                <a:solidFill>
                  <a:schemeClr val="bg1"/>
                </a:solidFill>
              </a:rPr>
              <a:t> with moon” von NASA/ESA [Public Domain (PD-Hubble)] via</a:t>
            </a:r>
          </a:p>
          <a:p>
            <a:pPr eaLnBrk="1" hangingPunct="1"/>
            <a:r>
              <a:rPr lang="en-US" sz="1000" dirty="0">
                <a:solidFill>
                  <a:schemeClr val="bg1"/>
                </a:solidFill>
                <a:hlinkClick r:id="rId8"/>
              </a:rPr>
              <a:t>https://commons.wikimedia.org/wiki/File:Makemake_with_moon.JPG</a:t>
            </a:r>
            <a:r>
              <a:rPr lang="en-US" sz="1000" dirty="0">
                <a:solidFill>
                  <a:schemeClr val="bg1"/>
                </a:solidFill>
              </a:rPr>
              <a:t> </a:t>
            </a:r>
            <a:br>
              <a:rPr lang="en-US" sz="1000" dirty="0">
                <a:solidFill>
                  <a:schemeClr val="bg1"/>
                </a:solidFill>
              </a:rPr>
            </a:br>
            <a:r>
              <a:rPr lang="en-US" sz="1000" dirty="0">
                <a:solidFill>
                  <a:schemeClr val="bg1"/>
                </a:solidFill>
              </a:rPr>
              <a:t>Bild 5: “Haumea Hubble” von </a:t>
            </a:r>
            <a:r>
              <a:rPr lang="en-US" sz="1000" dirty="0" err="1">
                <a:solidFill>
                  <a:schemeClr val="bg1"/>
                </a:solidFill>
              </a:rPr>
              <a:t>Renerpho</a:t>
            </a:r>
            <a:r>
              <a:rPr lang="en-US" sz="1000" dirty="0">
                <a:solidFill>
                  <a:schemeClr val="bg1"/>
                </a:solidFill>
              </a:rPr>
              <a:t> [Public Domain (PD-</a:t>
            </a:r>
            <a:r>
              <a:rPr lang="en-US" sz="1000" dirty="0" err="1">
                <a:solidFill>
                  <a:schemeClr val="bg1"/>
                </a:solidFill>
              </a:rPr>
              <a:t>USGov</a:t>
            </a:r>
            <a:r>
              <a:rPr lang="en-US" sz="1000" dirty="0">
                <a:solidFill>
                  <a:schemeClr val="bg1"/>
                </a:solidFill>
              </a:rPr>
              <a:t>)] via </a:t>
            </a:r>
            <a:r>
              <a:rPr lang="en-US" sz="1000" dirty="0">
                <a:solidFill>
                  <a:schemeClr val="bg1"/>
                </a:solidFill>
                <a:hlinkClick r:id="rId9"/>
              </a:rPr>
              <a:t>https://commons.wikimedia.org/wiki/File:Haumea_Hubble.png</a:t>
            </a:r>
            <a:r>
              <a:rPr lang="en-US" sz="1000" dirty="0">
                <a:solidFill>
                  <a:schemeClr val="bg1"/>
                </a:solidFill>
              </a:rPr>
              <a:t> </a:t>
            </a:r>
            <a:endParaRPr lang="de-DE" altLang="de-DE" sz="1000" dirty="0">
              <a:solidFill>
                <a:schemeClr val="bg1"/>
              </a:solidFill>
            </a:endParaRPr>
          </a:p>
        </p:txBody>
      </p:sp>
      <p:pic>
        <p:nvPicPr>
          <p:cNvPr id="4" name="Grafik 3" descr="Ein Bild, das Natur, Krater, schwarz, dunkel enthält.&#10;&#10;Automatisch generierte Beschreibung">
            <a:extLst>
              <a:ext uri="{FF2B5EF4-FFF2-40B4-BE49-F238E27FC236}">
                <a16:creationId xmlns:a16="http://schemas.microsoft.com/office/drawing/2014/main" id="{2AA120BA-022F-48FC-8F9F-728EEAA3DB7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0213" y="1308951"/>
            <a:ext cx="1571557" cy="1349408"/>
          </a:xfrm>
          <a:prstGeom prst="rect">
            <a:avLst/>
          </a:prstGeom>
        </p:spPr>
      </p:pic>
      <p:pic>
        <p:nvPicPr>
          <p:cNvPr id="6" name="Grafik 5" descr="Ein Bild, das drinnen, sitzend, schwarz, Foto enthält.&#10;&#10;Automatisch generierte Beschreibung">
            <a:extLst>
              <a:ext uri="{FF2B5EF4-FFF2-40B4-BE49-F238E27FC236}">
                <a16:creationId xmlns:a16="http://schemas.microsoft.com/office/drawing/2014/main" id="{784CE29B-301C-4F1C-8F9E-B9EE920C9C53}"/>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204274" y="1308952"/>
            <a:ext cx="1344589" cy="1343066"/>
          </a:xfrm>
          <a:prstGeom prst="rect">
            <a:avLst/>
          </a:prstGeom>
        </p:spPr>
      </p:pic>
      <p:sp>
        <p:nvSpPr>
          <p:cNvPr id="13" name="Text Box 16">
            <a:extLst>
              <a:ext uri="{FF2B5EF4-FFF2-40B4-BE49-F238E27FC236}">
                <a16:creationId xmlns:a16="http://schemas.microsoft.com/office/drawing/2014/main" id="{405F3930-302A-43FF-97B5-CA683288A469}"/>
              </a:ext>
            </a:extLst>
          </p:cNvPr>
          <p:cNvSpPr txBox="1">
            <a:spLocks noChangeArrowheads="1"/>
          </p:cNvSpPr>
          <p:nvPr/>
        </p:nvSpPr>
        <p:spPr bwMode="auto">
          <a:xfrm>
            <a:off x="4577222" y="2883083"/>
            <a:ext cx="985690" cy="36933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e-DE" altLang="de-DE" dirty="0">
                <a:solidFill>
                  <a:schemeClr val="bg1"/>
                </a:solidFill>
              </a:rPr>
              <a:t>Pluto</a:t>
            </a:r>
          </a:p>
        </p:txBody>
      </p:sp>
      <p:pic>
        <p:nvPicPr>
          <p:cNvPr id="9" name="Grafik 8" descr="Ein Bild, das draußen, rot, Ende, Gebäude enthält.&#10;&#10;Automatisch generierte Beschreibung">
            <a:extLst>
              <a:ext uri="{FF2B5EF4-FFF2-40B4-BE49-F238E27FC236}">
                <a16:creationId xmlns:a16="http://schemas.microsoft.com/office/drawing/2014/main" id="{700FCF92-CE27-4626-B208-1AE83F9AACB5}"/>
              </a:ext>
            </a:extLst>
          </p:cNvPr>
          <p:cNvPicPr>
            <a:picLocks noChangeAspect="1"/>
          </p:cNvPicPr>
          <p:nvPr/>
        </p:nvPicPr>
        <p:blipFill rotWithShape="1">
          <a:blip r:embed="rId12">
            <a:extLst>
              <a:ext uri="{28A0092B-C50C-407E-A947-70E740481C1C}">
                <a14:useLocalDpi xmlns:a14="http://schemas.microsoft.com/office/drawing/2010/main" val="0"/>
              </a:ext>
            </a:extLst>
          </a:blip>
          <a:srcRect l="24763" t="32247" r="31443" b="29649"/>
          <a:stretch/>
        </p:blipFill>
        <p:spPr>
          <a:xfrm>
            <a:off x="6082823" y="1339250"/>
            <a:ext cx="1668544" cy="1451729"/>
          </a:xfrm>
          <a:prstGeom prst="rect">
            <a:avLst/>
          </a:prstGeom>
        </p:spPr>
      </p:pic>
      <p:sp>
        <p:nvSpPr>
          <p:cNvPr id="17" name="Text Box 16">
            <a:extLst>
              <a:ext uri="{FF2B5EF4-FFF2-40B4-BE49-F238E27FC236}">
                <a16:creationId xmlns:a16="http://schemas.microsoft.com/office/drawing/2014/main" id="{57A6D54D-15A7-452D-BCAE-31E8A3B2B8D9}"/>
              </a:ext>
            </a:extLst>
          </p:cNvPr>
          <p:cNvSpPr txBox="1">
            <a:spLocks noChangeArrowheads="1"/>
          </p:cNvSpPr>
          <p:nvPr/>
        </p:nvSpPr>
        <p:spPr bwMode="auto">
          <a:xfrm>
            <a:off x="6231118" y="2798847"/>
            <a:ext cx="2224725" cy="36933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e-DE" altLang="de-DE" dirty="0">
                <a:solidFill>
                  <a:schemeClr val="bg1"/>
                </a:solidFill>
              </a:rPr>
              <a:t>Eris (mit </a:t>
            </a:r>
            <a:r>
              <a:rPr lang="de-DE" altLang="de-DE" dirty="0" err="1">
                <a:solidFill>
                  <a:schemeClr val="bg1"/>
                </a:solidFill>
              </a:rPr>
              <a:t>Dysnomia</a:t>
            </a:r>
            <a:r>
              <a:rPr lang="de-DE" altLang="de-DE" dirty="0">
                <a:solidFill>
                  <a:schemeClr val="bg1"/>
                </a:solidFill>
              </a:rPr>
              <a:t>)</a:t>
            </a:r>
          </a:p>
        </p:txBody>
      </p:sp>
      <p:pic>
        <p:nvPicPr>
          <p:cNvPr id="14" name="Grafik 13" descr="Ein Bild, das draußen, dunkel, rot, Licht enthält.&#10;&#10;Automatisch generierte Beschreibung">
            <a:extLst>
              <a:ext uri="{FF2B5EF4-FFF2-40B4-BE49-F238E27FC236}">
                <a16:creationId xmlns:a16="http://schemas.microsoft.com/office/drawing/2014/main" id="{75CB2807-F9FD-4620-96D7-5819A6E29490}"/>
              </a:ext>
            </a:extLst>
          </p:cNvPr>
          <p:cNvPicPr>
            <a:picLocks noChangeAspect="1"/>
          </p:cNvPicPr>
          <p:nvPr/>
        </p:nvPicPr>
        <p:blipFill rotWithShape="1">
          <a:blip r:embed="rId13">
            <a:extLst>
              <a:ext uri="{28A0092B-C50C-407E-A947-70E740481C1C}">
                <a14:useLocalDpi xmlns:a14="http://schemas.microsoft.com/office/drawing/2010/main" val="0"/>
              </a:ext>
            </a:extLst>
          </a:blip>
          <a:srcRect l="28130" t="28809" r="31495" b="31443"/>
          <a:stretch/>
        </p:blipFill>
        <p:spPr>
          <a:xfrm>
            <a:off x="4495799" y="3292706"/>
            <a:ext cx="1028780" cy="1012800"/>
          </a:xfrm>
          <a:prstGeom prst="rect">
            <a:avLst/>
          </a:prstGeom>
        </p:spPr>
      </p:pic>
      <p:sp>
        <p:nvSpPr>
          <p:cNvPr id="20" name="Text Box 16">
            <a:extLst>
              <a:ext uri="{FF2B5EF4-FFF2-40B4-BE49-F238E27FC236}">
                <a16:creationId xmlns:a16="http://schemas.microsoft.com/office/drawing/2014/main" id="{4D937AD5-D8A1-452A-BBC1-CBA579A232EE}"/>
              </a:ext>
            </a:extLst>
          </p:cNvPr>
          <p:cNvSpPr txBox="1">
            <a:spLocks noChangeArrowheads="1"/>
          </p:cNvSpPr>
          <p:nvPr/>
        </p:nvSpPr>
        <p:spPr bwMode="auto">
          <a:xfrm>
            <a:off x="4381500" y="4238640"/>
            <a:ext cx="1351766" cy="36933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e-DE" altLang="de-DE" dirty="0" err="1">
                <a:solidFill>
                  <a:schemeClr val="bg1"/>
                </a:solidFill>
              </a:rPr>
              <a:t>Makemake</a:t>
            </a:r>
            <a:r>
              <a:rPr lang="de-DE" altLang="de-DE" dirty="0">
                <a:solidFill>
                  <a:schemeClr val="bg1"/>
                </a:solidFill>
              </a:rPr>
              <a:t> </a:t>
            </a:r>
          </a:p>
        </p:txBody>
      </p:sp>
      <p:pic>
        <p:nvPicPr>
          <p:cNvPr id="18" name="Grafik 17" descr="Ein Bild, das Stern, Nacht, schwarz, dunkel enthält.&#10;&#10;Automatisch generierte Beschreibung">
            <a:extLst>
              <a:ext uri="{FF2B5EF4-FFF2-40B4-BE49-F238E27FC236}">
                <a16:creationId xmlns:a16="http://schemas.microsoft.com/office/drawing/2014/main" id="{7599B226-5575-459F-BBBF-3B3FF5A24C8D}"/>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231117" y="3355832"/>
            <a:ext cx="1131217" cy="1131217"/>
          </a:xfrm>
          <a:prstGeom prst="rect">
            <a:avLst/>
          </a:prstGeom>
        </p:spPr>
      </p:pic>
      <p:sp>
        <p:nvSpPr>
          <p:cNvPr id="23" name="Text Box 16">
            <a:extLst>
              <a:ext uri="{FF2B5EF4-FFF2-40B4-BE49-F238E27FC236}">
                <a16:creationId xmlns:a16="http://schemas.microsoft.com/office/drawing/2014/main" id="{85E4D0E8-13F2-4541-8853-F27C744CC121}"/>
              </a:ext>
            </a:extLst>
          </p:cNvPr>
          <p:cNvSpPr txBox="1">
            <a:spLocks noChangeArrowheads="1"/>
          </p:cNvSpPr>
          <p:nvPr/>
        </p:nvSpPr>
        <p:spPr bwMode="auto">
          <a:xfrm>
            <a:off x="6120841" y="4238640"/>
            <a:ext cx="1668543" cy="92333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e-DE" altLang="de-DE" dirty="0" err="1">
                <a:solidFill>
                  <a:schemeClr val="bg1"/>
                </a:solidFill>
              </a:rPr>
              <a:t>Haumea</a:t>
            </a:r>
            <a:r>
              <a:rPr lang="de-DE" altLang="de-DE" dirty="0">
                <a:solidFill>
                  <a:schemeClr val="bg1"/>
                </a:solidFill>
              </a:rPr>
              <a:t> (mit </a:t>
            </a:r>
            <a:r>
              <a:rPr lang="de-DE" altLang="de-DE" dirty="0" err="1">
                <a:solidFill>
                  <a:schemeClr val="bg1"/>
                </a:solidFill>
              </a:rPr>
              <a:t>Hi‘iaka</a:t>
            </a:r>
            <a:r>
              <a:rPr lang="de-DE" altLang="de-DE" dirty="0">
                <a:solidFill>
                  <a:schemeClr val="bg1"/>
                </a:solidFill>
              </a:rPr>
              <a:t> und </a:t>
            </a:r>
            <a:r>
              <a:rPr lang="de-DE" altLang="de-DE" dirty="0" err="1">
                <a:solidFill>
                  <a:schemeClr val="bg1"/>
                </a:solidFill>
              </a:rPr>
              <a:t>Namaka</a:t>
            </a:r>
            <a:r>
              <a:rPr lang="de-DE" altLang="de-DE" dirty="0">
                <a:solidFill>
                  <a:schemeClr val="bg1"/>
                </a:solidFill>
              </a:rPr>
              <a:t>)</a:t>
            </a:r>
          </a:p>
        </p:txBody>
      </p:sp>
      <p:sp>
        <p:nvSpPr>
          <p:cNvPr id="19" name="Rechteck 18">
            <a:extLst>
              <a:ext uri="{FF2B5EF4-FFF2-40B4-BE49-F238E27FC236}">
                <a16:creationId xmlns:a16="http://schemas.microsoft.com/office/drawing/2014/main" id="{DCAD0634-7911-42DB-AA03-B7617D71B525}"/>
              </a:ext>
            </a:extLst>
          </p:cNvPr>
          <p:cNvSpPr/>
          <p:nvPr/>
        </p:nvSpPr>
        <p:spPr bwMode="auto">
          <a:xfrm>
            <a:off x="3209995" y="1800520"/>
            <a:ext cx="45719" cy="2807452"/>
          </a:xfrm>
          <a:prstGeom prst="rect">
            <a:avLst/>
          </a:prstGeom>
          <a:solidFill>
            <a:srgbClr val="FF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charset="0"/>
            </a:endParaRPr>
          </a:p>
        </p:txBody>
      </p:sp>
      <p:sp>
        <p:nvSpPr>
          <p:cNvPr id="22" name="Pfeil: nach rechts 21">
            <a:extLst>
              <a:ext uri="{FF2B5EF4-FFF2-40B4-BE49-F238E27FC236}">
                <a16:creationId xmlns:a16="http://schemas.microsoft.com/office/drawing/2014/main" id="{4FDD68E1-E9DE-4DA7-8047-792BAC0CE43D}"/>
              </a:ext>
            </a:extLst>
          </p:cNvPr>
          <p:cNvSpPr/>
          <p:nvPr/>
        </p:nvSpPr>
        <p:spPr bwMode="auto">
          <a:xfrm>
            <a:off x="3327662" y="1234911"/>
            <a:ext cx="735291" cy="339365"/>
          </a:xfrm>
          <a:prstGeom prst="rightArrow">
            <a:avLst/>
          </a:prstGeom>
          <a:solidFill>
            <a:srgbClr val="00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dirty="0">
              <a:ln>
                <a:noFill/>
              </a:ln>
              <a:solidFill>
                <a:schemeClr val="tx1"/>
              </a:solidFill>
              <a:effectLst/>
              <a:latin typeface="Arial" charset="0"/>
            </a:endParaRPr>
          </a:p>
        </p:txBody>
      </p:sp>
      <p:cxnSp>
        <p:nvCxnSpPr>
          <p:cNvPr id="25" name="Gerade Verbindung mit Pfeil 24">
            <a:extLst>
              <a:ext uri="{FF2B5EF4-FFF2-40B4-BE49-F238E27FC236}">
                <a16:creationId xmlns:a16="http://schemas.microsoft.com/office/drawing/2014/main" id="{1D57462F-2530-49A6-A30E-813668281F5E}"/>
              </a:ext>
            </a:extLst>
          </p:cNvPr>
          <p:cNvCxnSpPr>
            <a:stCxn id="19" idx="0"/>
          </p:cNvCxnSpPr>
          <p:nvPr/>
        </p:nvCxnSpPr>
        <p:spPr bwMode="auto">
          <a:xfrm>
            <a:off x="3232855" y="1800520"/>
            <a:ext cx="613281" cy="0"/>
          </a:xfrm>
          <a:prstGeom prst="straightConnector1">
            <a:avLst/>
          </a:prstGeom>
          <a:solidFill>
            <a:srgbClr val="000000"/>
          </a:solidFill>
          <a:ln w="34925" cap="flat" cmpd="sng" algn="ctr">
            <a:solidFill>
              <a:srgbClr val="FF6600"/>
            </a:solidFill>
            <a:prstDash val="solid"/>
            <a:round/>
            <a:headEnd type="none" w="med" len="med"/>
            <a:tailEnd type="triangle"/>
          </a:ln>
          <a:effectLst/>
        </p:spPr>
      </p:cxnSp>
      <p:cxnSp>
        <p:nvCxnSpPr>
          <p:cNvPr id="29" name="Gerade Verbindung mit Pfeil 28">
            <a:extLst>
              <a:ext uri="{FF2B5EF4-FFF2-40B4-BE49-F238E27FC236}">
                <a16:creationId xmlns:a16="http://schemas.microsoft.com/office/drawing/2014/main" id="{8E631480-A442-4F9C-A5A7-3AEE4B46A02E}"/>
              </a:ext>
            </a:extLst>
          </p:cNvPr>
          <p:cNvCxnSpPr>
            <a:cxnSpLocks/>
          </p:cNvCxnSpPr>
          <p:nvPr/>
        </p:nvCxnSpPr>
        <p:spPr bwMode="auto">
          <a:xfrm flipH="1" flipV="1">
            <a:off x="2626468" y="1800520"/>
            <a:ext cx="583528" cy="7388"/>
          </a:xfrm>
          <a:prstGeom prst="straightConnector1">
            <a:avLst/>
          </a:prstGeom>
          <a:solidFill>
            <a:srgbClr val="000000"/>
          </a:solidFill>
          <a:ln w="34925" cap="flat" cmpd="sng" algn="ctr">
            <a:solidFill>
              <a:srgbClr val="FF6600"/>
            </a:solidFill>
            <a:prstDash val="solid"/>
            <a:round/>
            <a:headEnd type="none" w="med" len="med"/>
            <a:tailEnd type="triangle"/>
          </a:ln>
          <a:effectLst/>
        </p:spPr>
      </p:cxnSp>
      <p:sp>
        <p:nvSpPr>
          <p:cNvPr id="32" name="Text Box 16">
            <a:extLst>
              <a:ext uri="{FF2B5EF4-FFF2-40B4-BE49-F238E27FC236}">
                <a16:creationId xmlns:a16="http://schemas.microsoft.com/office/drawing/2014/main" id="{8591FB77-C4F7-48F0-8A00-69A8BBA38135}"/>
              </a:ext>
            </a:extLst>
          </p:cNvPr>
          <p:cNvSpPr txBox="1">
            <a:spLocks noChangeArrowheads="1"/>
          </p:cNvSpPr>
          <p:nvPr/>
        </p:nvSpPr>
        <p:spPr bwMode="auto">
          <a:xfrm>
            <a:off x="3339822" y="1273887"/>
            <a:ext cx="985690"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e-DE" altLang="de-DE" sz="2000" b="1" dirty="0">
                <a:solidFill>
                  <a:srgbClr val="FF0000"/>
                </a:solidFill>
              </a:rPr>
              <a:t>TNO</a:t>
            </a:r>
          </a:p>
        </p:txBody>
      </p:sp>
      <p:sp>
        <p:nvSpPr>
          <p:cNvPr id="33" name="Text Box 16">
            <a:extLst>
              <a:ext uri="{FF2B5EF4-FFF2-40B4-BE49-F238E27FC236}">
                <a16:creationId xmlns:a16="http://schemas.microsoft.com/office/drawing/2014/main" id="{413D85E4-74A0-4AC0-B766-09A586D7CCF3}"/>
              </a:ext>
            </a:extLst>
          </p:cNvPr>
          <p:cNvSpPr txBox="1">
            <a:spLocks noChangeArrowheads="1"/>
          </p:cNvSpPr>
          <p:nvPr/>
        </p:nvSpPr>
        <p:spPr bwMode="auto">
          <a:xfrm>
            <a:off x="1328223" y="1034855"/>
            <a:ext cx="2554540"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e-DE" altLang="de-DE" sz="2000" b="1" dirty="0">
                <a:solidFill>
                  <a:srgbClr val="FF0000"/>
                </a:solidFill>
              </a:rPr>
              <a:t>Asteroidengürtel</a:t>
            </a:r>
          </a:p>
        </p:txBody>
      </p:sp>
      <p:sp>
        <p:nvSpPr>
          <p:cNvPr id="34" name="Text Box 16">
            <a:extLst>
              <a:ext uri="{FF2B5EF4-FFF2-40B4-BE49-F238E27FC236}">
                <a16:creationId xmlns:a16="http://schemas.microsoft.com/office/drawing/2014/main" id="{7437DF4E-C1DA-4641-8D32-A7D603EB0F80}"/>
              </a:ext>
            </a:extLst>
          </p:cNvPr>
          <p:cNvSpPr txBox="1">
            <a:spLocks noChangeArrowheads="1"/>
          </p:cNvSpPr>
          <p:nvPr/>
        </p:nvSpPr>
        <p:spPr bwMode="auto">
          <a:xfrm>
            <a:off x="193484" y="3578193"/>
            <a:ext cx="2869752" cy="120032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e-DE" altLang="de-DE" dirty="0">
                <a:solidFill>
                  <a:schemeClr val="bg1"/>
                </a:solidFill>
              </a:rPr>
              <a:t>Diese Übersicht zeigt die fünf Zwergplaneten unseres Sonnensystems, sowie ihren Aufenthaltsort.</a:t>
            </a:r>
          </a:p>
        </p:txBody>
      </p:sp>
    </p:spTree>
    <p:extLst>
      <p:ext uri="{BB962C8B-B14F-4D97-AF65-F5344CB8AC3E}">
        <p14:creationId xmlns:p14="http://schemas.microsoft.com/office/powerpoint/2010/main" val="3602525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6">
            <a:extLst>
              <a:ext uri="{FF2B5EF4-FFF2-40B4-BE49-F238E27FC236}">
                <a16:creationId xmlns:a16="http://schemas.microsoft.com/office/drawing/2014/main" id="{A161BA3E-F949-4721-AC40-D4BAB3B03A7D}"/>
              </a:ext>
            </a:extLst>
          </p:cNvPr>
          <p:cNvSpPr txBox="1">
            <a:spLocks noChangeArrowheads="1"/>
          </p:cNvSpPr>
          <p:nvPr/>
        </p:nvSpPr>
        <p:spPr bwMode="auto">
          <a:xfrm>
            <a:off x="684213" y="1412875"/>
            <a:ext cx="79914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e-DE" altLang="de-DE" dirty="0">
                <a:solidFill>
                  <a:schemeClr val="bg1"/>
                </a:solidFill>
              </a:rPr>
              <a:t>Diese Graphik gibt einen Überblick über den Aufbau unseres Sonnensystems. </a:t>
            </a:r>
          </a:p>
        </p:txBody>
      </p:sp>
      <p:sp>
        <p:nvSpPr>
          <p:cNvPr id="4099" name="Inhaltsplatzhalter 2">
            <a:extLst>
              <a:ext uri="{FF2B5EF4-FFF2-40B4-BE49-F238E27FC236}">
                <a16:creationId xmlns:a16="http://schemas.microsoft.com/office/drawing/2014/main" id="{A925AFB5-E79C-42CD-B93B-179AFE2A47B4}"/>
              </a:ext>
            </a:extLst>
          </p:cNvPr>
          <p:cNvSpPr txBox="1">
            <a:spLocks noChangeArrowheads="1"/>
          </p:cNvSpPr>
          <p:nvPr/>
        </p:nvSpPr>
        <p:spPr bwMode="auto">
          <a:xfrm>
            <a:off x="323850" y="549275"/>
            <a:ext cx="843597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1313" indent="-341313">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20000"/>
              </a:spcBef>
            </a:pPr>
            <a:r>
              <a:rPr lang="de-DE" altLang="de-DE" sz="2400" b="1" dirty="0">
                <a:solidFill>
                  <a:schemeClr val="bg1"/>
                </a:solidFill>
              </a:rPr>
              <a:t>1.) UNSER SONNENSYSTEM: ÜBERBLICK</a:t>
            </a:r>
          </a:p>
        </p:txBody>
      </p:sp>
      <p:sp>
        <p:nvSpPr>
          <p:cNvPr id="4100" name="Rechteck 9">
            <a:extLst>
              <a:ext uri="{FF2B5EF4-FFF2-40B4-BE49-F238E27FC236}">
                <a16:creationId xmlns:a16="http://schemas.microsoft.com/office/drawing/2014/main" id="{C6FF08C3-F109-4BD4-B045-A3B7D4E9D433}"/>
              </a:ext>
            </a:extLst>
          </p:cNvPr>
          <p:cNvSpPr>
            <a:spLocks noChangeArrowheads="1"/>
          </p:cNvSpPr>
          <p:nvPr/>
        </p:nvSpPr>
        <p:spPr bwMode="auto">
          <a:xfrm>
            <a:off x="668338" y="6051551"/>
            <a:ext cx="81994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DE" altLang="de-DE" sz="1200" dirty="0">
                <a:solidFill>
                  <a:srgbClr val="FFFFFF"/>
                </a:solidFill>
              </a:rPr>
              <a:t>Bild: „Sonnensystem-Grafik“ von </a:t>
            </a:r>
            <a:r>
              <a:rPr lang="de-DE" altLang="de-DE" sz="1200" dirty="0" err="1">
                <a:solidFill>
                  <a:srgbClr val="FFFFFF"/>
                </a:solidFill>
              </a:rPr>
              <a:t>Beinahegut</a:t>
            </a:r>
            <a:r>
              <a:rPr lang="de-DE" altLang="de-DE" sz="1200" dirty="0">
                <a:solidFill>
                  <a:srgbClr val="FFFFFF"/>
                </a:solidFill>
              </a:rPr>
              <a:t> – Own </a:t>
            </a:r>
            <a:r>
              <a:rPr lang="de-DE" altLang="de-DE" sz="1200" dirty="0" err="1">
                <a:solidFill>
                  <a:srgbClr val="FFFFFF"/>
                </a:solidFill>
              </a:rPr>
              <a:t>work</a:t>
            </a:r>
            <a:r>
              <a:rPr lang="de-DE" altLang="de-DE" sz="1200" dirty="0">
                <a:solidFill>
                  <a:srgbClr val="FFFFFF"/>
                </a:solidFill>
              </a:rPr>
              <a:t> (</a:t>
            </a:r>
            <a:r>
              <a:rPr lang="de-DE" altLang="de-DE" sz="1200" dirty="0">
                <a:solidFill>
                  <a:srgbClr val="FFFFFF"/>
                </a:solidFill>
                <a:hlinkClick r:id="rId2"/>
              </a:rPr>
              <a:t>https://commons.wikimedia.org/wiki/User:Beinahegut</a:t>
            </a:r>
            <a:r>
              <a:rPr lang="de-DE" altLang="de-DE" sz="1200" dirty="0">
                <a:solidFill>
                  <a:srgbClr val="FFFFFF"/>
                </a:solidFill>
              </a:rPr>
              <a:t>)</a:t>
            </a:r>
          </a:p>
          <a:p>
            <a:pPr eaLnBrk="1" hangingPunct="1"/>
            <a:r>
              <a:rPr lang="de-DE" altLang="de-DE" sz="1200" dirty="0">
                <a:solidFill>
                  <a:srgbClr val="FFFFFF"/>
                </a:solidFill>
              </a:rPr>
              <a:t>[CC BY-SA 4.0] via </a:t>
            </a:r>
            <a:r>
              <a:rPr lang="de-DE" altLang="de-DE" sz="1200" dirty="0">
                <a:solidFill>
                  <a:schemeClr val="bg1"/>
                </a:solidFill>
                <a:hlinkClick r:id="rId3"/>
              </a:rPr>
              <a:t>https://commons.wikimedia.org/wiki/File:Sonnensystem-Grafik.pdf</a:t>
            </a:r>
            <a:endParaRPr lang="de-DE" altLang="de-DE" sz="1200" dirty="0">
              <a:solidFill>
                <a:schemeClr val="bg1"/>
              </a:solidFill>
            </a:endParaRPr>
          </a:p>
        </p:txBody>
      </p:sp>
      <p:pic>
        <p:nvPicPr>
          <p:cNvPr id="4101" name="Picture 12" descr="page1-640px-Sonnensystem-Grafik">
            <a:extLst>
              <a:ext uri="{FF2B5EF4-FFF2-40B4-BE49-F238E27FC236}">
                <a16:creationId xmlns:a16="http://schemas.microsoft.com/office/drawing/2014/main" id="{4174AEF5-90B3-4BAA-A2D4-D8ED8C5DF1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7725" y="2038350"/>
            <a:ext cx="7783513"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Text Box 16">
            <a:extLst>
              <a:ext uri="{FF2B5EF4-FFF2-40B4-BE49-F238E27FC236}">
                <a16:creationId xmlns:a16="http://schemas.microsoft.com/office/drawing/2014/main" id="{9F45FAC7-B8F5-4BFF-B6FD-B76108EB38F0}"/>
              </a:ext>
            </a:extLst>
          </p:cNvPr>
          <p:cNvSpPr txBox="1">
            <a:spLocks noChangeArrowheads="1"/>
          </p:cNvSpPr>
          <p:nvPr/>
        </p:nvSpPr>
        <p:spPr bwMode="auto">
          <a:xfrm>
            <a:off x="876300" y="5195888"/>
            <a:ext cx="79914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e-DE" altLang="de-DE" dirty="0">
                <a:solidFill>
                  <a:schemeClr val="bg1"/>
                </a:solidFill>
              </a:rPr>
              <a:t>Die Größen der Planeten sind maßstabsgetreu dargestellt, nicht aber deren Abstände zur Sonne.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Inhaltsplatzhalter 2">
            <a:extLst>
              <a:ext uri="{FF2B5EF4-FFF2-40B4-BE49-F238E27FC236}">
                <a16:creationId xmlns:a16="http://schemas.microsoft.com/office/drawing/2014/main" id="{B348246F-DED8-4269-8242-D7C8378B7621}"/>
              </a:ext>
            </a:extLst>
          </p:cNvPr>
          <p:cNvSpPr txBox="1">
            <a:spLocks noChangeArrowheads="1"/>
          </p:cNvSpPr>
          <p:nvPr/>
        </p:nvSpPr>
        <p:spPr bwMode="auto">
          <a:xfrm>
            <a:off x="324000" y="550800"/>
            <a:ext cx="843597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1313" indent="-341313">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20000"/>
              </a:spcBef>
            </a:pPr>
            <a:r>
              <a:rPr lang="de-DE" altLang="de-DE" sz="2400" b="1" dirty="0">
                <a:solidFill>
                  <a:schemeClr val="bg1"/>
                </a:solidFill>
              </a:rPr>
              <a:t>3.) VAGABUNDEN DES SONNENSYSTEMS: KOMETEN</a:t>
            </a:r>
          </a:p>
        </p:txBody>
      </p:sp>
      <p:sp>
        <p:nvSpPr>
          <p:cNvPr id="15364" name="Text Box 16">
            <a:extLst>
              <a:ext uri="{FF2B5EF4-FFF2-40B4-BE49-F238E27FC236}">
                <a16:creationId xmlns:a16="http://schemas.microsoft.com/office/drawing/2014/main" id="{C32D2FB9-9CDF-41DF-96B8-7144A91914FB}"/>
              </a:ext>
            </a:extLst>
          </p:cNvPr>
          <p:cNvSpPr txBox="1">
            <a:spLocks noChangeArrowheads="1"/>
          </p:cNvSpPr>
          <p:nvPr/>
        </p:nvSpPr>
        <p:spPr bwMode="auto">
          <a:xfrm>
            <a:off x="323849" y="1071186"/>
            <a:ext cx="8343900" cy="178510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e-DE" altLang="de-DE" dirty="0">
                <a:solidFill>
                  <a:schemeClr val="bg1"/>
                </a:solidFill>
              </a:rPr>
              <a:t>Der Kuiper-Gürtel beinhaltet auch eine Vielzahl an kurzperiodischen Kometen. Ein </a:t>
            </a:r>
            <a:r>
              <a:rPr lang="de-DE" altLang="de-DE" sz="2000" b="1" dirty="0">
                <a:solidFill>
                  <a:srgbClr val="FF0000"/>
                </a:solidFill>
              </a:rPr>
              <a:t>Komet</a:t>
            </a:r>
            <a:r>
              <a:rPr lang="de-DE" altLang="de-DE" dirty="0">
                <a:solidFill>
                  <a:schemeClr val="bg1"/>
                </a:solidFill>
              </a:rPr>
              <a:t> ist ein meist mehrere Kilometer großer Brocken aus Eis, Staub und lockerem Gestein. Diese Himmelskörper werden daher auch oft „dreckige Schneebälle“ genannt. In Sonnennähe gasen Kometen bedingt durch den Sonnenwind aus, was ihnen oft einen hellen und gut sichtbaren Schweif verleiht, was ihnen auch ihren Namen verleiht (</a:t>
            </a:r>
            <a:r>
              <a:rPr lang="de-DE" altLang="de-DE" dirty="0" err="1">
                <a:solidFill>
                  <a:schemeClr val="bg1"/>
                </a:solidFill>
              </a:rPr>
              <a:t>altgr</a:t>
            </a:r>
            <a:r>
              <a:rPr lang="de-DE" altLang="de-DE" dirty="0">
                <a:solidFill>
                  <a:schemeClr val="bg1"/>
                </a:solidFill>
              </a:rPr>
              <a:t>.: „Haarstern“ oder Mähnenstern.</a:t>
            </a:r>
          </a:p>
        </p:txBody>
      </p:sp>
      <p:graphicFrame>
        <p:nvGraphicFramePr>
          <p:cNvPr id="15366" name="Object 14">
            <a:extLst>
              <a:ext uri="{FF2B5EF4-FFF2-40B4-BE49-F238E27FC236}">
                <a16:creationId xmlns:a16="http://schemas.microsoft.com/office/drawing/2014/main" id="{68493979-38AA-46F2-A187-A25C223A94DD}"/>
              </a:ext>
            </a:extLst>
          </p:cNvPr>
          <p:cNvGraphicFramePr>
            <a:graphicFrameLocks noChangeAspect="1"/>
          </p:cNvGraphicFramePr>
          <p:nvPr/>
        </p:nvGraphicFramePr>
        <p:xfrm>
          <a:off x="4381500" y="3327400"/>
          <a:ext cx="381000" cy="203200"/>
        </p:xfrm>
        <a:graphic>
          <a:graphicData uri="http://schemas.openxmlformats.org/presentationml/2006/ole">
            <mc:AlternateContent xmlns:mc="http://schemas.openxmlformats.org/markup-compatibility/2006">
              <mc:Choice xmlns:v="urn:schemas-microsoft-com:vml" Requires="v">
                <p:oleObj spid="_x0000_s20530" name="Formel" r:id="rId3" imgW="380835" imgH="203112" progId="Equation.3">
                  <p:embed/>
                </p:oleObj>
              </mc:Choice>
              <mc:Fallback>
                <p:oleObj name="Formel" r:id="rId3" imgW="380835" imgH="203112" progId="Equation.3">
                  <p:embed/>
                  <p:pic>
                    <p:nvPicPr>
                      <p:cNvPr id="0" name="Picture 4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1500" y="3327400"/>
                        <a:ext cx="381000" cy="20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hteck 9">
            <a:extLst>
              <a:ext uri="{FF2B5EF4-FFF2-40B4-BE49-F238E27FC236}">
                <a16:creationId xmlns:a16="http://schemas.microsoft.com/office/drawing/2014/main" id="{4838A766-ABDD-42C8-9E26-E25F86447987}"/>
              </a:ext>
            </a:extLst>
          </p:cNvPr>
          <p:cNvSpPr>
            <a:spLocks noChangeArrowheads="1"/>
          </p:cNvSpPr>
          <p:nvPr/>
        </p:nvSpPr>
        <p:spPr bwMode="auto">
          <a:xfrm>
            <a:off x="-16697" y="6307200"/>
            <a:ext cx="911736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DE" altLang="de-DE" sz="1100" dirty="0">
                <a:solidFill>
                  <a:srgbClr val="FFFFFF"/>
                </a:solidFill>
              </a:rPr>
              <a:t>Bild: „</a:t>
            </a:r>
            <a:r>
              <a:rPr lang="de-DE" altLang="de-DE" sz="1100" dirty="0" err="1">
                <a:solidFill>
                  <a:srgbClr val="FFFFFF"/>
                </a:solidFill>
              </a:rPr>
              <a:t>Lspn</a:t>
            </a:r>
            <a:r>
              <a:rPr lang="de-DE" altLang="de-DE" sz="1100" dirty="0">
                <a:solidFill>
                  <a:srgbClr val="FFFFFF"/>
                </a:solidFill>
              </a:rPr>
              <a:t> </a:t>
            </a:r>
            <a:r>
              <a:rPr lang="de-DE" altLang="de-DE" sz="1100" dirty="0" err="1">
                <a:solidFill>
                  <a:srgbClr val="FFFFFF"/>
                </a:solidFill>
              </a:rPr>
              <a:t>comet</a:t>
            </a:r>
            <a:r>
              <a:rPr lang="de-DE" altLang="de-DE" sz="1100" dirty="0">
                <a:solidFill>
                  <a:srgbClr val="FFFFFF"/>
                </a:solidFill>
              </a:rPr>
              <a:t> </a:t>
            </a:r>
            <a:r>
              <a:rPr lang="de-DE" altLang="de-DE" sz="1100" dirty="0" err="1">
                <a:solidFill>
                  <a:srgbClr val="FFFFFF"/>
                </a:solidFill>
              </a:rPr>
              <a:t>halley</a:t>
            </a:r>
            <a:r>
              <a:rPr lang="de-DE" altLang="de-DE" sz="1100" dirty="0">
                <a:solidFill>
                  <a:srgbClr val="FFFFFF"/>
                </a:solidFill>
              </a:rPr>
              <a:t>“ von NASA / W. </a:t>
            </a:r>
            <a:r>
              <a:rPr lang="de-DE" altLang="de-DE" sz="1100" dirty="0" err="1">
                <a:solidFill>
                  <a:srgbClr val="FFFFFF"/>
                </a:solidFill>
              </a:rPr>
              <a:t>Liller</a:t>
            </a:r>
            <a:r>
              <a:rPr lang="de-DE" altLang="de-DE" sz="1100" dirty="0">
                <a:solidFill>
                  <a:srgbClr val="FFFFFF"/>
                </a:solidFill>
              </a:rPr>
              <a:t> [Public Domain (PD-</a:t>
            </a:r>
            <a:r>
              <a:rPr lang="de-DE" altLang="de-DE" sz="1100" dirty="0" err="1">
                <a:solidFill>
                  <a:srgbClr val="FFFFFF"/>
                </a:solidFill>
              </a:rPr>
              <a:t>USGov</a:t>
            </a:r>
            <a:r>
              <a:rPr lang="de-DE" altLang="de-DE" sz="1100" dirty="0">
                <a:solidFill>
                  <a:srgbClr val="FFFFFF"/>
                </a:solidFill>
              </a:rPr>
              <a:t>)] via </a:t>
            </a:r>
            <a:r>
              <a:rPr lang="de-DE" altLang="de-DE" sz="1100" dirty="0">
                <a:solidFill>
                  <a:srgbClr val="FFFFFF"/>
                </a:solidFill>
                <a:hlinkClick r:id="rId5"/>
              </a:rPr>
              <a:t>https://commons.wikimedia.org/wiki/File:Lspn_comet_halley.jpg</a:t>
            </a:r>
            <a:r>
              <a:rPr lang="de-DE" altLang="de-DE" sz="1100" dirty="0">
                <a:solidFill>
                  <a:srgbClr val="FFFFFF"/>
                </a:solidFill>
              </a:rPr>
              <a:t> </a:t>
            </a:r>
            <a:endParaRPr lang="de-DE" altLang="de-DE" sz="1100" dirty="0">
              <a:solidFill>
                <a:schemeClr val="bg1"/>
              </a:solidFill>
            </a:endParaRPr>
          </a:p>
        </p:txBody>
      </p:sp>
      <p:pic>
        <p:nvPicPr>
          <p:cNvPr id="4" name="Grafik 3" descr="Ein Bild, das Teller, Himmel, Stern, Mann enthält.&#10;&#10;Automatisch generierte Beschreibung">
            <a:extLst>
              <a:ext uri="{FF2B5EF4-FFF2-40B4-BE49-F238E27FC236}">
                <a16:creationId xmlns:a16="http://schemas.microsoft.com/office/drawing/2014/main" id="{BDEAE453-811F-4EBD-AB49-D6C6D6F11B1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3850" y="2932506"/>
            <a:ext cx="3569420" cy="2477773"/>
          </a:xfrm>
          <a:prstGeom prst="rect">
            <a:avLst/>
          </a:prstGeom>
        </p:spPr>
      </p:pic>
      <p:sp>
        <p:nvSpPr>
          <p:cNvPr id="9" name="Text Box 16">
            <a:extLst>
              <a:ext uri="{FF2B5EF4-FFF2-40B4-BE49-F238E27FC236}">
                <a16:creationId xmlns:a16="http://schemas.microsoft.com/office/drawing/2014/main" id="{D877B300-8A08-4C64-BCDA-6720172A1964}"/>
              </a:ext>
            </a:extLst>
          </p:cNvPr>
          <p:cNvSpPr txBox="1">
            <a:spLocks noChangeArrowheads="1"/>
          </p:cNvSpPr>
          <p:nvPr/>
        </p:nvSpPr>
        <p:spPr bwMode="auto">
          <a:xfrm>
            <a:off x="4027405" y="2828434"/>
            <a:ext cx="4621492" cy="258532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e-DE" altLang="de-DE" dirty="0">
                <a:solidFill>
                  <a:schemeClr val="bg1"/>
                </a:solidFill>
              </a:rPr>
              <a:t>Kurzperiodische Kometen haben eine Umlaufdauer von weniger als 200 Jahren, ihre Bahnen verlaufen meist in </a:t>
            </a:r>
            <a:r>
              <a:rPr lang="de-DE" altLang="de-DE" dirty="0" err="1">
                <a:solidFill>
                  <a:schemeClr val="bg1"/>
                </a:solidFill>
              </a:rPr>
              <a:t>Ekliptiknähe</a:t>
            </a:r>
            <a:r>
              <a:rPr lang="de-DE" altLang="de-DE" dirty="0">
                <a:solidFill>
                  <a:schemeClr val="bg1"/>
                </a:solidFill>
              </a:rPr>
              <a:t> und im üblichen Umlaufsinn des Sonnensystems. Viele dieser Kometen haben den sonnenfernsten Punkt ihrer Bahn (Aphel) bei ca.  5 bis 6 AE, was der Sonnenentfernung des Planeten Jupiter entspricht.</a:t>
            </a:r>
          </a:p>
        </p:txBody>
      </p:sp>
      <p:sp>
        <p:nvSpPr>
          <p:cNvPr id="10" name="Text Box 16">
            <a:extLst>
              <a:ext uri="{FF2B5EF4-FFF2-40B4-BE49-F238E27FC236}">
                <a16:creationId xmlns:a16="http://schemas.microsoft.com/office/drawing/2014/main" id="{08B2EAED-C983-4729-923E-18B97BFAD185}"/>
              </a:ext>
            </a:extLst>
          </p:cNvPr>
          <p:cNvSpPr txBox="1">
            <a:spLocks noChangeArrowheads="1"/>
          </p:cNvSpPr>
          <p:nvPr/>
        </p:nvSpPr>
        <p:spPr bwMode="auto">
          <a:xfrm>
            <a:off x="277811" y="5486495"/>
            <a:ext cx="7687837" cy="64633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e-DE" altLang="de-DE" dirty="0">
                <a:solidFill>
                  <a:schemeClr val="bg1"/>
                </a:solidFill>
              </a:rPr>
              <a:t>Das Bild zeigt den </a:t>
            </a:r>
            <a:r>
              <a:rPr lang="de-DE" altLang="de-DE" dirty="0" err="1">
                <a:solidFill>
                  <a:schemeClr val="bg1"/>
                </a:solidFill>
              </a:rPr>
              <a:t>Halleyschen</a:t>
            </a:r>
            <a:r>
              <a:rPr lang="de-DE" altLang="de-DE" dirty="0">
                <a:solidFill>
                  <a:schemeClr val="bg1"/>
                </a:solidFill>
              </a:rPr>
              <a:t> Kometen im Jahre 1986. Die Wiederkehr dieses Planeten wird für das Jahr 2061 erwartet.</a:t>
            </a:r>
          </a:p>
        </p:txBody>
      </p:sp>
    </p:spTree>
    <p:extLst>
      <p:ext uri="{BB962C8B-B14F-4D97-AF65-F5344CB8AC3E}">
        <p14:creationId xmlns:p14="http://schemas.microsoft.com/office/powerpoint/2010/main" val="7296886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Inhaltsplatzhalter 2">
            <a:extLst>
              <a:ext uri="{FF2B5EF4-FFF2-40B4-BE49-F238E27FC236}">
                <a16:creationId xmlns:a16="http://schemas.microsoft.com/office/drawing/2014/main" id="{B348246F-DED8-4269-8242-D7C8378B7621}"/>
              </a:ext>
            </a:extLst>
          </p:cNvPr>
          <p:cNvSpPr txBox="1">
            <a:spLocks noChangeArrowheads="1"/>
          </p:cNvSpPr>
          <p:nvPr/>
        </p:nvSpPr>
        <p:spPr bwMode="auto">
          <a:xfrm>
            <a:off x="324000" y="550800"/>
            <a:ext cx="843597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1313" indent="-341313">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20000"/>
              </a:spcBef>
            </a:pPr>
            <a:r>
              <a:rPr lang="de-DE" altLang="de-DE" sz="2400" b="1" dirty="0">
                <a:solidFill>
                  <a:schemeClr val="bg1"/>
                </a:solidFill>
              </a:rPr>
              <a:t>3.) STATION 12: DIE OORTSCHE WOLKE</a:t>
            </a:r>
          </a:p>
        </p:txBody>
      </p:sp>
      <p:sp>
        <p:nvSpPr>
          <p:cNvPr id="15364" name="Text Box 16">
            <a:extLst>
              <a:ext uri="{FF2B5EF4-FFF2-40B4-BE49-F238E27FC236}">
                <a16:creationId xmlns:a16="http://schemas.microsoft.com/office/drawing/2014/main" id="{C32D2FB9-9CDF-41DF-96B8-7144A91914FB}"/>
              </a:ext>
            </a:extLst>
          </p:cNvPr>
          <p:cNvSpPr txBox="1">
            <a:spLocks noChangeArrowheads="1"/>
          </p:cNvSpPr>
          <p:nvPr/>
        </p:nvSpPr>
        <p:spPr bwMode="auto">
          <a:xfrm>
            <a:off x="4874385" y="1131215"/>
            <a:ext cx="3663689" cy="261610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e-DE" altLang="de-DE" dirty="0">
                <a:solidFill>
                  <a:schemeClr val="bg1"/>
                </a:solidFill>
              </a:rPr>
              <a:t>Die </a:t>
            </a:r>
            <a:r>
              <a:rPr lang="de-DE" altLang="de-DE" sz="2000" b="1" dirty="0" err="1">
                <a:solidFill>
                  <a:srgbClr val="FF0000"/>
                </a:solidFill>
              </a:rPr>
              <a:t>Oortsche</a:t>
            </a:r>
            <a:r>
              <a:rPr lang="de-DE" altLang="de-DE" sz="2000" b="1" dirty="0">
                <a:solidFill>
                  <a:srgbClr val="FF0000"/>
                </a:solidFill>
              </a:rPr>
              <a:t> Wolke </a:t>
            </a:r>
            <a:r>
              <a:rPr lang="de-DE" altLang="de-DE" dirty="0">
                <a:solidFill>
                  <a:schemeClr val="bg1"/>
                </a:solidFill>
              </a:rPr>
              <a:t>wurde im Jahre 1950 von dem Niederländer Jan Hendrik </a:t>
            </a:r>
            <a:r>
              <a:rPr lang="de-DE" altLang="de-DE" dirty="0" err="1">
                <a:solidFill>
                  <a:schemeClr val="bg1"/>
                </a:solidFill>
              </a:rPr>
              <a:t>Oort</a:t>
            </a:r>
            <a:r>
              <a:rPr lang="de-DE" altLang="de-DE" dirty="0">
                <a:solidFill>
                  <a:schemeClr val="bg1"/>
                </a:solidFill>
              </a:rPr>
              <a:t> postuliert und noch nicht nachgewiesen. Sie soll die Heimat der langperiodischen Kometen sein, deren Umlaufdauern zwischen 200 Jahren und 100 Millionen Jahren liegen. </a:t>
            </a:r>
          </a:p>
        </p:txBody>
      </p:sp>
      <p:graphicFrame>
        <p:nvGraphicFramePr>
          <p:cNvPr id="15366" name="Object 14">
            <a:extLst>
              <a:ext uri="{FF2B5EF4-FFF2-40B4-BE49-F238E27FC236}">
                <a16:creationId xmlns:a16="http://schemas.microsoft.com/office/drawing/2014/main" id="{68493979-38AA-46F2-A187-A25C223A94DD}"/>
              </a:ext>
            </a:extLst>
          </p:cNvPr>
          <p:cNvGraphicFramePr>
            <a:graphicFrameLocks noChangeAspect="1"/>
          </p:cNvGraphicFramePr>
          <p:nvPr/>
        </p:nvGraphicFramePr>
        <p:xfrm>
          <a:off x="4381500" y="3327400"/>
          <a:ext cx="381000" cy="203200"/>
        </p:xfrm>
        <a:graphic>
          <a:graphicData uri="http://schemas.openxmlformats.org/presentationml/2006/ole">
            <mc:AlternateContent xmlns:mc="http://schemas.openxmlformats.org/markup-compatibility/2006">
              <mc:Choice xmlns:v="urn:schemas-microsoft-com:vml" Requires="v">
                <p:oleObj spid="_x0000_s21547" name="Formel" r:id="rId3" imgW="380835" imgH="203112" progId="Equation.3">
                  <p:embed/>
                </p:oleObj>
              </mc:Choice>
              <mc:Fallback>
                <p:oleObj name="Formel" r:id="rId3" imgW="380835" imgH="203112" progId="Equation.3">
                  <p:embed/>
                  <p:pic>
                    <p:nvPicPr>
                      <p:cNvPr id="0" name="Picture 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1500" y="3327400"/>
                        <a:ext cx="381000" cy="20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hteck 9">
            <a:extLst>
              <a:ext uri="{FF2B5EF4-FFF2-40B4-BE49-F238E27FC236}">
                <a16:creationId xmlns:a16="http://schemas.microsoft.com/office/drawing/2014/main" id="{4838A766-ABDD-42C8-9E26-E25F86447987}"/>
              </a:ext>
            </a:extLst>
          </p:cNvPr>
          <p:cNvSpPr>
            <a:spLocks noChangeArrowheads="1"/>
          </p:cNvSpPr>
          <p:nvPr/>
        </p:nvSpPr>
        <p:spPr bwMode="auto">
          <a:xfrm>
            <a:off x="356255" y="5930369"/>
            <a:ext cx="84359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DE" altLang="de-DE" sz="1200" dirty="0">
                <a:solidFill>
                  <a:srgbClr val="FFFFFF"/>
                </a:solidFill>
              </a:rPr>
              <a:t>Bild: „</a:t>
            </a:r>
            <a:r>
              <a:rPr lang="de-DE" altLang="de-DE" sz="1200" dirty="0" err="1">
                <a:solidFill>
                  <a:srgbClr val="FFFFFF"/>
                </a:solidFill>
              </a:rPr>
              <a:t>Oortschewolke</a:t>
            </a:r>
            <a:r>
              <a:rPr lang="de-DE" altLang="de-DE" sz="1200" dirty="0">
                <a:solidFill>
                  <a:srgbClr val="FFFFFF"/>
                </a:solidFill>
              </a:rPr>
              <a:t>“ von „</a:t>
            </a:r>
            <a:r>
              <a:rPr lang="de-DE" altLang="de-DE" sz="1200" dirty="0" err="1">
                <a:solidFill>
                  <a:srgbClr val="FFFFFF"/>
                </a:solidFill>
              </a:rPr>
              <a:t>Herbye</a:t>
            </a:r>
            <a:r>
              <a:rPr lang="de-DE" altLang="de-DE" sz="1200" dirty="0">
                <a:solidFill>
                  <a:srgbClr val="FFFFFF"/>
                </a:solidFill>
              </a:rPr>
              <a:t> at </a:t>
            </a:r>
            <a:r>
              <a:rPr lang="de-DE" altLang="de-DE" sz="1200" dirty="0" err="1">
                <a:solidFill>
                  <a:srgbClr val="FFFFFF"/>
                </a:solidFill>
              </a:rPr>
              <a:t>de.wikipedia</a:t>
            </a:r>
            <a:r>
              <a:rPr lang="de-DE" altLang="de-DE" sz="1200" dirty="0">
                <a:solidFill>
                  <a:srgbClr val="FFFFFF"/>
                </a:solidFill>
              </a:rPr>
              <a:t>“ [CC BY-SA 3.0] via </a:t>
            </a:r>
            <a:r>
              <a:rPr lang="de-DE" altLang="de-DE" sz="1200" dirty="0">
                <a:solidFill>
                  <a:srgbClr val="FFFFFF"/>
                </a:solidFill>
                <a:hlinkClick r:id="rId5"/>
              </a:rPr>
              <a:t>https://commons.wikimedia.org/wiki/File:Oortschewolke.jpg</a:t>
            </a:r>
            <a:r>
              <a:rPr lang="de-DE" altLang="de-DE" sz="1200" dirty="0">
                <a:solidFill>
                  <a:srgbClr val="FFFFFF"/>
                </a:solidFill>
              </a:rPr>
              <a:t> </a:t>
            </a:r>
            <a:endParaRPr lang="de-DE" altLang="de-DE" sz="1200" dirty="0">
              <a:solidFill>
                <a:schemeClr val="bg1"/>
              </a:solidFill>
            </a:endParaRPr>
          </a:p>
        </p:txBody>
      </p:sp>
      <p:pic>
        <p:nvPicPr>
          <p:cNvPr id="3" name="Grafik 2" descr="Ein Bild, das Durchschlag, Tier, Teller enthält.&#10;&#10;Automatisch generierte Beschreibung">
            <a:extLst>
              <a:ext uri="{FF2B5EF4-FFF2-40B4-BE49-F238E27FC236}">
                <a16:creationId xmlns:a16="http://schemas.microsoft.com/office/drawing/2014/main" id="{0A4027E3-4C99-4AAB-91B5-F34AB438604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0213" y="1131215"/>
            <a:ext cx="3951287" cy="2661071"/>
          </a:xfrm>
          <a:prstGeom prst="rect">
            <a:avLst/>
          </a:prstGeom>
        </p:spPr>
      </p:pic>
      <p:sp>
        <p:nvSpPr>
          <p:cNvPr id="9" name="Text Box 16">
            <a:extLst>
              <a:ext uri="{FF2B5EF4-FFF2-40B4-BE49-F238E27FC236}">
                <a16:creationId xmlns:a16="http://schemas.microsoft.com/office/drawing/2014/main" id="{4A4A9599-1C11-4F85-9C5A-3ED83529C8BB}"/>
              </a:ext>
            </a:extLst>
          </p:cNvPr>
          <p:cNvSpPr txBox="1">
            <a:spLocks noChangeArrowheads="1"/>
          </p:cNvSpPr>
          <p:nvPr/>
        </p:nvSpPr>
        <p:spPr bwMode="auto">
          <a:xfrm>
            <a:off x="356255" y="3920486"/>
            <a:ext cx="8071308" cy="120032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e-DE" altLang="de-DE" dirty="0">
                <a:solidFill>
                  <a:schemeClr val="bg1"/>
                </a:solidFill>
              </a:rPr>
              <a:t>Im Gegensatz zum </a:t>
            </a:r>
            <a:r>
              <a:rPr lang="de-DE" altLang="de-DE" dirty="0" err="1">
                <a:solidFill>
                  <a:schemeClr val="bg1"/>
                </a:solidFill>
              </a:rPr>
              <a:t>ekliptiknahen</a:t>
            </a:r>
            <a:r>
              <a:rPr lang="de-DE" altLang="de-DE" dirty="0">
                <a:solidFill>
                  <a:schemeClr val="bg1"/>
                </a:solidFill>
              </a:rPr>
              <a:t> Kuipergürtel sind hier Umlaufbahnen in allen Richtungen und Orientierungen vorhanden, was zu einer Kugelform führt. Der Radius dieser Wolke wird mit 100.000AE angenommen, was rund 1,6 Lichtjahren entspricht.</a:t>
            </a:r>
          </a:p>
        </p:txBody>
      </p:sp>
    </p:spTree>
    <p:extLst>
      <p:ext uri="{BB962C8B-B14F-4D97-AF65-F5344CB8AC3E}">
        <p14:creationId xmlns:p14="http://schemas.microsoft.com/office/powerpoint/2010/main" val="3017365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Inhaltsplatzhalter 2">
            <a:extLst>
              <a:ext uri="{FF2B5EF4-FFF2-40B4-BE49-F238E27FC236}">
                <a16:creationId xmlns:a16="http://schemas.microsoft.com/office/drawing/2014/main" id="{7B6152A3-9EEB-44EB-B439-BBC83656CA60}"/>
              </a:ext>
            </a:extLst>
          </p:cNvPr>
          <p:cNvSpPr txBox="1">
            <a:spLocks noChangeArrowheads="1"/>
          </p:cNvSpPr>
          <p:nvPr/>
        </p:nvSpPr>
        <p:spPr bwMode="auto">
          <a:xfrm>
            <a:off x="323850" y="549275"/>
            <a:ext cx="843597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1313" indent="-341313">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20000"/>
              </a:spcBef>
            </a:pPr>
            <a:r>
              <a:rPr lang="de-DE" altLang="de-DE" sz="2400" b="1" dirty="0">
                <a:solidFill>
                  <a:schemeClr val="bg1"/>
                </a:solidFill>
              </a:rPr>
              <a:t>1.) UNSER SONNENSYSTEM: ÜBERBLICK</a:t>
            </a:r>
          </a:p>
        </p:txBody>
      </p:sp>
      <p:pic>
        <p:nvPicPr>
          <p:cNvPr id="5124" name="Picture 5" descr="page1-640px-Sonnensystem-Grafik">
            <a:extLst>
              <a:ext uri="{FF2B5EF4-FFF2-40B4-BE49-F238E27FC236}">
                <a16:creationId xmlns:a16="http://schemas.microsoft.com/office/drawing/2014/main" id="{0B786200-FBDB-4660-80AB-8FF9D57230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575" y="1038225"/>
            <a:ext cx="7783513"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Text Box 16">
            <a:extLst>
              <a:ext uri="{FF2B5EF4-FFF2-40B4-BE49-F238E27FC236}">
                <a16:creationId xmlns:a16="http://schemas.microsoft.com/office/drawing/2014/main" id="{A9533581-3865-40A6-AD8B-62F0684090BE}"/>
              </a:ext>
            </a:extLst>
          </p:cNvPr>
          <p:cNvSpPr txBox="1">
            <a:spLocks noChangeArrowheads="1"/>
          </p:cNvSpPr>
          <p:nvPr/>
        </p:nvSpPr>
        <p:spPr bwMode="auto">
          <a:xfrm>
            <a:off x="352425" y="4281488"/>
            <a:ext cx="27051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e-DE" altLang="de-DE" dirty="0">
                <a:solidFill>
                  <a:schemeClr val="bg1"/>
                </a:solidFill>
              </a:rPr>
              <a:t>Kleine Gesteinsplaneten</a:t>
            </a:r>
          </a:p>
        </p:txBody>
      </p:sp>
      <p:sp>
        <p:nvSpPr>
          <p:cNvPr id="5126" name="Text Box 16">
            <a:extLst>
              <a:ext uri="{FF2B5EF4-FFF2-40B4-BE49-F238E27FC236}">
                <a16:creationId xmlns:a16="http://schemas.microsoft.com/office/drawing/2014/main" id="{FAFCBA81-1FF4-429E-AC87-095BDCDF3B87}"/>
              </a:ext>
            </a:extLst>
          </p:cNvPr>
          <p:cNvSpPr txBox="1">
            <a:spLocks noChangeArrowheads="1"/>
          </p:cNvSpPr>
          <p:nvPr/>
        </p:nvSpPr>
        <p:spPr bwMode="auto">
          <a:xfrm>
            <a:off x="2630488" y="4711700"/>
            <a:ext cx="13620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e-DE" altLang="de-DE">
                <a:solidFill>
                  <a:schemeClr val="bg1"/>
                </a:solidFill>
              </a:rPr>
              <a:t>Asteroiden</a:t>
            </a:r>
          </a:p>
        </p:txBody>
      </p:sp>
      <p:sp>
        <p:nvSpPr>
          <p:cNvPr id="5127" name="Text Box 16">
            <a:extLst>
              <a:ext uri="{FF2B5EF4-FFF2-40B4-BE49-F238E27FC236}">
                <a16:creationId xmlns:a16="http://schemas.microsoft.com/office/drawing/2014/main" id="{ADBE01DD-27E9-48DA-B777-8B682C7512CF}"/>
              </a:ext>
            </a:extLst>
          </p:cNvPr>
          <p:cNvSpPr txBox="1">
            <a:spLocks noChangeArrowheads="1"/>
          </p:cNvSpPr>
          <p:nvPr/>
        </p:nvSpPr>
        <p:spPr bwMode="auto">
          <a:xfrm>
            <a:off x="5394325" y="4332288"/>
            <a:ext cx="13049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e-DE" altLang="de-DE">
                <a:solidFill>
                  <a:schemeClr val="bg1"/>
                </a:solidFill>
              </a:rPr>
              <a:t>Gasriesen</a:t>
            </a:r>
          </a:p>
        </p:txBody>
      </p:sp>
      <p:sp>
        <p:nvSpPr>
          <p:cNvPr id="5128" name="Line 9">
            <a:extLst>
              <a:ext uri="{FF2B5EF4-FFF2-40B4-BE49-F238E27FC236}">
                <a16:creationId xmlns:a16="http://schemas.microsoft.com/office/drawing/2014/main" id="{E9555845-F279-4E66-A280-67E8E6185620}"/>
              </a:ext>
            </a:extLst>
          </p:cNvPr>
          <p:cNvSpPr>
            <a:spLocks noChangeShapeType="1"/>
          </p:cNvSpPr>
          <p:nvPr/>
        </p:nvSpPr>
        <p:spPr bwMode="auto">
          <a:xfrm flipV="1">
            <a:off x="1447800" y="3238500"/>
            <a:ext cx="533400" cy="1066800"/>
          </a:xfrm>
          <a:prstGeom prst="line">
            <a:avLst/>
          </a:prstGeom>
          <a:noFill/>
          <a:ln w="349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129" name="Line 10">
            <a:extLst>
              <a:ext uri="{FF2B5EF4-FFF2-40B4-BE49-F238E27FC236}">
                <a16:creationId xmlns:a16="http://schemas.microsoft.com/office/drawing/2014/main" id="{3A96450A-2486-474A-8CE2-A974D014ACFB}"/>
              </a:ext>
            </a:extLst>
          </p:cNvPr>
          <p:cNvSpPr>
            <a:spLocks noChangeShapeType="1"/>
          </p:cNvSpPr>
          <p:nvPr/>
        </p:nvSpPr>
        <p:spPr bwMode="auto">
          <a:xfrm flipH="1" flipV="1">
            <a:off x="2897188" y="3059113"/>
            <a:ext cx="457200" cy="1571625"/>
          </a:xfrm>
          <a:prstGeom prst="line">
            <a:avLst/>
          </a:prstGeom>
          <a:noFill/>
          <a:ln w="349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130" name="Line 11">
            <a:extLst>
              <a:ext uri="{FF2B5EF4-FFF2-40B4-BE49-F238E27FC236}">
                <a16:creationId xmlns:a16="http://schemas.microsoft.com/office/drawing/2014/main" id="{D4A53A9B-0B1C-4886-A4FD-CBAAB9275DF4}"/>
              </a:ext>
            </a:extLst>
          </p:cNvPr>
          <p:cNvSpPr>
            <a:spLocks noChangeShapeType="1"/>
          </p:cNvSpPr>
          <p:nvPr/>
        </p:nvSpPr>
        <p:spPr bwMode="auto">
          <a:xfrm flipH="1" flipV="1">
            <a:off x="5668963" y="3392488"/>
            <a:ext cx="323850" cy="857250"/>
          </a:xfrm>
          <a:prstGeom prst="line">
            <a:avLst/>
          </a:prstGeom>
          <a:noFill/>
          <a:ln w="349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131" name="Text Box 16">
            <a:extLst>
              <a:ext uri="{FF2B5EF4-FFF2-40B4-BE49-F238E27FC236}">
                <a16:creationId xmlns:a16="http://schemas.microsoft.com/office/drawing/2014/main" id="{83D84C21-FF5A-45B3-A5C5-11CEE2D82180}"/>
              </a:ext>
            </a:extLst>
          </p:cNvPr>
          <p:cNvSpPr txBox="1">
            <a:spLocks noChangeArrowheads="1"/>
          </p:cNvSpPr>
          <p:nvPr/>
        </p:nvSpPr>
        <p:spPr bwMode="auto">
          <a:xfrm>
            <a:off x="506413" y="5159375"/>
            <a:ext cx="83439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e-DE" altLang="de-DE" dirty="0">
                <a:solidFill>
                  <a:schemeClr val="bg1"/>
                </a:solidFill>
              </a:rPr>
              <a:t>Die inneren Gesteinsplaneten liegen dicht beieinander und werden durch den Asteroidengürtel von den weiter auseinander liegenden Gasriesen des äußeren Sonnensystems getrennt.</a:t>
            </a:r>
          </a:p>
        </p:txBody>
      </p:sp>
      <p:sp>
        <p:nvSpPr>
          <p:cNvPr id="12" name="Rechteck 9">
            <a:extLst>
              <a:ext uri="{FF2B5EF4-FFF2-40B4-BE49-F238E27FC236}">
                <a16:creationId xmlns:a16="http://schemas.microsoft.com/office/drawing/2014/main" id="{804587AA-CA99-4F73-98EF-C984A1B7A5E1}"/>
              </a:ext>
            </a:extLst>
          </p:cNvPr>
          <p:cNvSpPr>
            <a:spLocks noChangeArrowheads="1"/>
          </p:cNvSpPr>
          <p:nvPr/>
        </p:nvSpPr>
        <p:spPr bwMode="auto">
          <a:xfrm>
            <a:off x="668338" y="6051551"/>
            <a:ext cx="81994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DE" altLang="de-DE" sz="1200" dirty="0">
                <a:solidFill>
                  <a:srgbClr val="FFFFFF"/>
                </a:solidFill>
              </a:rPr>
              <a:t>Bild: „Sonnensystem-Grafik“ von </a:t>
            </a:r>
            <a:r>
              <a:rPr lang="de-DE" altLang="de-DE" sz="1200" dirty="0" err="1">
                <a:solidFill>
                  <a:srgbClr val="FFFFFF"/>
                </a:solidFill>
              </a:rPr>
              <a:t>Beinahegut</a:t>
            </a:r>
            <a:r>
              <a:rPr lang="de-DE" altLang="de-DE" sz="1200" dirty="0">
                <a:solidFill>
                  <a:srgbClr val="FFFFFF"/>
                </a:solidFill>
              </a:rPr>
              <a:t> – Own </a:t>
            </a:r>
            <a:r>
              <a:rPr lang="de-DE" altLang="de-DE" sz="1200" dirty="0" err="1">
                <a:solidFill>
                  <a:srgbClr val="FFFFFF"/>
                </a:solidFill>
              </a:rPr>
              <a:t>work</a:t>
            </a:r>
            <a:r>
              <a:rPr lang="de-DE" altLang="de-DE" sz="1200" dirty="0">
                <a:solidFill>
                  <a:srgbClr val="FFFFFF"/>
                </a:solidFill>
              </a:rPr>
              <a:t> (</a:t>
            </a:r>
            <a:r>
              <a:rPr lang="de-DE" altLang="de-DE" sz="1200" dirty="0">
                <a:solidFill>
                  <a:srgbClr val="FFFFFF"/>
                </a:solidFill>
                <a:hlinkClick r:id="rId3"/>
              </a:rPr>
              <a:t>https://commons.wikimedia.org/wiki/User:Beinahegut</a:t>
            </a:r>
            <a:r>
              <a:rPr lang="de-DE" altLang="de-DE" sz="1200" dirty="0">
                <a:solidFill>
                  <a:srgbClr val="FFFFFF"/>
                </a:solidFill>
              </a:rPr>
              <a:t>)</a:t>
            </a:r>
          </a:p>
          <a:p>
            <a:pPr eaLnBrk="1" hangingPunct="1"/>
            <a:r>
              <a:rPr lang="de-DE" altLang="de-DE" sz="1200" dirty="0">
                <a:solidFill>
                  <a:srgbClr val="FFFFFF"/>
                </a:solidFill>
              </a:rPr>
              <a:t>[CC BY-SA 4.0] via </a:t>
            </a:r>
            <a:r>
              <a:rPr lang="de-DE" altLang="de-DE" sz="1200" dirty="0">
                <a:solidFill>
                  <a:schemeClr val="bg1"/>
                </a:solidFill>
                <a:hlinkClick r:id="rId4"/>
              </a:rPr>
              <a:t>https://commons.wikimedia.org/wiki/File:Sonnensystem-Grafik.pdf</a:t>
            </a:r>
            <a:endParaRPr lang="de-DE" altLang="de-DE" sz="1200"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Inhaltsplatzhalter 2">
            <a:extLst>
              <a:ext uri="{FF2B5EF4-FFF2-40B4-BE49-F238E27FC236}">
                <a16:creationId xmlns:a16="http://schemas.microsoft.com/office/drawing/2014/main" id="{9471B7ED-0A96-47D6-AE96-790A8282D6AD}"/>
              </a:ext>
            </a:extLst>
          </p:cNvPr>
          <p:cNvSpPr txBox="1">
            <a:spLocks noChangeArrowheads="1"/>
          </p:cNvSpPr>
          <p:nvPr/>
        </p:nvSpPr>
        <p:spPr bwMode="auto">
          <a:xfrm>
            <a:off x="323850" y="549275"/>
            <a:ext cx="843597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1313" indent="-341313">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20000"/>
              </a:spcBef>
            </a:pPr>
            <a:r>
              <a:rPr lang="de-DE" altLang="de-DE" sz="2400" b="1" dirty="0">
                <a:solidFill>
                  <a:schemeClr val="bg1"/>
                </a:solidFill>
              </a:rPr>
              <a:t>2.) OBJEKTE IM SONNENSYSTEM: DIE PLANETEN</a:t>
            </a:r>
          </a:p>
        </p:txBody>
      </p:sp>
      <p:sp>
        <p:nvSpPr>
          <p:cNvPr id="6148" name="Text Box 16">
            <a:extLst>
              <a:ext uri="{FF2B5EF4-FFF2-40B4-BE49-F238E27FC236}">
                <a16:creationId xmlns:a16="http://schemas.microsoft.com/office/drawing/2014/main" id="{10B9374C-4ED8-4633-9FE2-DD0EC965B55C}"/>
              </a:ext>
            </a:extLst>
          </p:cNvPr>
          <p:cNvSpPr txBox="1">
            <a:spLocks noChangeArrowheads="1"/>
          </p:cNvSpPr>
          <p:nvPr/>
        </p:nvSpPr>
        <p:spPr bwMode="auto">
          <a:xfrm>
            <a:off x="323850" y="1151707"/>
            <a:ext cx="8343900" cy="4985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e-DE" altLang="de-DE" dirty="0">
                <a:solidFill>
                  <a:schemeClr val="bg1"/>
                </a:solidFill>
              </a:rPr>
              <a:t>Seit einer Konferenz der IAU (Internationale Astronomische Union) am 24.08.2006 zählt der Himmelskörper Pluto nicht mehr zu den Planeten. Der gemeinhin bekannte Merkspruch für die Planeten in unserem Sonnensystem hat sich dadurch wie folgt geändert:</a:t>
            </a:r>
          </a:p>
          <a:p>
            <a:pPr eaLnBrk="1" hangingPunct="1">
              <a:spcBef>
                <a:spcPct val="50000"/>
              </a:spcBef>
            </a:pPr>
            <a:r>
              <a:rPr lang="de-DE" altLang="de-DE" sz="2800" b="1" dirty="0">
                <a:solidFill>
                  <a:srgbClr val="FF0000"/>
                </a:solidFill>
              </a:rPr>
              <a:t>M</a:t>
            </a:r>
            <a:r>
              <a:rPr lang="de-DE" altLang="de-DE" dirty="0">
                <a:solidFill>
                  <a:schemeClr val="bg1"/>
                </a:solidFill>
              </a:rPr>
              <a:t>ein    </a:t>
            </a:r>
            <a:r>
              <a:rPr lang="de-DE" altLang="de-DE" sz="2800" b="1" dirty="0">
                <a:solidFill>
                  <a:srgbClr val="FF0000"/>
                </a:solidFill>
              </a:rPr>
              <a:t>V</a:t>
            </a:r>
            <a:r>
              <a:rPr lang="de-DE" altLang="de-DE" dirty="0">
                <a:solidFill>
                  <a:schemeClr val="bg1"/>
                </a:solidFill>
              </a:rPr>
              <a:t>ater   </a:t>
            </a:r>
            <a:r>
              <a:rPr lang="de-DE" altLang="de-DE" sz="2800" b="1" dirty="0">
                <a:solidFill>
                  <a:srgbClr val="FF0000"/>
                </a:solidFill>
              </a:rPr>
              <a:t>e</a:t>
            </a:r>
            <a:r>
              <a:rPr lang="de-DE" altLang="de-DE" dirty="0">
                <a:solidFill>
                  <a:schemeClr val="bg1"/>
                </a:solidFill>
              </a:rPr>
              <a:t>rklärt </a:t>
            </a:r>
            <a:r>
              <a:rPr lang="de-DE" altLang="de-DE" sz="2800" b="1" dirty="0">
                <a:solidFill>
                  <a:srgbClr val="FF0000"/>
                </a:solidFill>
              </a:rPr>
              <a:t>m</a:t>
            </a:r>
            <a:r>
              <a:rPr lang="de-DE" altLang="de-DE" dirty="0">
                <a:solidFill>
                  <a:schemeClr val="bg1"/>
                </a:solidFill>
              </a:rPr>
              <a:t>ir      </a:t>
            </a:r>
            <a:r>
              <a:rPr lang="de-DE" altLang="de-DE" sz="2800" b="1" dirty="0">
                <a:solidFill>
                  <a:srgbClr val="FF0000"/>
                </a:solidFill>
              </a:rPr>
              <a:t>j</a:t>
            </a:r>
            <a:r>
              <a:rPr lang="de-DE" altLang="de-DE" dirty="0">
                <a:solidFill>
                  <a:schemeClr val="bg1"/>
                </a:solidFill>
              </a:rPr>
              <a:t>eden </a:t>
            </a:r>
            <a:r>
              <a:rPr lang="de-DE" altLang="de-DE" sz="2800" b="1" dirty="0">
                <a:solidFill>
                  <a:srgbClr val="FF0000"/>
                </a:solidFill>
              </a:rPr>
              <a:t>S</a:t>
            </a:r>
            <a:r>
              <a:rPr lang="de-DE" altLang="de-DE" dirty="0">
                <a:solidFill>
                  <a:schemeClr val="bg1"/>
                </a:solidFill>
              </a:rPr>
              <a:t>onntag </a:t>
            </a:r>
            <a:r>
              <a:rPr lang="de-DE" altLang="de-DE" sz="2800" b="1" dirty="0">
                <a:solidFill>
                  <a:srgbClr val="FF0000"/>
                </a:solidFill>
              </a:rPr>
              <a:t>u</a:t>
            </a:r>
            <a:r>
              <a:rPr lang="de-DE" altLang="de-DE" dirty="0">
                <a:solidFill>
                  <a:schemeClr val="bg1"/>
                </a:solidFill>
              </a:rPr>
              <a:t>nseren </a:t>
            </a:r>
            <a:r>
              <a:rPr lang="de-DE" altLang="de-DE" sz="2800" b="1" dirty="0">
                <a:solidFill>
                  <a:srgbClr val="FF0000"/>
                </a:solidFill>
              </a:rPr>
              <a:t>N</a:t>
            </a:r>
            <a:r>
              <a:rPr lang="de-DE" altLang="de-DE" dirty="0">
                <a:solidFill>
                  <a:schemeClr val="bg1"/>
                </a:solidFill>
              </a:rPr>
              <a:t>achthimmel.</a:t>
            </a:r>
          </a:p>
          <a:p>
            <a:pPr eaLnBrk="1" hangingPunct="1">
              <a:spcBef>
                <a:spcPct val="50000"/>
              </a:spcBef>
            </a:pPr>
            <a:r>
              <a:rPr lang="de-DE" altLang="de-DE" sz="2800" b="1" dirty="0">
                <a:solidFill>
                  <a:srgbClr val="FF0000"/>
                </a:solidFill>
              </a:rPr>
              <a:t>M</a:t>
            </a:r>
            <a:r>
              <a:rPr lang="de-DE" altLang="de-DE" dirty="0">
                <a:solidFill>
                  <a:schemeClr val="bg1"/>
                </a:solidFill>
              </a:rPr>
              <a:t>erkur </a:t>
            </a:r>
            <a:r>
              <a:rPr lang="de-DE" altLang="de-DE" sz="2800" b="1" dirty="0">
                <a:solidFill>
                  <a:srgbClr val="FF0000"/>
                </a:solidFill>
              </a:rPr>
              <a:t>V</a:t>
            </a:r>
            <a:r>
              <a:rPr lang="de-DE" altLang="de-DE" dirty="0">
                <a:solidFill>
                  <a:schemeClr val="bg1"/>
                </a:solidFill>
              </a:rPr>
              <a:t>enus </a:t>
            </a:r>
            <a:r>
              <a:rPr lang="de-DE" altLang="de-DE" sz="2800" b="1" dirty="0">
                <a:solidFill>
                  <a:srgbClr val="FF0000"/>
                </a:solidFill>
              </a:rPr>
              <a:t>E</a:t>
            </a:r>
            <a:r>
              <a:rPr lang="de-DE" altLang="de-DE" dirty="0">
                <a:solidFill>
                  <a:schemeClr val="bg1"/>
                </a:solidFill>
              </a:rPr>
              <a:t>rde    </a:t>
            </a:r>
            <a:r>
              <a:rPr lang="de-DE" altLang="de-DE" sz="2800" b="1" dirty="0">
                <a:solidFill>
                  <a:srgbClr val="FF0000"/>
                </a:solidFill>
              </a:rPr>
              <a:t>M</a:t>
            </a:r>
            <a:r>
              <a:rPr lang="de-DE" altLang="de-DE" dirty="0">
                <a:solidFill>
                  <a:schemeClr val="bg1"/>
                </a:solidFill>
              </a:rPr>
              <a:t>ars </a:t>
            </a:r>
            <a:r>
              <a:rPr lang="de-DE" altLang="de-DE" sz="2800" b="1" dirty="0">
                <a:solidFill>
                  <a:srgbClr val="FF0000"/>
                </a:solidFill>
              </a:rPr>
              <a:t>J</a:t>
            </a:r>
            <a:r>
              <a:rPr lang="de-DE" altLang="de-DE" dirty="0">
                <a:solidFill>
                  <a:schemeClr val="bg1"/>
                </a:solidFill>
              </a:rPr>
              <a:t>upiter </a:t>
            </a:r>
            <a:r>
              <a:rPr lang="de-DE" altLang="de-DE" sz="2800" b="1" dirty="0">
                <a:solidFill>
                  <a:srgbClr val="FF0000"/>
                </a:solidFill>
              </a:rPr>
              <a:t>S</a:t>
            </a:r>
            <a:r>
              <a:rPr lang="de-DE" altLang="de-DE" dirty="0">
                <a:solidFill>
                  <a:schemeClr val="bg1"/>
                </a:solidFill>
              </a:rPr>
              <a:t>aturn   </a:t>
            </a:r>
            <a:r>
              <a:rPr lang="de-DE" altLang="de-DE" sz="2800" b="1" dirty="0">
                <a:solidFill>
                  <a:srgbClr val="FF0000"/>
                </a:solidFill>
              </a:rPr>
              <a:t>U</a:t>
            </a:r>
            <a:r>
              <a:rPr lang="de-DE" altLang="de-DE" dirty="0">
                <a:solidFill>
                  <a:schemeClr val="bg1"/>
                </a:solidFill>
              </a:rPr>
              <a:t>ranus   </a:t>
            </a:r>
            <a:r>
              <a:rPr lang="de-DE" altLang="de-DE" sz="2800" b="1" dirty="0">
                <a:solidFill>
                  <a:srgbClr val="FF0000"/>
                </a:solidFill>
              </a:rPr>
              <a:t>N</a:t>
            </a:r>
            <a:r>
              <a:rPr lang="de-DE" altLang="de-DE" dirty="0">
                <a:solidFill>
                  <a:schemeClr val="bg1"/>
                </a:solidFill>
              </a:rPr>
              <a:t>eptun.</a:t>
            </a:r>
          </a:p>
          <a:p>
            <a:pPr eaLnBrk="1" hangingPunct="1">
              <a:spcBef>
                <a:spcPct val="50000"/>
              </a:spcBef>
            </a:pPr>
            <a:r>
              <a:rPr lang="de-DE" altLang="de-DE" dirty="0">
                <a:solidFill>
                  <a:schemeClr val="bg1"/>
                </a:solidFill>
              </a:rPr>
              <a:t>Alle diese acht Planeten erfüllen die folgenden drei auf dieser Konferenz festgelegten Kriterien, um als Planet gelten zu können:</a:t>
            </a:r>
          </a:p>
          <a:p>
            <a:pPr marL="342900" indent="-342900" eaLnBrk="1" hangingPunct="1">
              <a:spcBef>
                <a:spcPct val="50000"/>
              </a:spcBef>
              <a:buAutoNum type="alphaLcParenR"/>
            </a:pPr>
            <a:r>
              <a:rPr lang="de-DE" altLang="de-DE" dirty="0">
                <a:solidFill>
                  <a:schemeClr val="bg1"/>
                </a:solidFill>
              </a:rPr>
              <a:t>Ein Planet umläuft die Sonne.</a:t>
            </a:r>
          </a:p>
          <a:p>
            <a:pPr marL="342900" indent="-342900" eaLnBrk="1" hangingPunct="1">
              <a:spcBef>
                <a:spcPct val="50000"/>
              </a:spcBef>
              <a:buAutoNum type="alphaLcParenR"/>
            </a:pPr>
            <a:r>
              <a:rPr lang="de-DE" altLang="de-DE" dirty="0">
                <a:solidFill>
                  <a:schemeClr val="bg1"/>
                </a:solidFill>
              </a:rPr>
              <a:t>Ein Planet ist im hydrostatischen Gleichgewicht und hat daher eine annähernd kugelförmige Gestalt erreicht.</a:t>
            </a:r>
          </a:p>
          <a:p>
            <a:pPr marL="342900" indent="-342900" eaLnBrk="1" hangingPunct="1">
              <a:spcBef>
                <a:spcPct val="50000"/>
              </a:spcBef>
              <a:buAutoNum type="alphaLcParenR"/>
            </a:pPr>
            <a:r>
              <a:rPr lang="de-DE" altLang="de-DE" dirty="0">
                <a:solidFill>
                  <a:schemeClr val="bg1"/>
                </a:solidFill>
              </a:rPr>
              <a:t>Ein Planet hat durch seine Gravitation seine Umlaufbahn von anderen Objekten bereinigt.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Inhaltsplatzhalter 2">
            <a:extLst>
              <a:ext uri="{FF2B5EF4-FFF2-40B4-BE49-F238E27FC236}">
                <a16:creationId xmlns:a16="http://schemas.microsoft.com/office/drawing/2014/main" id="{9471B7ED-0A96-47D6-AE96-790A8282D6AD}"/>
              </a:ext>
            </a:extLst>
          </p:cNvPr>
          <p:cNvSpPr txBox="1">
            <a:spLocks noChangeArrowheads="1"/>
          </p:cNvSpPr>
          <p:nvPr/>
        </p:nvSpPr>
        <p:spPr bwMode="auto">
          <a:xfrm>
            <a:off x="323850" y="549275"/>
            <a:ext cx="843597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1313" indent="-341313">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20000"/>
              </a:spcBef>
            </a:pPr>
            <a:r>
              <a:rPr lang="de-DE" altLang="de-DE" sz="2400" b="1" dirty="0">
                <a:solidFill>
                  <a:schemeClr val="bg1"/>
                </a:solidFill>
              </a:rPr>
              <a:t>2.) OBJEKTE IM SONNENSYSTEM: ZWERGPLANETEN</a:t>
            </a:r>
            <a:br>
              <a:rPr lang="de-DE" altLang="de-DE" sz="2400" b="1" dirty="0">
                <a:solidFill>
                  <a:schemeClr val="bg1"/>
                </a:solidFill>
              </a:rPr>
            </a:br>
            <a:r>
              <a:rPr lang="de-DE" altLang="de-DE" sz="2400" b="1" dirty="0">
                <a:solidFill>
                  <a:schemeClr val="bg1"/>
                </a:solidFill>
              </a:rPr>
              <a:t>UND KLEINPLANETEN</a:t>
            </a:r>
          </a:p>
        </p:txBody>
      </p:sp>
      <p:sp>
        <p:nvSpPr>
          <p:cNvPr id="6148" name="Text Box 16">
            <a:extLst>
              <a:ext uri="{FF2B5EF4-FFF2-40B4-BE49-F238E27FC236}">
                <a16:creationId xmlns:a16="http://schemas.microsoft.com/office/drawing/2014/main" id="{10B9374C-4ED8-4633-9FE2-DD0EC965B55C}"/>
              </a:ext>
            </a:extLst>
          </p:cNvPr>
          <p:cNvSpPr txBox="1">
            <a:spLocks noChangeArrowheads="1"/>
          </p:cNvSpPr>
          <p:nvPr/>
        </p:nvSpPr>
        <p:spPr bwMode="auto">
          <a:xfrm>
            <a:off x="323850" y="1434511"/>
            <a:ext cx="8343900" cy="8340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e-DE" altLang="de-DE" dirty="0">
                <a:solidFill>
                  <a:schemeClr val="bg1"/>
                </a:solidFill>
              </a:rPr>
              <a:t>Ein </a:t>
            </a:r>
            <a:r>
              <a:rPr lang="de-DE" altLang="de-DE" sz="2000" b="1" dirty="0">
                <a:solidFill>
                  <a:srgbClr val="FF0000"/>
                </a:solidFill>
              </a:rPr>
              <a:t>Zwergplanet</a:t>
            </a:r>
            <a:r>
              <a:rPr lang="de-DE" altLang="de-DE" dirty="0">
                <a:solidFill>
                  <a:schemeClr val="bg1"/>
                </a:solidFill>
              </a:rPr>
              <a:t> erfüllt von den drei genannten Kriterien lediglich das dritte Kriterium nicht, er hat also seine Umlaufbahn nicht bereinigt. Aufgrund dieses Kriteriums verlor Pluto seinen Planetenstatus, nicht aufgrund seiner Größe!</a:t>
            </a:r>
          </a:p>
          <a:p>
            <a:pPr marL="342900" indent="-342900" eaLnBrk="1" hangingPunct="1">
              <a:spcBef>
                <a:spcPct val="50000"/>
              </a:spcBef>
              <a:buAutoNum type="alphaLcParenR"/>
            </a:pPr>
            <a:r>
              <a:rPr lang="de-DE" altLang="de-DE" dirty="0">
                <a:solidFill>
                  <a:schemeClr val="bg1"/>
                </a:solidFill>
              </a:rPr>
              <a:t>Ein Zwergplanet umläuft die Sonne.</a:t>
            </a:r>
          </a:p>
          <a:p>
            <a:pPr marL="342900" indent="-342900" eaLnBrk="1" hangingPunct="1">
              <a:spcBef>
                <a:spcPct val="50000"/>
              </a:spcBef>
              <a:buAutoNum type="alphaLcParenR"/>
            </a:pPr>
            <a:r>
              <a:rPr lang="de-DE" altLang="de-DE" dirty="0">
                <a:solidFill>
                  <a:schemeClr val="bg1"/>
                </a:solidFill>
              </a:rPr>
              <a:t>Ein Zwergplanet ist im hydrostatischen Gleichgewicht und hat daher eine annähernd kugelförmige Gestalt erreicht.</a:t>
            </a:r>
          </a:p>
          <a:p>
            <a:pPr eaLnBrk="1" hangingPunct="1">
              <a:spcBef>
                <a:spcPct val="50000"/>
              </a:spcBef>
            </a:pPr>
            <a:endParaRPr lang="de-DE" altLang="de-DE" dirty="0">
              <a:solidFill>
                <a:schemeClr val="bg1"/>
              </a:solidFill>
            </a:endParaRPr>
          </a:p>
          <a:p>
            <a:pPr eaLnBrk="1" hangingPunct="1">
              <a:spcBef>
                <a:spcPct val="50000"/>
              </a:spcBef>
            </a:pPr>
            <a:r>
              <a:rPr lang="de-DE" altLang="de-DE" dirty="0">
                <a:solidFill>
                  <a:schemeClr val="bg1"/>
                </a:solidFill>
              </a:rPr>
              <a:t>Ein </a:t>
            </a:r>
            <a:r>
              <a:rPr lang="de-DE" altLang="de-DE" sz="2000" b="1" dirty="0">
                <a:solidFill>
                  <a:srgbClr val="FF0000"/>
                </a:solidFill>
              </a:rPr>
              <a:t>Kleinplanet</a:t>
            </a:r>
            <a:r>
              <a:rPr lang="de-DE" altLang="de-DE" dirty="0">
                <a:solidFill>
                  <a:schemeClr val="bg1"/>
                </a:solidFill>
              </a:rPr>
              <a:t> ist nicht kugelförmig und erfüllt daher nur das erstgenannte Kriterium:</a:t>
            </a:r>
          </a:p>
          <a:p>
            <a:pPr eaLnBrk="1" hangingPunct="1">
              <a:spcBef>
                <a:spcPct val="50000"/>
              </a:spcBef>
            </a:pPr>
            <a:r>
              <a:rPr lang="de-DE" altLang="de-DE" dirty="0">
                <a:solidFill>
                  <a:schemeClr val="bg1"/>
                </a:solidFill>
              </a:rPr>
              <a:t> a) Ein Kleinplanet umläuft die Sonne.</a:t>
            </a:r>
          </a:p>
          <a:p>
            <a:pPr eaLnBrk="1" hangingPunct="1">
              <a:spcBef>
                <a:spcPct val="50000"/>
              </a:spcBef>
            </a:pPr>
            <a:r>
              <a:rPr lang="de-DE" altLang="de-DE" dirty="0">
                <a:solidFill>
                  <a:schemeClr val="bg1"/>
                </a:solidFill>
              </a:rPr>
              <a:t>Diese Himmelskörper werden häufig auch als Asteroiden bezeichnet, auch wenn dies kein von der IAU definierter Begriff ist. Im Englischen heißen Kleinplaneten </a:t>
            </a:r>
            <a:r>
              <a:rPr lang="de-DE" altLang="de-DE" i="1" dirty="0">
                <a:solidFill>
                  <a:schemeClr val="bg1"/>
                </a:solidFill>
              </a:rPr>
              <a:t>minor </a:t>
            </a:r>
            <a:r>
              <a:rPr lang="de-DE" altLang="de-DE" i="1" dirty="0" err="1">
                <a:solidFill>
                  <a:schemeClr val="bg1"/>
                </a:solidFill>
              </a:rPr>
              <a:t>planets</a:t>
            </a:r>
            <a:r>
              <a:rPr lang="de-DE" altLang="de-DE" i="1" dirty="0">
                <a:solidFill>
                  <a:schemeClr val="bg1"/>
                </a:solidFill>
              </a:rPr>
              <a:t> </a:t>
            </a:r>
            <a:r>
              <a:rPr lang="de-DE" altLang="de-DE" dirty="0">
                <a:solidFill>
                  <a:schemeClr val="bg1"/>
                </a:solidFill>
              </a:rPr>
              <a:t>oder (von der IAU empfohlen) SSSB (</a:t>
            </a:r>
            <a:r>
              <a:rPr lang="de-DE" altLang="de-DE" i="1" dirty="0" err="1">
                <a:solidFill>
                  <a:schemeClr val="bg1"/>
                </a:solidFill>
              </a:rPr>
              <a:t>small</a:t>
            </a:r>
            <a:r>
              <a:rPr lang="de-DE" altLang="de-DE" i="1" dirty="0">
                <a:solidFill>
                  <a:schemeClr val="bg1"/>
                </a:solidFill>
              </a:rPr>
              <a:t> solar </a:t>
            </a:r>
            <a:r>
              <a:rPr lang="de-DE" altLang="de-DE" i="1" dirty="0" err="1">
                <a:solidFill>
                  <a:schemeClr val="bg1"/>
                </a:solidFill>
              </a:rPr>
              <a:t>system</a:t>
            </a:r>
            <a:r>
              <a:rPr lang="de-DE" altLang="de-DE" i="1" dirty="0">
                <a:solidFill>
                  <a:schemeClr val="bg1"/>
                </a:solidFill>
              </a:rPr>
              <a:t> </a:t>
            </a:r>
            <a:r>
              <a:rPr lang="de-DE" altLang="de-DE" i="1" dirty="0" err="1">
                <a:solidFill>
                  <a:schemeClr val="bg1"/>
                </a:solidFill>
              </a:rPr>
              <a:t>bodies</a:t>
            </a:r>
            <a:r>
              <a:rPr lang="de-DE" altLang="de-DE" dirty="0">
                <a:solidFill>
                  <a:schemeClr val="bg1"/>
                </a:solidFill>
              </a:rPr>
              <a:t>).</a:t>
            </a:r>
          </a:p>
          <a:p>
            <a:pPr eaLnBrk="1" hangingPunct="1">
              <a:spcBef>
                <a:spcPct val="50000"/>
              </a:spcBef>
            </a:pPr>
            <a:endParaRPr lang="de-DE" altLang="de-DE" dirty="0">
              <a:solidFill>
                <a:schemeClr val="bg1"/>
              </a:solidFill>
            </a:endParaRPr>
          </a:p>
          <a:p>
            <a:pPr eaLnBrk="1" hangingPunct="1">
              <a:spcBef>
                <a:spcPct val="50000"/>
              </a:spcBef>
            </a:pPr>
            <a:endParaRPr lang="de-DE" altLang="de-DE" dirty="0">
              <a:solidFill>
                <a:schemeClr val="bg1"/>
              </a:solidFill>
            </a:endParaRPr>
          </a:p>
          <a:p>
            <a:pPr eaLnBrk="1" hangingPunct="1">
              <a:spcBef>
                <a:spcPct val="50000"/>
              </a:spcBef>
            </a:pPr>
            <a:endParaRPr lang="de-DE" altLang="de-DE" dirty="0">
              <a:solidFill>
                <a:schemeClr val="bg1"/>
              </a:solidFill>
            </a:endParaRPr>
          </a:p>
          <a:p>
            <a:pPr eaLnBrk="1" hangingPunct="1">
              <a:spcBef>
                <a:spcPct val="50000"/>
              </a:spcBef>
            </a:pPr>
            <a:endParaRPr lang="de-DE" altLang="de-DE" dirty="0">
              <a:solidFill>
                <a:schemeClr val="bg1"/>
              </a:solidFill>
            </a:endParaRPr>
          </a:p>
          <a:p>
            <a:pPr eaLnBrk="1" hangingPunct="1">
              <a:spcBef>
                <a:spcPct val="50000"/>
              </a:spcBef>
            </a:pPr>
            <a:endParaRPr lang="de-DE" altLang="de-DE" dirty="0">
              <a:solidFill>
                <a:schemeClr val="bg1"/>
              </a:solidFill>
            </a:endParaRPr>
          </a:p>
          <a:p>
            <a:pPr eaLnBrk="1" hangingPunct="1">
              <a:spcBef>
                <a:spcPct val="50000"/>
              </a:spcBef>
            </a:pPr>
            <a:endParaRPr lang="de-DE" altLang="de-DE" dirty="0">
              <a:solidFill>
                <a:schemeClr val="bg1"/>
              </a:solidFill>
            </a:endParaRPr>
          </a:p>
          <a:p>
            <a:pPr eaLnBrk="1" hangingPunct="1">
              <a:spcBef>
                <a:spcPct val="50000"/>
              </a:spcBef>
            </a:pPr>
            <a:endParaRPr lang="de-DE" altLang="de-DE" dirty="0">
              <a:solidFill>
                <a:schemeClr val="bg1"/>
              </a:solidFill>
            </a:endParaRPr>
          </a:p>
          <a:p>
            <a:pPr eaLnBrk="1" hangingPunct="1">
              <a:spcBef>
                <a:spcPct val="50000"/>
              </a:spcBef>
            </a:pPr>
            <a:endParaRPr lang="de-DE" altLang="de-DE" dirty="0">
              <a:solidFill>
                <a:schemeClr val="bg1"/>
              </a:solidFill>
            </a:endParaRPr>
          </a:p>
          <a:p>
            <a:pPr eaLnBrk="1" hangingPunct="1">
              <a:spcBef>
                <a:spcPct val="50000"/>
              </a:spcBef>
            </a:pPr>
            <a:endParaRPr lang="de-DE" altLang="de-DE" dirty="0">
              <a:solidFill>
                <a:schemeClr val="bg1"/>
              </a:solidFill>
            </a:endParaRPr>
          </a:p>
        </p:txBody>
      </p:sp>
    </p:spTree>
    <p:extLst>
      <p:ext uri="{BB962C8B-B14F-4D97-AF65-F5344CB8AC3E}">
        <p14:creationId xmlns:p14="http://schemas.microsoft.com/office/powerpoint/2010/main" val="4203817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Inhaltsplatzhalter 2">
            <a:extLst>
              <a:ext uri="{FF2B5EF4-FFF2-40B4-BE49-F238E27FC236}">
                <a16:creationId xmlns:a16="http://schemas.microsoft.com/office/drawing/2014/main" id="{9471B7ED-0A96-47D6-AE96-790A8282D6AD}"/>
              </a:ext>
            </a:extLst>
          </p:cNvPr>
          <p:cNvSpPr txBox="1">
            <a:spLocks noChangeArrowheads="1"/>
          </p:cNvSpPr>
          <p:nvPr/>
        </p:nvSpPr>
        <p:spPr bwMode="auto">
          <a:xfrm>
            <a:off x="323850" y="549275"/>
            <a:ext cx="843597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1313" indent="-341313">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20000"/>
              </a:spcBef>
            </a:pPr>
            <a:r>
              <a:rPr lang="de-DE" altLang="de-DE" sz="2400" b="1" dirty="0">
                <a:solidFill>
                  <a:schemeClr val="bg1"/>
                </a:solidFill>
              </a:rPr>
              <a:t>3.) STATION 1: DIE SONNE</a:t>
            </a:r>
          </a:p>
        </p:txBody>
      </p:sp>
      <p:sp>
        <p:nvSpPr>
          <p:cNvPr id="6147" name="Rechteck 9">
            <a:extLst>
              <a:ext uri="{FF2B5EF4-FFF2-40B4-BE49-F238E27FC236}">
                <a16:creationId xmlns:a16="http://schemas.microsoft.com/office/drawing/2014/main" id="{0309DF13-ABCB-484D-B869-0E1D1C6EE13C}"/>
              </a:ext>
            </a:extLst>
          </p:cNvPr>
          <p:cNvSpPr>
            <a:spLocks noChangeArrowheads="1"/>
          </p:cNvSpPr>
          <p:nvPr/>
        </p:nvSpPr>
        <p:spPr bwMode="auto">
          <a:xfrm>
            <a:off x="205819" y="6151376"/>
            <a:ext cx="88494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DE" altLang="de-DE" sz="1200" dirty="0">
                <a:solidFill>
                  <a:srgbClr val="FFFFFF"/>
                </a:solidFill>
              </a:rPr>
              <a:t>Bild: „Sun920607.jpg“ von der NASA [Public Domain (PD-</a:t>
            </a:r>
            <a:r>
              <a:rPr lang="de-DE" altLang="de-DE" sz="1200" dirty="0" err="1">
                <a:solidFill>
                  <a:srgbClr val="FFFFFF"/>
                </a:solidFill>
              </a:rPr>
              <a:t>USGov</a:t>
            </a:r>
            <a:r>
              <a:rPr lang="de-DE" altLang="de-DE" sz="1200" dirty="0">
                <a:solidFill>
                  <a:srgbClr val="FFFFFF"/>
                </a:solidFill>
              </a:rPr>
              <a:t>)] via </a:t>
            </a:r>
            <a:r>
              <a:rPr lang="de-DE" altLang="de-DE" sz="1200" dirty="0">
                <a:solidFill>
                  <a:srgbClr val="FFFFFF"/>
                </a:solidFill>
                <a:hlinkClick r:id="rId3"/>
              </a:rPr>
              <a:t>https://commons.wikimedia.org/wiki/File:Sun920607.jpg</a:t>
            </a:r>
            <a:r>
              <a:rPr lang="de-DE" altLang="de-DE" sz="1200" dirty="0">
                <a:solidFill>
                  <a:srgbClr val="FFFFFF"/>
                </a:solidFill>
              </a:rPr>
              <a:t> ; Quelle: </a:t>
            </a:r>
            <a:r>
              <a:rPr lang="de-DE" altLang="de-DE" sz="1200" dirty="0">
                <a:solidFill>
                  <a:srgbClr val="FFFFFF"/>
                </a:solidFill>
                <a:hlinkClick r:id="rId4"/>
              </a:rPr>
              <a:t>https://solarscience.msfc.nasa.gov/surface.shtml</a:t>
            </a:r>
            <a:r>
              <a:rPr lang="de-DE" altLang="de-DE" sz="1200" dirty="0">
                <a:solidFill>
                  <a:srgbClr val="FFFFFF"/>
                </a:solidFill>
              </a:rPr>
              <a:t> </a:t>
            </a:r>
            <a:endParaRPr lang="de-DE" altLang="de-DE" sz="1200" dirty="0">
              <a:solidFill>
                <a:schemeClr val="bg1"/>
              </a:solidFill>
            </a:endParaRPr>
          </a:p>
        </p:txBody>
      </p:sp>
      <p:sp>
        <p:nvSpPr>
          <p:cNvPr id="6148" name="Text Box 16">
            <a:extLst>
              <a:ext uri="{FF2B5EF4-FFF2-40B4-BE49-F238E27FC236}">
                <a16:creationId xmlns:a16="http://schemas.microsoft.com/office/drawing/2014/main" id="{10B9374C-4ED8-4633-9FE2-DD0EC965B55C}"/>
              </a:ext>
            </a:extLst>
          </p:cNvPr>
          <p:cNvSpPr txBox="1">
            <a:spLocks noChangeArrowheads="1"/>
          </p:cNvSpPr>
          <p:nvPr/>
        </p:nvSpPr>
        <p:spPr bwMode="auto">
          <a:xfrm>
            <a:off x="3928536" y="1302838"/>
            <a:ext cx="4831289"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e-DE" altLang="de-DE" dirty="0">
                <a:solidFill>
                  <a:schemeClr val="bg1"/>
                </a:solidFill>
              </a:rPr>
              <a:t>Die Sonne ist der einzige Stern in unserem Sonnensystem. Mit einem Durchmesser von 1,4 Millionen Kilometern ist sie ungefähr 110 mal so groß wie die Erde, was einer durchschnittlichen Sterngröße entspricht. Unsere Sonne befindet sich im Hauptreihenstadium und befindet sich im äußeren Drittel der Milchstraße. Sie besteht zu 92,1% aus Wasserstoff und zu 7,1% aus Helium, ihre Masse macht dabei 99,86% der Masse des Sonnensystems aus.</a:t>
            </a:r>
          </a:p>
        </p:txBody>
      </p:sp>
      <p:graphicFrame>
        <p:nvGraphicFramePr>
          <p:cNvPr id="6151" name="Object 14">
            <a:extLst>
              <a:ext uri="{FF2B5EF4-FFF2-40B4-BE49-F238E27FC236}">
                <a16:creationId xmlns:a16="http://schemas.microsoft.com/office/drawing/2014/main" id="{6618406B-0E08-408F-BFC3-9CD068A6139C}"/>
              </a:ext>
            </a:extLst>
          </p:cNvPr>
          <p:cNvGraphicFramePr>
            <a:graphicFrameLocks noChangeAspect="1"/>
          </p:cNvGraphicFramePr>
          <p:nvPr/>
        </p:nvGraphicFramePr>
        <p:xfrm>
          <a:off x="4381500" y="3327400"/>
          <a:ext cx="381000" cy="203200"/>
        </p:xfrm>
        <a:graphic>
          <a:graphicData uri="http://schemas.openxmlformats.org/presentationml/2006/ole">
            <mc:AlternateContent xmlns:mc="http://schemas.openxmlformats.org/markup-compatibility/2006">
              <mc:Choice xmlns:v="urn:schemas-microsoft-com:vml" Requires="v">
                <p:oleObj spid="_x0000_s16456" name="Formel" r:id="rId5" imgW="380835" imgH="203112" progId="Equation.3">
                  <p:embed/>
                </p:oleObj>
              </mc:Choice>
              <mc:Fallback>
                <p:oleObj name="Formel" r:id="rId5" imgW="380835" imgH="203112" progId="Equation.3">
                  <p:embed/>
                  <p:pic>
                    <p:nvPicPr>
                      <p:cNvPr id="0" name="Picture 6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81500" y="3327400"/>
                        <a:ext cx="381000" cy="20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 name="Grafik 3" descr="Ein Bild, das drinnen, Banane, schwarz, orange enthält.&#10;&#10;Automatisch generierte Beschreibung">
            <a:extLst>
              <a:ext uri="{FF2B5EF4-FFF2-40B4-BE49-F238E27FC236}">
                <a16:creationId xmlns:a16="http://schemas.microsoft.com/office/drawing/2014/main" id="{AC1385B0-12EE-4C73-8221-5E68D293431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6607" y="1247414"/>
            <a:ext cx="2919172" cy="2900379"/>
          </a:xfrm>
          <a:prstGeom prst="rect">
            <a:avLst/>
          </a:prstGeom>
        </p:spPr>
      </p:pic>
      <p:sp>
        <p:nvSpPr>
          <p:cNvPr id="12" name="Text Box 16">
            <a:extLst>
              <a:ext uri="{FF2B5EF4-FFF2-40B4-BE49-F238E27FC236}">
                <a16:creationId xmlns:a16="http://schemas.microsoft.com/office/drawing/2014/main" id="{A4D81F12-7F2D-4AE7-A8B3-84E12CDDE78C}"/>
              </a:ext>
            </a:extLst>
          </p:cNvPr>
          <p:cNvSpPr txBox="1">
            <a:spLocks noChangeArrowheads="1"/>
          </p:cNvSpPr>
          <p:nvPr/>
        </p:nvSpPr>
        <p:spPr bwMode="auto">
          <a:xfrm>
            <a:off x="205819" y="4401654"/>
            <a:ext cx="8554006"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e-DE" altLang="de-DE" dirty="0">
                <a:solidFill>
                  <a:schemeClr val="bg1"/>
                </a:solidFill>
              </a:rPr>
              <a:t>Durch die in ihrem Inneren stattfindende Kernfusion strahlt sie Energie ab, die die Grundlage für das Leben auf der Erde darstellt. Die Temperatur im Inneren der Sonne liegt bei 15,6 </a:t>
            </a:r>
            <a:r>
              <a:rPr lang="de-DE" altLang="de-DE" dirty="0" err="1">
                <a:solidFill>
                  <a:schemeClr val="bg1"/>
                </a:solidFill>
              </a:rPr>
              <a:t>Mio</a:t>
            </a:r>
            <a:r>
              <a:rPr lang="de-DE" altLang="de-DE" dirty="0">
                <a:solidFill>
                  <a:schemeClr val="bg1"/>
                </a:solidFill>
              </a:rPr>
              <a:t> K, an ihrer Oberfläche lediglich bei ca. 6000K. Die deutlich sichtbaren Sonnenflecken sind kühlere Regionen (verursacht durch starke Magnetfelder), die ein gutes Indiz für die Sonnenaktivität liefern, welche einer Periodizität von ca. 11 Jahren unterliegt.</a:t>
            </a:r>
          </a:p>
        </p:txBody>
      </p:sp>
    </p:spTree>
    <p:extLst>
      <p:ext uri="{BB962C8B-B14F-4D97-AF65-F5344CB8AC3E}">
        <p14:creationId xmlns:p14="http://schemas.microsoft.com/office/powerpoint/2010/main" val="27321753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Inhaltsplatzhalter 2">
            <a:extLst>
              <a:ext uri="{FF2B5EF4-FFF2-40B4-BE49-F238E27FC236}">
                <a16:creationId xmlns:a16="http://schemas.microsoft.com/office/drawing/2014/main" id="{9471B7ED-0A96-47D6-AE96-790A8282D6AD}"/>
              </a:ext>
            </a:extLst>
          </p:cNvPr>
          <p:cNvSpPr txBox="1">
            <a:spLocks noChangeArrowheads="1"/>
          </p:cNvSpPr>
          <p:nvPr/>
        </p:nvSpPr>
        <p:spPr bwMode="auto">
          <a:xfrm>
            <a:off x="323850" y="549275"/>
            <a:ext cx="843597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1313" indent="-341313">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20000"/>
              </a:spcBef>
            </a:pPr>
            <a:r>
              <a:rPr lang="de-DE" altLang="de-DE" sz="2400" b="1" dirty="0">
                <a:solidFill>
                  <a:schemeClr val="bg1"/>
                </a:solidFill>
              </a:rPr>
              <a:t>3.) STATION 2: MERKUR</a:t>
            </a:r>
          </a:p>
        </p:txBody>
      </p:sp>
      <p:sp>
        <p:nvSpPr>
          <p:cNvPr id="6147" name="Rechteck 9">
            <a:extLst>
              <a:ext uri="{FF2B5EF4-FFF2-40B4-BE49-F238E27FC236}">
                <a16:creationId xmlns:a16="http://schemas.microsoft.com/office/drawing/2014/main" id="{0309DF13-ABCB-484D-B869-0E1D1C6EE13C}"/>
              </a:ext>
            </a:extLst>
          </p:cNvPr>
          <p:cNvSpPr>
            <a:spLocks noChangeArrowheads="1"/>
          </p:cNvSpPr>
          <p:nvPr/>
        </p:nvSpPr>
        <p:spPr bwMode="auto">
          <a:xfrm>
            <a:off x="58614" y="6071542"/>
            <a:ext cx="903746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DE" altLang="de-DE" sz="1200" dirty="0">
                <a:solidFill>
                  <a:srgbClr val="FFFFFF"/>
                </a:solidFill>
              </a:rPr>
              <a:t>Bild: „Mercury in </a:t>
            </a:r>
            <a:r>
              <a:rPr lang="de-DE" altLang="de-DE" sz="1200" dirty="0" err="1">
                <a:solidFill>
                  <a:srgbClr val="FFFFFF"/>
                </a:solidFill>
              </a:rPr>
              <a:t>color</a:t>
            </a:r>
            <a:r>
              <a:rPr lang="de-DE" altLang="de-DE" sz="1200" dirty="0">
                <a:solidFill>
                  <a:srgbClr val="FFFFFF"/>
                </a:solidFill>
              </a:rPr>
              <a:t> - Prockter07-edit1“ von der </a:t>
            </a:r>
            <a:r>
              <a:rPr lang="en-US" altLang="de-DE" sz="1200" dirty="0">
                <a:solidFill>
                  <a:srgbClr val="FFFFFF"/>
                </a:solidFill>
              </a:rPr>
              <a:t>NASA/Johns Hopkins University Applied Physics Laboratory/Carnegie Institution of Washington</a:t>
            </a:r>
            <a:r>
              <a:rPr lang="de-DE" altLang="de-DE" sz="1200" dirty="0">
                <a:solidFill>
                  <a:srgbClr val="FFFFFF"/>
                </a:solidFill>
              </a:rPr>
              <a:t> [Public Domain (PD-</a:t>
            </a:r>
            <a:r>
              <a:rPr lang="de-DE" altLang="de-DE" sz="1200" dirty="0" err="1">
                <a:solidFill>
                  <a:srgbClr val="FFFFFF"/>
                </a:solidFill>
              </a:rPr>
              <a:t>USGov</a:t>
            </a:r>
            <a:r>
              <a:rPr lang="de-DE" altLang="de-DE" sz="1200" dirty="0">
                <a:solidFill>
                  <a:srgbClr val="FFFFFF"/>
                </a:solidFill>
              </a:rPr>
              <a:t>)] via  </a:t>
            </a:r>
            <a:r>
              <a:rPr lang="de-DE" altLang="de-DE" sz="1200" dirty="0">
                <a:solidFill>
                  <a:schemeClr val="bg1"/>
                </a:solidFill>
                <a:hlinkClick r:id="rId3"/>
              </a:rPr>
              <a:t>https://commons.wikimedia.org/wiki/File:Mercury_in_color_-_Prockter07-edit1.jpg</a:t>
            </a:r>
            <a:r>
              <a:rPr lang="de-DE" altLang="de-DE" sz="1200" dirty="0">
                <a:solidFill>
                  <a:schemeClr val="bg1"/>
                </a:solidFill>
              </a:rPr>
              <a:t> </a:t>
            </a:r>
          </a:p>
        </p:txBody>
      </p:sp>
      <p:sp>
        <p:nvSpPr>
          <p:cNvPr id="6148" name="Text Box 16">
            <a:extLst>
              <a:ext uri="{FF2B5EF4-FFF2-40B4-BE49-F238E27FC236}">
                <a16:creationId xmlns:a16="http://schemas.microsoft.com/office/drawing/2014/main" id="{10B9374C-4ED8-4633-9FE2-DD0EC965B55C}"/>
              </a:ext>
            </a:extLst>
          </p:cNvPr>
          <p:cNvSpPr txBox="1">
            <a:spLocks noChangeArrowheads="1"/>
          </p:cNvSpPr>
          <p:nvPr/>
        </p:nvSpPr>
        <p:spPr bwMode="auto">
          <a:xfrm>
            <a:off x="477838" y="5035550"/>
            <a:ext cx="83439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e-DE" altLang="de-DE" dirty="0">
                <a:solidFill>
                  <a:schemeClr val="bg1"/>
                </a:solidFill>
              </a:rPr>
              <a:t>Merkur ist der sonnennächste Planet. Durch diese Sonnennähe ist er immer nur sehr kurz in der Morgen- und Abenddämmerung sichtbar und ist folglich nach dem römischen Götterboten benannt.</a:t>
            </a:r>
          </a:p>
        </p:txBody>
      </p:sp>
      <p:pic>
        <p:nvPicPr>
          <p:cNvPr id="6149" name="Picture 12" descr="480px-Mercury_in_color_-_Prockter07-edit1">
            <a:extLst>
              <a:ext uri="{FF2B5EF4-FFF2-40B4-BE49-F238E27FC236}">
                <a16:creationId xmlns:a16="http://schemas.microsoft.com/office/drawing/2014/main" id="{17856DB0-42E4-48EE-8EC0-915AC811DE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4563" y="1763713"/>
            <a:ext cx="2921000" cy="292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Text Box 13">
            <a:extLst>
              <a:ext uri="{FF2B5EF4-FFF2-40B4-BE49-F238E27FC236}">
                <a16:creationId xmlns:a16="http://schemas.microsoft.com/office/drawing/2014/main" id="{A86504F9-F189-4075-A522-B19BE3D886BB}"/>
              </a:ext>
            </a:extLst>
          </p:cNvPr>
          <p:cNvSpPr txBox="1">
            <a:spLocks noChangeArrowheads="1"/>
          </p:cNvSpPr>
          <p:nvPr/>
        </p:nvSpPr>
        <p:spPr bwMode="auto">
          <a:xfrm>
            <a:off x="3876675" y="1228725"/>
            <a:ext cx="4105275" cy="3554819"/>
          </a:xfrm>
          <a:prstGeom prst="rect">
            <a:avLst/>
          </a:prstGeom>
          <a:noFill/>
          <a:ln w="254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dirty="0">
                <a:solidFill>
                  <a:srgbClr val="FF0000"/>
                </a:solidFill>
              </a:rPr>
              <a:t>STECKBRIEF:</a:t>
            </a:r>
          </a:p>
          <a:p>
            <a:pPr>
              <a:spcBef>
                <a:spcPct val="50000"/>
              </a:spcBef>
            </a:pPr>
            <a:r>
              <a:rPr lang="de-DE" altLang="de-DE" dirty="0">
                <a:solidFill>
                  <a:schemeClr val="bg1"/>
                </a:solidFill>
              </a:rPr>
              <a:t>Abstand zur Sonne: 0,4AE </a:t>
            </a:r>
            <a:br>
              <a:rPr lang="de-DE" altLang="de-DE" dirty="0">
                <a:solidFill>
                  <a:schemeClr val="bg1"/>
                </a:solidFill>
              </a:rPr>
            </a:br>
            <a:r>
              <a:rPr lang="de-DE" altLang="de-DE" dirty="0">
                <a:solidFill>
                  <a:schemeClr val="bg1"/>
                </a:solidFill>
              </a:rPr>
              <a:t>		(3 Lichtminuten)</a:t>
            </a:r>
          </a:p>
          <a:p>
            <a:pPr>
              <a:spcBef>
                <a:spcPct val="50000"/>
              </a:spcBef>
            </a:pPr>
            <a:r>
              <a:rPr lang="de-DE" altLang="de-DE" dirty="0">
                <a:solidFill>
                  <a:schemeClr val="bg1"/>
                </a:solidFill>
              </a:rPr>
              <a:t>Masse: 0,055 Erdmassen</a:t>
            </a:r>
          </a:p>
          <a:p>
            <a:pPr>
              <a:spcBef>
                <a:spcPct val="50000"/>
              </a:spcBef>
            </a:pPr>
            <a:r>
              <a:rPr lang="de-DE" altLang="de-DE" dirty="0">
                <a:solidFill>
                  <a:schemeClr val="bg1"/>
                </a:solidFill>
              </a:rPr>
              <a:t>Mittlere Dichte: 5,427 g/cm³ </a:t>
            </a:r>
          </a:p>
          <a:p>
            <a:pPr>
              <a:spcBef>
                <a:spcPct val="50000"/>
              </a:spcBef>
            </a:pPr>
            <a:r>
              <a:rPr lang="de-DE" altLang="de-DE" dirty="0">
                <a:solidFill>
                  <a:schemeClr val="bg1"/>
                </a:solidFill>
              </a:rPr>
              <a:t>Radius: 0,38 Erdradien</a:t>
            </a:r>
          </a:p>
          <a:p>
            <a:pPr>
              <a:spcBef>
                <a:spcPct val="50000"/>
              </a:spcBef>
            </a:pPr>
            <a:r>
              <a:rPr lang="de-DE" altLang="de-DE" dirty="0">
                <a:solidFill>
                  <a:schemeClr val="bg1"/>
                </a:solidFill>
              </a:rPr>
              <a:t>Anzahl der Monde: 0</a:t>
            </a:r>
          </a:p>
          <a:p>
            <a:pPr>
              <a:spcBef>
                <a:spcPct val="50000"/>
              </a:spcBef>
            </a:pPr>
            <a:r>
              <a:rPr lang="de-DE" altLang="de-DE" dirty="0">
                <a:solidFill>
                  <a:schemeClr val="bg1"/>
                </a:solidFill>
              </a:rPr>
              <a:t>Atmosphäre: nur in Spuren vorhanden</a:t>
            </a:r>
          </a:p>
          <a:p>
            <a:pPr>
              <a:spcBef>
                <a:spcPct val="50000"/>
              </a:spcBef>
            </a:pPr>
            <a:endParaRPr lang="de-DE" altLang="de-DE" dirty="0">
              <a:solidFill>
                <a:schemeClr val="bg1"/>
              </a:solidFill>
            </a:endParaRPr>
          </a:p>
        </p:txBody>
      </p:sp>
      <p:graphicFrame>
        <p:nvGraphicFramePr>
          <p:cNvPr id="6151" name="Object 14">
            <a:extLst>
              <a:ext uri="{FF2B5EF4-FFF2-40B4-BE49-F238E27FC236}">
                <a16:creationId xmlns:a16="http://schemas.microsoft.com/office/drawing/2014/main" id="{6618406B-0E08-408F-BFC3-9CD068A6139C}"/>
              </a:ext>
            </a:extLst>
          </p:cNvPr>
          <p:cNvGraphicFramePr>
            <a:graphicFrameLocks noChangeAspect="1"/>
          </p:cNvGraphicFramePr>
          <p:nvPr/>
        </p:nvGraphicFramePr>
        <p:xfrm>
          <a:off x="4381500" y="3327400"/>
          <a:ext cx="381000" cy="203200"/>
        </p:xfrm>
        <a:graphic>
          <a:graphicData uri="http://schemas.openxmlformats.org/presentationml/2006/ole">
            <mc:AlternateContent xmlns:mc="http://schemas.openxmlformats.org/markup-compatibility/2006">
              <mc:Choice xmlns:v="urn:schemas-microsoft-com:vml" Requires="v">
                <p:oleObj spid="_x0000_s22565" name="Formel" r:id="rId5" imgW="380835" imgH="203112" progId="Equation.3">
                  <p:embed/>
                </p:oleObj>
              </mc:Choice>
              <mc:Fallback>
                <p:oleObj name="Formel" r:id="rId5" imgW="380835" imgH="203112" progId="Equation.3">
                  <p:embed/>
                  <p:pic>
                    <p:nvPicPr>
                      <p:cNvPr id="0" name="Picture 3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81500" y="3327400"/>
                        <a:ext cx="381000" cy="20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3" name="Gerade Verbindung mit Pfeil 2">
            <a:extLst>
              <a:ext uri="{FF2B5EF4-FFF2-40B4-BE49-F238E27FC236}">
                <a16:creationId xmlns:a16="http://schemas.microsoft.com/office/drawing/2014/main" id="{0A33C347-7826-4759-A78A-FF46F904A638}"/>
              </a:ext>
            </a:extLst>
          </p:cNvPr>
          <p:cNvCxnSpPr>
            <a:cxnSpLocks/>
          </p:cNvCxnSpPr>
          <p:nvPr/>
        </p:nvCxnSpPr>
        <p:spPr bwMode="auto">
          <a:xfrm>
            <a:off x="6136849" y="1046375"/>
            <a:ext cx="263951" cy="587872"/>
          </a:xfrm>
          <a:prstGeom prst="straightConnector1">
            <a:avLst/>
          </a:prstGeom>
          <a:solidFill>
            <a:srgbClr val="000000"/>
          </a:solidFill>
          <a:ln w="31750" cap="flat" cmpd="sng" algn="ctr">
            <a:solidFill>
              <a:srgbClr val="FF0000"/>
            </a:solidFill>
            <a:prstDash val="solid"/>
            <a:round/>
            <a:headEnd type="none" w="med" len="med"/>
            <a:tailEnd type="triangle"/>
          </a:ln>
          <a:effectLst/>
        </p:spPr>
      </p:cxnSp>
      <p:sp>
        <p:nvSpPr>
          <p:cNvPr id="11" name="Text Box 16">
            <a:extLst>
              <a:ext uri="{FF2B5EF4-FFF2-40B4-BE49-F238E27FC236}">
                <a16:creationId xmlns:a16="http://schemas.microsoft.com/office/drawing/2014/main" id="{37158EF2-C8F6-47A6-9CDE-F19AF569FD8D}"/>
              </a:ext>
            </a:extLst>
          </p:cNvPr>
          <p:cNvSpPr txBox="1">
            <a:spLocks noChangeArrowheads="1"/>
          </p:cNvSpPr>
          <p:nvPr/>
        </p:nvSpPr>
        <p:spPr bwMode="auto">
          <a:xfrm>
            <a:off x="4834614" y="474660"/>
            <a:ext cx="4105275" cy="646331"/>
          </a:xfrm>
          <a:prstGeom prst="rect">
            <a:avLst/>
          </a:prstGeom>
          <a:no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e-DE" altLang="de-DE" i="1" dirty="0">
                <a:solidFill>
                  <a:srgbClr val="FF0000"/>
                </a:solidFill>
              </a:rPr>
              <a:t>AE = Astronomische Einheit = Abstand Sonne Erde</a:t>
            </a:r>
          </a:p>
        </p:txBody>
      </p:sp>
    </p:spTree>
    <p:extLst>
      <p:ext uri="{BB962C8B-B14F-4D97-AF65-F5344CB8AC3E}">
        <p14:creationId xmlns:p14="http://schemas.microsoft.com/office/powerpoint/2010/main" val="35316458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Inhaltsplatzhalter 2">
            <a:extLst>
              <a:ext uri="{FF2B5EF4-FFF2-40B4-BE49-F238E27FC236}">
                <a16:creationId xmlns:a16="http://schemas.microsoft.com/office/drawing/2014/main" id="{08F600DB-8268-4B8F-911A-63F757A66AC0}"/>
              </a:ext>
            </a:extLst>
          </p:cNvPr>
          <p:cNvSpPr txBox="1">
            <a:spLocks noChangeArrowheads="1"/>
          </p:cNvSpPr>
          <p:nvPr/>
        </p:nvSpPr>
        <p:spPr bwMode="auto">
          <a:xfrm>
            <a:off x="323850" y="549275"/>
            <a:ext cx="843597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1313" indent="-341313">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20000"/>
              </a:spcBef>
            </a:pPr>
            <a:r>
              <a:rPr lang="de-DE" altLang="de-DE" sz="2400" b="1" dirty="0">
                <a:solidFill>
                  <a:schemeClr val="bg1"/>
                </a:solidFill>
              </a:rPr>
              <a:t>3.) STATION 3: VENUS</a:t>
            </a:r>
          </a:p>
        </p:txBody>
      </p:sp>
      <p:sp>
        <p:nvSpPr>
          <p:cNvPr id="7171" name="Rechteck 9">
            <a:extLst>
              <a:ext uri="{FF2B5EF4-FFF2-40B4-BE49-F238E27FC236}">
                <a16:creationId xmlns:a16="http://schemas.microsoft.com/office/drawing/2014/main" id="{1475B286-31ED-49F2-9A7D-4C26A98D4F8F}"/>
              </a:ext>
            </a:extLst>
          </p:cNvPr>
          <p:cNvSpPr>
            <a:spLocks noChangeArrowheads="1"/>
          </p:cNvSpPr>
          <p:nvPr/>
        </p:nvSpPr>
        <p:spPr bwMode="auto">
          <a:xfrm>
            <a:off x="323850" y="6077892"/>
            <a:ext cx="86161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DE" altLang="de-DE" sz="1200" dirty="0">
                <a:solidFill>
                  <a:srgbClr val="FFFFFF"/>
                </a:solidFill>
              </a:rPr>
              <a:t>Bild: „Venus-real </a:t>
            </a:r>
            <a:r>
              <a:rPr lang="de-DE" altLang="de-DE" sz="1200" dirty="0" err="1">
                <a:solidFill>
                  <a:srgbClr val="FFFFFF"/>
                </a:solidFill>
              </a:rPr>
              <a:t>color</a:t>
            </a:r>
            <a:r>
              <a:rPr lang="de-DE" altLang="de-DE" sz="1200" dirty="0">
                <a:solidFill>
                  <a:srgbClr val="FFFFFF"/>
                </a:solidFill>
              </a:rPr>
              <a:t>“ NASA/</a:t>
            </a:r>
            <a:r>
              <a:rPr lang="en-US" altLang="de-DE" sz="1200" dirty="0">
                <a:solidFill>
                  <a:srgbClr val="FFFFFF"/>
                </a:solidFill>
              </a:rPr>
              <a:t>Image processing by R. Nunes (</a:t>
            </a:r>
            <a:r>
              <a:rPr lang="en-US" altLang="de-DE" sz="1200" dirty="0">
                <a:solidFill>
                  <a:srgbClr val="FFFFFF"/>
                </a:solidFill>
                <a:hlinkClick r:id="rId3"/>
              </a:rPr>
              <a:t>http://www.astrosurf.com/nunes</a:t>
            </a:r>
            <a:r>
              <a:rPr lang="en-US" altLang="de-DE" sz="1200" dirty="0">
                <a:solidFill>
                  <a:srgbClr val="FFFFFF"/>
                </a:solidFill>
              </a:rPr>
              <a:t>) [Public Domain (PD-</a:t>
            </a:r>
            <a:r>
              <a:rPr lang="en-US" altLang="de-DE" sz="1200" dirty="0" err="1">
                <a:solidFill>
                  <a:srgbClr val="FFFFFF"/>
                </a:solidFill>
              </a:rPr>
              <a:t>USGov</a:t>
            </a:r>
            <a:r>
              <a:rPr lang="en-US" altLang="de-DE" sz="1200" dirty="0">
                <a:solidFill>
                  <a:srgbClr val="FFFFFF"/>
                </a:solidFill>
              </a:rPr>
              <a:t>)] via</a:t>
            </a:r>
            <a:r>
              <a:rPr lang="de-DE" altLang="de-DE" sz="1200" dirty="0">
                <a:solidFill>
                  <a:srgbClr val="FFFFFF"/>
                </a:solidFill>
              </a:rPr>
              <a:t> </a:t>
            </a:r>
            <a:r>
              <a:rPr lang="de-DE" altLang="de-DE" sz="1200" dirty="0">
                <a:solidFill>
                  <a:srgbClr val="FFFFFF"/>
                </a:solidFill>
                <a:hlinkClick r:id="rId4"/>
              </a:rPr>
              <a:t>https://commons.wikimedia.org/wiki/File:Venus-real_color.jpg</a:t>
            </a:r>
            <a:r>
              <a:rPr lang="de-DE" altLang="de-DE" sz="1200" dirty="0">
                <a:solidFill>
                  <a:srgbClr val="FFFFFF"/>
                </a:solidFill>
              </a:rPr>
              <a:t> </a:t>
            </a:r>
            <a:endParaRPr lang="de-DE" altLang="de-DE" sz="1200" dirty="0">
              <a:solidFill>
                <a:schemeClr val="bg1"/>
              </a:solidFill>
            </a:endParaRPr>
          </a:p>
        </p:txBody>
      </p:sp>
      <p:sp>
        <p:nvSpPr>
          <p:cNvPr id="7172" name="Text Box 16">
            <a:extLst>
              <a:ext uri="{FF2B5EF4-FFF2-40B4-BE49-F238E27FC236}">
                <a16:creationId xmlns:a16="http://schemas.microsoft.com/office/drawing/2014/main" id="{E52B3264-AFDF-414F-8E9E-BAB762C39ED4}"/>
              </a:ext>
            </a:extLst>
          </p:cNvPr>
          <p:cNvSpPr txBox="1">
            <a:spLocks noChangeArrowheads="1"/>
          </p:cNvSpPr>
          <p:nvPr/>
        </p:nvSpPr>
        <p:spPr bwMode="auto">
          <a:xfrm>
            <a:off x="477838" y="5035550"/>
            <a:ext cx="83439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e-DE" altLang="de-DE">
                <a:solidFill>
                  <a:schemeClr val="bg1"/>
                </a:solidFill>
              </a:rPr>
              <a:t>Die Venus wird auch Morgen- und Abendstern genannt, da sie durch ihre Wolkendecke viel Sonnenlicht reflektiert und uns daher sehr hell erscheint. Sie war schon immer ein Symbol der Weiblichkeit und der Schönheit.</a:t>
            </a:r>
          </a:p>
        </p:txBody>
      </p:sp>
      <p:graphicFrame>
        <p:nvGraphicFramePr>
          <p:cNvPr id="7174" name="Object 14">
            <a:extLst>
              <a:ext uri="{FF2B5EF4-FFF2-40B4-BE49-F238E27FC236}">
                <a16:creationId xmlns:a16="http://schemas.microsoft.com/office/drawing/2014/main" id="{C7023533-C995-4350-8465-8173272B9BE4}"/>
              </a:ext>
            </a:extLst>
          </p:cNvPr>
          <p:cNvGraphicFramePr>
            <a:graphicFrameLocks noChangeAspect="1"/>
          </p:cNvGraphicFramePr>
          <p:nvPr/>
        </p:nvGraphicFramePr>
        <p:xfrm>
          <a:off x="4381500" y="3327400"/>
          <a:ext cx="381000" cy="203200"/>
        </p:xfrm>
        <a:graphic>
          <a:graphicData uri="http://schemas.openxmlformats.org/presentationml/2006/ole">
            <mc:AlternateContent xmlns:mc="http://schemas.openxmlformats.org/markup-compatibility/2006">
              <mc:Choice xmlns:v="urn:schemas-microsoft-com:vml" Requires="v">
                <p:oleObj spid="_x0000_s7255" name="Formel" r:id="rId5" imgW="380835" imgH="203112" progId="Equation.3">
                  <p:embed/>
                </p:oleObj>
              </mc:Choice>
              <mc:Fallback>
                <p:oleObj name="Formel" r:id="rId5" imgW="380835" imgH="203112" progId="Equation.3">
                  <p:embed/>
                  <p:pic>
                    <p:nvPicPr>
                      <p:cNvPr id="0" name="Picture 8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81500" y="3327400"/>
                        <a:ext cx="381000" cy="20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7175" name="Grafik 2" descr="Ein Bild, das drinnen, Ball, Ei, sitzend enthält.&#10;&#10;Automatisch generierte Beschreibung">
            <a:extLst>
              <a:ext uri="{FF2B5EF4-FFF2-40B4-BE49-F238E27FC236}">
                <a16:creationId xmlns:a16="http://schemas.microsoft.com/office/drawing/2014/main" id="{9EDE9336-98EF-44E4-917F-7CF9769B948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7238" y="1431925"/>
            <a:ext cx="2967037" cy="296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3">
            <a:extLst>
              <a:ext uri="{FF2B5EF4-FFF2-40B4-BE49-F238E27FC236}">
                <a16:creationId xmlns:a16="http://schemas.microsoft.com/office/drawing/2014/main" id="{5E891655-1BAA-4E66-A522-9C5375187F5E}"/>
              </a:ext>
            </a:extLst>
          </p:cNvPr>
          <p:cNvSpPr txBox="1">
            <a:spLocks noChangeArrowheads="1"/>
          </p:cNvSpPr>
          <p:nvPr/>
        </p:nvSpPr>
        <p:spPr bwMode="auto">
          <a:xfrm>
            <a:off x="3876675" y="1228725"/>
            <a:ext cx="4105275" cy="3831818"/>
          </a:xfrm>
          <a:prstGeom prst="rect">
            <a:avLst/>
          </a:prstGeom>
          <a:noFill/>
          <a:ln w="254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dirty="0">
                <a:solidFill>
                  <a:srgbClr val="FF0000"/>
                </a:solidFill>
              </a:rPr>
              <a:t>STECKBRIEF:</a:t>
            </a:r>
          </a:p>
          <a:p>
            <a:pPr>
              <a:spcBef>
                <a:spcPct val="50000"/>
              </a:spcBef>
            </a:pPr>
            <a:r>
              <a:rPr lang="de-DE" altLang="de-DE" dirty="0">
                <a:solidFill>
                  <a:schemeClr val="bg1"/>
                </a:solidFill>
              </a:rPr>
              <a:t>Abstand zur Sonne: 0,7AE </a:t>
            </a:r>
            <a:br>
              <a:rPr lang="de-DE" altLang="de-DE" dirty="0">
                <a:solidFill>
                  <a:schemeClr val="bg1"/>
                </a:solidFill>
              </a:rPr>
            </a:br>
            <a:r>
              <a:rPr lang="de-DE" altLang="de-DE" dirty="0">
                <a:solidFill>
                  <a:schemeClr val="bg1"/>
                </a:solidFill>
              </a:rPr>
              <a:t>		(6 Lichtminuten)</a:t>
            </a:r>
          </a:p>
          <a:p>
            <a:pPr>
              <a:spcBef>
                <a:spcPct val="50000"/>
              </a:spcBef>
            </a:pPr>
            <a:r>
              <a:rPr lang="de-DE" altLang="de-DE" dirty="0">
                <a:solidFill>
                  <a:schemeClr val="bg1"/>
                </a:solidFill>
              </a:rPr>
              <a:t>Masse: 0,815 Erdmassen</a:t>
            </a:r>
          </a:p>
          <a:p>
            <a:pPr>
              <a:spcBef>
                <a:spcPct val="50000"/>
              </a:spcBef>
            </a:pPr>
            <a:r>
              <a:rPr lang="de-DE" altLang="de-DE" dirty="0">
                <a:solidFill>
                  <a:schemeClr val="bg1"/>
                </a:solidFill>
              </a:rPr>
              <a:t>Mittlere Dichte: 5,243 g/cm³ </a:t>
            </a:r>
          </a:p>
          <a:p>
            <a:pPr>
              <a:spcBef>
                <a:spcPct val="50000"/>
              </a:spcBef>
            </a:pPr>
            <a:r>
              <a:rPr lang="de-DE" altLang="de-DE" dirty="0">
                <a:solidFill>
                  <a:schemeClr val="bg1"/>
                </a:solidFill>
              </a:rPr>
              <a:t>Radius: 0,95 Erdradien</a:t>
            </a:r>
          </a:p>
          <a:p>
            <a:pPr>
              <a:spcBef>
                <a:spcPct val="50000"/>
              </a:spcBef>
            </a:pPr>
            <a:r>
              <a:rPr lang="de-DE" altLang="de-DE" dirty="0">
                <a:solidFill>
                  <a:schemeClr val="bg1"/>
                </a:solidFill>
              </a:rPr>
              <a:t>Anzahl der Monde: 0</a:t>
            </a:r>
          </a:p>
          <a:p>
            <a:pPr>
              <a:spcBef>
                <a:spcPct val="50000"/>
              </a:spcBef>
            </a:pPr>
            <a:r>
              <a:rPr lang="de-DE" altLang="de-DE" dirty="0">
                <a:solidFill>
                  <a:schemeClr val="bg1"/>
                </a:solidFill>
              </a:rPr>
              <a:t>Atmosphäre: 92 bar, hauptsächlich 		Kohlenstoffdioxid</a:t>
            </a:r>
          </a:p>
          <a:p>
            <a:pPr>
              <a:spcBef>
                <a:spcPct val="50000"/>
              </a:spcBef>
            </a:pPr>
            <a:endParaRPr lang="de-DE" altLang="de-DE" dirty="0">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Inhaltsplatzhalter 2">
            <a:extLst>
              <a:ext uri="{FF2B5EF4-FFF2-40B4-BE49-F238E27FC236}">
                <a16:creationId xmlns:a16="http://schemas.microsoft.com/office/drawing/2014/main" id="{B9F42C5D-F88F-4E0E-BA0B-3EDB4D1AD3EA}"/>
              </a:ext>
            </a:extLst>
          </p:cNvPr>
          <p:cNvSpPr txBox="1">
            <a:spLocks noChangeArrowheads="1"/>
          </p:cNvSpPr>
          <p:nvPr/>
        </p:nvSpPr>
        <p:spPr bwMode="auto">
          <a:xfrm>
            <a:off x="323850" y="549275"/>
            <a:ext cx="843597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1313" indent="-341313">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20000"/>
              </a:spcBef>
            </a:pPr>
            <a:r>
              <a:rPr lang="de-DE" altLang="de-DE" sz="2400" b="1" dirty="0">
                <a:solidFill>
                  <a:schemeClr val="bg1"/>
                </a:solidFill>
              </a:rPr>
              <a:t>3.) STATION 4: ERDE</a:t>
            </a:r>
          </a:p>
        </p:txBody>
      </p:sp>
      <p:sp>
        <p:nvSpPr>
          <p:cNvPr id="8195" name="Rechteck 9">
            <a:extLst>
              <a:ext uri="{FF2B5EF4-FFF2-40B4-BE49-F238E27FC236}">
                <a16:creationId xmlns:a16="http://schemas.microsoft.com/office/drawing/2014/main" id="{2402126F-E5A6-4AC4-93D8-BEE2CC8DF503}"/>
              </a:ext>
            </a:extLst>
          </p:cNvPr>
          <p:cNvSpPr>
            <a:spLocks noChangeArrowheads="1"/>
          </p:cNvSpPr>
          <p:nvPr/>
        </p:nvSpPr>
        <p:spPr bwMode="auto">
          <a:xfrm>
            <a:off x="442118" y="6077892"/>
            <a:ext cx="81994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DE" altLang="de-DE" sz="1200" dirty="0">
                <a:solidFill>
                  <a:srgbClr val="FFFFFF"/>
                </a:solidFill>
              </a:rPr>
              <a:t>Bild: „</a:t>
            </a:r>
            <a:r>
              <a:rPr lang="en-US" altLang="de-DE" sz="1200" dirty="0">
                <a:solidFill>
                  <a:srgbClr val="FFFFFF"/>
                </a:solidFill>
              </a:rPr>
              <a:t>The Earth seen from Apollo 17</a:t>
            </a:r>
            <a:r>
              <a:rPr lang="de-DE" altLang="de-DE" sz="1200" dirty="0">
                <a:solidFill>
                  <a:srgbClr val="FFFFFF"/>
                </a:solidFill>
              </a:rPr>
              <a:t>“ von der </a:t>
            </a:r>
            <a:r>
              <a:rPr lang="en-US" altLang="de-DE" sz="1200" dirty="0">
                <a:solidFill>
                  <a:srgbClr val="FFFFFF"/>
                </a:solidFill>
              </a:rPr>
              <a:t>NASA/Apollo 17 crew; </a:t>
            </a:r>
            <a:r>
              <a:rPr lang="en-US" altLang="de-DE" sz="1200" dirty="0" err="1">
                <a:solidFill>
                  <a:srgbClr val="FFFFFF"/>
                </a:solidFill>
              </a:rPr>
              <a:t>aufgenommen</a:t>
            </a:r>
            <a:r>
              <a:rPr lang="en-US" altLang="de-DE" sz="1200" dirty="0">
                <a:solidFill>
                  <a:srgbClr val="FFFFFF"/>
                </a:solidFill>
              </a:rPr>
              <a:t> von Harrison Schmitt </a:t>
            </a:r>
            <a:r>
              <a:rPr lang="en-US" altLang="de-DE" sz="1200" dirty="0" err="1">
                <a:solidFill>
                  <a:srgbClr val="FFFFFF"/>
                </a:solidFill>
              </a:rPr>
              <a:t>oder</a:t>
            </a:r>
            <a:r>
              <a:rPr lang="en-US" altLang="de-DE" sz="1200" dirty="0">
                <a:solidFill>
                  <a:srgbClr val="FFFFFF"/>
                </a:solidFill>
              </a:rPr>
              <a:t> Ron Evans</a:t>
            </a:r>
            <a:r>
              <a:rPr lang="de-DE" altLang="de-DE" sz="1200" dirty="0">
                <a:solidFill>
                  <a:srgbClr val="FFFFFF"/>
                </a:solidFill>
              </a:rPr>
              <a:t> [Public Domain (PD-</a:t>
            </a:r>
            <a:r>
              <a:rPr lang="de-DE" altLang="de-DE" sz="1200" dirty="0" err="1">
                <a:solidFill>
                  <a:srgbClr val="FFFFFF"/>
                </a:solidFill>
              </a:rPr>
              <a:t>USGov</a:t>
            </a:r>
            <a:r>
              <a:rPr lang="de-DE" altLang="de-DE" sz="1200" dirty="0">
                <a:solidFill>
                  <a:srgbClr val="FFFFFF"/>
                </a:solidFill>
              </a:rPr>
              <a:t>)] via </a:t>
            </a:r>
            <a:r>
              <a:rPr lang="de-DE" altLang="de-DE" sz="1200" dirty="0">
                <a:solidFill>
                  <a:srgbClr val="FFFFFF"/>
                </a:solidFill>
                <a:hlinkClick r:id="rId3"/>
              </a:rPr>
              <a:t>https://commons.wikimedia.org/wiki/File:The_Earth_seen_from_Apollo_17.jpg</a:t>
            </a:r>
            <a:endParaRPr lang="de-DE" altLang="de-DE" sz="1200" dirty="0">
              <a:solidFill>
                <a:srgbClr val="FFFFFF"/>
              </a:solidFill>
            </a:endParaRPr>
          </a:p>
        </p:txBody>
      </p:sp>
      <p:sp>
        <p:nvSpPr>
          <p:cNvPr id="8196" name="Text Box 16">
            <a:extLst>
              <a:ext uri="{FF2B5EF4-FFF2-40B4-BE49-F238E27FC236}">
                <a16:creationId xmlns:a16="http://schemas.microsoft.com/office/drawing/2014/main" id="{EEA78172-B311-4576-B7E1-B50D508F9619}"/>
              </a:ext>
            </a:extLst>
          </p:cNvPr>
          <p:cNvSpPr txBox="1">
            <a:spLocks noChangeArrowheads="1"/>
          </p:cNvSpPr>
          <p:nvPr/>
        </p:nvSpPr>
        <p:spPr bwMode="auto">
          <a:xfrm>
            <a:off x="477838" y="5035550"/>
            <a:ext cx="83439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e-DE" altLang="de-DE">
                <a:solidFill>
                  <a:schemeClr val="bg1"/>
                </a:solidFill>
              </a:rPr>
              <a:t>Die Erde ist unser Heimatplanet und wird auch als „der blaue Planet“ bezeichnet. Unsere Atmosphäre schützt uns vor Meteoriteneinschlägen und verhindert extreme Temperaturschwankungen zwischen Tag und Nacht.</a:t>
            </a:r>
          </a:p>
        </p:txBody>
      </p:sp>
      <p:sp>
        <p:nvSpPr>
          <p:cNvPr id="8197" name="Text Box 13">
            <a:extLst>
              <a:ext uri="{FF2B5EF4-FFF2-40B4-BE49-F238E27FC236}">
                <a16:creationId xmlns:a16="http://schemas.microsoft.com/office/drawing/2014/main" id="{1D2CC2E7-766F-4732-AE45-61ADCAD40269}"/>
              </a:ext>
            </a:extLst>
          </p:cNvPr>
          <p:cNvSpPr txBox="1">
            <a:spLocks noChangeArrowheads="1"/>
          </p:cNvSpPr>
          <p:nvPr/>
        </p:nvSpPr>
        <p:spPr bwMode="auto">
          <a:xfrm>
            <a:off x="3876675" y="1228725"/>
            <a:ext cx="4105275" cy="3831818"/>
          </a:xfrm>
          <a:prstGeom prst="rect">
            <a:avLst/>
          </a:prstGeom>
          <a:noFill/>
          <a:ln w="254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dirty="0">
                <a:solidFill>
                  <a:srgbClr val="FF0000"/>
                </a:solidFill>
              </a:rPr>
              <a:t>STECKBRIEF:</a:t>
            </a:r>
          </a:p>
          <a:p>
            <a:pPr>
              <a:spcBef>
                <a:spcPct val="50000"/>
              </a:spcBef>
            </a:pPr>
            <a:r>
              <a:rPr lang="de-DE" altLang="de-DE" dirty="0">
                <a:solidFill>
                  <a:schemeClr val="bg1"/>
                </a:solidFill>
              </a:rPr>
              <a:t>Abstand zur Sonne: 1AE</a:t>
            </a:r>
            <a:br>
              <a:rPr lang="de-DE" altLang="de-DE" dirty="0">
                <a:solidFill>
                  <a:schemeClr val="bg1"/>
                </a:solidFill>
              </a:rPr>
            </a:br>
            <a:r>
              <a:rPr lang="de-DE" altLang="de-DE" dirty="0">
                <a:solidFill>
                  <a:schemeClr val="bg1"/>
                </a:solidFill>
              </a:rPr>
              <a:t>		(8 Lichtminuten)</a:t>
            </a:r>
          </a:p>
          <a:p>
            <a:pPr>
              <a:spcBef>
                <a:spcPct val="50000"/>
              </a:spcBef>
            </a:pPr>
            <a:r>
              <a:rPr lang="de-DE" altLang="de-DE" dirty="0">
                <a:solidFill>
                  <a:schemeClr val="bg1"/>
                </a:solidFill>
              </a:rPr>
              <a:t>Masse: 5,97*10^24kg</a:t>
            </a:r>
          </a:p>
          <a:p>
            <a:pPr>
              <a:spcBef>
                <a:spcPct val="50000"/>
              </a:spcBef>
            </a:pPr>
            <a:r>
              <a:rPr lang="de-DE" altLang="de-DE" dirty="0">
                <a:solidFill>
                  <a:schemeClr val="bg1"/>
                </a:solidFill>
              </a:rPr>
              <a:t>Mittlere Dichte: 5,427 g/cm³ </a:t>
            </a:r>
          </a:p>
          <a:p>
            <a:pPr>
              <a:spcBef>
                <a:spcPct val="50000"/>
              </a:spcBef>
            </a:pPr>
            <a:r>
              <a:rPr lang="de-DE" altLang="de-DE" dirty="0">
                <a:solidFill>
                  <a:schemeClr val="bg1"/>
                </a:solidFill>
              </a:rPr>
              <a:t>Radius: 6.360km</a:t>
            </a:r>
          </a:p>
          <a:p>
            <a:pPr>
              <a:spcBef>
                <a:spcPct val="50000"/>
              </a:spcBef>
            </a:pPr>
            <a:r>
              <a:rPr lang="de-DE" altLang="de-DE" dirty="0">
                <a:solidFill>
                  <a:schemeClr val="bg1"/>
                </a:solidFill>
              </a:rPr>
              <a:t>Anzahl der Monde: 1</a:t>
            </a:r>
          </a:p>
          <a:p>
            <a:pPr>
              <a:spcBef>
                <a:spcPct val="50000"/>
              </a:spcBef>
            </a:pPr>
            <a:r>
              <a:rPr lang="de-DE" altLang="de-DE" dirty="0">
                <a:solidFill>
                  <a:schemeClr val="bg1"/>
                </a:solidFill>
              </a:rPr>
              <a:t>Atmosphäre: 1bar, 78% Stickstoff, 21% Sauerstoff</a:t>
            </a:r>
          </a:p>
          <a:p>
            <a:pPr>
              <a:spcBef>
                <a:spcPct val="50000"/>
              </a:spcBef>
            </a:pPr>
            <a:endParaRPr lang="de-DE" altLang="de-DE" dirty="0">
              <a:solidFill>
                <a:schemeClr val="bg1"/>
              </a:solidFill>
            </a:endParaRPr>
          </a:p>
        </p:txBody>
      </p:sp>
      <p:graphicFrame>
        <p:nvGraphicFramePr>
          <p:cNvPr id="8198" name="Object 14">
            <a:extLst>
              <a:ext uri="{FF2B5EF4-FFF2-40B4-BE49-F238E27FC236}">
                <a16:creationId xmlns:a16="http://schemas.microsoft.com/office/drawing/2014/main" id="{09B2210D-0CB3-4C31-8660-12F201E131A6}"/>
              </a:ext>
            </a:extLst>
          </p:cNvPr>
          <p:cNvGraphicFramePr>
            <a:graphicFrameLocks noChangeAspect="1"/>
          </p:cNvGraphicFramePr>
          <p:nvPr/>
        </p:nvGraphicFramePr>
        <p:xfrm>
          <a:off x="4381500" y="3327400"/>
          <a:ext cx="381000" cy="203200"/>
        </p:xfrm>
        <a:graphic>
          <a:graphicData uri="http://schemas.openxmlformats.org/presentationml/2006/ole">
            <mc:AlternateContent xmlns:mc="http://schemas.openxmlformats.org/markup-compatibility/2006">
              <mc:Choice xmlns:v="urn:schemas-microsoft-com:vml" Requires="v">
                <p:oleObj spid="_x0000_s8279" name="Formel" r:id="rId4" imgW="380835" imgH="203112" progId="Equation.3">
                  <p:embed/>
                </p:oleObj>
              </mc:Choice>
              <mc:Fallback>
                <p:oleObj name="Formel" r:id="rId4" imgW="380835" imgH="203112" progId="Equation.3">
                  <p:embed/>
                  <p:pic>
                    <p:nvPicPr>
                      <p:cNvPr id="0" name="Picture 8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81500" y="3327400"/>
                        <a:ext cx="381000" cy="20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8199" name="Grafik 2" descr="Ein Bild, das sitzend, Tisch, weiß, schwarz enthält.&#10;&#10;Automatisch generierte Beschreibung">
            <a:extLst>
              <a:ext uri="{FF2B5EF4-FFF2-40B4-BE49-F238E27FC236}">
                <a16:creationId xmlns:a16="http://schemas.microsoft.com/office/drawing/2014/main" id="{442CDED9-C808-4FAF-A4E0-7C0EA34647A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0088" y="1319213"/>
            <a:ext cx="2800350" cy="279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9_Standarddesign">
  <a:themeElements>
    <a:clrScheme name="1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00"/>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000000"/>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defRPr>
        </a:defPPr>
      </a:lstStyle>
    </a:lnDef>
  </a:objectDefaults>
  <a:extraClrSchemeLst>
    <a:extraClrScheme>
      <a:clrScheme name="1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2803</Words>
  <Application>Microsoft Office PowerPoint</Application>
  <PresentationFormat>Bildschirmpräsentation (4:3)</PresentationFormat>
  <Paragraphs>167</Paragraphs>
  <Slides>21</Slides>
  <Notes>0</Notes>
  <HiddenSlides>0</HiddenSlides>
  <MMClips>0</MMClips>
  <ScaleCrop>false</ScaleCrop>
  <HeadingPairs>
    <vt:vector size="8" baseType="variant">
      <vt:variant>
        <vt:lpstr>Verwendete Schriftarten</vt:lpstr>
      </vt:variant>
      <vt:variant>
        <vt:i4>4</vt:i4>
      </vt:variant>
      <vt:variant>
        <vt:lpstr>Design</vt:lpstr>
      </vt:variant>
      <vt:variant>
        <vt:i4>1</vt:i4>
      </vt:variant>
      <vt:variant>
        <vt:lpstr>Eingebettete OLE-Server</vt:lpstr>
      </vt:variant>
      <vt:variant>
        <vt:i4>1</vt:i4>
      </vt:variant>
      <vt:variant>
        <vt:lpstr>Folientitel</vt:lpstr>
      </vt:variant>
      <vt:variant>
        <vt:i4>21</vt:i4>
      </vt:variant>
    </vt:vector>
  </HeadingPairs>
  <TitlesOfParts>
    <vt:vector size="27" baseType="lpstr">
      <vt:lpstr>MS Gothic</vt:lpstr>
      <vt:lpstr>Arial</vt:lpstr>
      <vt:lpstr>StarSymbol</vt:lpstr>
      <vt:lpstr>Tahoma</vt:lpstr>
      <vt:lpstr>9_Standarddesign</vt:lpstr>
      <vt:lpstr>Formel</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Die Keplergesetze</dc:title>
  <dc:creator>Sven Hanssen</dc:creator>
  <cp:lastModifiedBy>zwakh</cp:lastModifiedBy>
  <cp:revision>235</cp:revision>
  <cp:lastPrinted>2020-09-26T20:55:34Z</cp:lastPrinted>
  <dcterms:created xsi:type="dcterms:W3CDTF">2006-03-28T19:47:41Z</dcterms:created>
  <dcterms:modified xsi:type="dcterms:W3CDTF">2021-09-24T09:05:44Z</dcterms:modified>
</cp:coreProperties>
</file>