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96" r:id="rId2"/>
    <p:sldId id="288" r:id="rId3"/>
    <p:sldId id="281" r:id="rId4"/>
    <p:sldId id="283" r:id="rId5"/>
    <p:sldId id="284" r:id="rId6"/>
    <p:sldId id="285" r:id="rId7"/>
    <p:sldId id="287" r:id="rId8"/>
    <p:sldId id="289" r:id="rId9"/>
    <p:sldId id="292" r:id="rId10"/>
    <p:sldId id="297" r:id="rId11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4048" autoAdjust="0"/>
  </p:normalViewPr>
  <p:slideViewPr>
    <p:cSldViewPr snapToGrid="0">
      <p:cViewPr varScale="1">
        <p:scale>
          <a:sx n="98" d="100"/>
          <a:sy n="98" d="100"/>
        </p:scale>
        <p:origin x="1812" y="8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DF6575D-088F-4ADF-B1DF-C9E9AA424371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‹Nr.›</a:t>
            </a:fld>
            <a:endParaRPr lang="de-DE" sz="14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069F6EF-14E3-4B0B-80A5-114BAEA2BF52}" type="slidenum">
              <a:rPr/>
              <a:pPr lvl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272C2-6B81-44C5-A04B-6F14FD77EFC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427" y="5078653"/>
            <a:ext cx="5542821" cy="4810548"/>
          </a:xfrm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6047" y="2348402"/>
            <a:ext cx="8568531" cy="162043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 algn="ctr">
              <a:buNone/>
              <a:defRPr/>
            </a:lvl1pPr>
            <a:lvl2pPr marL="503868" indent="0" algn="ctr">
              <a:buNone/>
              <a:defRPr/>
            </a:lvl2pPr>
            <a:lvl3pPr marL="1007734" indent="0" algn="ctr">
              <a:buNone/>
              <a:defRPr/>
            </a:lvl3pPr>
            <a:lvl4pPr marL="1511602" indent="0" algn="ctr">
              <a:buNone/>
              <a:defRPr/>
            </a:lvl4pPr>
            <a:lvl5pPr marL="2015468" indent="0" algn="ctr">
              <a:buNone/>
              <a:defRPr/>
            </a:lvl5pPr>
            <a:lvl6pPr marL="2519335" indent="0" algn="ctr">
              <a:buNone/>
              <a:defRPr/>
            </a:lvl6pPr>
            <a:lvl7pPr marL="3023201" indent="0" algn="ctr">
              <a:buNone/>
              <a:defRPr/>
            </a:lvl7pPr>
            <a:lvl8pPr marL="3527069" indent="0" algn="ctr">
              <a:buNone/>
              <a:defRPr/>
            </a:lvl8pPr>
            <a:lvl9pPr marL="4030936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207BD8-F3AF-48B8-A7C4-DB3553FC27EC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71AF6E-282C-49BC-8050-302B2B8945C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454" y="302740"/>
            <a:ext cx="2268141" cy="645022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302740"/>
            <a:ext cx="6636411" cy="645022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FD8B5C-C241-4413-A85E-0CF08C6E811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04031" y="302740"/>
            <a:ext cx="9072563" cy="6450223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C6AA5F-DDD2-46FD-BE67-FADDD7F3B0F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100772" tIns="50387" rIns="100772" bIns="50387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BE9B3F-B558-4940-AE3D-81B131373F8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30" tIns="45716" rIns="91430" bIns="45716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</p:spPr>
        <p:txBody>
          <a:bodyPr lIns="91430" tIns="45716" rIns="91430" bIns="45716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</p:spPr>
        <p:txBody>
          <a:bodyPr lIns="91430" tIns="45716" rIns="91430" bIns="45716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</p:spPr>
        <p:txBody>
          <a:bodyPr lIns="91430" tIns="45716" rIns="91430" bIns="45716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5FE357D7-B9A9-4238-8189-C3CAFAFFC689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9A7DD8-5831-4507-B9CF-4E5270B7BD0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300" y="4857794"/>
            <a:ext cx="8568531" cy="1501435"/>
          </a:xfrm>
          <a:prstGeom prst="rect">
            <a:avLst/>
          </a:prstGeom>
        </p:spPr>
        <p:txBody>
          <a:bodyPr lIns="91420" tIns="45711" rIns="91420" bIns="45711" anchor="t"/>
          <a:lstStyle>
            <a:lvl1pPr algn="l">
              <a:defRPr sz="44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300" y="3204116"/>
            <a:ext cx="8568531" cy="1653678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200"/>
            </a:lvl1pPr>
            <a:lvl2pPr marL="503868" indent="0">
              <a:buNone/>
              <a:defRPr sz="2000"/>
            </a:lvl2pPr>
            <a:lvl3pPr marL="1007734" indent="0">
              <a:buNone/>
              <a:defRPr sz="1800"/>
            </a:lvl3pPr>
            <a:lvl4pPr marL="1511602" indent="0">
              <a:buNone/>
              <a:defRPr sz="1500"/>
            </a:lvl4pPr>
            <a:lvl5pPr marL="2015468" indent="0">
              <a:buNone/>
              <a:defRPr sz="1500"/>
            </a:lvl5pPr>
            <a:lvl6pPr marL="2519335" indent="0">
              <a:buNone/>
              <a:defRPr sz="1500"/>
            </a:lvl6pPr>
            <a:lvl7pPr marL="3023201" indent="0">
              <a:buNone/>
              <a:defRPr sz="1500"/>
            </a:lvl7pPr>
            <a:lvl8pPr marL="3527069" indent="0">
              <a:buNone/>
              <a:defRPr sz="1500"/>
            </a:lvl8pPr>
            <a:lvl9pPr marL="4030936" indent="0">
              <a:buNone/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D4E5DB-4F2A-4BE2-A377-118AE9CC5E5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31" y="1763927"/>
            <a:ext cx="4452276" cy="498903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4318" y="1763927"/>
            <a:ext cx="4452276" cy="498903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B6DD8A-9C2B-4C14-8ED5-8EBDE3CE74C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BDEFE6-13E9-47FD-8FD1-7297F181BB9A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E8CB4B-1BFD-408D-9CC0-CB34BE8D666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3A041A-C1A6-437C-9197-74CCDCD3A68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247" y="300990"/>
            <a:ext cx="5635349" cy="645197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034" y="1581935"/>
            <a:ext cx="3316456" cy="5171028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F3380C-02E4-4F5E-955D-564CAE7D302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3500"/>
            </a:lvl1pPr>
            <a:lvl2pPr marL="503868" indent="0">
              <a:buNone/>
              <a:defRPr sz="3100"/>
            </a:lvl2pPr>
            <a:lvl3pPr marL="1007734" indent="0">
              <a:buNone/>
              <a:defRPr sz="2600"/>
            </a:lvl3pPr>
            <a:lvl4pPr marL="1511602" indent="0">
              <a:buNone/>
              <a:defRPr sz="2200"/>
            </a:lvl4pPr>
            <a:lvl5pPr marL="2015468" indent="0">
              <a:buNone/>
              <a:defRPr sz="2200"/>
            </a:lvl5pPr>
            <a:lvl6pPr marL="2519335" indent="0">
              <a:buNone/>
              <a:defRPr sz="2200"/>
            </a:lvl6pPr>
            <a:lvl7pPr marL="3023201" indent="0">
              <a:buNone/>
              <a:defRPr sz="2200"/>
            </a:lvl7pPr>
            <a:lvl8pPr marL="3527069" indent="0">
              <a:buNone/>
              <a:defRPr sz="2200"/>
            </a:lvl8pPr>
            <a:lvl9pPr marL="4030936" indent="0">
              <a:buNone/>
              <a:defRPr sz="22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9F8417-8CBF-4E90-B936-2C91406CDAD0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fik 57" descr="Rahmen Astronomie unten.png"/>
          <p:cNvPicPr>
            <a:picLocks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0" y="7226335"/>
            <a:ext cx="10080625" cy="333340"/>
          </a:xfrm>
          <a:prstGeom prst="rect">
            <a:avLst/>
          </a:prstGeom>
        </p:spPr>
      </p:pic>
      <p:pic>
        <p:nvPicPr>
          <p:cNvPr id="53" name="Grafik 52" descr="Rahmen Astronomie oben.png"/>
          <p:cNvPicPr>
            <a:picLocks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0" y="0"/>
            <a:ext cx="10080625" cy="444453"/>
          </a:xfrm>
          <a:prstGeom prst="rect">
            <a:avLst/>
          </a:prstGeom>
        </p:spPr>
      </p:pic>
      <p:sp>
        <p:nvSpPr>
          <p:cNvPr id="55" name="Textfeld 54"/>
          <p:cNvSpPr txBox="1"/>
          <p:nvPr userDrawn="1"/>
        </p:nvSpPr>
        <p:spPr>
          <a:xfrm>
            <a:off x="952902" y="7221122"/>
            <a:ext cx="3859730" cy="353935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914210">
              <a:defRPr/>
            </a:pPr>
            <a:r>
              <a:rPr lang="de-DE" sz="1700" kern="0" dirty="0">
                <a:solidFill>
                  <a:srgbClr val="FFFFFF"/>
                </a:solidFill>
              </a:rPr>
              <a:t>S. Hanssen</a:t>
            </a:r>
          </a:p>
        </p:txBody>
      </p:sp>
      <p:sp>
        <p:nvSpPr>
          <p:cNvPr id="56" name="Rechteck 55"/>
          <p:cNvSpPr/>
          <p:nvPr userDrawn="1"/>
        </p:nvSpPr>
        <p:spPr>
          <a:xfrm>
            <a:off x="8285314" y="7254002"/>
            <a:ext cx="1768687" cy="268287"/>
          </a:xfrm>
          <a:prstGeom prst="rect">
            <a:avLst/>
          </a:prstGeom>
          <a:noFill/>
          <a:ln w="0">
            <a:solidFill>
              <a:srgbClr val="CCCCFF"/>
            </a:solidFill>
            <a:prstDash val="solid"/>
          </a:ln>
        </p:spPr>
        <p:txBody>
          <a:bodyPr vert="horz" wrap="none" lIns="81631" tIns="40816" rIns="81631" bIns="40816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defTabSz="914210" hangingPunct="0">
              <a:buFont typeface="StarSymbol"/>
              <a:buNone/>
            </a:pPr>
            <a:r>
              <a:rPr lang="de-DE" sz="1400" dirty="0">
                <a:solidFill>
                  <a:srgbClr val="FFFFFF"/>
                </a:solidFill>
                <a:ea typeface="MS Gothic" pitchFamily="2"/>
                <a:cs typeface="Tahoma" pitchFamily="2"/>
              </a:rPr>
              <a:t>ZPG </a:t>
            </a:r>
            <a:r>
              <a:rPr lang="de-DE" sz="1400" dirty="0">
                <a:solidFill>
                  <a:srgbClr val="CCCCFF"/>
                </a:solidFill>
                <a:ea typeface="MS Gothic" pitchFamily="2"/>
                <a:cs typeface="Tahoma" pitchFamily="2"/>
              </a:rPr>
              <a:t>Astronomie</a:t>
            </a:r>
          </a:p>
        </p:txBody>
      </p:sp>
      <p:pic>
        <p:nvPicPr>
          <p:cNvPr id="57" name="Grafik 56"/>
          <p:cNvPicPr>
            <a:picLocks noChangeAspect="1"/>
          </p:cNvPicPr>
          <p:nvPr userDrawn="1"/>
        </p:nvPicPr>
        <p:blipFill>
          <a:blip r:embed="rId19" cstate="print">
            <a:alphaModFix/>
            <a:lum/>
          </a:blip>
          <a:srcRect/>
          <a:stretch>
            <a:fillRect/>
          </a:stretch>
        </p:blipFill>
        <p:spPr>
          <a:xfrm>
            <a:off x="72000" y="7272001"/>
            <a:ext cx="662836" cy="23368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Titel 1"/>
          <p:cNvSpPr txBox="1">
            <a:spLocks/>
          </p:cNvSpPr>
          <p:nvPr userDrawn="1"/>
        </p:nvSpPr>
        <p:spPr>
          <a:xfrm>
            <a:off x="1" y="2"/>
            <a:ext cx="6822719" cy="433136"/>
          </a:xfrm>
          <a:prstGeom prst="rect">
            <a:avLst/>
          </a:prstGeom>
        </p:spPr>
        <p:txBody>
          <a:bodyPr lIns="82936" tIns="41469" rIns="82936" bIns="41469" anchor="ctr"/>
          <a:lstStyle/>
          <a:p>
            <a:pPr defTabSz="914210" hangingPunct="0">
              <a:defRPr/>
            </a:pPr>
            <a:r>
              <a:rPr lang="de-DE" sz="2200" cap="small" dirty="0">
                <a:solidFill>
                  <a:srgbClr val="FFFFD1"/>
                </a:solidFill>
                <a:ea typeface="MS Gothic" pitchFamily="2"/>
                <a:cs typeface="Arial" pitchFamily="34" charset="0"/>
              </a:rPr>
              <a:t> </a:t>
            </a:r>
            <a:r>
              <a:rPr lang="de-DE" sz="2200" b="1" cap="small" dirty="0">
                <a:solidFill>
                  <a:srgbClr val="FFFFFF"/>
                </a:solidFill>
                <a:ea typeface="MS Gothic" pitchFamily="2"/>
                <a:cs typeface="Arial" pitchFamily="34" charset="0"/>
              </a:rPr>
              <a:t>3.1.3 Sterne und ihre Planeten</a:t>
            </a:r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7536581" y="0"/>
            <a:ext cx="2544043" cy="433136"/>
          </a:xfrm>
          <a:prstGeom prst="rect">
            <a:avLst/>
          </a:prstGeom>
        </p:spPr>
        <p:txBody>
          <a:bodyPr lIns="82936" tIns="41469" rIns="82936" bIns="41469" anchor="ctr"/>
          <a:lstStyle/>
          <a:p>
            <a:pPr algn="r" defTabSz="914210" hangingPunct="0">
              <a:defRPr/>
            </a:pPr>
            <a:r>
              <a:rPr lang="de-DE" sz="2400" b="0" cap="small" dirty="0">
                <a:solidFill>
                  <a:srgbClr val="FFFFD1"/>
                </a:solidFill>
                <a:ea typeface="MS Gothic" pitchFamily="2"/>
                <a:cs typeface="Arial" pitchFamily="34" charset="0"/>
              </a:rPr>
              <a:t> </a:t>
            </a:r>
            <a:r>
              <a:rPr lang="de-DE" sz="2200" b="0" cap="small" dirty="0">
                <a:solidFill>
                  <a:srgbClr val="FFFFFF"/>
                </a:solidFill>
                <a:ea typeface="MS Gothic" pitchFamily="2"/>
                <a:cs typeface="Arial" pitchFamily="34" charset="0"/>
              </a:rPr>
              <a:t>Sternspektren</a:t>
            </a:r>
          </a:p>
        </p:txBody>
      </p:sp>
      <p:grpSp>
        <p:nvGrpSpPr>
          <p:cNvPr id="10" name="Group 3"/>
          <p:cNvGrpSpPr>
            <a:grpSpLocks noChangeAspect="1"/>
          </p:cNvGrpSpPr>
          <p:nvPr userDrawn="1"/>
        </p:nvGrpSpPr>
        <p:grpSpPr bwMode="auto">
          <a:xfrm flipH="1">
            <a:off x="7703860" y="127601"/>
            <a:ext cx="200166" cy="276659"/>
            <a:chOff x="2594" y="1944"/>
            <a:chExt cx="4024" cy="4274"/>
          </a:xfrm>
          <a:solidFill>
            <a:schemeClr val="bg1"/>
          </a:solidFill>
        </p:grpSpPr>
        <p:sp>
          <p:nvSpPr>
            <p:cNvPr id="11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2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4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5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  <a:grpFill/>
          </p:grpSpPr>
          <p:sp>
            <p:nvSpPr>
              <p:cNvPr id="23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9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20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21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03868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0773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1160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15468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7900" indent="-377900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8784" indent="-314916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9669" indent="-251934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534" indent="-251934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7402" indent="-251934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71269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75136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9003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82870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734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602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4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335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201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069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936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d/dd/Achtung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atei:Fraunhofer_lines_DE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atei:Fraunhofer_lines_DE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od.nasa.gov/apod/ap010530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20180211_Orion,_Hauptsterne_(02259)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0"/>
            <a:ext cx="10080625" cy="75596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8DB3E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6027372" y="1847921"/>
            <a:ext cx="3770313" cy="3769338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3" name="Gruppieren 10"/>
          <p:cNvGrpSpPr/>
          <p:nvPr/>
        </p:nvGrpSpPr>
        <p:grpSpPr>
          <a:xfrm>
            <a:off x="0" y="1"/>
            <a:ext cx="10080625" cy="7575057"/>
            <a:chOff x="0" y="0"/>
            <a:chExt cx="9144000" cy="6871954"/>
          </a:xfrm>
        </p:grpSpPr>
        <p:pic>
          <p:nvPicPr>
            <p:cNvPr id="12" name="Grafik 11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4" name="Grafik 13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defTabSz="914115">
                <a:defRPr/>
              </a:pPr>
              <a:r>
                <a:rPr lang="de-DE" sz="1700" kern="0" dirty="0">
                  <a:solidFill>
                    <a:srgbClr val="FFFFFF"/>
                  </a:solidFill>
                </a:rPr>
                <a:t>S. Hanssen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defTabSz="914115" hangingPunct="0">
                <a:buNone/>
              </a:pPr>
              <a:r>
                <a:rPr lang="de-DE" sz="1400" dirty="0">
                  <a:solidFill>
                    <a:srgbClr val="FFFFFF"/>
                  </a:solidFill>
                  <a:ea typeface="MS Gothic" pitchFamily="2"/>
                  <a:cs typeface="Tahoma" pitchFamily="2"/>
                </a:rPr>
                <a:t>ZPG </a:t>
              </a:r>
              <a:r>
                <a:rPr lang="de-DE" sz="1400" dirty="0">
                  <a:solidFill>
                    <a:srgbClr val="CCCCFF"/>
                  </a:solidFill>
                  <a:ea typeface="MS Gothic" pitchFamily="2"/>
                  <a:cs typeface="Tahoma" pitchFamily="2"/>
                </a:rPr>
                <a:t>Astronomie</a:t>
              </a: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defTabSz="914115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3.1.3 Sterne und ihre Planeten</a:t>
              </a:r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 bwMode="auto">
          <a:xfrm flipH="1">
            <a:off x="7577970" y="4199821"/>
            <a:ext cx="929308" cy="1284445"/>
            <a:chOff x="2594" y="1944"/>
            <a:chExt cx="4024" cy="4274"/>
          </a:xfrm>
        </p:grpSpPr>
        <p:sp>
          <p:nvSpPr>
            <p:cNvPr id="1028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29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0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1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2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</p:grpSpPr>
          <p:sp>
            <p:nvSpPr>
              <p:cNvPr id="103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5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8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6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7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8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49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50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52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53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  <p:sp>
        <p:nvSpPr>
          <p:cNvPr id="1055" name="AutoShape 31"/>
          <p:cNvSpPr>
            <a:spLocks noChangeArrowheads="1"/>
          </p:cNvSpPr>
          <p:nvPr/>
        </p:nvSpPr>
        <p:spPr bwMode="auto">
          <a:xfrm rot="20790079">
            <a:off x="1711606" y="2840129"/>
            <a:ext cx="274768" cy="45848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 rot="20328475">
            <a:off x="623039" y="5067782"/>
            <a:ext cx="742046" cy="307987"/>
            <a:chOff x="8650" y="4564"/>
            <a:chExt cx="638" cy="283"/>
          </a:xfrm>
        </p:grpSpPr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8820" y="4564"/>
              <a:ext cx="296" cy="283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shade val="21569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8650" y="4671"/>
              <a:ext cx="638" cy="67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71" y="15"/>
                </a:cxn>
                <a:cxn ang="0">
                  <a:pos x="41" y="42"/>
                </a:cxn>
                <a:cxn ang="0">
                  <a:pos x="320" y="66"/>
                </a:cxn>
                <a:cxn ang="0">
                  <a:pos x="596" y="36"/>
                </a:cxn>
                <a:cxn ang="0">
                  <a:pos x="575" y="12"/>
                </a:cxn>
                <a:cxn ang="0">
                  <a:pos x="464" y="3"/>
                </a:cxn>
              </a:cxnLst>
              <a:rect l="0" t="0" r="r" b="b"/>
              <a:pathLst>
                <a:path w="638" h="67">
                  <a:moveTo>
                    <a:pt x="167" y="0"/>
                  </a:moveTo>
                  <a:cubicBezTo>
                    <a:pt x="151" y="2"/>
                    <a:pt x="92" y="8"/>
                    <a:pt x="71" y="15"/>
                  </a:cubicBezTo>
                  <a:cubicBezTo>
                    <a:pt x="50" y="22"/>
                    <a:pt x="0" y="34"/>
                    <a:pt x="41" y="42"/>
                  </a:cubicBezTo>
                  <a:cubicBezTo>
                    <a:pt x="82" y="50"/>
                    <a:pt x="228" y="67"/>
                    <a:pt x="320" y="66"/>
                  </a:cubicBezTo>
                  <a:cubicBezTo>
                    <a:pt x="412" y="65"/>
                    <a:pt x="554" y="45"/>
                    <a:pt x="596" y="36"/>
                  </a:cubicBezTo>
                  <a:cubicBezTo>
                    <a:pt x="638" y="27"/>
                    <a:pt x="597" y="17"/>
                    <a:pt x="575" y="12"/>
                  </a:cubicBezTo>
                  <a:cubicBezTo>
                    <a:pt x="553" y="7"/>
                    <a:pt x="487" y="5"/>
                    <a:pt x="464" y="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8740044" y="887214"/>
            <a:ext cx="325520" cy="28873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3326958" y="4644302"/>
            <a:ext cx="273017" cy="255489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708796" y="1196950"/>
            <a:ext cx="185512" cy="169743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4753295" y="3232112"/>
            <a:ext cx="185512" cy="169742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63" name="AutoShape 39"/>
          <p:cNvSpPr>
            <a:spLocks noChangeAspect="1" noChangeArrowheads="1"/>
          </p:cNvSpPr>
          <p:nvPr/>
        </p:nvSpPr>
        <p:spPr bwMode="auto">
          <a:xfrm>
            <a:off x="6302141" y="1403441"/>
            <a:ext cx="238015" cy="211741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7" name="Group 40"/>
          <p:cNvGrpSpPr>
            <a:grpSpLocks noChangeAspect="1"/>
          </p:cNvGrpSpPr>
          <p:nvPr/>
        </p:nvGrpSpPr>
        <p:grpSpPr bwMode="auto">
          <a:xfrm rot="19238221">
            <a:off x="3052191" y="955458"/>
            <a:ext cx="787549" cy="1487436"/>
            <a:chOff x="4612" y="6685"/>
            <a:chExt cx="1529" cy="2916"/>
          </a:xfrm>
        </p:grpSpPr>
        <p:sp>
          <p:nvSpPr>
            <p:cNvPr id="1065" name="Oval 41"/>
            <p:cNvSpPr>
              <a:spLocks noChangeAspect="1" noChangeArrowheads="1"/>
            </p:cNvSpPr>
            <p:nvPr/>
          </p:nvSpPr>
          <p:spPr bwMode="auto">
            <a:xfrm>
              <a:off x="4612" y="6975"/>
              <a:ext cx="171" cy="170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66" name="Oval 42"/>
            <p:cNvSpPr>
              <a:spLocks noChangeAspect="1" noChangeArrowheads="1"/>
            </p:cNvSpPr>
            <p:nvPr/>
          </p:nvSpPr>
          <p:spPr bwMode="auto">
            <a:xfrm>
              <a:off x="5684" y="7193"/>
              <a:ext cx="146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67" name="Oval 43"/>
            <p:cNvSpPr>
              <a:spLocks noChangeAspect="1" noChangeArrowheads="1"/>
            </p:cNvSpPr>
            <p:nvPr/>
          </p:nvSpPr>
          <p:spPr bwMode="auto">
            <a:xfrm>
              <a:off x="5250" y="826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68" name="Oval 44"/>
            <p:cNvSpPr>
              <a:spLocks noChangeAspect="1" noChangeArrowheads="1"/>
            </p:cNvSpPr>
            <p:nvPr/>
          </p:nvSpPr>
          <p:spPr bwMode="auto">
            <a:xfrm>
              <a:off x="5079" y="835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69" name="Oval 45"/>
            <p:cNvSpPr>
              <a:spLocks noChangeAspect="1" noChangeArrowheads="1"/>
            </p:cNvSpPr>
            <p:nvPr/>
          </p:nvSpPr>
          <p:spPr bwMode="auto">
            <a:xfrm>
              <a:off x="4787" y="9464"/>
              <a:ext cx="137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0" name="Oval 46"/>
            <p:cNvSpPr>
              <a:spLocks noChangeAspect="1" noChangeArrowheads="1"/>
            </p:cNvSpPr>
            <p:nvPr/>
          </p:nvSpPr>
          <p:spPr bwMode="auto">
            <a:xfrm>
              <a:off x="5408" y="8142"/>
              <a:ext cx="135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1" name="Oval 47"/>
            <p:cNvSpPr>
              <a:spLocks noChangeAspect="1" noChangeArrowheads="1"/>
            </p:cNvSpPr>
            <p:nvPr/>
          </p:nvSpPr>
          <p:spPr bwMode="auto">
            <a:xfrm>
              <a:off x="5953" y="9272"/>
              <a:ext cx="188" cy="18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2" name="Oval 48"/>
            <p:cNvSpPr>
              <a:spLocks noChangeAspect="1" noChangeArrowheads="1"/>
            </p:cNvSpPr>
            <p:nvPr/>
          </p:nvSpPr>
          <p:spPr bwMode="auto">
            <a:xfrm>
              <a:off x="5385" y="6685"/>
              <a:ext cx="94" cy="9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3" name="Oval 49"/>
            <p:cNvSpPr>
              <a:spLocks noChangeAspect="1" noChangeArrowheads="1"/>
            </p:cNvSpPr>
            <p:nvPr/>
          </p:nvSpPr>
          <p:spPr bwMode="auto">
            <a:xfrm>
              <a:off x="5257" y="8945"/>
              <a:ext cx="120" cy="11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4" name="Oval 50"/>
            <p:cNvSpPr>
              <a:spLocks noChangeAspect="1" noChangeArrowheads="1"/>
            </p:cNvSpPr>
            <p:nvPr/>
          </p:nvSpPr>
          <p:spPr bwMode="auto">
            <a:xfrm>
              <a:off x="5680" y="8464"/>
              <a:ext cx="103" cy="101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5" name="Oval 51"/>
            <p:cNvSpPr>
              <a:spLocks noChangeAspect="1" noChangeArrowheads="1"/>
            </p:cNvSpPr>
            <p:nvPr/>
          </p:nvSpPr>
          <p:spPr bwMode="auto">
            <a:xfrm>
              <a:off x="5321" y="6776"/>
              <a:ext cx="94" cy="93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6" name="Oval 52"/>
            <p:cNvSpPr>
              <a:spLocks noChangeAspect="1" noChangeArrowheads="1"/>
            </p:cNvSpPr>
            <p:nvPr/>
          </p:nvSpPr>
          <p:spPr bwMode="auto">
            <a:xfrm>
              <a:off x="5395" y="6753"/>
              <a:ext cx="84" cy="8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7" name="Oval 53"/>
            <p:cNvSpPr>
              <a:spLocks noChangeAspect="1" noChangeArrowheads="1"/>
            </p:cNvSpPr>
            <p:nvPr/>
          </p:nvSpPr>
          <p:spPr bwMode="auto">
            <a:xfrm>
              <a:off x="5291" y="8808"/>
              <a:ext cx="77" cy="7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8" name="Oval 54"/>
            <p:cNvSpPr>
              <a:spLocks noChangeAspect="1" noChangeArrowheads="1"/>
            </p:cNvSpPr>
            <p:nvPr/>
          </p:nvSpPr>
          <p:spPr bwMode="auto">
            <a:xfrm>
              <a:off x="5291" y="8979"/>
              <a:ext cx="77" cy="7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79" name="Oval 55"/>
            <p:cNvSpPr>
              <a:spLocks noChangeAspect="1" noChangeArrowheads="1"/>
            </p:cNvSpPr>
            <p:nvPr/>
          </p:nvSpPr>
          <p:spPr bwMode="auto">
            <a:xfrm>
              <a:off x="5291" y="8894"/>
              <a:ext cx="69" cy="6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  <p:sp>
        <p:nvSpPr>
          <p:cNvPr id="1080" name="AutoShape 56"/>
          <p:cNvSpPr>
            <a:spLocks noChangeArrowheads="1"/>
          </p:cNvSpPr>
          <p:nvPr/>
        </p:nvSpPr>
        <p:spPr bwMode="auto">
          <a:xfrm>
            <a:off x="435779" y="3678342"/>
            <a:ext cx="187261" cy="169743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5701854" y="1924919"/>
            <a:ext cx="3937744" cy="276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endParaRPr lang="de-DE" b="1" dirty="0">
              <a:solidFill>
                <a:srgbClr val="333333"/>
              </a:solidFill>
              <a:latin typeface="Tahoma" pitchFamily="34" charset="0"/>
              <a:cs typeface="Arial" pitchFamily="34" charset="0"/>
            </a:endParaRP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Astronomie</a:t>
            </a: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Wahlfach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1585600" y="5921747"/>
            <a:ext cx="7035436" cy="780313"/>
          </a:xfrm>
          <a:prstGeom prst="rect">
            <a:avLst/>
          </a:prstGeom>
          <a:noFill/>
        </p:spPr>
        <p:txBody>
          <a:bodyPr wrap="square" lIns="100783" tIns="50392" rIns="100783" bIns="50392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4400" b="1" cap="small" dirty="0">
                <a:solidFill>
                  <a:srgbClr val="000000"/>
                </a:solidFill>
              </a:rPr>
              <a:t>Sternspektren</a:t>
            </a:r>
          </a:p>
        </p:txBody>
      </p:sp>
      <p:sp>
        <p:nvSpPr>
          <p:cNvPr id="66" name="Rechteck 65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llipse 33"/>
          <p:cNvSpPr>
            <a:spLocks noChangeAspect="1"/>
          </p:cNvSpPr>
          <p:nvPr/>
        </p:nvSpPr>
        <p:spPr bwMode="auto">
          <a:xfrm>
            <a:off x="3024909" y="1476163"/>
            <a:ext cx="4762500" cy="4762000"/>
          </a:xfrm>
          <a:prstGeom prst="ellipse">
            <a:avLst/>
          </a:prstGeom>
          <a:gradFill flip="none" rotWithShape="1">
            <a:gsLst>
              <a:gs pos="73000">
                <a:srgbClr val="0070C0"/>
              </a:gs>
              <a:gs pos="48000">
                <a:srgbClr val="00B0F0"/>
              </a:gs>
              <a:gs pos="17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0783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580101" y="5959785"/>
            <a:ext cx="198438" cy="198417"/>
          </a:xfrm>
          <a:prstGeom prst="ellipse">
            <a:avLst/>
          </a:prstGeom>
          <a:gradFill flip="none" rotWithShape="1">
            <a:gsLst>
              <a:gs pos="100000">
                <a:srgbClr val="FF0000"/>
              </a:gs>
              <a:gs pos="49000">
                <a:srgbClr val="FFFF23"/>
              </a:gs>
              <a:gs pos="100000">
                <a:srgbClr val="BBE0E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0783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1951145" y="5816150"/>
            <a:ext cx="357188" cy="357150"/>
          </a:xfrm>
          <a:prstGeom prst="ellipse">
            <a:avLst/>
          </a:prstGeom>
          <a:gradFill flip="none" rotWithShape="1">
            <a:gsLst>
              <a:gs pos="72000">
                <a:srgbClr val="FFFFB1"/>
              </a:gs>
              <a:gs pos="26000">
                <a:srgbClr val="FFFFFF"/>
              </a:gs>
              <a:gs pos="100000">
                <a:srgbClr val="BBE0E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0783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252000" y="6228000"/>
            <a:ext cx="870384" cy="378767"/>
          </a:xfrm>
          <a:prstGeom prst="rect">
            <a:avLst/>
          </a:prstGeom>
        </p:spPr>
        <p:txBody>
          <a:bodyPr wrap="none" lIns="100783" tIns="50392" rIns="100783" bIns="50392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FFFF23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Sonne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1745778" y="6228000"/>
            <a:ext cx="780615" cy="378767"/>
          </a:xfrm>
          <a:prstGeom prst="rect">
            <a:avLst/>
          </a:prstGeom>
        </p:spPr>
        <p:txBody>
          <a:bodyPr wrap="none" lIns="100783" tIns="50392" rIns="100783" bIns="50392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Sirius</a:t>
            </a:r>
          </a:p>
        </p:txBody>
      </p:sp>
      <p:sp>
        <p:nvSpPr>
          <p:cNvPr id="55" name="Rechteck 54"/>
          <p:cNvSpPr/>
          <p:nvPr/>
        </p:nvSpPr>
        <p:spPr>
          <a:xfrm>
            <a:off x="4954175" y="6228000"/>
            <a:ext cx="960152" cy="378767"/>
          </a:xfrm>
          <a:prstGeom prst="rect">
            <a:avLst/>
          </a:prstGeom>
        </p:spPr>
        <p:txBody>
          <a:bodyPr wrap="none" lIns="100783" tIns="50392" rIns="100783" bIns="50392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Alnilam</a:t>
            </a:r>
          </a:p>
        </p:txBody>
      </p:sp>
      <p:sp>
        <p:nvSpPr>
          <p:cNvPr id="57" name="Ellipse 56"/>
          <p:cNvSpPr>
            <a:spLocks noChangeAspect="1"/>
          </p:cNvSpPr>
          <p:nvPr/>
        </p:nvSpPr>
        <p:spPr bwMode="auto">
          <a:xfrm>
            <a:off x="8424000" y="-83921485"/>
            <a:ext cx="175698446" cy="17568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55000">
                <a:srgbClr val="C00000"/>
              </a:gs>
              <a:gs pos="66000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0783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6912000" y="6228000"/>
            <a:ext cx="133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Beteigeuze</a:t>
            </a:r>
          </a:p>
        </p:txBody>
      </p:sp>
      <p:cxnSp>
        <p:nvCxnSpPr>
          <p:cNvPr id="60" name="Gerade Verbindung mit Pfeil 59"/>
          <p:cNvCxnSpPr/>
          <p:nvPr/>
        </p:nvCxnSpPr>
        <p:spPr>
          <a:xfrm flipV="1">
            <a:off x="7668000" y="5635257"/>
            <a:ext cx="552893" cy="52099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37"/>
          <p:cNvSpPr txBox="1">
            <a:spLocks noChangeArrowheads="1"/>
          </p:cNvSpPr>
          <p:nvPr/>
        </p:nvSpPr>
        <p:spPr bwMode="auto">
          <a:xfrm>
            <a:off x="615621" y="797826"/>
            <a:ext cx="4434843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Maßstäblicher Größenvergleich: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8" grpId="0" animBg="1"/>
      <p:bldP spid="39" grpId="0" animBg="1"/>
      <p:bldP spid="49" grpId="0"/>
      <p:bldP spid="53" grpId="0"/>
      <p:bldP spid="55" grpId="0"/>
      <p:bldP spid="57" grpId="0" animBg="1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Gerade Verbindung 108"/>
          <p:cNvCxnSpPr/>
          <p:nvPr/>
        </p:nvCxnSpPr>
        <p:spPr>
          <a:xfrm>
            <a:off x="3615725" y="3282859"/>
            <a:ext cx="353522" cy="1487436"/>
          </a:xfrm>
          <a:prstGeom prst="line">
            <a:avLst/>
          </a:prstGeom>
          <a:ln w="6350">
            <a:solidFill>
              <a:srgbClr val="5F29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3720731" y="2868128"/>
            <a:ext cx="1673104" cy="675471"/>
          </a:xfrm>
          <a:prstGeom prst="line">
            <a:avLst/>
          </a:prstGeom>
          <a:ln w="6350">
            <a:solidFill>
              <a:srgbClr val="B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393" name="Rectangle 57"/>
          <p:cNvSpPr>
            <a:spLocks noChangeArrowheads="1"/>
          </p:cNvSpPr>
          <p:nvPr/>
        </p:nvSpPr>
        <p:spPr bwMode="auto">
          <a:xfrm>
            <a:off x="2772172" y="5883561"/>
            <a:ext cx="1404541" cy="678971"/>
          </a:xfrm>
          <a:prstGeom prst="rect">
            <a:avLst/>
          </a:prstGeom>
          <a:gradFill rotWithShape="0">
            <a:gsLst>
              <a:gs pos="0">
                <a:srgbClr val="250044"/>
              </a:gs>
              <a:gs pos="100000">
                <a:srgbClr val="7B00E4"/>
              </a:gs>
            </a:gsLst>
            <a:lin ang="0" scaled="1"/>
          </a:gradFill>
          <a:ln w="25400">
            <a:solidFill>
              <a:srgbClr val="00CC99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394" name="Rectangle 58"/>
          <p:cNvSpPr>
            <a:spLocks noChangeArrowheads="1"/>
          </p:cNvSpPr>
          <p:nvPr/>
        </p:nvSpPr>
        <p:spPr bwMode="auto">
          <a:xfrm>
            <a:off x="4368271" y="5883561"/>
            <a:ext cx="1846792" cy="678971"/>
          </a:xfrm>
          <a:prstGeom prst="rect">
            <a:avLst/>
          </a:prstGeom>
          <a:gradFill rotWithShape="0">
            <a:gsLst>
              <a:gs pos="0">
                <a:srgbClr val="FF0F00"/>
              </a:gs>
              <a:gs pos="100000">
                <a:srgbClr val="4C0400"/>
              </a:gs>
            </a:gsLst>
            <a:lin ang="0" scaled="1"/>
          </a:gradFill>
          <a:ln w="25400">
            <a:solidFill>
              <a:srgbClr val="00CC99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395" name="Rectangle 59"/>
          <p:cNvSpPr>
            <a:spLocks noChangeArrowheads="1"/>
          </p:cNvSpPr>
          <p:nvPr/>
        </p:nvSpPr>
        <p:spPr bwMode="auto">
          <a:xfrm>
            <a:off x="6215063" y="5883561"/>
            <a:ext cx="3865562" cy="678971"/>
          </a:xfrm>
          <a:prstGeom prst="rect">
            <a:avLst/>
          </a:prstGeom>
          <a:gradFill rotWithShape="0">
            <a:gsLst>
              <a:gs pos="0">
                <a:srgbClr val="441B00"/>
              </a:gs>
              <a:gs pos="100000">
                <a:srgbClr val="E35C00"/>
              </a:gs>
            </a:gsLst>
            <a:lin ang="0" scaled="1"/>
          </a:gradFill>
          <a:ln w="25400">
            <a:solidFill>
              <a:srgbClr val="00CC99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396" name="Rectangle 60"/>
          <p:cNvSpPr>
            <a:spLocks noChangeArrowheads="1"/>
          </p:cNvSpPr>
          <p:nvPr/>
        </p:nvSpPr>
        <p:spPr bwMode="auto">
          <a:xfrm>
            <a:off x="1344084" y="5883561"/>
            <a:ext cx="1432454" cy="678971"/>
          </a:xfrm>
          <a:prstGeom prst="rect">
            <a:avLst/>
          </a:prstGeom>
          <a:gradFill rotWithShape="0">
            <a:gsLst>
              <a:gs pos="0">
                <a:srgbClr val="280049"/>
              </a:gs>
              <a:gs pos="100000">
                <a:srgbClr val="0C0016"/>
              </a:gs>
            </a:gsLst>
            <a:lin ang="0" scaled="1"/>
          </a:gradFill>
          <a:ln w="25400">
            <a:solidFill>
              <a:srgbClr val="00CC99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4188011" y="5869562"/>
            <a:ext cx="169760" cy="705219"/>
            <a:chOff x="2400" y="2493"/>
            <a:chExt cx="97" cy="403"/>
          </a:xfrm>
        </p:grpSpPr>
        <p:sp>
          <p:nvSpPr>
            <p:cNvPr id="8227" name="Rectangle 62"/>
            <p:cNvSpPr>
              <a:spLocks noChangeArrowheads="1"/>
            </p:cNvSpPr>
            <p:nvPr/>
          </p:nvSpPr>
          <p:spPr bwMode="auto">
            <a:xfrm>
              <a:off x="2439" y="2493"/>
              <a:ext cx="18" cy="403"/>
            </a:xfrm>
            <a:prstGeom prst="rect">
              <a:avLst/>
            </a:prstGeom>
            <a:gradFill rotWithShape="0">
              <a:gsLst>
                <a:gs pos="0">
                  <a:srgbClr val="CCB800"/>
                </a:gs>
                <a:gs pos="100000">
                  <a:srgbClr val="FFE600"/>
                </a:gs>
              </a:gsLst>
              <a:lin ang="0" scaled="1"/>
            </a:gra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8" name="Rectangle 63"/>
            <p:cNvSpPr>
              <a:spLocks noChangeArrowheads="1"/>
            </p:cNvSpPr>
            <p:nvPr/>
          </p:nvSpPr>
          <p:spPr bwMode="auto">
            <a:xfrm>
              <a:off x="2457" y="2493"/>
              <a:ext cx="20" cy="403"/>
            </a:xfrm>
            <a:prstGeom prst="rect">
              <a:avLst/>
            </a:prstGeom>
            <a:gradFill rotWithShape="0">
              <a:gsLst>
                <a:gs pos="0">
                  <a:srgbClr val="EF9100"/>
                </a:gs>
                <a:gs pos="100000">
                  <a:srgbClr val="BF7400"/>
                </a:gs>
              </a:gsLst>
              <a:lin ang="0" scaled="1"/>
            </a:gra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9" name="Rectangle 64"/>
            <p:cNvSpPr>
              <a:spLocks noChangeArrowheads="1"/>
            </p:cNvSpPr>
            <p:nvPr/>
          </p:nvSpPr>
          <p:spPr bwMode="auto">
            <a:xfrm>
              <a:off x="2419" y="2493"/>
              <a:ext cx="20" cy="403"/>
            </a:xfrm>
            <a:prstGeom prst="rect">
              <a:avLst/>
            </a:prstGeom>
            <a:gradFill rotWithShape="0">
              <a:gsLst>
                <a:gs pos="0">
                  <a:srgbClr val="00AE00"/>
                </a:gs>
                <a:gs pos="100000">
                  <a:srgbClr val="007900"/>
                </a:gs>
              </a:gsLst>
              <a:lin ang="0" scaled="1"/>
            </a:gra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0" name="Rectangle 65"/>
            <p:cNvSpPr>
              <a:spLocks noChangeArrowheads="1"/>
            </p:cNvSpPr>
            <p:nvPr/>
          </p:nvSpPr>
          <p:spPr bwMode="auto">
            <a:xfrm>
              <a:off x="2400" y="2493"/>
              <a:ext cx="19" cy="403"/>
            </a:xfrm>
            <a:prstGeom prst="rect">
              <a:avLst/>
            </a:prstGeom>
            <a:gradFill rotWithShape="0">
              <a:gsLst>
                <a:gs pos="0">
                  <a:srgbClr val="701298"/>
                </a:gs>
                <a:gs pos="100000">
                  <a:srgbClr val="651089"/>
                </a:gs>
              </a:gsLst>
              <a:lin ang="0" scaled="1"/>
            </a:gra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1" name="Rectangle 66"/>
            <p:cNvSpPr>
              <a:spLocks noChangeArrowheads="1"/>
            </p:cNvSpPr>
            <p:nvPr/>
          </p:nvSpPr>
          <p:spPr bwMode="auto">
            <a:xfrm>
              <a:off x="2477" y="2493"/>
              <a:ext cx="19" cy="403"/>
            </a:xfrm>
            <a:prstGeom prst="rect">
              <a:avLst/>
            </a:prstGeom>
            <a:gradFill rotWithShape="0">
              <a:gsLst>
                <a:gs pos="0">
                  <a:srgbClr val="9F0600"/>
                </a:gs>
                <a:gs pos="100000">
                  <a:srgbClr val="C70700"/>
                </a:gs>
              </a:gsLst>
              <a:lin ang="0" scaled="1"/>
            </a:gra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2" name="Rectangle 67"/>
            <p:cNvSpPr>
              <a:spLocks noChangeArrowheads="1"/>
            </p:cNvSpPr>
            <p:nvPr/>
          </p:nvSpPr>
          <p:spPr bwMode="auto">
            <a:xfrm>
              <a:off x="2400" y="2497"/>
              <a:ext cx="97" cy="397"/>
            </a:xfrm>
            <a:prstGeom prst="rect">
              <a:avLst/>
            </a:prstGeom>
            <a:noFill/>
            <a:ln w="1270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0404" name="Rectangle 68"/>
          <p:cNvSpPr>
            <a:spLocks noChangeArrowheads="1"/>
          </p:cNvSpPr>
          <p:nvPr/>
        </p:nvSpPr>
        <p:spPr bwMode="auto">
          <a:xfrm>
            <a:off x="2817674" y="6042804"/>
            <a:ext cx="1409435" cy="38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002" tIns="51327" rIns="101002" bIns="51327">
            <a:spAutoFit/>
          </a:bodyPr>
          <a:lstStyle/>
          <a:p>
            <a:pPr defTabSz="1011443" eaLnBrk="0" hangingPunct="0"/>
            <a:r>
              <a:rPr lang="en-US" b="1" dirty="0">
                <a:solidFill>
                  <a:srgbClr val="EAEC5E"/>
                </a:solidFill>
                <a:latin typeface="Arial" pitchFamily="34" charset="0"/>
                <a:cs typeface="Arial" pitchFamily="34" charset="0"/>
              </a:rPr>
              <a:t>Ultraviolett</a:t>
            </a:r>
          </a:p>
        </p:txBody>
      </p:sp>
      <p:sp>
        <p:nvSpPr>
          <p:cNvPr id="270405" name="Rectangle 69"/>
          <p:cNvSpPr>
            <a:spLocks noChangeArrowheads="1"/>
          </p:cNvSpPr>
          <p:nvPr/>
        </p:nvSpPr>
        <p:spPr bwMode="auto">
          <a:xfrm>
            <a:off x="1531346" y="6027055"/>
            <a:ext cx="1140130" cy="38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002" tIns="51327" rIns="101002" bIns="51327">
            <a:spAutoFit/>
          </a:bodyPr>
          <a:lstStyle/>
          <a:p>
            <a:pPr defTabSz="1011443" eaLnBrk="0" hangingPunct="0"/>
            <a:r>
              <a:rPr lang="en-US" b="1" dirty="0">
                <a:solidFill>
                  <a:srgbClr val="EAEC5E"/>
                </a:solidFill>
                <a:latin typeface="Arial" pitchFamily="34" charset="0"/>
                <a:cs typeface="Arial" pitchFamily="34" charset="0"/>
              </a:rPr>
              <a:t>Röntgen</a:t>
            </a:r>
          </a:p>
        </p:txBody>
      </p:sp>
      <p:sp>
        <p:nvSpPr>
          <p:cNvPr id="270406" name="Rectangle 70"/>
          <p:cNvSpPr>
            <a:spLocks noChangeArrowheads="1"/>
          </p:cNvSpPr>
          <p:nvPr/>
        </p:nvSpPr>
        <p:spPr bwMode="auto">
          <a:xfrm>
            <a:off x="271268" y="6042804"/>
            <a:ext cx="1005478" cy="38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002" tIns="51327" rIns="101002" bIns="51327">
            <a:spAutoFit/>
          </a:bodyPr>
          <a:lstStyle/>
          <a:p>
            <a:pPr defTabSz="1011443" eaLnBrk="0" hangingPunct="0"/>
            <a:r>
              <a:rPr lang="en-US" b="1" dirty="0">
                <a:solidFill>
                  <a:srgbClr val="EAEC5E"/>
                </a:solidFill>
                <a:latin typeface="Arial" pitchFamily="34" charset="0"/>
                <a:cs typeface="Arial" pitchFamily="34" charset="0"/>
              </a:rPr>
              <a:t>-Rays</a:t>
            </a:r>
          </a:p>
        </p:txBody>
      </p:sp>
      <p:sp>
        <p:nvSpPr>
          <p:cNvPr id="270407" name="Rectangle 71"/>
          <p:cNvSpPr>
            <a:spLocks noChangeArrowheads="1"/>
          </p:cNvSpPr>
          <p:nvPr/>
        </p:nvSpPr>
        <p:spPr bwMode="auto">
          <a:xfrm>
            <a:off x="4723544" y="6042804"/>
            <a:ext cx="1011890" cy="38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002" tIns="51327" rIns="101002" bIns="51327">
            <a:spAutoFit/>
          </a:bodyPr>
          <a:lstStyle/>
          <a:p>
            <a:pPr defTabSz="1011443" eaLnBrk="0" hangingPunct="0"/>
            <a:r>
              <a:rPr lang="en-US" b="1" dirty="0">
                <a:solidFill>
                  <a:srgbClr val="EAEC5E"/>
                </a:solidFill>
                <a:latin typeface="Arial" pitchFamily="34" charset="0"/>
                <a:cs typeface="Arial" pitchFamily="34" charset="0"/>
              </a:rPr>
              <a:t>Infrarot</a:t>
            </a:r>
          </a:p>
        </p:txBody>
      </p:sp>
      <p:sp>
        <p:nvSpPr>
          <p:cNvPr id="270408" name="Rectangle 72"/>
          <p:cNvSpPr>
            <a:spLocks noChangeArrowheads="1"/>
          </p:cNvSpPr>
          <p:nvPr/>
        </p:nvSpPr>
        <p:spPr bwMode="auto">
          <a:xfrm>
            <a:off x="6389647" y="6042804"/>
            <a:ext cx="3448455" cy="38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002" tIns="51327" rIns="101002" bIns="51327">
            <a:spAutoFit/>
          </a:bodyPr>
          <a:lstStyle/>
          <a:p>
            <a:pPr defTabSz="1011443" eaLnBrk="0" hangingPunct="0"/>
            <a:r>
              <a:rPr lang="en-US" b="1" dirty="0">
                <a:solidFill>
                  <a:srgbClr val="EAEC5E"/>
                </a:solidFill>
                <a:latin typeface="Arial" pitchFamily="34" charset="0"/>
                <a:cs typeface="Arial" pitchFamily="34" charset="0"/>
              </a:rPr>
              <a:t>Mikrowellen         Radiowellen</a:t>
            </a:r>
          </a:p>
        </p:txBody>
      </p:sp>
      <p:sp>
        <p:nvSpPr>
          <p:cNvPr id="270409" name="Rectangle 73"/>
          <p:cNvSpPr>
            <a:spLocks noChangeArrowheads="1"/>
          </p:cNvSpPr>
          <p:nvPr/>
        </p:nvSpPr>
        <p:spPr bwMode="auto">
          <a:xfrm>
            <a:off x="0" y="5883561"/>
            <a:ext cx="1343024" cy="678971"/>
          </a:xfrm>
          <a:prstGeom prst="rect">
            <a:avLst/>
          </a:prstGeom>
          <a:solidFill>
            <a:srgbClr val="280049"/>
          </a:solidFill>
          <a:ln w="25400">
            <a:solidFill>
              <a:srgbClr val="00CC99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417" name="Rectangle 81"/>
          <p:cNvSpPr>
            <a:spLocks noChangeArrowheads="1"/>
          </p:cNvSpPr>
          <p:nvPr/>
        </p:nvSpPr>
        <p:spPr bwMode="auto">
          <a:xfrm>
            <a:off x="199512" y="6023555"/>
            <a:ext cx="1050362" cy="38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002" tIns="51327" rIns="101002" bIns="51327">
            <a:spAutoFit/>
          </a:bodyPr>
          <a:lstStyle/>
          <a:p>
            <a:pPr defTabSz="1011443" eaLnBrk="0" hangingPunct="0"/>
            <a:r>
              <a:rPr lang="en-US" b="1" dirty="0">
                <a:solidFill>
                  <a:srgbClr val="EAEC5E"/>
                </a:solidFill>
                <a:latin typeface="Arial" pitchFamily="34" charset="0"/>
                <a:cs typeface="Arial" pitchFamily="34" charset="0"/>
              </a:rPr>
              <a:t>Gamma</a:t>
            </a:r>
          </a:p>
        </p:txBody>
      </p:sp>
      <p:sp>
        <p:nvSpPr>
          <p:cNvPr id="270418" name="Line 82"/>
          <p:cNvSpPr>
            <a:spLocks noChangeShapeType="1"/>
          </p:cNvSpPr>
          <p:nvPr/>
        </p:nvSpPr>
        <p:spPr bwMode="auto">
          <a:xfrm flipV="1">
            <a:off x="7976995" y="5876562"/>
            <a:ext cx="8751" cy="680720"/>
          </a:xfrm>
          <a:prstGeom prst="line">
            <a:avLst/>
          </a:prstGeom>
          <a:noFill/>
          <a:ln w="25400">
            <a:solidFill>
              <a:srgbClr val="00CC99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hteck 85"/>
          <p:cNvSpPr/>
          <p:nvPr/>
        </p:nvSpPr>
        <p:spPr>
          <a:xfrm rot="313808">
            <a:off x="1536596" y="2642387"/>
            <a:ext cx="1662603" cy="50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Freihandform 89"/>
          <p:cNvSpPr/>
          <p:nvPr/>
        </p:nvSpPr>
        <p:spPr>
          <a:xfrm rot="1188330">
            <a:off x="3564972" y="3303859"/>
            <a:ext cx="1716856" cy="535477"/>
          </a:xfrm>
          <a:custGeom>
            <a:avLst/>
            <a:gdLst>
              <a:gd name="connsiteX0" fmla="*/ 0 w 1428750"/>
              <a:gd name="connsiteY0" fmla="*/ 0 h 738187"/>
              <a:gd name="connsiteX1" fmla="*/ 1428750 w 1428750"/>
              <a:gd name="connsiteY1" fmla="*/ 361950 h 738187"/>
              <a:gd name="connsiteX2" fmla="*/ 1276350 w 1428750"/>
              <a:gd name="connsiteY2" fmla="*/ 738187 h 738187"/>
              <a:gd name="connsiteX3" fmla="*/ 0 w 1428750"/>
              <a:gd name="connsiteY3" fmla="*/ 0 h 738187"/>
              <a:gd name="connsiteX0" fmla="*/ 0 w 1428750"/>
              <a:gd name="connsiteY0" fmla="*/ 0 h 516830"/>
              <a:gd name="connsiteX1" fmla="*/ 1428750 w 1428750"/>
              <a:gd name="connsiteY1" fmla="*/ 361950 h 516830"/>
              <a:gd name="connsiteX2" fmla="*/ 1400175 w 1428750"/>
              <a:gd name="connsiteY2" fmla="*/ 516830 h 516830"/>
              <a:gd name="connsiteX3" fmla="*/ 0 w 1428750"/>
              <a:gd name="connsiteY3" fmla="*/ 0 h 516830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0 w 1428750"/>
              <a:gd name="connsiteY3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95250 w 1428750"/>
              <a:gd name="connsiteY3" fmla="*/ 38099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33337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23812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4762 w 1428750"/>
              <a:gd name="connsiteY3" fmla="*/ 19050 h 444822"/>
              <a:gd name="connsiteX4" fmla="*/ 0 w 1428750"/>
              <a:gd name="connsiteY4" fmla="*/ 0 h 4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444822">
                <a:moveTo>
                  <a:pt x="0" y="0"/>
                </a:moveTo>
                <a:lnTo>
                  <a:pt x="1428750" y="361950"/>
                </a:lnTo>
                <a:lnTo>
                  <a:pt x="1400175" y="444822"/>
                </a:lnTo>
                <a:lnTo>
                  <a:pt x="4762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Freihandform 90"/>
          <p:cNvSpPr/>
          <p:nvPr/>
        </p:nvSpPr>
        <p:spPr>
          <a:xfrm rot="1368330">
            <a:off x="3535219" y="3354607"/>
            <a:ext cx="1716857" cy="533727"/>
          </a:xfrm>
          <a:custGeom>
            <a:avLst/>
            <a:gdLst>
              <a:gd name="connsiteX0" fmla="*/ 0 w 1428750"/>
              <a:gd name="connsiteY0" fmla="*/ 0 h 738187"/>
              <a:gd name="connsiteX1" fmla="*/ 1428750 w 1428750"/>
              <a:gd name="connsiteY1" fmla="*/ 361950 h 738187"/>
              <a:gd name="connsiteX2" fmla="*/ 1276350 w 1428750"/>
              <a:gd name="connsiteY2" fmla="*/ 738187 h 738187"/>
              <a:gd name="connsiteX3" fmla="*/ 0 w 1428750"/>
              <a:gd name="connsiteY3" fmla="*/ 0 h 738187"/>
              <a:gd name="connsiteX0" fmla="*/ 0 w 1428750"/>
              <a:gd name="connsiteY0" fmla="*/ 0 h 516830"/>
              <a:gd name="connsiteX1" fmla="*/ 1428750 w 1428750"/>
              <a:gd name="connsiteY1" fmla="*/ 361950 h 516830"/>
              <a:gd name="connsiteX2" fmla="*/ 1400175 w 1428750"/>
              <a:gd name="connsiteY2" fmla="*/ 516830 h 516830"/>
              <a:gd name="connsiteX3" fmla="*/ 0 w 1428750"/>
              <a:gd name="connsiteY3" fmla="*/ 0 h 516830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0 w 1428750"/>
              <a:gd name="connsiteY3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95250 w 1428750"/>
              <a:gd name="connsiteY3" fmla="*/ 38099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33337 h 444822"/>
              <a:gd name="connsiteX4" fmla="*/ 0 w 1428750"/>
              <a:gd name="connsiteY4" fmla="*/ 0 h 4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444822">
                <a:moveTo>
                  <a:pt x="0" y="0"/>
                </a:moveTo>
                <a:lnTo>
                  <a:pt x="1428750" y="361950"/>
                </a:lnTo>
                <a:lnTo>
                  <a:pt x="1400175" y="444822"/>
                </a:lnTo>
                <a:lnTo>
                  <a:pt x="14287" y="33337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Freihandform 91"/>
          <p:cNvSpPr/>
          <p:nvPr/>
        </p:nvSpPr>
        <p:spPr>
          <a:xfrm rot="1488330">
            <a:off x="3505468" y="3401854"/>
            <a:ext cx="1716856" cy="533728"/>
          </a:xfrm>
          <a:custGeom>
            <a:avLst/>
            <a:gdLst>
              <a:gd name="connsiteX0" fmla="*/ 0 w 1428750"/>
              <a:gd name="connsiteY0" fmla="*/ 0 h 738187"/>
              <a:gd name="connsiteX1" fmla="*/ 1428750 w 1428750"/>
              <a:gd name="connsiteY1" fmla="*/ 361950 h 738187"/>
              <a:gd name="connsiteX2" fmla="*/ 1276350 w 1428750"/>
              <a:gd name="connsiteY2" fmla="*/ 738187 h 738187"/>
              <a:gd name="connsiteX3" fmla="*/ 0 w 1428750"/>
              <a:gd name="connsiteY3" fmla="*/ 0 h 738187"/>
              <a:gd name="connsiteX0" fmla="*/ 0 w 1428750"/>
              <a:gd name="connsiteY0" fmla="*/ 0 h 516830"/>
              <a:gd name="connsiteX1" fmla="*/ 1428750 w 1428750"/>
              <a:gd name="connsiteY1" fmla="*/ 361950 h 516830"/>
              <a:gd name="connsiteX2" fmla="*/ 1400175 w 1428750"/>
              <a:gd name="connsiteY2" fmla="*/ 516830 h 516830"/>
              <a:gd name="connsiteX3" fmla="*/ 0 w 1428750"/>
              <a:gd name="connsiteY3" fmla="*/ 0 h 516830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0 w 1428750"/>
              <a:gd name="connsiteY3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95250 w 1428750"/>
              <a:gd name="connsiteY3" fmla="*/ 38099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33337 h 444822"/>
              <a:gd name="connsiteX4" fmla="*/ 0 w 1428750"/>
              <a:gd name="connsiteY4" fmla="*/ 0 h 4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444822">
                <a:moveTo>
                  <a:pt x="0" y="0"/>
                </a:moveTo>
                <a:lnTo>
                  <a:pt x="1428750" y="361950"/>
                </a:lnTo>
                <a:lnTo>
                  <a:pt x="1400175" y="444822"/>
                </a:lnTo>
                <a:lnTo>
                  <a:pt x="14287" y="3333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Freihandform 92"/>
          <p:cNvSpPr/>
          <p:nvPr/>
        </p:nvSpPr>
        <p:spPr>
          <a:xfrm rot="1668330">
            <a:off x="3472215" y="3443852"/>
            <a:ext cx="1716857" cy="535477"/>
          </a:xfrm>
          <a:custGeom>
            <a:avLst/>
            <a:gdLst>
              <a:gd name="connsiteX0" fmla="*/ 0 w 1428750"/>
              <a:gd name="connsiteY0" fmla="*/ 0 h 738187"/>
              <a:gd name="connsiteX1" fmla="*/ 1428750 w 1428750"/>
              <a:gd name="connsiteY1" fmla="*/ 361950 h 738187"/>
              <a:gd name="connsiteX2" fmla="*/ 1276350 w 1428750"/>
              <a:gd name="connsiteY2" fmla="*/ 738187 h 738187"/>
              <a:gd name="connsiteX3" fmla="*/ 0 w 1428750"/>
              <a:gd name="connsiteY3" fmla="*/ 0 h 738187"/>
              <a:gd name="connsiteX0" fmla="*/ 0 w 1428750"/>
              <a:gd name="connsiteY0" fmla="*/ 0 h 516830"/>
              <a:gd name="connsiteX1" fmla="*/ 1428750 w 1428750"/>
              <a:gd name="connsiteY1" fmla="*/ 361950 h 516830"/>
              <a:gd name="connsiteX2" fmla="*/ 1400175 w 1428750"/>
              <a:gd name="connsiteY2" fmla="*/ 516830 h 516830"/>
              <a:gd name="connsiteX3" fmla="*/ 0 w 1428750"/>
              <a:gd name="connsiteY3" fmla="*/ 0 h 516830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0 w 1428750"/>
              <a:gd name="connsiteY3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95250 w 1428750"/>
              <a:gd name="connsiteY3" fmla="*/ 38099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33337 h 444822"/>
              <a:gd name="connsiteX4" fmla="*/ 0 w 1428750"/>
              <a:gd name="connsiteY4" fmla="*/ 0 h 4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444822">
                <a:moveTo>
                  <a:pt x="0" y="0"/>
                </a:moveTo>
                <a:lnTo>
                  <a:pt x="1428750" y="361950"/>
                </a:lnTo>
                <a:lnTo>
                  <a:pt x="1400175" y="444822"/>
                </a:lnTo>
                <a:lnTo>
                  <a:pt x="14287" y="33337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Freihandform 93"/>
          <p:cNvSpPr/>
          <p:nvPr/>
        </p:nvSpPr>
        <p:spPr>
          <a:xfrm rot="1848330">
            <a:off x="3454714" y="3492850"/>
            <a:ext cx="1716857" cy="533728"/>
          </a:xfrm>
          <a:custGeom>
            <a:avLst/>
            <a:gdLst>
              <a:gd name="connsiteX0" fmla="*/ 0 w 1428750"/>
              <a:gd name="connsiteY0" fmla="*/ 0 h 738187"/>
              <a:gd name="connsiteX1" fmla="*/ 1428750 w 1428750"/>
              <a:gd name="connsiteY1" fmla="*/ 361950 h 738187"/>
              <a:gd name="connsiteX2" fmla="*/ 1276350 w 1428750"/>
              <a:gd name="connsiteY2" fmla="*/ 738187 h 738187"/>
              <a:gd name="connsiteX3" fmla="*/ 0 w 1428750"/>
              <a:gd name="connsiteY3" fmla="*/ 0 h 738187"/>
              <a:gd name="connsiteX0" fmla="*/ 0 w 1428750"/>
              <a:gd name="connsiteY0" fmla="*/ 0 h 516830"/>
              <a:gd name="connsiteX1" fmla="*/ 1428750 w 1428750"/>
              <a:gd name="connsiteY1" fmla="*/ 361950 h 516830"/>
              <a:gd name="connsiteX2" fmla="*/ 1400175 w 1428750"/>
              <a:gd name="connsiteY2" fmla="*/ 516830 h 516830"/>
              <a:gd name="connsiteX3" fmla="*/ 0 w 1428750"/>
              <a:gd name="connsiteY3" fmla="*/ 0 h 516830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0 w 1428750"/>
              <a:gd name="connsiteY3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95250 w 1428750"/>
              <a:gd name="connsiteY3" fmla="*/ 38099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33337 h 444822"/>
              <a:gd name="connsiteX4" fmla="*/ 0 w 1428750"/>
              <a:gd name="connsiteY4" fmla="*/ 0 h 4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444822">
                <a:moveTo>
                  <a:pt x="0" y="0"/>
                </a:moveTo>
                <a:lnTo>
                  <a:pt x="1428750" y="361950"/>
                </a:lnTo>
                <a:lnTo>
                  <a:pt x="1400175" y="444822"/>
                </a:lnTo>
                <a:lnTo>
                  <a:pt x="14287" y="33337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Freihandform 94"/>
          <p:cNvSpPr/>
          <p:nvPr/>
        </p:nvSpPr>
        <p:spPr>
          <a:xfrm rot="2028330">
            <a:off x="3416212" y="3533099"/>
            <a:ext cx="1716857" cy="535477"/>
          </a:xfrm>
          <a:custGeom>
            <a:avLst/>
            <a:gdLst>
              <a:gd name="connsiteX0" fmla="*/ 0 w 1428750"/>
              <a:gd name="connsiteY0" fmla="*/ 0 h 738187"/>
              <a:gd name="connsiteX1" fmla="*/ 1428750 w 1428750"/>
              <a:gd name="connsiteY1" fmla="*/ 361950 h 738187"/>
              <a:gd name="connsiteX2" fmla="*/ 1276350 w 1428750"/>
              <a:gd name="connsiteY2" fmla="*/ 738187 h 738187"/>
              <a:gd name="connsiteX3" fmla="*/ 0 w 1428750"/>
              <a:gd name="connsiteY3" fmla="*/ 0 h 738187"/>
              <a:gd name="connsiteX0" fmla="*/ 0 w 1428750"/>
              <a:gd name="connsiteY0" fmla="*/ 0 h 516830"/>
              <a:gd name="connsiteX1" fmla="*/ 1428750 w 1428750"/>
              <a:gd name="connsiteY1" fmla="*/ 361950 h 516830"/>
              <a:gd name="connsiteX2" fmla="*/ 1400175 w 1428750"/>
              <a:gd name="connsiteY2" fmla="*/ 516830 h 516830"/>
              <a:gd name="connsiteX3" fmla="*/ 0 w 1428750"/>
              <a:gd name="connsiteY3" fmla="*/ 0 h 516830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0 w 1428750"/>
              <a:gd name="connsiteY3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95250 w 1428750"/>
              <a:gd name="connsiteY3" fmla="*/ 38099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33337 h 444822"/>
              <a:gd name="connsiteX4" fmla="*/ 0 w 1428750"/>
              <a:gd name="connsiteY4" fmla="*/ 0 h 4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444822">
                <a:moveTo>
                  <a:pt x="0" y="0"/>
                </a:moveTo>
                <a:lnTo>
                  <a:pt x="1428750" y="361950"/>
                </a:lnTo>
                <a:lnTo>
                  <a:pt x="1400175" y="444822"/>
                </a:lnTo>
                <a:lnTo>
                  <a:pt x="14287" y="3333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Freihandform 95"/>
          <p:cNvSpPr/>
          <p:nvPr/>
        </p:nvSpPr>
        <p:spPr>
          <a:xfrm rot="2208330">
            <a:off x="3384710" y="3575097"/>
            <a:ext cx="1718607" cy="533727"/>
          </a:xfrm>
          <a:custGeom>
            <a:avLst/>
            <a:gdLst>
              <a:gd name="connsiteX0" fmla="*/ 0 w 1428750"/>
              <a:gd name="connsiteY0" fmla="*/ 0 h 738187"/>
              <a:gd name="connsiteX1" fmla="*/ 1428750 w 1428750"/>
              <a:gd name="connsiteY1" fmla="*/ 361950 h 738187"/>
              <a:gd name="connsiteX2" fmla="*/ 1276350 w 1428750"/>
              <a:gd name="connsiteY2" fmla="*/ 738187 h 738187"/>
              <a:gd name="connsiteX3" fmla="*/ 0 w 1428750"/>
              <a:gd name="connsiteY3" fmla="*/ 0 h 738187"/>
              <a:gd name="connsiteX0" fmla="*/ 0 w 1428750"/>
              <a:gd name="connsiteY0" fmla="*/ 0 h 516830"/>
              <a:gd name="connsiteX1" fmla="*/ 1428750 w 1428750"/>
              <a:gd name="connsiteY1" fmla="*/ 361950 h 516830"/>
              <a:gd name="connsiteX2" fmla="*/ 1400175 w 1428750"/>
              <a:gd name="connsiteY2" fmla="*/ 516830 h 516830"/>
              <a:gd name="connsiteX3" fmla="*/ 0 w 1428750"/>
              <a:gd name="connsiteY3" fmla="*/ 0 h 516830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0 w 1428750"/>
              <a:gd name="connsiteY3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95250 w 1428750"/>
              <a:gd name="connsiteY3" fmla="*/ 38099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33337 h 444822"/>
              <a:gd name="connsiteX4" fmla="*/ 0 w 1428750"/>
              <a:gd name="connsiteY4" fmla="*/ 0 h 4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444822">
                <a:moveTo>
                  <a:pt x="0" y="0"/>
                </a:moveTo>
                <a:lnTo>
                  <a:pt x="1428750" y="361950"/>
                </a:lnTo>
                <a:lnTo>
                  <a:pt x="1400175" y="444822"/>
                </a:lnTo>
                <a:lnTo>
                  <a:pt x="14287" y="33337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Freihandform 96"/>
          <p:cNvSpPr/>
          <p:nvPr/>
        </p:nvSpPr>
        <p:spPr>
          <a:xfrm rot="2388330">
            <a:off x="3347959" y="3611845"/>
            <a:ext cx="1716856" cy="535477"/>
          </a:xfrm>
          <a:custGeom>
            <a:avLst/>
            <a:gdLst>
              <a:gd name="connsiteX0" fmla="*/ 0 w 1428750"/>
              <a:gd name="connsiteY0" fmla="*/ 0 h 738187"/>
              <a:gd name="connsiteX1" fmla="*/ 1428750 w 1428750"/>
              <a:gd name="connsiteY1" fmla="*/ 361950 h 738187"/>
              <a:gd name="connsiteX2" fmla="*/ 1276350 w 1428750"/>
              <a:gd name="connsiteY2" fmla="*/ 738187 h 738187"/>
              <a:gd name="connsiteX3" fmla="*/ 0 w 1428750"/>
              <a:gd name="connsiteY3" fmla="*/ 0 h 738187"/>
              <a:gd name="connsiteX0" fmla="*/ 0 w 1428750"/>
              <a:gd name="connsiteY0" fmla="*/ 0 h 516830"/>
              <a:gd name="connsiteX1" fmla="*/ 1428750 w 1428750"/>
              <a:gd name="connsiteY1" fmla="*/ 361950 h 516830"/>
              <a:gd name="connsiteX2" fmla="*/ 1400175 w 1428750"/>
              <a:gd name="connsiteY2" fmla="*/ 516830 h 516830"/>
              <a:gd name="connsiteX3" fmla="*/ 0 w 1428750"/>
              <a:gd name="connsiteY3" fmla="*/ 0 h 516830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0 w 1428750"/>
              <a:gd name="connsiteY3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95250 w 1428750"/>
              <a:gd name="connsiteY3" fmla="*/ 38099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33337 h 444822"/>
              <a:gd name="connsiteX4" fmla="*/ 0 w 1428750"/>
              <a:gd name="connsiteY4" fmla="*/ 0 h 4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444822">
                <a:moveTo>
                  <a:pt x="0" y="0"/>
                </a:moveTo>
                <a:lnTo>
                  <a:pt x="1428750" y="361950"/>
                </a:lnTo>
                <a:lnTo>
                  <a:pt x="1400175" y="444822"/>
                </a:lnTo>
                <a:lnTo>
                  <a:pt x="14287" y="33337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Freihandform 97"/>
          <p:cNvSpPr/>
          <p:nvPr/>
        </p:nvSpPr>
        <p:spPr>
          <a:xfrm rot="2568330">
            <a:off x="3302456" y="3650344"/>
            <a:ext cx="1716856" cy="535477"/>
          </a:xfrm>
          <a:custGeom>
            <a:avLst/>
            <a:gdLst>
              <a:gd name="connsiteX0" fmla="*/ 0 w 1428750"/>
              <a:gd name="connsiteY0" fmla="*/ 0 h 738187"/>
              <a:gd name="connsiteX1" fmla="*/ 1428750 w 1428750"/>
              <a:gd name="connsiteY1" fmla="*/ 361950 h 738187"/>
              <a:gd name="connsiteX2" fmla="*/ 1276350 w 1428750"/>
              <a:gd name="connsiteY2" fmla="*/ 738187 h 738187"/>
              <a:gd name="connsiteX3" fmla="*/ 0 w 1428750"/>
              <a:gd name="connsiteY3" fmla="*/ 0 h 738187"/>
              <a:gd name="connsiteX0" fmla="*/ 0 w 1428750"/>
              <a:gd name="connsiteY0" fmla="*/ 0 h 516830"/>
              <a:gd name="connsiteX1" fmla="*/ 1428750 w 1428750"/>
              <a:gd name="connsiteY1" fmla="*/ 361950 h 516830"/>
              <a:gd name="connsiteX2" fmla="*/ 1400175 w 1428750"/>
              <a:gd name="connsiteY2" fmla="*/ 516830 h 516830"/>
              <a:gd name="connsiteX3" fmla="*/ 0 w 1428750"/>
              <a:gd name="connsiteY3" fmla="*/ 0 h 516830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0 w 1428750"/>
              <a:gd name="connsiteY3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95250 w 1428750"/>
              <a:gd name="connsiteY3" fmla="*/ 38099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14287 w 1428750"/>
              <a:gd name="connsiteY3" fmla="*/ 33337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8705 w 1428750"/>
              <a:gd name="connsiteY3" fmla="*/ 20185 h 444822"/>
              <a:gd name="connsiteX4" fmla="*/ 0 w 1428750"/>
              <a:gd name="connsiteY4" fmla="*/ 0 h 444822"/>
              <a:gd name="connsiteX0" fmla="*/ 0 w 1428750"/>
              <a:gd name="connsiteY0" fmla="*/ 0 h 444822"/>
              <a:gd name="connsiteX1" fmla="*/ 1428750 w 1428750"/>
              <a:gd name="connsiteY1" fmla="*/ 361950 h 444822"/>
              <a:gd name="connsiteX2" fmla="*/ 1400175 w 1428750"/>
              <a:gd name="connsiteY2" fmla="*/ 444822 h 444822"/>
              <a:gd name="connsiteX3" fmla="*/ 8106 w 1428750"/>
              <a:gd name="connsiteY3" fmla="*/ 12679 h 444822"/>
              <a:gd name="connsiteX4" fmla="*/ 0 w 1428750"/>
              <a:gd name="connsiteY4" fmla="*/ 0 h 4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444822">
                <a:moveTo>
                  <a:pt x="0" y="0"/>
                </a:moveTo>
                <a:lnTo>
                  <a:pt x="1428750" y="361950"/>
                </a:lnTo>
                <a:lnTo>
                  <a:pt x="1400175" y="444822"/>
                </a:lnTo>
                <a:lnTo>
                  <a:pt x="8106" y="12679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Gleichschenkliges Dreieck 84"/>
          <p:cNvSpPr/>
          <p:nvPr/>
        </p:nvSpPr>
        <p:spPr>
          <a:xfrm rot="2005580">
            <a:off x="2768672" y="2259154"/>
            <a:ext cx="1349334" cy="1224947"/>
          </a:xfrm>
          <a:prstGeom prst="triangle">
            <a:avLst/>
          </a:prstGeom>
          <a:solidFill>
            <a:srgbClr val="4BD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03" name="Textfeld 102"/>
          <p:cNvSpPr txBox="1">
            <a:spLocks noChangeArrowheads="1"/>
          </p:cNvSpPr>
          <p:nvPr/>
        </p:nvSpPr>
        <p:spPr bwMode="auto">
          <a:xfrm>
            <a:off x="4613954" y="3345207"/>
            <a:ext cx="519782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de-DE" sz="2000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IR</a:t>
            </a: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3836239" y="4178820"/>
            <a:ext cx="642290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de-DE" sz="2000" dirty="0">
                <a:solidFill>
                  <a:srgbClr val="58267E"/>
                </a:solidFill>
                <a:latin typeface="Arial" pitchFamily="34" charset="0"/>
                <a:cs typeface="Arial" pitchFamily="34" charset="0"/>
              </a:rPr>
              <a:t>UV</a:t>
            </a:r>
          </a:p>
        </p:txBody>
      </p:sp>
      <p:sp>
        <p:nvSpPr>
          <p:cNvPr id="101" name="Mond 100"/>
          <p:cNvSpPr/>
          <p:nvPr/>
        </p:nvSpPr>
        <p:spPr>
          <a:xfrm rot="13392105">
            <a:off x="4571283" y="3492850"/>
            <a:ext cx="540784" cy="153993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37"/>
          <p:cNvSpPr txBox="1">
            <a:spLocks noChangeArrowheads="1"/>
          </p:cNvSpPr>
          <p:nvPr/>
        </p:nvSpPr>
        <p:spPr bwMode="auto">
          <a:xfrm>
            <a:off x="615623" y="797826"/>
            <a:ext cx="5307196" cy="102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Schickt man weißes Sonnenlicht durch ein Prisma, wird es in seine Spektralfarben zerlegt:</a:t>
            </a: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6672105" y="6936560"/>
            <a:ext cx="3408522" cy="28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Grafiken: Hanssen, Bild: </a:t>
            </a:r>
            <a:r>
              <a:rPr lang="de-DE" sz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Wikipedia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(gemeinfrei)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236518" y="5247408"/>
            <a:ext cx="174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GEFÄHRLICH!</a:t>
            </a:r>
          </a:p>
        </p:txBody>
      </p:sp>
      <p:sp>
        <p:nvSpPr>
          <p:cNvPr id="43" name="Geschweifte Klammer links 42"/>
          <p:cNvSpPr/>
          <p:nvPr/>
        </p:nvSpPr>
        <p:spPr>
          <a:xfrm rot="5400000">
            <a:off x="1974271" y="3628164"/>
            <a:ext cx="228601" cy="4177144"/>
          </a:xfrm>
          <a:prstGeom prst="leftBrace">
            <a:avLst>
              <a:gd name="adj1" fmla="val 37499"/>
              <a:gd name="adj2" fmla="val 4995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050" name="Picture 2" descr="Datei:Achtung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318" y="5152643"/>
            <a:ext cx="477982" cy="418615"/>
          </a:xfrm>
          <a:prstGeom prst="rect">
            <a:avLst/>
          </a:prstGeom>
          <a:noFill/>
        </p:spPr>
      </p:pic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4787135" y="4276926"/>
            <a:ext cx="1042165" cy="84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</a:t>
            </a:r>
          </a:p>
          <a:p>
            <a:r>
              <a:rPr lang="de-D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(Visible Spectrum)</a:t>
            </a:r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3973180" y="6507507"/>
            <a:ext cx="2822475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de-DE" sz="2000" dirty="0">
                <a:latin typeface="Arial" pitchFamily="34" charset="0"/>
                <a:cs typeface="Arial" pitchFamily="34" charset="0"/>
              </a:rPr>
              <a:t>VIS (sichtbares Licht)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DC12E67-B6B4-48B6-AB92-55233C2F68BA}"/>
              </a:ext>
            </a:extLst>
          </p:cNvPr>
          <p:cNvSpPr/>
          <p:nvPr/>
        </p:nvSpPr>
        <p:spPr bwMode="auto">
          <a:xfrm>
            <a:off x="5948963" y="721931"/>
            <a:ext cx="3713434" cy="4832817"/>
          </a:xfrm>
          <a:prstGeom prst="rect">
            <a:avLst/>
          </a:prstGeom>
          <a:solidFill>
            <a:srgbClr val="000000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Hinweis: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200" dirty="0">
                <a:solidFill>
                  <a:schemeClr val="bg1"/>
                </a:solidFill>
                <a:latin typeface="Arial" charset="0"/>
              </a:rPr>
              <a:t>Abbildung zu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200" dirty="0">
                <a:solidFill>
                  <a:schemeClr val="bg1"/>
                </a:solidFill>
                <a:latin typeface="Arial" charset="0"/>
              </a:rPr>
              <a:t>„Sir William Herschel (1800)“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200" dirty="0">
                <a:solidFill>
                  <a:schemeClr val="bg1"/>
                </a:solidFill>
                <a:latin typeface="Arial" charset="0"/>
              </a:rPr>
              <a:t>s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iehe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chemeClr val="bg1"/>
                </a:solidFill>
                <a:latin typeface="Arial" charset="0"/>
              </a:rPr>
              <a:t>https://www.univie.ac.at/space/HERSCHEL/</a:t>
            </a:r>
            <a:endParaRPr kumimoji="0" lang="de-DE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93" grpId="0" animBg="1" autoUpdateAnimBg="0"/>
      <p:bldP spid="270394" grpId="0" animBg="1" autoUpdateAnimBg="0"/>
      <p:bldP spid="270395" grpId="0" animBg="1" autoUpdateAnimBg="0"/>
      <p:bldP spid="270396" grpId="0" animBg="1" autoUpdateAnimBg="0"/>
      <p:bldP spid="270404" grpId="0" autoUpdateAnimBg="0"/>
      <p:bldP spid="270405" grpId="0" autoUpdateAnimBg="0"/>
      <p:bldP spid="270406" grpId="0" autoUpdateAnimBg="0"/>
      <p:bldP spid="270407" grpId="0" autoUpdateAnimBg="0"/>
      <p:bldP spid="270408" grpId="0" autoUpdateAnimBg="0"/>
      <p:bldP spid="270409" grpId="0" animBg="1" autoUpdateAnimBg="0"/>
      <p:bldP spid="270417" grpId="0" autoUpdateAnimBg="0"/>
      <p:bldP spid="270418" grpId="0" animBg="1" autoUpdateAnimBg="0"/>
      <p:bldP spid="86" grpId="0" animBg="1" autoUpdateAnimBg="0"/>
      <p:bldP spid="90" grpId="0" animBg="1" autoUpdateAnimBg="0"/>
      <p:bldP spid="91" grpId="0" animBg="1" autoUpdateAnimBg="0"/>
      <p:bldP spid="92" grpId="0" animBg="1" autoUpdateAnimBg="0"/>
      <p:bldP spid="93" grpId="0" animBg="1" autoUpdateAnimBg="0"/>
      <p:bldP spid="94" grpId="0" animBg="1" autoUpdateAnimBg="0"/>
      <p:bldP spid="95" grpId="0" animBg="1" autoUpdateAnimBg="0"/>
      <p:bldP spid="96" grpId="0" animBg="1" autoUpdateAnimBg="0"/>
      <p:bldP spid="97" grpId="0" animBg="1" autoUpdateAnimBg="0"/>
      <p:bldP spid="98" grpId="0" animBg="1" autoUpdateAnimBg="0"/>
      <p:bldP spid="85" grpId="0" animBg="1" autoUpdateAnimBg="0"/>
      <p:bldP spid="103" grpId="0" autoUpdateAnimBg="0"/>
      <p:bldP spid="104" grpId="0" autoUpdateAnimBg="0"/>
      <p:bldP spid="101" grpId="0" animBg="1" autoUpdateAnimBg="0"/>
      <p:bldP spid="42" grpId="0"/>
      <p:bldP spid="41" grpId="0"/>
      <p:bldP spid="43" grpId="0" animBg="1"/>
      <p:bldP spid="45" grpId="0" autoUpdateAnimBg="0"/>
      <p:bldP spid="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615622" y="797826"/>
            <a:ext cx="9089487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Sieht man genau hin, stellt man fest: Es fehlen Farben (Wellenlängen):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893618" y="2306781"/>
            <a:ext cx="8302337" cy="2698174"/>
            <a:chOff x="893618" y="2306781"/>
            <a:chExt cx="8302337" cy="269817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82713" y="2708275"/>
              <a:ext cx="7315200" cy="214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hteck 6"/>
            <p:cNvSpPr/>
            <p:nvPr/>
          </p:nvSpPr>
          <p:spPr>
            <a:xfrm>
              <a:off x="893618" y="2327564"/>
              <a:ext cx="8073737" cy="77931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/>
            <p:cNvSpPr/>
            <p:nvPr/>
          </p:nvSpPr>
          <p:spPr>
            <a:xfrm>
              <a:off x="1004455" y="4225637"/>
              <a:ext cx="8073737" cy="77931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8634845" y="2306781"/>
              <a:ext cx="561110" cy="23899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952499" y="2521527"/>
              <a:ext cx="561110" cy="23899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2" name="Text Box 8">
            <a:extLst>
              <a:ext uri="{FF2B5EF4-FFF2-40B4-BE49-F238E27FC236}">
                <a16:creationId xmlns:a16="http://schemas.microsoft.com/office/drawing/2014/main" id="{FE3F3789-6E22-4DF2-A0FA-3B6C481A8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609" y="6874144"/>
            <a:ext cx="7348289" cy="28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Bild: „Fraunhofer </a:t>
            </a:r>
            <a:r>
              <a:rPr lang="de-DE" sz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lines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 via  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https://de.wikipedia.org/wiki/Datei:Fraunhofer_lines_DE.svg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[gemeinfrei]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3824960"/>
            <a:ext cx="7868093" cy="205886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" name="Group 25"/>
          <p:cNvGrpSpPr>
            <a:grpSpLocks noChangeAspect="1"/>
          </p:cNvGrpSpPr>
          <p:nvPr/>
        </p:nvGrpSpPr>
        <p:grpSpPr bwMode="auto">
          <a:xfrm>
            <a:off x="1014611" y="3837841"/>
            <a:ext cx="176238" cy="176238"/>
            <a:chOff x="8263" y="786"/>
            <a:chExt cx="567" cy="567"/>
          </a:xfrm>
        </p:grpSpPr>
        <p:sp>
          <p:nvSpPr>
            <p:cNvPr id="4" name="Oval 26"/>
            <p:cNvSpPr>
              <a:spLocks noChangeAspect="1" noChangeArrowheads="1"/>
            </p:cNvSpPr>
            <p:nvPr/>
          </p:nvSpPr>
          <p:spPr bwMode="auto">
            <a:xfrm rot="5328701">
              <a:off x="8263" y="786"/>
              <a:ext cx="567" cy="567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" name="Freeform 27"/>
            <p:cNvSpPr>
              <a:spLocks noChangeAspect="1"/>
            </p:cNvSpPr>
            <p:nvPr/>
          </p:nvSpPr>
          <p:spPr bwMode="auto">
            <a:xfrm rot="5328701">
              <a:off x="8353" y="935"/>
              <a:ext cx="171" cy="183"/>
            </a:xfrm>
            <a:custGeom>
              <a:avLst/>
              <a:gdLst/>
              <a:ahLst/>
              <a:cxnLst>
                <a:cxn ang="0">
                  <a:pos x="11" y="147"/>
                </a:cxn>
                <a:cxn ang="0">
                  <a:pos x="23" y="120"/>
                </a:cxn>
                <a:cxn ang="0">
                  <a:pos x="47" y="15"/>
                </a:cxn>
                <a:cxn ang="0">
                  <a:pos x="50" y="6"/>
                </a:cxn>
                <a:cxn ang="0">
                  <a:pos x="68" y="0"/>
                </a:cxn>
                <a:cxn ang="0">
                  <a:pos x="98" y="18"/>
                </a:cxn>
                <a:cxn ang="0">
                  <a:pos x="137" y="21"/>
                </a:cxn>
                <a:cxn ang="0">
                  <a:pos x="152" y="48"/>
                </a:cxn>
                <a:cxn ang="0">
                  <a:pos x="158" y="57"/>
                </a:cxn>
                <a:cxn ang="0">
                  <a:pos x="128" y="90"/>
                </a:cxn>
                <a:cxn ang="0">
                  <a:pos x="110" y="126"/>
                </a:cxn>
                <a:cxn ang="0">
                  <a:pos x="62" y="126"/>
                </a:cxn>
                <a:cxn ang="0">
                  <a:pos x="44" y="141"/>
                </a:cxn>
                <a:cxn ang="0">
                  <a:pos x="26" y="147"/>
                </a:cxn>
                <a:cxn ang="0">
                  <a:pos x="5" y="168"/>
                </a:cxn>
                <a:cxn ang="0">
                  <a:pos x="11" y="147"/>
                </a:cxn>
              </a:cxnLst>
              <a:rect l="0" t="0" r="r" b="b"/>
              <a:pathLst>
                <a:path w="158" h="168">
                  <a:moveTo>
                    <a:pt x="11" y="147"/>
                  </a:moveTo>
                  <a:cubicBezTo>
                    <a:pt x="14" y="137"/>
                    <a:pt x="20" y="130"/>
                    <a:pt x="23" y="120"/>
                  </a:cubicBezTo>
                  <a:cubicBezTo>
                    <a:pt x="25" y="93"/>
                    <a:pt x="21" y="32"/>
                    <a:pt x="47" y="15"/>
                  </a:cubicBezTo>
                  <a:cubicBezTo>
                    <a:pt x="48" y="12"/>
                    <a:pt x="47" y="8"/>
                    <a:pt x="50" y="6"/>
                  </a:cubicBezTo>
                  <a:cubicBezTo>
                    <a:pt x="55" y="2"/>
                    <a:pt x="68" y="0"/>
                    <a:pt x="68" y="0"/>
                  </a:cubicBezTo>
                  <a:cubicBezTo>
                    <a:pt x="86" y="4"/>
                    <a:pt x="84" y="9"/>
                    <a:pt x="98" y="18"/>
                  </a:cubicBezTo>
                  <a:cubicBezTo>
                    <a:pt x="112" y="13"/>
                    <a:pt x="124" y="17"/>
                    <a:pt x="137" y="21"/>
                  </a:cubicBezTo>
                  <a:cubicBezTo>
                    <a:pt x="142" y="37"/>
                    <a:pt x="138" y="27"/>
                    <a:pt x="152" y="48"/>
                  </a:cubicBezTo>
                  <a:cubicBezTo>
                    <a:pt x="154" y="51"/>
                    <a:pt x="158" y="57"/>
                    <a:pt x="158" y="57"/>
                  </a:cubicBezTo>
                  <a:cubicBezTo>
                    <a:pt x="150" y="69"/>
                    <a:pt x="140" y="82"/>
                    <a:pt x="128" y="90"/>
                  </a:cubicBezTo>
                  <a:cubicBezTo>
                    <a:pt x="119" y="104"/>
                    <a:pt x="127" y="120"/>
                    <a:pt x="110" y="126"/>
                  </a:cubicBezTo>
                  <a:cubicBezTo>
                    <a:pt x="105" y="142"/>
                    <a:pt x="77" y="128"/>
                    <a:pt x="62" y="126"/>
                  </a:cubicBezTo>
                  <a:cubicBezTo>
                    <a:pt x="56" y="132"/>
                    <a:pt x="52" y="138"/>
                    <a:pt x="44" y="141"/>
                  </a:cubicBezTo>
                  <a:cubicBezTo>
                    <a:pt x="38" y="144"/>
                    <a:pt x="26" y="147"/>
                    <a:pt x="26" y="147"/>
                  </a:cubicBezTo>
                  <a:cubicBezTo>
                    <a:pt x="12" y="168"/>
                    <a:pt x="21" y="163"/>
                    <a:pt x="5" y="168"/>
                  </a:cubicBezTo>
                  <a:cubicBezTo>
                    <a:pt x="0" y="154"/>
                    <a:pt x="0" y="162"/>
                    <a:pt x="11" y="14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" name="Freeform 28"/>
            <p:cNvSpPr>
              <a:spLocks noChangeAspect="1"/>
            </p:cNvSpPr>
            <p:nvPr/>
          </p:nvSpPr>
          <p:spPr bwMode="auto">
            <a:xfrm>
              <a:off x="8326" y="1205"/>
              <a:ext cx="251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8" y="13"/>
                </a:cxn>
                <a:cxn ang="0">
                  <a:pos x="58" y="0"/>
                </a:cxn>
                <a:cxn ang="0">
                  <a:pos x="95" y="41"/>
                </a:cxn>
                <a:cxn ang="0">
                  <a:pos x="144" y="50"/>
                </a:cxn>
                <a:cxn ang="0">
                  <a:pos x="236" y="61"/>
                </a:cxn>
                <a:cxn ang="0">
                  <a:pos x="250" y="90"/>
                </a:cxn>
                <a:cxn ang="0">
                  <a:pos x="225" y="129"/>
                </a:cxn>
                <a:cxn ang="0">
                  <a:pos x="215" y="127"/>
                </a:cxn>
                <a:cxn ang="0">
                  <a:pos x="207" y="107"/>
                </a:cxn>
                <a:cxn ang="0">
                  <a:pos x="188" y="104"/>
                </a:cxn>
                <a:cxn ang="0">
                  <a:pos x="182" y="124"/>
                </a:cxn>
                <a:cxn ang="0">
                  <a:pos x="195" y="143"/>
                </a:cxn>
                <a:cxn ang="0">
                  <a:pos x="134" y="133"/>
                </a:cxn>
                <a:cxn ang="0">
                  <a:pos x="80" y="106"/>
                </a:cxn>
                <a:cxn ang="0">
                  <a:pos x="32" y="76"/>
                </a:cxn>
                <a:cxn ang="0">
                  <a:pos x="0" y="37"/>
                </a:cxn>
              </a:cxnLst>
              <a:rect l="0" t="0" r="r" b="b"/>
              <a:pathLst>
                <a:path w="251" h="143">
                  <a:moveTo>
                    <a:pt x="0" y="37"/>
                  </a:moveTo>
                  <a:cubicBezTo>
                    <a:pt x="15" y="31"/>
                    <a:pt x="25" y="23"/>
                    <a:pt x="38" y="13"/>
                  </a:cubicBezTo>
                  <a:cubicBezTo>
                    <a:pt x="45" y="9"/>
                    <a:pt x="58" y="0"/>
                    <a:pt x="58" y="0"/>
                  </a:cubicBezTo>
                  <a:cubicBezTo>
                    <a:pt x="106" y="4"/>
                    <a:pt x="84" y="0"/>
                    <a:pt x="95" y="41"/>
                  </a:cubicBezTo>
                  <a:cubicBezTo>
                    <a:pt x="123" y="60"/>
                    <a:pt x="107" y="55"/>
                    <a:pt x="144" y="50"/>
                  </a:cubicBezTo>
                  <a:cubicBezTo>
                    <a:pt x="159" y="52"/>
                    <a:pt x="224" y="52"/>
                    <a:pt x="236" y="61"/>
                  </a:cubicBezTo>
                  <a:cubicBezTo>
                    <a:pt x="240" y="64"/>
                    <a:pt x="248" y="84"/>
                    <a:pt x="250" y="90"/>
                  </a:cubicBezTo>
                  <a:cubicBezTo>
                    <a:pt x="247" y="117"/>
                    <a:pt x="251" y="124"/>
                    <a:pt x="225" y="129"/>
                  </a:cubicBezTo>
                  <a:cubicBezTo>
                    <a:pt x="222" y="128"/>
                    <a:pt x="217" y="130"/>
                    <a:pt x="215" y="127"/>
                  </a:cubicBezTo>
                  <a:cubicBezTo>
                    <a:pt x="211" y="121"/>
                    <a:pt x="207" y="107"/>
                    <a:pt x="207" y="107"/>
                  </a:cubicBezTo>
                  <a:cubicBezTo>
                    <a:pt x="203" y="104"/>
                    <a:pt x="194" y="95"/>
                    <a:pt x="188" y="104"/>
                  </a:cubicBezTo>
                  <a:cubicBezTo>
                    <a:pt x="183" y="109"/>
                    <a:pt x="182" y="124"/>
                    <a:pt x="182" y="124"/>
                  </a:cubicBezTo>
                  <a:cubicBezTo>
                    <a:pt x="187" y="130"/>
                    <a:pt x="195" y="143"/>
                    <a:pt x="195" y="143"/>
                  </a:cubicBezTo>
                  <a:cubicBezTo>
                    <a:pt x="186" y="140"/>
                    <a:pt x="153" y="139"/>
                    <a:pt x="134" y="133"/>
                  </a:cubicBezTo>
                  <a:cubicBezTo>
                    <a:pt x="115" y="127"/>
                    <a:pt x="97" y="116"/>
                    <a:pt x="80" y="106"/>
                  </a:cubicBezTo>
                  <a:cubicBezTo>
                    <a:pt x="63" y="96"/>
                    <a:pt x="45" y="87"/>
                    <a:pt x="32" y="76"/>
                  </a:cubicBezTo>
                  <a:cubicBezTo>
                    <a:pt x="19" y="65"/>
                    <a:pt x="7" y="45"/>
                    <a:pt x="0" y="37"/>
                  </a:cubicBez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" name="Freeform 29"/>
            <p:cNvSpPr>
              <a:spLocks noChangeAspect="1"/>
            </p:cNvSpPr>
            <p:nvPr/>
          </p:nvSpPr>
          <p:spPr bwMode="auto">
            <a:xfrm>
              <a:off x="8620" y="876"/>
              <a:ext cx="208" cy="457"/>
            </a:xfrm>
            <a:custGeom>
              <a:avLst/>
              <a:gdLst/>
              <a:ahLst/>
              <a:cxnLst>
                <a:cxn ang="0">
                  <a:pos x="0" y="457"/>
                </a:cxn>
                <a:cxn ang="0">
                  <a:pos x="6" y="402"/>
                </a:cxn>
                <a:cxn ang="0">
                  <a:pos x="28" y="389"/>
                </a:cxn>
                <a:cxn ang="0">
                  <a:pos x="67" y="368"/>
                </a:cxn>
                <a:cxn ang="0">
                  <a:pos x="86" y="354"/>
                </a:cxn>
                <a:cxn ang="0">
                  <a:pos x="99" y="357"/>
                </a:cxn>
                <a:cxn ang="0">
                  <a:pos x="113" y="377"/>
                </a:cxn>
                <a:cxn ang="0">
                  <a:pos x="132" y="366"/>
                </a:cxn>
                <a:cxn ang="0">
                  <a:pos x="158" y="333"/>
                </a:cxn>
                <a:cxn ang="0">
                  <a:pos x="154" y="320"/>
                </a:cxn>
                <a:cxn ang="0">
                  <a:pos x="135" y="324"/>
                </a:cxn>
                <a:cxn ang="0">
                  <a:pos x="95" y="302"/>
                </a:cxn>
                <a:cxn ang="0">
                  <a:pos x="101" y="279"/>
                </a:cxn>
                <a:cxn ang="0">
                  <a:pos x="136" y="265"/>
                </a:cxn>
                <a:cxn ang="0">
                  <a:pos x="149" y="246"/>
                </a:cxn>
                <a:cxn ang="0">
                  <a:pos x="145" y="203"/>
                </a:cxn>
                <a:cxn ang="0">
                  <a:pos x="126" y="190"/>
                </a:cxn>
                <a:cxn ang="0">
                  <a:pos x="151" y="167"/>
                </a:cxn>
                <a:cxn ang="0">
                  <a:pos x="140" y="105"/>
                </a:cxn>
                <a:cxn ang="0">
                  <a:pos x="120" y="90"/>
                </a:cxn>
                <a:cxn ang="0">
                  <a:pos x="101" y="84"/>
                </a:cxn>
                <a:cxn ang="0">
                  <a:pos x="67" y="81"/>
                </a:cxn>
                <a:cxn ang="0">
                  <a:pos x="64" y="72"/>
                </a:cxn>
                <a:cxn ang="0">
                  <a:pos x="51" y="42"/>
                </a:cxn>
                <a:cxn ang="0">
                  <a:pos x="86" y="28"/>
                </a:cxn>
                <a:cxn ang="0">
                  <a:pos x="131" y="31"/>
                </a:cxn>
                <a:cxn ang="0">
                  <a:pos x="158" y="27"/>
                </a:cxn>
                <a:cxn ang="0">
                  <a:pos x="191" y="96"/>
                </a:cxn>
                <a:cxn ang="0">
                  <a:pos x="206" y="207"/>
                </a:cxn>
                <a:cxn ang="0">
                  <a:pos x="179" y="315"/>
                </a:cxn>
                <a:cxn ang="0">
                  <a:pos x="125" y="396"/>
                </a:cxn>
                <a:cxn ang="0">
                  <a:pos x="56" y="447"/>
                </a:cxn>
                <a:cxn ang="0">
                  <a:pos x="0" y="457"/>
                </a:cxn>
              </a:cxnLst>
              <a:rect l="0" t="0" r="r" b="b"/>
              <a:pathLst>
                <a:path w="208" h="457">
                  <a:moveTo>
                    <a:pt x="0" y="457"/>
                  </a:moveTo>
                  <a:cubicBezTo>
                    <a:pt x="14" y="436"/>
                    <a:pt x="10" y="432"/>
                    <a:pt x="6" y="402"/>
                  </a:cubicBezTo>
                  <a:cubicBezTo>
                    <a:pt x="10" y="385"/>
                    <a:pt x="12" y="383"/>
                    <a:pt x="28" y="389"/>
                  </a:cubicBezTo>
                  <a:cubicBezTo>
                    <a:pt x="52" y="370"/>
                    <a:pt x="40" y="377"/>
                    <a:pt x="67" y="368"/>
                  </a:cubicBezTo>
                  <a:cubicBezTo>
                    <a:pt x="74" y="366"/>
                    <a:pt x="86" y="354"/>
                    <a:pt x="86" y="354"/>
                  </a:cubicBezTo>
                  <a:cubicBezTo>
                    <a:pt x="90" y="355"/>
                    <a:pt x="96" y="354"/>
                    <a:pt x="99" y="357"/>
                  </a:cubicBezTo>
                  <a:cubicBezTo>
                    <a:pt x="105" y="363"/>
                    <a:pt x="113" y="377"/>
                    <a:pt x="113" y="377"/>
                  </a:cubicBezTo>
                  <a:cubicBezTo>
                    <a:pt x="120" y="375"/>
                    <a:pt x="125" y="368"/>
                    <a:pt x="132" y="366"/>
                  </a:cubicBezTo>
                  <a:cubicBezTo>
                    <a:pt x="158" y="357"/>
                    <a:pt x="152" y="363"/>
                    <a:pt x="158" y="333"/>
                  </a:cubicBezTo>
                  <a:cubicBezTo>
                    <a:pt x="157" y="329"/>
                    <a:pt x="158" y="323"/>
                    <a:pt x="154" y="320"/>
                  </a:cubicBezTo>
                  <a:cubicBezTo>
                    <a:pt x="147" y="318"/>
                    <a:pt x="142" y="324"/>
                    <a:pt x="135" y="324"/>
                  </a:cubicBezTo>
                  <a:cubicBezTo>
                    <a:pt x="119" y="325"/>
                    <a:pt x="104" y="315"/>
                    <a:pt x="95" y="302"/>
                  </a:cubicBezTo>
                  <a:cubicBezTo>
                    <a:pt x="97" y="294"/>
                    <a:pt x="96" y="286"/>
                    <a:pt x="101" y="279"/>
                  </a:cubicBezTo>
                  <a:cubicBezTo>
                    <a:pt x="108" y="269"/>
                    <a:pt x="129" y="276"/>
                    <a:pt x="136" y="265"/>
                  </a:cubicBezTo>
                  <a:cubicBezTo>
                    <a:pt x="142" y="260"/>
                    <a:pt x="149" y="246"/>
                    <a:pt x="149" y="246"/>
                  </a:cubicBezTo>
                  <a:cubicBezTo>
                    <a:pt x="148" y="231"/>
                    <a:pt x="151" y="216"/>
                    <a:pt x="145" y="203"/>
                  </a:cubicBezTo>
                  <a:cubicBezTo>
                    <a:pt x="142" y="196"/>
                    <a:pt x="126" y="190"/>
                    <a:pt x="126" y="190"/>
                  </a:cubicBezTo>
                  <a:cubicBezTo>
                    <a:pt x="129" y="176"/>
                    <a:pt x="140" y="178"/>
                    <a:pt x="151" y="167"/>
                  </a:cubicBezTo>
                  <a:cubicBezTo>
                    <a:pt x="148" y="147"/>
                    <a:pt x="146" y="125"/>
                    <a:pt x="140" y="105"/>
                  </a:cubicBezTo>
                  <a:cubicBezTo>
                    <a:pt x="133" y="99"/>
                    <a:pt x="129" y="92"/>
                    <a:pt x="120" y="90"/>
                  </a:cubicBezTo>
                  <a:cubicBezTo>
                    <a:pt x="114" y="87"/>
                    <a:pt x="101" y="84"/>
                    <a:pt x="101" y="84"/>
                  </a:cubicBezTo>
                  <a:cubicBezTo>
                    <a:pt x="90" y="83"/>
                    <a:pt x="78" y="84"/>
                    <a:pt x="67" y="81"/>
                  </a:cubicBezTo>
                  <a:cubicBezTo>
                    <a:pt x="64" y="80"/>
                    <a:pt x="65" y="75"/>
                    <a:pt x="64" y="72"/>
                  </a:cubicBezTo>
                  <a:cubicBezTo>
                    <a:pt x="59" y="62"/>
                    <a:pt x="51" y="42"/>
                    <a:pt x="51" y="42"/>
                  </a:cubicBezTo>
                  <a:cubicBezTo>
                    <a:pt x="54" y="18"/>
                    <a:pt x="66" y="0"/>
                    <a:pt x="86" y="28"/>
                  </a:cubicBezTo>
                  <a:cubicBezTo>
                    <a:pt x="100" y="33"/>
                    <a:pt x="115" y="29"/>
                    <a:pt x="131" y="31"/>
                  </a:cubicBezTo>
                  <a:cubicBezTo>
                    <a:pt x="135" y="28"/>
                    <a:pt x="158" y="27"/>
                    <a:pt x="158" y="27"/>
                  </a:cubicBezTo>
                  <a:cubicBezTo>
                    <a:pt x="153" y="45"/>
                    <a:pt x="183" y="66"/>
                    <a:pt x="191" y="96"/>
                  </a:cubicBezTo>
                  <a:cubicBezTo>
                    <a:pt x="199" y="126"/>
                    <a:pt x="208" y="171"/>
                    <a:pt x="206" y="207"/>
                  </a:cubicBezTo>
                  <a:cubicBezTo>
                    <a:pt x="204" y="243"/>
                    <a:pt x="192" y="284"/>
                    <a:pt x="179" y="315"/>
                  </a:cubicBezTo>
                  <a:cubicBezTo>
                    <a:pt x="166" y="346"/>
                    <a:pt x="145" y="374"/>
                    <a:pt x="125" y="396"/>
                  </a:cubicBezTo>
                  <a:cubicBezTo>
                    <a:pt x="105" y="418"/>
                    <a:pt x="77" y="437"/>
                    <a:pt x="56" y="447"/>
                  </a:cubicBezTo>
                  <a:cubicBezTo>
                    <a:pt x="35" y="457"/>
                    <a:pt x="12" y="455"/>
                    <a:pt x="0" y="457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8" name="Freeform 30"/>
            <p:cNvSpPr>
              <a:spLocks noChangeAspect="1"/>
            </p:cNvSpPr>
            <p:nvPr/>
          </p:nvSpPr>
          <p:spPr bwMode="auto">
            <a:xfrm>
              <a:off x="8390" y="786"/>
              <a:ext cx="303" cy="98"/>
            </a:xfrm>
            <a:custGeom>
              <a:avLst/>
              <a:gdLst/>
              <a:ahLst/>
              <a:cxnLst>
                <a:cxn ang="0">
                  <a:pos x="303" y="53"/>
                </a:cxn>
                <a:cxn ang="0">
                  <a:pos x="248" y="90"/>
                </a:cxn>
                <a:cxn ang="0">
                  <a:pos x="226" y="90"/>
                </a:cxn>
                <a:cxn ang="0">
                  <a:pos x="219" y="71"/>
                </a:cxn>
                <a:cxn ang="0">
                  <a:pos x="180" y="72"/>
                </a:cxn>
                <a:cxn ang="0">
                  <a:pos x="150" y="83"/>
                </a:cxn>
                <a:cxn ang="0">
                  <a:pos x="59" y="58"/>
                </a:cxn>
                <a:cxn ang="0">
                  <a:pos x="20" y="59"/>
                </a:cxn>
                <a:cxn ang="0">
                  <a:pos x="3" y="76"/>
                </a:cxn>
                <a:cxn ang="0">
                  <a:pos x="7" y="66"/>
                </a:cxn>
                <a:cxn ang="0">
                  <a:pos x="25" y="55"/>
                </a:cxn>
                <a:cxn ang="0">
                  <a:pos x="32" y="36"/>
                </a:cxn>
                <a:cxn ang="0">
                  <a:pos x="43" y="24"/>
                </a:cxn>
                <a:cxn ang="0">
                  <a:pos x="106" y="9"/>
                </a:cxn>
                <a:cxn ang="0">
                  <a:pos x="187" y="3"/>
                </a:cxn>
                <a:cxn ang="0">
                  <a:pos x="262" y="24"/>
                </a:cxn>
                <a:cxn ang="0">
                  <a:pos x="303" y="53"/>
                </a:cxn>
              </a:cxnLst>
              <a:rect l="0" t="0" r="r" b="b"/>
              <a:pathLst>
                <a:path w="303" h="98">
                  <a:moveTo>
                    <a:pt x="303" y="53"/>
                  </a:moveTo>
                  <a:cubicBezTo>
                    <a:pt x="264" y="61"/>
                    <a:pt x="269" y="59"/>
                    <a:pt x="248" y="90"/>
                  </a:cubicBezTo>
                  <a:cubicBezTo>
                    <a:pt x="242" y="93"/>
                    <a:pt x="232" y="98"/>
                    <a:pt x="226" y="90"/>
                  </a:cubicBezTo>
                  <a:cubicBezTo>
                    <a:pt x="221" y="85"/>
                    <a:pt x="219" y="71"/>
                    <a:pt x="219" y="71"/>
                  </a:cubicBezTo>
                  <a:cubicBezTo>
                    <a:pt x="202" y="65"/>
                    <a:pt x="207" y="65"/>
                    <a:pt x="180" y="72"/>
                  </a:cubicBezTo>
                  <a:cubicBezTo>
                    <a:pt x="170" y="74"/>
                    <a:pt x="150" y="83"/>
                    <a:pt x="150" y="83"/>
                  </a:cubicBezTo>
                  <a:cubicBezTo>
                    <a:pt x="82" y="80"/>
                    <a:pt x="93" y="91"/>
                    <a:pt x="59" y="58"/>
                  </a:cubicBezTo>
                  <a:cubicBezTo>
                    <a:pt x="41" y="53"/>
                    <a:pt x="44" y="52"/>
                    <a:pt x="20" y="59"/>
                  </a:cubicBezTo>
                  <a:cubicBezTo>
                    <a:pt x="12" y="61"/>
                    <a:pt x="11" y="75"/>
                    <a:pt x="3" y="76"/>
                  </a:cubicBezTo>
                  <a:cubicBezTo>
                    <a:pt x="0" y="76"/>
                    <a:pt x="5" y="69"/>
                    <a:pt x="7" y="66"/>
                  </a:cubicBezTo>
                  <a:cubicBezTo>
                    <a:pt x="12" y="63"/>
                    <a:pt x="23" y="61"/>
                    <a:pt x="25" y="55"/>
                  </a:cubicBezTo>
                  <a:cubicBezTo>
                    <a:pt x="28" y="50"/>
                    <a:pt x="30" y="42"/>
                    <a:pt x="32" y="36"/>
                  </a:cubicBezTo>
                  <a:cubicBezTo>
                    <a:pt x="39" y="14"/>
                    <a:pt x="43" y="33"/>
                    <a:pt x="43" y="24"/>
                  </a:cubicBezTo>
                  <a:cubicBezTo>
                    <a:pt x="53" y="23"/>
                    <a:pt x="82" y="12"/>
                    <a:pt x="106" y="9"/>
                  </a:cubicBezTo>
                  <a:cubicBezTo>
                    <a:pt x="130" y="6"/>
                    <a:pt x="161" y="0"/>
                    <a:pt x="187" y="3"/>
                  </a:cubicBezTo>
                  <a:cubicBezTo>
                    <a:pt x="213" y="6"/>
                    <a:pt x="243" y="16"/>
                    <a:pt x="262" y="24"/>
                  </a:cubicBezTo>
                  <a:cubicBezTo>
                    <a:pt x="281" y="32"/>
                    <a:pt x="294" y="47"/>
                    <a:pt x="303" y="53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615622" y="797826"/>
            <a:ext cx="9089487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Eigentlich liefert die Sonne alles</a:t>
            </a:r>
          </a:p>
        </p:txBody>
      </p:sp>
      <p:sp>
        <p:nvSpPr>
          <p:cNvPr id="12" name="Oval 2"/>
          <p:cNvSpPr>
            <a:spLocks noChangeAspect="1" noChangeArrowheads="1"/>
          </p:cNvSpPr>
          <p:nvPr/>
        </p:nvSpPr>
        <p:spPr bwMode="auto">
          <a:xfrm>
            <a:off x="7226519" y="753218"/>
            <a:ext cx="6260514" cy="610478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4137604" y="3013778"/>
            <a:ext cx="586906" cy="71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de-DE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⁞</a:t>
            </a:r>
          </a:p>
          <a:p>
            <a:pPr algn="ctr"/>
            <a:r>
              <a:rPr lang="de-DE" sz="2000" dirty="0">
                <a:solidFill>
                  <a:srgbClr val="58267E"/>
                </a:solidFill>
                <a:latin typeface="Arial" pitchFamily="34" charset="0"/>
                <a:cs typeface="Arial" pitchFamily="34" charset="0"/>
              </a:rPr>
              <a:t>UV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4176911" y="4110419"/>
            <a:ext cx="519782" cy="71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de-DE" sz="2000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IR⁞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utoUpdateAnimBg="0"/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2"/>
          <p:cNvSpPr>
            <a:spLocks noChangeAspect="1" noChangeArrowheads="1"/>
          </p:cNvSpPr>
          <p:nvPr/>
        </p:nvSpPr>
        <p:spPr bwMode="auto">
          <a:xfrm>
            <a:off x="7226519" y="753218"/>
            <a:ext cx="6260514" cy="610478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615622" y="797826"/>
            <a:ext cx="9089487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der Sonne sind Stoffe wie Wasserstoff, Helium, Natrium,…</a:t>
            </a:r>
          </a:p>
        </p:txBody>
      </p:sp>
      <p:sp>
        <p:nvSpPr>
          <p:cNvPr id="20" name="Rechteck 19"/>
          <p:cNvSpPr/>
          <p:nvPr/>
        </p:nvSpPr>
        <p:spPr>
          <a:xfrm>
            <a:off x="7878726" y="1998921"/>
            <a:ext cx="2649440" cy="3561907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7" name="Gruppieren 14"/>
          <p:cNvGrpSpPr/>
          <p:nvPr/>
        </p:nvGrpSpPr>
        <p:grpSpPr>
          <a:xfrm>
            <a:off x="7895883" y="3574472"/>
            <a:ext cx="365051" cy="365051"/>
            <a:chOff x="8793126" y="3487479"/>
            <a:chExt cx="365051" cy="365051"/>
          </a:xfrm>
          <a:solidFill>
            <a:schemeClr val="bg1"/>
          </a:solidFill>
        </p:grpSpPr>
        <p:sp>
          <p:nvSpPr>
            <p:cNvPr id="18" name="Ellipse 17"/>
            <p:cNvSpPr/>
            <p:nvPr/>
          </p:nvSpPr>
          <p:spPr>
            <a:xfrm>
              <a:off x="8793126" y="3487479"/>
              <a:ext cx="212651" cy="21265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8945526" y="3639879"/>
              <a:ext cx="212651" cy="21265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"/>
          <p:cNvSpPr>
            <a:spLocks noChangeAspect="1" noChangeArrowheads="1"/>
          </p:cNvSpPr>
          <p:nvPr/>
        </p:nvSpPr>
        <p:spPr bwMode="auto">
          <a:xfrm>
            <a:off x="7226519" y="753218"/>
            <a:ext cx="6260514" cy="610478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4416135" y="1995457"/>
            <a:ext cx="3462751" cy="3561907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7878726" y="1998921"/>
            <a:ext cx="2649440" cy="3561907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414837" y="3767138"/>
            <a:ext cx="367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feil nach rechts 14"/>
          <p:cNvSpPr/>
          <p:nvPr/>
        </p:nvSpPr>
        <p:spPr>
          <a:xfrm rot="10800000">
            <a:off x="8260771" y="3678379"/>
            <a:ext cx="2296391" cy="176647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" name="Gruppieren 14"/>
          <p:cNvGrpSpPr/>
          <p:nvPr/>
        </p:nvGrpSpPr>
        <p:grpSpPr>
          <a:xfrm>
            <a:off x="7895883" y="3574472"/>
            <a:ext cx="365051" cy="365051"/>
            <a:chOff x="8793126" y="3487479"/>
            <a:chExt cx="365051" cy="365051"/>
          </a:xfrm>
          <a:solidFill>
            <a:schemeClr val="bg1"/>
          </a:solidFill>
        </p:grpSpPr>
        <p:sp>
          <p:nvSpPr>
            <p:cNvPr id="13" name="Ellipse 12"/>
            <p:cNvSpPr/>
            <p:nvPr/>
          </p:nvSpPr>
          <p:spPr>
            <a:xfrm>
              <a:off x="8793126" y="3487479"/>
              <a:ext cx="212651" cy="21265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8945526" y="3639879"/>
              <a:ext cx="212651" cy="21265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1" name="Pfeil nach rechts 20"/>
          <p:cNvSpPr/>
          <p:nvPr/>
        </p:nvSpPr>
        <p:spPr>
          <a:xfrm rot="8122592">
            <a:off x="6984000" y="4334207"/>
            <a:ext cx="956359" cy="91769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Pfeil nach rechts 21"/>
          <p:cNvSpPr/>
          <p:nvPr/>
        </p:nvSpPr>
        <p:spPr>
          <a:xfrm rot="2700000">
            <a:off x="8208000" y="4330745"/>
            <a:ext cx="956359" cy="91769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Pfeil nach rechts 22"/>
          <p:cNvSpPr/>
          <p:nvPr/>
        </p:nvSpPr>
        <p:spPr>
          <a:xfrm rot="5400000">
            <a:off x="7596000" y="4536000"/>
            <a:ext cx="956359" cy="91769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Pfeil nach rechts 23"/>
          <p:cNvSpPr/>
          <p:nvPr/>
        </p:nvSpPr>
        <p:spPr>
          <a:xfrm rot="13500000">
            <a:off x="6984000" y="3024000"/>
            <a:ext cx="956359" cy="91769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Pfeil nach rechts 24"/>
          <p:cNvSpPr/>
          <p:nvPr/>
        </p:nvSpPr>
        <p:spPr>
          <a:xfrm rot="18900000">
            <a:off x="8208000" y="3024000"/>
            <a:ext cx="956359" cy="91769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Pfeil nach rechts 25"/>
          <p:cNvSpPr/>
          <p:nvPr/>
        </p:nvSpPr>
        <p:spPr>
          <a:xfrm rot="16200000">
            <a:off x="7596000" y="2817136"/>
            <a:ext cx="956359" cy="91769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615622" y="797826"/>
            <a:ext cx="9089487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der Sonne sind Stoffe wie Wasserstoff, Helium, Natrium,…</a:t>
            </a: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594357" y="1956773"/>
            <a:ext cx="3477913" cy="28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Diese absorbieren spezielle Farben (Wellenlängen) und streuen diese in alle Richtungen.</a:t>
            </a:r>
          </a:p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Die ursprüngliche Intensität wird geringer.</a:t>
            </a:r>
          </a:p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 registrieren dies als eine „fehlende Farbe“.</a:t>
            </a:r>
          </a:p>
        </p:txBody>
      </p:sp>
      <p:sp>
        <p:nvSpPr>
          <p:cNvPr id="30" name="Pfeil nach rechts 29"/>
          <p:cNvSpPr/>
          <p:nvPr/>
        </p:nvSpPr>
        <p:spPr>
          <a:xfrm rot="10800000">
            <a:off x="6915149" y="3738562"/>
            <a:ext cx="883315" cy="52389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uiExpand="1" build="p"/>
      <p:bldP spid="30" grpId="0" animBg="1"/>
      <p:bldP spid="3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615622" y="797826"/>
            <a:ext cx="9089487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Hier ein paar Verursacher:</a:t>
            </a:r>
          </a:p>
        </p:txBody>
      </p:sp>
      <p:grpSp>
        <p:nvGrpSpPr>
          <p:cNvPr id="2" name="Gruppieren 10"/>
          <p:cNvGrpSpPr/>
          <p:nvPr/>
        </p:nvGrpSpPr>
        <p:grpSpPr>
          <a:xfrm>
            <a:off x="893618" y="2306781"/>
            <a:ext cx="8302337" cy="2698174"/>
            <a:chOff x="893618" y="2306781"/>
            <a:chExt cx="8302337" cy="2698174"/>
          </a:xfrm>
          <a:solidFill>
            <a:schemeClr val="tx1"/>
          </a:solidFill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82713" y="2708275"/>
              <a:ext cx="7315200" cy="2143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hteck 6"/>
            <p:cNvSpPr/>
            <p:nvPr/>
          </p:nvSpPr>
          <p:spPr>
            <a:xfrm>
              <a:off x="893618" y="2327564"/>
              <a:ext cx="8073737" cy="779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/>
            <p:cNvSpPr/>
            <p:nvPr/>
          </p:nvSpPr>
          <p:spPr>
            <a:xfrm>
              <a:off x="1004455" y="4225637"/>
              <a:ext cx="8073737" cy="779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8634845" y="2306781"/>
              <a:ext cx="561110" cy="23899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952499" y="2521527"/>
              <a:ext cx="561110" cy="23899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13" name="Gerade Verbindung mit Pfeil 12"/>
          <p:cNvCxnSpPr/>
          <p:nvPr/>
        </p:nvCxnSpPr>
        <p:spPr>
          <a:xfrm>
            <a:off x="5328344" y="2483693"/>
            <a:ext cx="0" cy="509155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6588000" y="2483693"/>
            <a:ext cx="0" cy="509155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3348000" y="2483693"/>
            <a:ext cx="0" cy="509155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6336000" y="20516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l-G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040000" y="2052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096000" y="20516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l-G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β</a:t>
            </a:r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4122000" y="2483693"/>
            <a:ext cx="0" cy="509155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3888184" y="20516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7164000" y="2483693"/>
            <a:ext cx="0" cy="509155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948000" y="20516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de-DE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8568704" y="2483693"/>
            <a:ext cx="0" cy="509155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8280672" y="20516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de-DE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cxnSp>
        <p:nvCxnSpPr>
          <p:cNvPr id="26" name="Gerade Verbindung mit Pfeil 25"/>
          <p:cNvCxnSpPr/>
          <p:nvPr/>
        </p:nvCxnSpPr>
        <p:spPr>
          <a:xfrm>
            <a:off x="2286000" y="2483693"/>
            <a:ext cx="0" cy="509155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2052000" y="20516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1638000" y="2483693"/>
            <a:ext cx="0" cy="509155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1367904" y="20516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</a:t>
            </a:r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5280719" y="2484000"/>
            <a:ext cx="0" cy="509155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513609" y="6874144"/>
            <a:ext cx="7348289" cy="28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Bild: „Fraunhofer </a:t>
            </a:r>
            <a:r>
              <a:rPr lang="de-DE" sz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lines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 via  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https://de.wikipedia.org/wiki/Datei:Fraunhofer_lines_DE.svg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[gemeinfrei]</a:t>
            </a:r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540327" y="5442565"/>
            <a:ext cx="8967355" cy="117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Diese Fehlstellen gibt es natürlich auch im Bereich außerhalb des sichtbaren Lichts (VIS)!</a:t>
            </a:r>
          </a:p>
          <a:p>
            <a:pPr>
              <a:spcBef>
                <a:spcPct val="50000"/>
              </a:spcBef>
            </a:pP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830947" y="4472747"/>
            <a:ext cx="8333836" cy="87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H: Wasserstoff    Na: Natrium    Fe: Eisen    O: Sauerstoff    Ca: Calcium</a:t>
            </a:r>
          </a:p>
          <a:p>
            <a:pPr>
              <a:spcBef>
                <a:spcPct val="50000"/>
              </a:spcBef>
            </a:pP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215736" y="4536000"/>
            <a:ext cx="1402773" cy="301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2822864" y="4537364"/>
            <a:ext cx="460664" cy="301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3321628" y="4536000"/>
            <a:ext cx="1052945" cy="301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4485409" y="4536000"/>
            <a:ext cx="429492" cy="301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" name="Rechteck 38"/>
          <p:cNvSpPr/>
          <p:nvPr/>
        </p:nvSpPr>
        <p:spPr>
          <a:xfrm>
            <a:off x="4911436" y="4536000"/>
            <a:ext cx="855519" cy="301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Rechteck 39"/>
          <p:cNvSpPr/>
          <p:nvPr/>
        </p:nvSpPr>
        <p:spPr>
          <a:xfrm>
            <a:off x="5825837" y="4536000"/>
            <a:ext cx="304799" cy="301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>
            <a:off x="6168736" y="4536000"/>
            <a:ext cx="1291937" cy="301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>
            <a:off x="7602682" y="4536000"/>
            <a:ext cx="408709" cy="301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4" name="Rechteck 43"/>
          <p:cNvSpPr/>
          <p:nvPr/>
        </p:nvSpPr>
        <p:spPr>
          <a:xfrm>
            <a:off x="8052955" y="4536000"/>
            <a:ext cx="966354" cy="301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1" grpId="0"/>
      <p:bldP spid="23" grpId="0"/>
      <p:bldP spid="25" grpId="0"/>
      <p:bldP spid="27" grpId="0"/>
      <p:bldP spid="29" grpId="0"/>
      <p:bldP spid="32" grpId="0" build="p"/>
      <p:bldP spid="33" grpId="1" build="allAtOnce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615622" y="797826"/>
            <a:ext cx="9089487" cy="148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Die fehlenden Linien sind „Fingerabdrücke“ von Sternen:</a:t>
            </a:r>
          </a:p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 nachdem welche Farben fehlen, kann man über das Alter, die Größe, die Zusammensetzung und die Oberflächentemperatur eines Sterns Aussagen machen: </a:t>
            </a:r>
          </a:p>
        </p:txBody>
      </p:sp>
      <p:pic>
        <p:nvPicPr>
          <p:cNvPr id="22530" name="Picture 2" descr="https://apod.nasa.gov/apod/image/0105/obafgkm_noao_big.jpg"/>
          <p:cNvPicPr>
            <a:picLocks noChangeAspect="1" noChangeArrowheads="1"/>
          </p:cNvPicPr>
          <p:nvPr/>
        </p:nvPicPr>
        <p:blipFill>
          <a:blip r:embed="rId2" cstate="print"/>
          <a:srcRect l="16325" t="3856" r="14106" b="20326"/>
          <a:stretch>
            <a:fillRect/>
          </a:stretch>
        </p:blipFill>
        <p:spPr bwMode="auto">
          <a:xfrm>
            <a:off x="1143000" y="2951018"/>
            <a:ext cx="6121104" cy="3335482"/>
          </a:xfrm>
          <a:prstGeom prst="rect">
            <a:avLst/>
          </a:prstGeom>
          <a:noFill/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70645" y="6598554"/>
            <a:ext cx="7305369" cy="56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Bild: „Stellar </a:t>
            </a:r>
            <a:r>
              <a:rPr lang="de-DE" sz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Spectral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OBAFGKM“ von  KPNO 0.9-m </a:t>
            </a:r>
            <a:r>
              <a:rPr lang="de-DE" sz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Telescope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AURA, NOAO, NSF via</a:t>
            </a:r>
          </a:p>
          <a:p>
            <a:pPr>
              <a:spcBef>
                <a:spcPct val="50000"/>
              </a:spcBef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https://apod.nasa.gov/apod/ap010530.html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[CC BY 4.0]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272000" y="4752000"/>
            <a:ext cx="102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Sonne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272000" y="3312000"/>
            <a:ext cx="88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Spica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272000" y="3744000"/>
            <a:ext cx="88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Sirius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272000" y="6048000"/>
            <a:ext cx="133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Beteigeuze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272000" y="2880000"/>
            <a:ext cx="112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Alnilam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19434" y="2807000"/>
            <a:ext cx="5170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3600"/>
              </a:lnSpc>
              <a:buNone/>
            </a:pPr>
            <a:r>
              <a:rPr lang="de-DE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algn="l">
              <a:lnSpc>
                <a:spcPts val="3600"/>
              </a:lnSpc>
              <a:buNone/>
            </a:pPr>
            <a:r>
              <a:rPr lang="de-DE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algn="l">
              <a:lnSpc>
                <a:spcPts val="3600"/>
              </a:lnSpc>
              <a:buNone/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algn="l">
              <a:lnSpc>
                <a:spcPts val="3600"/>
              </a:lnSpc>
              <a:buNone/>
            </a:pPr>
            <a:r>
              <a:rPr lang="de-DE" sz="2000" dirty="0">
                <a:solidFill>
                  <a:srgbClr val="FFFFB1"/>
                </a:solidFill>
                <a:latin typeface="Arial" pitchFamily="34" charset="0"/>
                <a:cs typeface="Arial" pitchFamily="34" charset="0"/>
              </a:rPr>
              <a:t>F</a:t>
            </a:r>
          </a:p>
          <a:p>
            <a:pPr algn="l">
              <a:lnSpc>
                <a:spcPts val="4000"/>
              </a:lnSpc>
              <a:buNone/>
            </a:pPr>
            <a:r>
              <a:rPr lang="de-DE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</a:t>
            </a:r>
          </a:p>
          <a:p>
            <a:pPr algn="l">
              <a:lnSpc>
                <a:spcPts val="4000"/>
              </a:lnSpc>
              <a:buNone/>
            </a:pPr>
            <a:r>
              <a:rPr lang="de-DE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</a:t>
            </a:r>
          </a:p>
          <a:p>
            <a:pPr algn="l">
              <a:lnSpc>
                <a:spcPts val="4000"/>
              </a:lnSpc>
              <a:buNone/>
            </a:pPr>
            <a:r>
              <a:rPr lang="de-DE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20000" y="2300363"/>
            <a:ext cx="207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Spektralklasse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7272001" y="2305125"/>
            <a:ext cx="1103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Stern (z.B.)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8568000" y="4752000"/>
            <a:ext cx="102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5500 °C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568000" y="3744000"/>
            <a:ext cx="102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9700 °C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8568000" y="2880000"/>
            <a:ext cx="134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25 000 °C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8568000" y="3312000"/>
            <a:ext cx="128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22 200 °C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8568000" y="5760000"/>
            <a:ext cx="102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3300 °C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271999" y="3099075"/>
            <a:ext cx="822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(Orion)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272000" y="3528000"/>
            <a:ext cx="88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(Jungfrau)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271999" y="3960000"/>
            <a:ext cx="1414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(Gr. Hund)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272000" y="6264000"/>
            <a:ext cx="719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(Orion)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272000" y="5508000"/>
            <a:ext cx="133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Proxima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7272000" y="5688000"/>
            <a:ext cx="133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Centauri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272000" y="5904000"/>
            <a:ext cx="1095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(Südhimmel)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8532380" y="2307291"/>
            <a:ext cx="1548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Oberflächen- temperatur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  <p:bldP spid="11" grpId="0"/>
      <p:bldP spid="12" grpId="0" build="p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0180211 Orion, Hauptsterne (02259).jpg"/>
          <p:cNvPicPr>
            <a:picLocks noChangeAspect="1" noChangeArrowheads="1"/>
          </p:cNvPicPr>
          <p:nvPr/>
        </p:nvPicPr>
        <p:blipFill>
          <a:blip r:embed="rId2" cstate="print"/>
          <a:srcRect t="7254"/>
          <a:stretch>
            <a:fillRect/>
          </a:stretch>
        </p:blipFill>
        <p:spPr bwMode="auto">
          <a:xfrm>
            <a:off x="2909455" y="1288473"/>
            <a:ext cx="4010891" cy="5583508"/>
          </a:xfrm>
          <a:prstGeom prst="rect">
            <a:avLst/>
          </a:prstGeom>
          <a:noFill/>
        </p:spPr>
      </p:pic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615622" y="797826"/>
            <a:ext cx="9089487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Zum Entdecken am Winterhimmel im Orion:</a:t>
            </a:r>
          </a:p>
        </p:txBody>
      </p:sp>
      <p:cxnSp>
        <p:nvCxnSpPr>
          <p:cNvPr id="7" name="Gerade Verbindung 6"/>
          <p:cNvCxnSpPr/>
          <p:nvPr/>
        </p:nvCxnSpPr>
        <p:spPr>
          <a:xfrm flipV="1">
            <a:off x="4176713" y="1604963"/>
            <a:ext cx="1000125" cy="3810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5257800" y="1638300"/>
            <a:ext cx="409575" cy="7334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5210175" y="2464812"/>
            <a:ext cx="455468" cy="13166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H="1" flipV="1">
            <a:off x="4105275" y="2095500"/>
            <a:ext cx="552450" cy="19954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5200651" y="3862389"/>
            <a:ext cx="738187" cy="17144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4152900" y="4169788"/>
            <a:ext cx="522143" cy="1559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4191001" y="5643563"/>
            <a:ext cx="1709737" cy="1095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V="1">
            <a:off x="4719638" y="4014788"/>
            <a:ext cx="180975" cy="1047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4976813" y="3852863"/>
            <a:ext cx="166687" cy="1143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1541280" y="1520860"/>
            <a:ext cx="1538759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Beteigeuze</a:t>
            </a: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6945850" y="4579252"/>
            <a:ext cx="1538759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Alnilam</a:t>
            </a:r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3009900" y="1752600"/>
            <a:ext cx="971550" cy="2571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 flipV="1">
            <a:off x="5018810" y="4042065"/>
            <a:ext cx="1828799" cy="68579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2014539" y="4176713"/>
            <a:ext cx="2586036" cy="1624012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1092305" y="5687615"/>
            <a:ext cx="892359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Sirius</a:t>
            </a:r>
          </a:p>
        </p:txBody>
      </p:sp>
      <p:sp>
        <p:nvSpPr>
          <p:cNvPr id="39" name="Ellipse 38"/>
          <p:cNvSpPr/>
          <p:nvPr/>
        </p:nvSpPr>
        <p:spPr>
          <a:xfrm>
            <a:off x="1906732" y="5818043"/>
            <a:ext cx="45719" cy="5195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182284" y="5757321"/>
            <a:ext cx="2691292" cy="102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Bild: „20180211 Orion, Hauptsterne (02259)“ von Günter </a:t>
            </a:r>
            <a:r>
              <a:rPr lang="de-DE" sz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Seggebäing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https://commons.wikimedia.org/wiki/File:20180211_Orion,_Hauptsterne_(02259).jpg</a:t>
            </a: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[CC BY-SA 3.0] </a:t>
            </a:r>
          </a:p>
        </p:txBody>
      </p:sp>
      <p:sp>
        <p:nvSpPr>
          <p:cNvPr id="24" name="Textfeld 23"/>
          <p:cNvSpPr txBox="1"/>
          <p:nvPr/>
        </p:nvSpPr>
        <p:spPr>
          <a:xfrm rot="19680000">
            <a:off x="1868188" y="4709102"/>
            <a:ext cx="28032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Richtung der drei Gürtelsterne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25" grpId="0"/>
      <p:bldP spid="39" grpId="0" animBg="1"/>
      <p:bldP spid="24" grpId="0"/>
    </p:bldLst>
  </p:timing>
</p:sld>
</file>

<file path=ppt/theme/theme1.xml><?xml version="1.0" encoding="utf-8"?>
<a:theme xmlns:a="http://schemas.openxmlformats.org/drawingml/2006/main" name="9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../../../../../ITG/AppData/Roaming/OpenOffice.org/3/user/template/muster-internet-praes.otp</Template>
  <TotalTime>0</TotalTime>
  <Words>466</Words>
  <Application>Microsoft Office PowerPoint</Application>
  <PresentationFormat>Benutzerdefiniert</PresentationFormat>
  <Paragraphs>94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MS Gothic</vt:lpstr>
      <vt:lpstr>Arial</vt:lpstr>
      <vt:lpstr>Calibri</vt:lpstr>
      <vt:lpstr>Lucida Sans Unicode</vt:lpstr>
      <vt:lpstr>StarSymbol</vt:lpstr>
      <vt:lpstr>Tahoma</vt:lpstr>
      <vt:lpstr>Times New Roman</vt:lpstr>
      <vt:lpstr>9_Standarddesign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muster-internet-praes</dc:title>
  <dc:creator>Sven Hanssen</dc:creator>
  <cp:lastModifiedBy>zwakh</cp:lastModifiedBy>
  <cp:revision>208</cp:revision>
  <dcterms:created xsi:type="dcterms:W3CDTF">2009-09-16T16:16:24Z</dcterms:created>
  <dcterms:modified xsi:type="dcterms:W3CDTF">2021-10-03T19:03:21Z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