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notesMasterIdLst>
    <p:notesMasterId r:id="rId26"/>
  </p:notesMasterIdLst>
  <p:handoutMasterIdLst>
    <p:handoutMasterId r:id="rId27"/>
  </p:handoutMasterIdLst>
  <p:sldIdLst>
    <p:sldId id="405" r:id="rId2"/>
    <p:sldId id="377" r:id="rId3"/>
    <p:sldId id="388" r:id="rId4"/>
    <p:sldId id="394" r:id="rId5"/>
    <p:sldId id="364" r:id="rId6"/>
    <p:sldId id="371" r:id="rId7"/>
    <p:sldId id="363" r:id="rId8"/>
    <p:sldId id="379" r:id="rId9"/>
    <p:sldId id="383" r:id="rId10"/>
    <p:sldId id="384" r:id="rId11"/>
    <p:sldId id="390" r:id="rId12"/>
    <p:sldId id="392" r:id="rId13"/>
    <p:sldId id="391" r:id="rId14"/>
    <p:sldId id="369" r:id="rId15"/>
    <p:sldId id="340" r:id="rId16"/>
    <p:sldId id="362" r:id="rId17"/>
    <p:sldId id="327" r:id="rId18"/>
    <p:sldId id="370" r:id="rId19"/>
    <p:sldId id="372" r:id="rId20"/>
    <p:sldId id="400" r:id="rId21"/>
    <p:sldId id="401" r:id="rId22"/>
    <p:sldId id="361" r:id="rId23"/>
    <p:sldId id="406" r:id="rId24"/>
    <p:sldId id="407" r:id="rId2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CCCC00"/>
    <a:srgbClr val="669900"/>
    <a:srgbClr val="333300"/>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94643" autoAdjust="0"/>
  </p:normalViewPr>
  <p:slideViewPr>
    <p:cSldViewPr snapToGrid="0">
      <p:cViewPr varScale="1">
        <p:scale>
          <a:sx n="108" d="100"/>
          <a:sy n="108" d="100"/>
        </p:scale>
        <p:origin x="1692" y="114"/>
      </p:cViewPr>
      <p:guideLst>
        <p:guide orient="horz" pos="2160"/>
        <p:guide pos="2880"/>
      </p:guideLst>
    </p:cSldViewPr>
  </p:slideViewPr>
  <p:outlineViewPr>
    <p:cViewPr>
      <p:scale>
        <a:sx n="33" d="100"/>
        <a:sy n="33" d="100"/>
      </p:scale>
      <p:origin x="0" y="468"/>
    </p:cViewPr>
  </p:outlineViewPr>
  <p:notesTextViewPr>
    <p:cViewPr>
      <p:scale>
        <a:sx n="100" d="100"/>
        <a:sy n="100" d="100"/>
      </p:scale>
      <p:origin x="0" y="0"/>
    </p:cViewPr>
  </p:notesTextViewPr>
  <p:sorterViewPr>
    <p:cViewPr>
      <p:scale>
        <a:sx n="66" d="100"/>
        <a:sy n="66" d="100"/>
      </p:scale>
      <p:origin x="0" y="582"/>
    </p:cViewPr>
  </p:sorterViewPr>
  <p:notesViewPr>
    <p:cSldViewPr snapToGrid="0">
      <p:cViewPr varScale="1">
        <p:scale>
          <a:sx n="82" d="100"/>
          <a:sy n="82" d="100"/>
        </p:scale>
        <p:origin x="-318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3E0A49-FEB9-4F76-B622-28A6E2E63CA8}" type="datetimeFigureOut">
              <a:rPr lang="de-DE" smtClean="0"/>
              <a:pPr/>
              <a:t>03.10.2021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597888-F4EC-4203-8CAF-556A826EA791}" type="slidenum">
              <a:rPr lang="de-DE" smtClean="0"/>
              <a:pPr/>
              <a:t>‹Nr.›</a:t>
            </a:fld>
            <a:endParaRPr lang="de-DE"/>
          </a:p>
        </p:txBody>
      </p:sp>
    </p:spTree>
    <p:extLst>
      <p:ext uri="{BB962C8B-B14F-4D97-AF65-F5344CB8AC3E}">
        <p14:creationId xmlns:p14="http://schemas.microsoft.com/office/powerpoint/2010/main" val="2238465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2077A80-FED7-4A93-8928-0673B9575F72}" type="slidenum">
              <a:rPr lang="de-DE"/>
              <a:pPr/>
              <a:t>‹Nr.›</a:t>
            </a:fld>
            <a:endParaRPr lang="de-DE"/>
          </a:p>
        </p:txBody>
      </p:sp>
    </p:spTree>
    <p:extLst>
      <p:ext uri="{BB962C8B-B14F-4D97-AF65-F5344CB8AC3E}">
        <p14:creationId xmlns:p14="http://schemas.microsoft.com/office/powerpoint/2010/main" val="23938965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a:prstGeom prst="rect">
            <a:avLst/>
          </a:prstGeom>
        </p:spPr>
        <p:txBody>
          <a:bodyPr lIns="82936" tIns="41469" rIns="82936" bIns="41469"/>
          <a:lstStyle/>
          <a:p>
            <a:r>
              <a:rPr lang="de-DE"/>
              <a:t>Titelmasterformat durch Klicken bearbeiten</a:t>
            </a:r>
          </a:p>
        </p:txBody>
      </p:sp>
      <p:sp>
        <p:nvSpPr>
          <p:cNvPr id="3" name="Untertitel 2"/>
          <p:cNvSpPr>
            <a:spLocks noGrp="1"/>
          </p:cNvSpPr>
          <p:nvPr>
            <p:ph type="subTitle" idx="1"/>
          </p:nvPr>
        </p:nvSpPr>
        <p:spPr>
          <a:xfrm>
            <a:off x="1371600" y="3886202"/>
            <a:ext cx="6400800" cy="1752600"/>
          </a:xfrm>
          <a:prstGeom prst="rect">
            <a:avLst/>
          </a:prstGeom>
        </p:spPr>
        <p:txBody>
          <a:bodyPr lIns="82936" tIns="41469" rIns="82936" bIns="41469"/>
          <a:lstStyle>
            <a:lvl1pPr marL="0" indent="0" algn="ctr">
              <a:buNone/>
              <a:defRPr/>
            </a:lvl1pPr>
            <a:lvl2pPr marL="457106" indent="0" algn="ctr">
              <a:buNone/>
              <a:defRPr/>
            </a:lvl2pPr>
            <a:lvl3pPr marL="914210" indent="0" algn="ctr">
              <a:buNone/>
              <a:defRPr/>
            </a:lvl3pPr>
            <a:lvl4pPr marL="1371316" indent="0" algn="ctr">
              <a:buNone/>
              <a:defRPr/>
            </a:lvl4pPr>
            <a:lvl5pPr marL="1828421" indent="0" algn="ctr">
              <a:buNone/>
              <a:defRPr/>
            </a:lvl5pPr>
            <a:lvl6pPr marL="2285526" indent="0" algn="ctr">
              <a:buNone/>
              <a:defRPr/>
            </a:lvl6pPr>
            <a:lvl7pPr marL="2742630" indent="0" algn="ctr">
              <a:buNone/>
              <a:defRPr/>
            </a:lvl7pPr>
            <a:lvl8pPr marL="3199736" indent="0" algn="ctr">
              <a:buNone/>
              <a:defRPr/>
            </a:lvl8pPr>
            <a:lvl9pPr marL="3656841"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fld id="{B0207BD8-F3AF-48B8-A7C4-DB3553FC27EC}" type="slidenum">
              <a:rPr lang="de-DE" sz="1600">
                <a:solidFill>
                  <a:srgbClr val="000000"/>
                </a:solidFill>
                <a:latin typeface="Arial"/>
                <a:cs typeface="+mn-cs"/>
              </a:rPr>
              <a:pPr defTabSz="829366" fontAlgn="auto">
                <a:spcBef>
                  <a:spcPts val="0"/>
                </a:spcBef>
                <a:spcAft>
                  <a:spcPts val="0"/>
                </a:spcAft>
                <a:defRPr/>
              </a:pPr>
              <a:t>‹Nr.›</a:t>
            </a:fld>
            <a:endParaRPr lang="de-DE" sz="1600">
              <a:solidFill>
                <a:srgbClr val="000000"/>
              </a:solidFill>
              <a:latin typeface="Arial"/>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lIns="82936" tIns="41469" rIns="82936" bIns="41469"/>
          <a:lstStyle/>
          <a:p>
            <a:r>
              <a:rPr lang="de-DE"/>
              <a:t>Titelmasterformat durch Klicken bearbeiten</a:t>
            </a:r>
          </a:p>
        </p:txBody>
      </p:sp>
      <p:sp>
        <p:nvSpPr>
          <p:cNvPr id="3" name="Vertikaler Textplatzhalter 2"/>
          <p:cNvSpPr>
            <a:spLocks noGrp="1"/>
          </p:cNvSpPr>
          <p:nvPr>
            <p:ph type="body" orient="vert" idx="1"/>
          </p:nvPr>
        </p:nvSpPr>
        <p:spPr>
          <a:xfrm>
            <a:off x="457200" y="1600202"/>
            <a:ext cx="8229600" cy="4525963"/>
          </a:xfrm>
          <a:prstGeom prst="rect">
            <a:avLst/>
          </a:prstGeom>
        </p:spPr>
        <p:txBody>
          <a:bodyPr vert="eaVert" lIns="82936" tIns="41469" rIns="82936" bIns="41469"/>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fld id="{0671AF6E-282C-49BC-8050-302B2B8945CD}" type="slidenum">
              <a:rPr lang="de-DE" sz="1600">
                <a:solidFill>
                  <a:srgbClr val="000000"/>
                </a:solidFill>
                <a:latin typeface="Arial"/>
                <a:cs typeface="+mn-cs"/>
              </a:rPr>
              <a:pPr defTabSz="829366" fontAlgn="auto">
                <a:spcBef>
                  <a:spcPts val="0"/>
                </a:spcBef>
                <a:spcAft>
                  <a:spcPts val="0"/>
                </a:spcAft>
                <a:defRPr/>
              </a:pPr>
              <a:t>‹Nr.›</a:t>
            </a:fld>
            <a:endParaRPr lang="de-DE" sz="1600">
              <a:solidFill>
                <a:srgbClr val="000000"/>
              </a:solidFill>
              <a:latin typeface="Arial"/>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1" y="274640"/>
            <a:ext cx="2057400" cy="5851525"/>
          </a:xfrm>
          <a:prstGeom prst="rect">
            <a:avLst/>
          </a:prstGeom>
        </p:spPr>
        <p:txBody>
          <a:bodyPr vert="eaVert" lIns="82936" tIns="41469" rIns="82936" bIns="41469"/>
          <a:lstStyle/>
          <a:p>
            <a:r>
              <a:rPr lang="de-DE"/>
              <a:t>Titelmasterformat durch Klicken bearbeiten</a:t>
            </a:r>
          </a:p>
        </p:txBody>
      </p:sp>
      <p:sp>
        <p:nvSpPr>
          <p:cNvPr id="3" name="Vertikaler Textplatzhalter 2"/>
          <p:cNvSpPr>
            <a:spLocks noGrp="1"/>
          </p:cNvSpPr>
          <p:nvPr>
            <p:ph type="body" orient="vert" idx="1"/>
          </p:nvPr>
        </p:nvSpPr>
        <p:spPr>
          <a:xfrm>
            <a:off x="457200" y="274640"/>
            <a:ext cx="6019800" cy="5851525"/>
          </a:xfrm>
          <a:prstGeom prst="rect">
            <a:avLst/>
          </a:prstGeom>
        </p:spPr>
        <p:txBody>
          <a:bodyPr vert="eaVert" lIns="82936" tIns="41469" rIns="82936" bIns="41469"/>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fld id="{B6FD8B5C-C241-4413-A85E-0CF08C6E8113}" type="slidenum">
              <a:rPr lang="de-DE" sz="1600">
                <a:solidFill>
                  <a:srgbClr val="000000"/>
                </a:solidFill>
                <a:latin typeface="Arial"/>
                <a:cs typeface="+mn-cs"/>
              </a:rPr>
              <a:pPr defTabSz="829366" fontAlgn="auto">
                <a:spcBef>
                  <a:spcPts val="0"/>
                </a:spcBef>
                <a:spcAft>
                  <a:spcPts val="0"/>
                </a:spcAft>
                <a:defRPr/>
              </a:pPr>
              <a:t>‹Nr.›</a:t>
            </a:fld>
            <a:endParaRPr lang="de-DE" sz="1600">
              <a:solidFill>
                <a:srgbClr val="000000"/>
              </a:solidFill>
              <a:latin typeface="Arial"/>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40"/>
            <a:ext cx="8229600" cy="5851525"/>
          </a:xfrm>
          <a:prstGeom prst="rect">
            <a:avLst/>
          </a:prstGeom>
        </p:spPr>
        <p:txBody>
          <a:bodyPr lIns="82936" tIns="41469" rIns="82936" bIns="41469"/>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fld id="{A6C6AA5F-DDD2-46FD-BE67-FADDD7F3B0F4}" type="slidenum">
              <a:rPr lang="de-DE" sz="1600">
                <a:solidFill>
                  <a:srgbClr val="000000"/>
                </a:solidFill>
                <a:latin typeface="Arial"/>
                <a:cs typeface="+mn-cs"/>
              </a:rPr>
              <a:pPr defTabSz="829366" fontAlgn="auto">
                <a:spcBef>
                  <a:spcPts val="0"/>
                </a:spcBef>
                <a:spcAft>
                  <a:spcPts val="0"/>
                </a:spcAft>
                <a:defRPr/>
              </a:pPr>
              <a:t>‹Nr.›</a:t>
            </a:fld>
            <a:endParaRPr lang="de-DE" sz="1600">
              <a:solidFill>
                <a:srgbClr val="000000"/>
              </a:solidFill>
              <a:latin typeface="Arial"/>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2"/>
            <a:ext cx="8229600" cy="4525963"/>
          </a:xfrm>
          <a:prstGeom prst="rect">
            <a:avLst/>
          </a:prstGeom>
        </p:spPr>
        <p:txBody>
          <a:bodyPr lIns="91420" tIns="45711" rIns="91420" bIns="45711"/>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91420" tIns="45711" rIns="91420" bIns="45711"/>
          <a:lstStyle>
            <a:lvl1pPr>
              <a:defRPr/>
            </a:lvl1pPr>
          </a:lstStyle>
          <a:p>
            <a:pPr defTabSz="829366" fontAlgn="auto">
              <a:spcBef>
                <a:spcPts val="0"/>
              </a:spcBef>
              <a:spcAft>
                <a:spcPts val="0"/>
              </a:spcAft>
              <a:defRPr/>
            </a:pPr>
            <a:endParaRPr lang="de-DE" sz="1600" dirty="0">
              <a:solidFill>
                <a:srgbClr val="000000"/>
              </a:solidFill>
              <a:latin typeface="Arial"/>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lIns="91420" tIns="45711" rIns="91420" bIns="45711"/>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lIns="91420" tIns="45711" rIns="91420" bIns="45711"/>
          <a:lstStyle>
            <a:lvl1pPr>
              <a:defRPr/>
            </a:lvl1pPr>
          </a:lstStyle>
          <a:p>
            <a:pPr defTabSz="829366" fontAlgn="auto">
              <a:spcBef>
                <a:spcPts val="0"/>
              </a:spcBef>
              <a:spcAft>
                <a:spcPts val="0"/>
              </a:spcAft>
              <a:defRPr/>
            </a:pPr>
            <a:fld id="{D8BE9B3F-B558-4940-AE3D-81B131373F84}" type="slidenum">
              <a:rPr lang="de-DE" sz="1600">
                <a:solidFill>
                  <a:srgbClr val="000000"/>
                </a:solidFill>
                <a:latin typeface="Arial"/>
                <a:cs typeface="+mn-cs"/>
              </a:rPr>
              <a:pPr defTabSz="829366" fontAlgn="auto">
                <a:spcBef>
                  <a:spcPts val="0"/>
                </a:spcBef>
                <a:spcAft>
                  <a:spcPts val="0"/>
                </a:spcAft>
                <a:defRPr/>
              </a:pPr>
              <a:t>‹Nr.›</a:t>
            </a:fld>
            <a:endParaRPr lang="de-DE" sz="1600">
              <a:solidFill>
                <a:srgbClr val="000000"/>
              </a:solidFill>
              <a:latin typeface="Arial"/>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lIns="82945" tIns="41473" rIns="82945" bIns="41473"/>
          <a:lstStyle/>
          <a:p>
            <a:r>
              <a:rPr lang="de-DE"/>
              <a:t>Titelmasterformat durch Klicken bearbeiten</a:t>
            </a:r>
          </a:p>
        </p:txBody>
      </p:sp>
      <p:sp>
        <p:nvSpPr>
          <p:cNvPr id="3" name="Inhaltsplatzhalter 2"/>
          <p:cNvSpPr>
            <a:spLocks noGrp="1"/>
          </p:cNvSpPr>
          <p:nvPr>
            <p:ph idx="1"/>
          </p:nvPr>
        </p:nvSpPr>
        <p:spPr>
          <a:xfrm>
            <a:off x="457200" y="1600202"/>
            <a:ext cx="8229600" cy="4525963"/>
          </a:xfrm>
          <a:prstGeom prst="rect">
            <a:avLst/>
          </a:prstGeom>
        </p:spPr>
        <p:txBody>
          <a:bodyPr lIns="82945" tIns="41473" rIns="82945" bIns="41473"/>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245225"/>
            <a:ext cx="2133600" cy="476250"/>
          </a:xfrm>
          <a:prstGeom prst="rect">
            <a:avLst/>
          </a:prstGeom>
        </p:spPr>
        <p:txBody>
          <a:bodyPr lIns="82945" tIns="41473" rIns="82945" bIns="41473"/>
          <a:lstStyle>
            <a:lvl1pPr>
              <a:defRPr/>
            </a:lvl1pPr>
          </a:lstStyle>
          <a:p>
            <a:pPr defTabSz="829366" fontAlgn="auto">
              <a:spcBef>
                <a:spcPts val="0"/>
              </a:spcBef>
              <a:spcAft>
                <a:spcPts val="0"/>
              </a:spcAft>
            </a:pPr>
            <a:endParaRPr lang="de-DE" sz="1600">
              <a:solidFill>
                <a:srgbClr val="000000"/>
              </a:solidFill>
              <a:latin typeface="Arial"/>
              <a:cs typeface="+mn-cs"/>
            </a:endParaRPr>
          </a:p>
        </p:txBody>
      </p:sp>
      <p:sp>
        <p:nvSpPr>
          <p:cNvPr id="5" name="Fußzeilenplatzhalter 4"/>
          <p:cNvSpPr>
            <a:spLocks noGrp="1"/>
          </p:cNvSpPr>
          <p:nvPr>
            <p:ph type="ftr" sz="quarter" idx="11"/>
          </p:nvPr>
        </p:nvSpPr>
        <p:spPr>
          <a:xfrm>
            <a:off x="3124200" y="6245225"/>
            <a:ext cx="2895600" cy="476250"/>
          </a:xfrm>
          <a:prstGeom prst="rect">
            <a:avLst/>
          </a:prstGeom>
        </p:spPr>
        <p:txBody>
          <a:bodyPr lIns="82945" tIns="41473" rIns="82945" bIns="41473"/>
          <a:lstStyle>
            <a:lvl1pPr>
              <a:defRPr/>
            </a:lvl1pPr>
          </a:lstStyle>
          <a:p>
            <a:pPr defTabSz="829366" fontAlgn="auto">
              <a:spcBef>
                <a:spcPts val="0"/>
              </a:spcBef>
              <a:spcAft>
                <a:spcPts val="0"/>
              </a:spcAft>
            </a:pPr>
            <a:endParaRPr lang="de-DE" sz="1600">
              <a:solidFill>
                <a:srgbClr val="000000"/>
              </a:solidFill>
              <a:latin typeface="Arial"/>
              <a:cs typeface="+mn-cs"/>
            </a:endParaRPr>
          </a:p>
        </p:txBody>
      </p:sp>
      <p:sp>
        <p:nvSpPr>
          <p:cNvPr id="6" name="Foliennummernplatzhalter 5"/>
          <p:cNvSpPr>
            <a:spLocks noGrp="1"/>
          </p:cNvSpPr>
          <p:nvPr>
            <p:ph type="sldNum" sz="quarter" idx="12"/>
          </p:nvPr>
        </p:nvSpPr>
        <p:spPr>
          <a:xfrm>
            <a:off x="6553200" y="6245225"/>
            <a:ext cx="2133600" cy="476250"/>
          </a:xfrm>
          <a:prstGeom prst="rect">
            <a:avLst/>
          </a:prstGeom>
        </p:spPr>
        <p:txBody>
          <a:bodyPr lIns="82945" tIns="41473" rIns="82945" bIns="41473"/>
          <a:lstStyle>
            <a:lvl1pPr>
              <a:defRPr/>
            </a:lvl1pPr>
          </a:lstStyle>
          <a:p>
            <a:pPr defTabSz="829366" fontAlgn="auto">
              <a:spcBef>
                <a:spcPts val="0"/>
              </a:spcBef>
              <a:spcAft>
                <a:spcPts val="0"/>
              </a:spcAft>
            </a:pPr>
            <a:fld id="{5FE357D7-B9A9-4238-8189-C3CAFAFFC689}" type="slidenum">
              <a:rPr lang="de-DE" sz="1600">
                <a:solidFill>
                  <a:srgbClr val="000000"/>
                </a:solidFill>
                <a:latin typeface="Arial"/>
                <a:cs typeface="+mn-cs"/>
              </a:rPr>
              <a:pPr defTabSz="829366" fontAlgn="auto">
                <a:spcBef>
                  <a:spcPts val="0"/>
                </a:spcBef>
                <a:spcAft>
                  <a:spcPts val="0"/>
                </a:spcAft>
              </a:pPr>
              <a:t>‹Nr.›</a:t>
            </a:fld>
            <a:endParaRPr lang="de-DE" sz="1600">
              <a:solidFill>
                <a:srgbClr val="000000"/>
              </a:solidFill>
              <a:latin typeface="Arial"/>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2"/>
            <a:ext cx="8229600" cy="4525963"/>
          </a:xfrm>
          <a:prstGeom prst="rect">
            <a:avLst/>
          </a:prstGeom>
        </p:spPr>
        <p:txBody>
          <a:bodyPr lIns="82936" tIns="41469" rIns="82936" bIns="41469"/>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fld id="{459A7DD8-5831-4507-B9CF-4E5270B7BD02}" type="slidenum">
              <a:rPr lang="de-DE" sz="1600">
                <a:solidFill>
                  <a:srgbClr val="000000"/>
                </a:solidFill>
                <a:latin typeface="Arial"/>
                <a:cs typeface="+mn-cs"/>
              </a:rPr>
              <a:pPr defTabSz="829366" fontAlgn="auto">
                <a:spcBef>
                  <a:spcPts val="0"/>
                </a:spcBef>
                <a:spcAft>
                  <a:spcPts val="0"/>
                </a:spcAft>
                <a:defRPr/>
              </a:pPr>
              <a:t>‹Nr.›</a:t>
            </a:fld>
            <a:endParaRPr lang="de-DE" sz="1600">
              <a:solidFill>
                <a:srgbClr val="000000"/>
              </a:solidFill>
              <a:latin typeface="Arial"/>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a:prstGeom prst="rect">
            <a:avLst/>
          </a:prstGeom>
        </p:spPr>
        <p:txBody>
          <a:bodyPr lIns="82936" tIns="41469" rIns="82936" bIns="41469"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5"/>
            <a:ext cx="7772400" cy="1500187"/>
          </a:xfrm>
          <a:prstGeom prst="rect">
            <a:avLst/>
          </a:prstGeom>
        </p:spPr>
        <p:txBody>
          <a:bodyPr lIns="82936" tIns="41469" rIns="82936" bIns="41469" anchor="b"/>
          <a:lstStyle>
            <a:lvl1pPr marL="0" indent="0">
              <a:buNone/>
              <a:defRPr sz="2000"/>
            </a:lvl1pPr>
            <a:lvl2pPr marL="457106" indent="0">
              <a:buNone/>
              <a:defRPr sz="1800"/>
            </a:lvl2pPr>
            <a:lvl3pPr marL="914210" indent="0">
              <a:buNone/>
              <a:defRPr sz="1600"/>
            </a:lvl3pPr>
            <a:lvl4pPr marL="1371316" indent="0">
              <a:buNone/>
              <a:defRPr sz="1400"/>
            </a:lvl4pPr>
            <a:lvl5pPr marL="1828421" indent="0">
              <a:buNone/>
              <a:defRPr sz="1400"/>
            </a:lvl5pPr>
            <a:lvl6pPr marL="2285526" indent="0">
              <a:buNone/>
              <a:defRPr sz="1400"/>
            </a:lvl6pPr>
            <a:lvl7pPr marL="2742630" indent="0">
              <a:buNone/>
              <a:defRPr sz="1400"/>
            </a:lvl7pPr>
            <a:lvl8pPr marL="3199736" indent="0">
              <a:buNone/>
              <a:defRPr sz="1400"/>
            </a:lvl8pPr>
            <a:lvl9pPr marL="3656841"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fld id="{41D4E5DB-4F2A-4BE2-A377-118AE9CC5E52}" type="slidenum">
              <a:rPr lang="de-DE" sz="1600">
                <a:solidFill>
                  <a:srgbClr val="000000"/>
                </a:solidFill>
                <a:latin typeface="Arial"/>
                <a:cs typeface="+mn-cs"/>
              </a:rPr>
              <a:pPr defTabSz="829366" fontAlgn="auto">
                <a:spcBef>
                  <a:spcPts val="0"/>
                </a:spcBef>
                <a:spcAft>
                  <a:spcPts val="0"/>
                </a:spcAft>
                <a:defRPr/>
              </a:pPr>
              <a:t>‹Nr.›</a:t>
            </a:fld>
            <a:endParaRPr lang="de-DE" sz="1600">
              <a:solidFill>
                <a:srgbClr val="000000"/>
              </a:solidFill>
              <a:latin typeface="Arial"/>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lIns="82936" tIns="41469" rIns="82936" bIns="41469"/>
          <a:lstStyle/>
          <a:p>
            <a:r>
              <a:rPr lang="de-DE"/>
              <a:t>Titelmasterformat durch Klicken bearbeiten</a:t>
            </a:r>
          </a:p>
        </p:txBody>
      </p:sp>
      <p:sp>
        <p:nvSpPr>
          <p:cNvPr id="3" name="Inhaltsplatzhalter 2"/>
          <p:cNvSpPr>
            <a:spLocks noGrp="1"/>
          </p:cNvSpPr>
          <p:nvPr>
            <p:ph sz="half" idx="1"/>
          </p:nvPr>
        </p:nvSpPr>
        <p:spPr>
          <a:xfrm>
            <a:off x="457200" y="1600202"/>
            <a:ext cx="4038600" cy="4525963"/>
          </a:xfrm>
          <a:prstGeom prst="rect">
            <a:avLst/>
          </a:prstGeom>
        </p:spPr>
        <p:txBody>
          <a:bodyPr lIns="82936" tIns="41469" rIns="82936" bIns="4146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2"/>
            <a:ext cx="4038600" cy="4525963"/>
          </a:xfrm>
          <a:prstGeom prst="rect">
            <a:avLst/>
          </a:prstGeom>
        </p:spPr>
        <p:txBody>
          <a:bodyPr lIns="82936" tIns="41469" rIns="82936" bIns="41469"/>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fld id="{ACB6DD8A-9C2B-4C14-8ED5-8EBDE3CE74C8}" type="slidenum">
              <a:rPr lang="de-DE" sz="1600">
                <a:solidFill>
                  <a:srgbClr val="000000"/>
                </a:solidFill>
                <a:latin typeface="Arial"/>
                <a:cs typeface="+mn-cs"/>
              </a:rPr>
              <a:pPr defTabSz="829366" fontAlgn="auto">
                <a:spcBef>
                  <a:spcPts val="0"/>
                </a:spcBef>
                <a:spcAft>
                  <a:spcPts val="0"/>
                </a:spcAft>
                <a:defRPr/>
              </a:pPr>
              <a:t>‹Nr.›</a:t>
            </a:fld>
            <a:endParaRPr lang="de-DE" sz="1600">
              <a:solidFill>
                <a:srgbClr val="000000"/>
              </a:solidFill>
              <a:latin typeface="Arial"/>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lIns="82936" tIns="41469" rIns="82936" bIns="41469"/>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4"/>
            <a:ext cx="4040188" cy="639762"/>
          </a:xfrm>
          <a:prstGeom prst="rect">
            <a:avLst/>
          </a:prstGeom>
        </p:spPr>
        <p:txBody>
          <a:bodyPr lIns="82936" tIns="41469" rIns="82936" bIns="41469"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lIns="82936" tIns="41469" rIns="82936" bIns="4146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4"/>
            <a:ext cx="4041775" cy="639762"/>
          </a:xfrm>
          <a:prstGeom prst="rect">
            <a:avLst/>
          </a:prstGeom>
        </p:spPr>
        <p:txBody>
          <a:bodyPr lIns="82936" tIns="41469" rIns="82936" bIns="41469"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lIns="82936" tIns="41469" rIns="82936" bIns="41469"/>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xfrm>
            <a:off x="457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fld id="{16BDEFE6-13E9-47FD-8FD1-7297F181BB9A}" type="slidenum">
              <a:rPr lang="de-DE" sz="1600">
                <a:solidFill>
                  <a:srgbClr val="000000"/>
                </a:solidFill>
                <a:latin typeface="Arial"/>
                <a:cs typeface="+mn-cs"/>
              </a:rPr>
              <a:pPr defTabSz="829366" fontAlgn="auto">
                <a:spcBef>
                  <a:spcPts val="0"/>
                </a:spcBef>
                <a:spcAft>
                  <a:spcPts val="0"/>
                </a:spcAft>
                <a:defRPr/>
              </a:pPr>
              <a:t>‹Nr.›</a:t>
            </a:fld>
            <a:endParaRPr lang="de-DE" sz="1600">
              <a:solidFill>
                <a:srgbClr val="000000"/>
              </a:solidFill>
              <a:latin typeface="Arial"/>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lIns="82936" tIns="41469" rIns="82936" bIns="41469"/>
          <a:lstStyle/>
          <a:p>
            <a:r>
              <a:rPr lang="de-DE"/>
              <a:t>Titelmasterformat durch Klicken bearbeiten</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fld id="{3AE8CB4B-1BFD-408D-9CC0-CB34BE8D6666}" type="slidenum">
              <a:rPr lang="de-DE" sz="1600">
                <a:solidFill>
                  <a:srgbClr val="000000"/>
                </a:solidFill>
                <a:latin typeface="Arial"/>
                <a:cs typeface="+mn-cs"/>
              </a:rPr>
              <a:pPr defTabSz="829366" fontAlgn="auto">
                <a:spcBef>
                  <a:spcPts val="0"/>
                </a:spcBef>
                <a:spcAft>
                  <a:spcPts val="0"/>
                </a:spcAft>
                <a:defRPr/>
              </a:pPr>
              <a:t>‹Nr.›</a:t>
            </a:fld>
            <a:endParaRPr lang="de-DE" sz="1600">
              <a:solidFill>
                <a:srgbClr val="000000"/>
              </a:solidFill>
              <a:latin typeface="Arial"/>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fld id="{B83A041A-C1A6-437C-9197-74CCDCD3A688}" type="slidenum">
              <a:rPr lang="de-DE" sz="1600">
                <a:solidFill>
                  <a:srgbClr val="000000"/>
                </a:solidFill>
                <a:latin typeface="Arial"/>
                <a:cs typeface="+mn-cs"/>
              </a:rPr>
              <a:pPr defTabSz="829366" fontAlgn="auto">
                <a:spcBef>
                  <a:spcPts val="0"/>
                </a:spcBef>
                <a:spcAft>
                  <a:spcPts val="0"/>
                </a:spcAft>
                <a:defRPr/>
              </a:pPr>
              <a:t>‹Nr.›</a:t>
            </a:fld>
            <a:endParaRPr lang="de-DE" sz="1600">
              <a:solidFill>
                <a:srgbClr val="000000"/>
              </a:solidFill>
              <a:latin typeface="Arial"/>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a:prstGeom prst="rect">
            <a:avLst/>
          </a:prstGeom>
        </p:spPr>
        <p:txBody>
          <a:bodyPr lIns="82936" tIns="41469" rIns="82936" bIns="41469"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2" y="273052"/>
            <a:ext cx="5111750" cy="5853113"/>
          </a:xfrm>
          <a:prstGeom prst="rect">
            <a:avLst/>
          </a:prstGeom>
        </p:spPr>
        <p:txBody>
          <a:bodyPr lIns="82936" tIns="41469" rIns="82936" bIns="41469"/>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2" y="1435102"/>
            <a:ext cx="3008313" cy="4691063"/>
          </a:xfrm>
          <a:prstGeom prst="rect">
            <a:avLst/>
          </a:prstGeom>
        </p:spPr>
        <p:txBody>
          <a:bodyPr lIns="82936" tIns="41469" rIns="82936" bIns="41469"/>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fld id="{7EF3380C-02E4-4F5E-955D-564CAE7D3023}" type="slidenum">
              <a:rPr lang="de-DE" sz="1600">
                <a:solidFill>
                  <a:srgbClr val="000000"/>
                </a:solidFill>
                <a:latin typeface="Arial"/>
                <a:cs typeface="+mn-cs"/>
              </a:rPr>
              <a:pPr defTabSz="829366" fontAlgn="auto">
                <a:spcBef>
                  <a:spcPts val="0"/>
                </a:spcBef>
                <a:spcAft>
                  <a:spcPts val="0"/>
                </a:spcAft>
                <a:defRPr/>
              </a:pPr>
              <a:t>‹Nr.›</a:t>
            </a:fld>
            <a:endParaRPr lang="de-DE" sz="1600">
              <a:solidFill>
                <a:srgbClr val="000000"/>
              </a:solidFill>
              <a:latin typeface="Arial"/>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lIns="82936" tIns="41469" rIns="82936" bIns="41469"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a:prstGeom prst="rect">
            <a:avLst/>
          </a:prstGeom>
        </p:spPr>
        <p:txBody>
          <a:bodyPr lIns="82936" tIns="41469" rIns="82936" bIns="41469"/>
          <a:lstStyle>
            <a:lvl1pPr marL="0" indent="0">
              <a:buNone/>
              <a:defRPr sz="3200"/>
            </a:lvl1pPr>
            <a:lvl2pPr marL="457106" indent="0">
              <a:buNone/>
              <a:defRPr sz="2800"/>
            </a:lvl2pPr>
            <a:lvl3pPr marL="914210" indent="0">
              <a:buNone/>
              <a:defRPr sz="2400"/>
            </a:lvl3pPr>
            <a:lvl4pPr marL="1371316" indent="0">
              <a:buNone/>
              <a:defRPr sz="2000"/>
            </a:lvl4pPr>
            <a:lvl5pPr marL="1828421" indent="0">
              <a:buNone/>
              <a:defRPr sz="2000"/>
            </a:lvl5pPr>
            <a:lvl6pPr marL="2285526" indent="0">
              <a:buNone/>
              <a:defRPr sz="2000"/>
            </a:lvl6pPr>
            <a:lvl7pPr marL="2742630" indent="0">
              <a:buNone/>
              <a:defRPr sz="2000"/>
            </a:lvl7pPr>
            <a:lvl8pPr marL="3199736" indent="0">
              <a:buNone/>
              <a:defRPr sz="2000"/>
            </a:lvl8pPr>
            <a:lvl9pPr marL="3656841"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lIns="82936" tIns="41469" rIns="82936" bIns="41469"/>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xfrm>
            <a:off x="457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6" name="Rectangle 5"/>
          <p:cNvSpPr>
            <a:spLocks noGrp="1" noChangeArrowheads="1"/>
          </p:cNvSpPr>
          <p:nvPr>
            <p:ph type="ftr" sz="quarter" idx="11"/>
          </p:nvPr>
        </p:nvSpPr>
        <p:spPr>
          <a:xfrm>
            <a:off x="3124200" y="6245225"/>
            <a:ext cx="2895600" cy="476250"/>
          </a:xfrm>
          <a:prstGeom prst="rect">
            <a:avLst/>
          </a:prstGeom>
          <a:ln/>
        </p:spPr>
        <p:txBody>
          <a:bodyPr lIns="82936" tIns="41469" rIns="82936" bIns="41469"/>
          <a:lstStyle>
            <a:lvl1pPr>
              <a:defRPr/>
            </a:lvl1pPr>
          </a:lstStyle>
          <a:p>
            <a:pPr defTabSz="829366" fontAlgn="auto">
              <a:spcBef>
                <a:spcPts val="0"/>
              </a:spcBef>
              <a:spcAft>
                <a:spcPts val="0"/>
              </a:spcAft>
              <a:defRPr/>
            </a:pPr>
            <a:endParaRPr lang="de-DE" sz="1600">
              <a:solidFill>
                <a:srgbClr val="000000"/>
              </a:solidFill>
              <a:latin typeface="Arial"/>
              <a:cs typeface="+mn-cs"/>
            </a:endParaRPr>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lIns="82936" tIns="41469" rIns="82936" bIns="41469"/>
          <a:lstStyle>
            <a:lvl1pPr>
              <a:defRPr/>
            </a:lvl1pPr>
          </a:lstStyle>
          <a:p>
            <a:pPr defTabSz="829366" fontAlgn="auto">
              <a:spcBef>
                <a:spcPts val="0"/>
              </a:spcBef>
              <a:spcAft>
                <a:spcPts val="0"/>
              </a:spcAft>
              <a:defRPr/>
            </a:pPr>
            <a:fld id="{739F8417-8CBF-4E90-B936-2C91406CDAD0}" type="slidenum">
              <a:rPr lang="de-DE" sz="1600">
                <a:solidFill>
                  <a:srgbClr val="000000"/>
                </a:solidFill>
                <a:latin typeface="Arial"/>
                <a:cs typeface="+mn-cs"/>
              </a:rPr>
              <a:pPr defTabSz="829366" fontAlgn="auto">
                <a:spcBef>
                  <a:spcPts val="0"/>
                </a:spcBef>
                <a:spcAft>
                  <a:spcPts val="0"/>
                </a:spcAft>
                <a:defRPr/>
              </a:pPr>
              <a:t>‹Nr.›</a:t>
            </a:fld>
            <a:endParaRPr lang="de-DE" sz="1600">
              <a:solidFill>
                <a:srgbClr val="000000"/>
              </a:solidFill>
              <a:latin typeface="Arial"/>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46" name="Gruppieren 45"/>
          <p:cNvGrpSpPr/>
          <p:nvPr userDrawn="1"/>
        </p:nvGrpSpPr>
        <p:grpSpPr>
          <a:xfrm>
            <a:off x="0" y="0"/>
            <a:ext cx="9144000" cy="6871954"/>
            <a:chOff x="0" y="0"/>
            <a:chExt cx="9144000" cy="6871954"/>
          </a:xfrm>
        </p:grpSpPr>
        <p:grpSp>
          <p:nvGrpSpPr>
            <p:cNvPr id="10" name="Gruppieren 60"/>
            <p:cNvGrpSpPr/>
            <p:nvPr userDrawn="1"/>
          </p:nvGrpSpPr>
          <p:grpSpPr>
            <a:xfrm>
              <a:off x="0" y="0"/>
              <a:ext cx="9144000" cy="6871954"/>
              <a:chOff x="0" y="0"/>
              <a:chExt cx="9144000" cy="6871954"/>
            </a:xfrm>
          </p:grpSpPr>
          <p:pic>
            <p:nvPicPr>
              <p:cNvPr id="39" name="Grafik 38" descr="Rahmen Astronomie unten.png"/>
              <p:cNvPicPr>
                <a:picLocks/>
              </p:cNvPicPr>
              <p:nvPr userDrawn="1"/>
            </p:nvPicPr>
            <p:blipFill>
              <a:blip r:embed="rId17" cstate="print"/>
              <a:stretch>
                <a:fillRect/>
              </a:stretch>
            </p:blipFill>
            <p:spPr>
              <a:xfrm>
                <a:off x="0" y="6555600"/>
                <a:ext cx="9144000" cy="302400"/>
              </a:xfrm>
              <a:prstGeom prst="rect">
                <a:avLst/>
              </a:prstGeom>
            </p:spPr>
          </p:pic>
          <p:pic>
            <p:nvPicPr>
              <p:cNvPr id="40" name="Grafik 39" descr="Rahmen Astronomie oben.png"/>
              <p:cNvPicPr>
                <a:picLocks/>
              </p:cNvPicPr>
              <p:nvPr userDrawn="1"/>
            </p:nvPicPr>
            <p:blipFill>
              <a:blip r:embed="rId18" cstate="print"/>
              <a:stretch>
                <a:fillRect/>
              </a:stretch>
            </p:blipFill>
            <p:spPr>
              <a:xfrm>
                <a:off x="0" y="0"/>
                <a:ext cx="9144000" cy="403200"/>
              </a:xfrm>
              <a:prstGeom prst="rect">
                <a:avLst/>
              </a:prstGeom>
            </p:spPr>
          </p:pic>
          <p:sp>
            <p:nvSpPr>
              <p:cNvPr id="41" name="Textfeld 40"/>
              <p:cNvSpPr txBox="1"/>
              <p:nvPr userDrawn="1"/>
            </p:nvSpPr>
            <p:spPr>
              <a:xfrm>
                <a:off x="864365" y="6550871"/>
                <a:ext cx="3501109" cy="321083"/>
              </a:xfrm>
              <a:prstGeom prst="rect">
                <a:avLst/>
              </a:prstGeom>
              <a:noFill/>
            </p:spPr>
            <p:txBody>
              <a:bodyPr wrap="square" lIns="82936" tIns="41469" rIns="82936" bIns="41469" rtlCol="0">
                <a:spAutoFit/>
              </a:bodyPr>
              <a:lstStyle/>
              <a:p>
                <a:pPr algn="l" defTabSz="829366" fontAlgn="auto">
                  <a:spcBef>
                    <a:spcPts val="0"/>
                  </a:spcBef>
                  <a:spcAft>
                    <a:spcPts val="0"/>
                  </a:spcAft>
                  <a:defRPr/>
                </a:pPr>
                <a:r>
                  <a:rPr lang="de-DE" sz="1500" kern="0" dirty="0">
                    <a:solidFill>
                      <a:srgbClr val="FFFFFF"/>
                    </a:solidFill>
                    <a:latin typeface="Arial"/>
                  </a:rPr>
                  <a:t>S. Hanssen</a:t>
                </a:r>
              </a:p>
            </p:txBody>
          </p:sp>
          <p:sp>
            <p:nvSpPr>
              <p:cNvPr id="42" name="Rechteck 41"/>
              <p:cNvSpPr/>
              <p:nvPr userDrawn="1"/>
            </p:nvSpPr>
            <p:spPr>
              <a:xfrm>
                <a:off x="7515497" y="6580699"/>
                <a:ext cx="1604352" cy="243385"/>
              </a:xfrm>
              <a:prstGeom prst="rect">
                <a:avLst/>
              </a:prstGeom>
              <a:noFill/>
              <a:ln w="0">
                <a:solidFill>
                  <a:srgbClr val="CCCCFF"/>
                </a:solidFill>
                <a:prstDash val="solid"/>
              </a:ln>
            </p:spPr>
            <p:txBody>
              <a:bodyPr vert="horz" wrap="none" lIns="81631" tIns="40816" rIns="81631" bIns="40816"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defTabSz="829366" fontAlgn="auto" hangingPunct="0">
                  <a:spcBef>
                    <a:spcPts val="0"/>
                  </a:spcBef>
                  <a:spcAft>
                    <a:spcPts val="0"/>
                  </a:spcAft>
                  <a:buFont typeface="StarSymbol"/>
                  <a:buNone/>
                </a:pPr>
                <a:r>
                  <a:rPr lang="de-DE" sz="1300" dirty="0">
                    <a:solidFill>
                      <a:srgbClr val="FFFFFF"/>
                    </a:solidFill>
                    <a:latin typeface="Arial" pitchFamily="18"/>
                    <a:ea typeface="MS Gothic" pitchFamily="2"/>
                    <a:cs typeface="Tahoma" pitchFamily="2"/>
                  </a:rPr>
                  <a:t>ZPG </a:t>
                </a:r>
                <a:r>
                  <a:rPr lang="de-DE" sz="1300" dirty="0">
                    <a:solidFill>
                      <a:srgbClr val="CCCCFF"/>
                    </a:solidFill>
                    <a:latin typeface="Arial" pitchFamily="18"/>
                    <a:ea typeface="MS Gothic" pitchFamily="2"/>
                    <a:cs typeface="Tahoma" pitchFamily="2"/>
                  </a:rPr>
                  <a:t>Astronomie</a:t>
                </a:r>
              </a:p>
            </p:txBody>
          </p:sp>
          <p:pic>
            <p:nvPicPr>
              <p:cNvPr id="43" name="Grafik 42"/>
              <p:cNvPicPr>
                <a:picLocks noChangeAspect="1"/>
              </p:cNvPicPr>
              <p:nvPr userDrawn="1"/>
            </p:nvPicPr>
            <p:blipFill>
              <a:blip r:embed="rId19" cstate="print">
                <a:alphaModFix/>
                <a:lum/>
              </a:blip>
              <a:srcRect/>
              <a:stretch>
                <a:fillRect/>
              </a:stretch>
            </p:blipFill>
            <p:spPr>
              <a:xfrm>
                <a:off x="65310" y="6597027"/>
                <a:ext cx="601250" cy="211998"/>
              </a:xfrm>
              <a:prstGeom prst="rect">
                <a:avLst/>
              </a:prstGeom>
              <a:noFill/>
              <a:ln>
                <a:noFill/>
              </a:ln>
            </p:spPr>
          </p:pic>
          <p:sp>
            <p:nvSpPr>
              <p:cNvPr id="44" name="Titel 1"/>
              <p:cNvSpPr txBox="1">
                <a:spLocks/>
              </p:cNvSpPr>
              <p:nvPr userDrawn="1"/>
            </p:nvSpPr>
            <p:spPr>
              <a:xfrm>
                <a:off x="2" y="2"/>
                <a:ext cx="4685210" cy="392933"/>
              </a:xfrm>
              <a:prstGeom prst="rect">
                <a:avLst/>
              </a:prstGeom>
            </p:spPr>
            <p:txBody>
              <a:bodyPr lIns="82936" tIns="41469" rIns="82936" bIns="41469" anchor="ctr"/>
              <a:lstStyle/>
              <a:p>
                <a:pPr algn="l" defTabSz="829366" fontAlgn="auto" hangingPunct="0">
                  <a:spcBef>
                    <a:spcPts val="0"/>
                  </a:spcBef>
                  <a:spcAft>
                    <a:spcPts val="0"/>
                  </a:spcAft>
                  <a:defRPr/>
                </a:pPr>
                <a:r>
                  <a:rPr lang="de-DE" sz="2200" cap="small" dirty="0">
                    <a:solidFill>
                      <a:srgbClr val="FFFFD1"/>
                    </a:solidFill>
                    <a:latin typeface="Arial" pitchFamily="34" charset="0"/>
                    <a:ea typeface="MS Gothic" pitchFamily="2"/>
                    <a:cs typeface="Arial" pitchFamily="34" charset="0"/>
                  </a:rPr>
                  <a:t> </a:t>
                </a:r>
                <a:r>
                  <a:rPr lang="de-DE" sz="2200" b="1" cap="small" dirty="0">
                    <a:solidFill>
                      <a:schemeClr val="bg1"/>
                    </a:solidFill>
                    <a:latin typeface="Arial" pitchFamily="34" charset="0"/>
                    <a:ea typeface="MS Gothic" pitchFamily="2"/>
                    <a:cs typeface="Arial" pitchFamily="34" charset="0"/>
                  </a:rPr>
                  <a:t>3.1.3 Sterne</a:t>
                </a:r>
                <a:r>
                  <a:rPr lang="de-DE" sz="2200" b="1" cap="small" baseline="0" dirty="0">
                    <a:solidFill>
                      <a:schemeClr val="bg1"/>
                    </a:solidFill>
                    <a:latin typeface="Arial" pitchFamily="34" charset="0"/>
                    <a:ea typeface="MS Gothic" pitchFamily="2"/>
                    <a:cs typeface="Arial" pitchFamily="34" charset="0"/>
                  </a:rPr>
                  <a:t> und ihre Planeten</a:t>
                </a:r>
                <a:endParaRPr lang="de-DE" sz="2200" b="1" cap="small" dirty="0">
                  <a:solidFill>
                    <a:schemeClr val="bg1"/>
                  </a:solidFill>
                  <a:latin typeface="Arial" pitchFamily="34" charset="0"/>
                  <a:ea typeface="MS Gothic" pitchFamily="2"/>
                  <a:cs typeface="Arial" pitchFamily="34" charset="0"/>
                </a:endParaRPr>
              </a:p>
            </p:txBody>
          </p:sp>
        </p:grpSp>
        <p:sp>
          <p:nvSpPr>
            <p:cNvPr id="11" name="Titel 1"/>
            <p:cNvSpPr txBox="1">
              <a:spLocks/>
            </p:cNvSpPr>
            <p:nvPr userDrawn="1"/>
          </p:nvSpPr>
          <p:spPr>
            <a:xfrm>
              <a:off x="5303519" y="0"/>
              <a:ext cx="3840481" cy="391886"/>
            </a:xfrm>
            <a:prstGeom prst="rect">
              <a:avLst/>
            </a:prstGeom>
          </p:spPr>
          <p:txBody>
            <a:bodyPr lIns="82936" tIns="41469" rIns="82936" bIns="41469"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210" hangingPunct="0">
                <a:defRPr/>
              </a:pPr>
              <a:r>
                <a:rPr lang="de-DE" sz="2200" b="0" cap="small" dirty="0">
                  <a:solidFill>
                    <a:srgbClr val="FFFFD1"/>
                  </a:solidFill>
                  <a:ea typeface="MS Gothic" pitchFamily="2"/>
                  <a:cs typeface="Arial" pitchFamily="34" charset="0"/>
                </a:rPr>
                <a:t> </a:t>
              </a:r>
              <a:r>
                <a:rPr lang="de-DE" sz="2200" b="0" cap="small" dirty="0">
                  <a:solidFill>
                    <a:srgbClr val="FFFFFF"/>
                  </a:solidFill>
                  <a:ea typeface="MS Gothic" pitchFamily="2"/>
                  <a:cs typeface="Arial" pitchFamily="34" charset="0"/>
                </a:rPr>
                <a:t>Leben im Universum</a:t>
              </a:r>
            </a:p>
          </p:txBody>
        </p:sp>
        <p:grpSp>
          <p:nvGrpSpPr>
            <p:cNvPr id="12" name="Group 3"/>
            <p:cNvGrpSpPr>
              <a:grpSpLocks noChangeAspect="1"/>
            </p:cNvGrpSpPr>
            <p:nvPr userDrawn="1"/>
          </p:nvGrpSpPr>
          <p:grpSpPr bwMode="auto">
            <a:xfrm flipH="1">
              <a:off x="6260840" y="90000"/>
              <a:ext cx="200164" cy="276654"/>
              <a:chOff x="2594" y="1944"/>
              <a:chExt cx="4024" cy="4274"/>
            </a:xfrm>
            <a:solidFill>
              <a:schemeClr val="bg1"/>
            </a:solidFill>
          </p:grpSpPr>
          <p:sp>
            <p:nvSpPr>
              <p:cNvPr id="13" name="Oval 4"/>
              <p:cNvSpPr>
                <a:spLocks noChangeAspect="1" noChangeArrowheads="1"/>
              </p:cNvSpPr>
              <p:nvPr userDrawn="1"/>
            </p:nvSpPr>
            <p:spPr bwMode="auto">
              <a:xfrm>
                <a:off x="4718" y="3030"/>
                <a:ext cx="360" cy="248"/>
              </a:xfrm>
              <a:prstGeom prst="ellipse">
                <a:avLst/>
              </a:pr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sp>
            <p:nvSpPr>
              <p:cNvPr id="14" name="AutoShape 5"/>
              <p:cNvSpPr>
                <a:spLocks noChangeAspect="1" noChangeArrowheads="1"/>
              </p:cNvSpPr>
              <p:nvPr userDrawn="1"/>
            </p:nvSpPr>
            <p:spPr bwMode="auto">
              <a:xfrm>
                <a:off x="4679" y="3347"/>
                <a:ext cx="443" cy="127"/>
              </a:xfrm>
              <a:prstGeom prst="roundRect">
                <a:avLst>
                  <a:gd name="adj" fmla="val 50000"/>
                </a:avLst>
              </a:pr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sp>
            <p:nvSpPr>
              <p:cNvPr id="15" name="Rectangle 6"/>
              <p:cNvSpPr>
                <a:spLocks noChangeAspect="1" noChangeArrowheads="1"/>
              </p:cNvSpPr>
              <p:nvPr userDrawn="1"/>
            </p:nvSpPr>
            <p:spPr bwMode="auto">
              <a:xfrm>
                <a:off x="4762" y="3234"/>
                <a:ext cx="270" cy="127"/>
              </a:xfrm>
              <a:prstGeom prst="rect">
                <a:avLst/>
              </a:prstGeom>
              <a:grp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sp>
            <p:nvSpPr>
              <p:cNvPr id="16" name="AutoShape 7"/>
              <p:cNvSpPr>
                <a:spLocks noChangeAspect="1" noChangeArrowheads="1"/>
              </p:cNvSpPr>
              <p:nvPr userDrawn="1"/>
            </p:nvSpPr>
            <p:spPr bwMode="auto">
              <a:xfrm rot="1325226">
                <a:off x="4201" y="3323"/>
                <a:ext cx="180" cy="289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sp>
            <p:nvSpPr>
              <p:cNvPr id="17" name="AutoShape 8"/>
              <p:cNvSpPr>
                <a:spLocks noChangeAspect="1" noChangeArrowheads="1"/>
              </p:cNvSpPr>
              <p:nvPr userDrawn="1"/>
            </p:nvSpPr>
            <p:spPr bwMode="auto">
              <a:xfrm rot="-1404692">
                <a:off x="5438" y="3294"/>
                <a:ext cx="180" cy="289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grpSp>
            <p:nvGrpSpPr>
              <p:cNvPr id="18" name="Group 9"/>
              <p:cNvGrpSpPr>
                <a:grpSpLocks noChangeAspect="1"/>
              </p:cNvGrpSpPr>
              <p:nvPr userDrawn="1"/>
            </p:nvGrpSpPr>
            <p:grpSpPr bwMode="auto">
              <a:xfrm rot="-1899001">
                <a:off x="2594" y="1944"/>
                <a:ext cx="4024" cy="755"/>
                <a:chOff x="1609" y="2901"/>
                <a:chExt cx="4024" cy="755"/>
              </a:xfrm>
              <a:grpFill/>
            </p:grpSpPr>
            <p:sp>
              <p:nvSpPr>
                <p:cNvPr id="25" name="Rectangle 10"/>
                <p:cNvSpPr>
                  <a:spLocks noChangeAspect="1" noChangeArrowheads="1"/>
                </p:cNvSpPr>
                <p:nvPr userDrawn="1"/>
              </p:nvSpPr>
              <p:spPr bwMode="auto">
                <a:xfrm>
                  <a:off x="4853" y="3074"/>
                  <a:ext cx="780" cy="510"/>
                </a:xfrm>
                <a:prstGeom prst="rect">
                  <a:avLst/>
                </a:prstGeom>
                <a:grp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sp>
              <p:nvSpPr>
                <p:cNvPr id="26" name="AutoShape 11"/>
                <p:cNvSpPr>
                  <a:spLocks noChangeAspect="1" noChangeArrowheads="1"/>
                </p:cNvSpPr>
                <p:nvPr userDrawn="1"/>
              </p:nvSpPr>
              <p:spPr bwMode="auto">
                <a:xfrm rot="5400000">
                  <a:off x="3300" y="1980"/>
                  <a:ext cx="420" cy="268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sp>
              <p:nvSpPr>
                <p:cNvPr id="27" name="AutoShape 12"/>
                <p:cNvSpPr>
                  <a:spLocks noChangeAspect="1" noChangeArrowheads="1"/>
                </p:cNvSpPr>
                <p:nvPr userDrawn="1"/>
              </p:nvSpPr>
              <p:spPr bwMode="auto">
                <a:xfrm>
                  <a:off x="4005" y="3075"/>
                  <a:ext cx="143" cy="563"/>
                </a:xfrm>
                <a:prstGeom prst="roundRect">
                  <a:avLst>
                    <a:gd name="adj" fmla="val 50000"/>
                  </a:avLst>
                </a:pr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sp>
              <p:nvSpPr>
                <p:cNvPr id="28" name="AutoShape 13"/>
                <p:cNvSpPr>
                  <a:spLocks noChangeAspect="1" noChangeArrowheads="1"/>
                </p:cNvSpPr>
                <p:nvPr userDrawn="1"/>
              </p:nvSpPr>
              <p:spPr bwMode="auto">
                <a:xfrm>
                  <a:off x="3240" y="3075"/>
                  <a:ext cx="143" cy="563"/>
                </a:xfrm>
                <a:prstGeom prst="roundRect">
                  <a:avLst>
                    <a:gd name="adj" fmla="val 50000"/>
                  </a:avLst>
                </a:pr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sp>
              <p:nvSpPr>
                <p:cNvPr id="29" name="AutoShape 14"/>
                <p:cNvSpPr>
                  <a:spLocks noChangeAspect="1" noChangeArrowheads="1"/>
                </p:cNvSpPr>
                <p:nvPr userDrawn="1"/>
              </p:nvSpPr>
              <p:spPr bwMode="auto">
                <a:xfrm>
                  <a:off x="4785" y="3015"/>
                  <a:ext cx="143" cy="630"/>
                </a:xfrm>
                <a:prstGeom prst="roundRect">
                  <a:avLst>
                    <a:gd name="adj" fmla="val 50000"/>
                  </a:avLst>
                </a:pr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sp>
              <p:nvSpPr>
                <p:cNvPr id="30" name="Rectangle 15"/>
                <p:cNvSpPr>
                  <a:spLocks noChangeAspect="1" noChangeArrowheads="1"/>
                </p:cNvSpPr>
                <p:nvPr userDrawn="1"/>
              </p:nvSpPr>
              <p:spPr bwMode="auto">
                <a:xfrm>
                  <a:off x="1822" y="3248"/>
                  <a:ext cx="345" cy="143"/>
                </a:xfrm>
                <a:prstGeom prst="rect">
                  <a:avLst/>
                </a:prstGeom>
                <a:grp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sp>
              <p:nvSpPr>
                <p:cNvPr id="31" name="AutoShape 16"/>
                <p:cNvSpPr>
                  <a:spLocks noChangeAspect="1" noChangeArrowheads="1"/>
                </p:cNvSpPr>
                <p:nvPr userDrawn="1"/>
              </p:nvSpPr>
              <p:spPr bwMode="auto">
                <a:xfrm rot="16200000">
                  <a:off x="1628" y="3188"/>
                  <a:ext cx="210" cy="248"/>
                </a:xfrm>
                <a:prstGeom prst="flowChartPunchedCard">
                  <a:avLst/>
                </a:prstGeom>
                <a:grp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sp>
              <p:nvSpPr>
                <p:cNvPr id="32" name="Rectangle 17"/>
                <p:cNvSpPr>
                  <a:spLocks noChangeAspect="1" noChangeArrowheads="1"/>
                </p:cNvSpPr>
                <p:nvPr userDrawn="1"/>
              </p:nvSpPr>
              <p:spPr bwMode="auto">
                <a:xfrm>
                  <a:off x="1664" y="2985"/>
                  <a:ext cx="150" cy="263"/>
                </a:xfrm>
                <a:prstGeom prst="rect">
                  <a:avLst/>
                </a:prstGeom>
                <a:grp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sp>
              <p:nvSpPr>
                <p:cNvPr id="33" name="AutoShape 18"/>
                <p:cNvSpPr>
                  <a:spLocks noChangeAspect="1" noChangeArrowheads="1"/>
                </p:cNvSpPr>
                <p:nvPr userDrawn="1"/>
              </p:nvSpPr>
              <p:spPr bwMode="auto">
                <a:xfrm rot="5400000">
                  <a:off x="1668" y="2868"/>
                  <a:ext cx="143" cy="210"/>
                </a:xfrm>
                <a:prstGeom prst="roundRect">
                  <a:avLst>
                    <a:gd name="adj" fmla="val 50000"/>
                  </a:avLst>
                </a:pr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sp>
              <p:nvSpPr>
                <p:cNvPr id="34" name="Rectangle 19"/>
                <p:cNvSpPr>
                  <a:spLocks noChangeAspect="1" noChangeArrowheads="1"/>
                </p:cNvSpPr>
                <p:nvPr userDrawn="1"/>
              </p:nvSpPr>
              <p:spPr bwMode="auto">
                <a:xfrm>
                  <a:off x="3240" y="3585"/>
                  <a:ext cx="908" cy="71"/>
                </a:xfrm>
                <a:prstGeom prst="rect">
                  <a:avLst/>
                </a:prstGeom>
                <a:grp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sp>
              <p:nvSpPr>
                <p:cNvPr id="35" name="Rectangle 20"/>
                <p:cNvSpPr>
                  <a:spLocks noChangeAspect="1" noChangeArrowheads="1"/>
                </p:cNvSpPr>
                <p:nvPr userDrawn="1"/>
              </p:nvSpPr>
              <p:spPr bwMode="auto">
                <a:xfrm>
                  <a:off x="2468" y="2963"/>
                  <a:ext cx="353" cy="150"/>
                </a:xfrm>
                <a:prstGeom prst="rect">
                  <a:avLst/>
                </a:prstGeom>
                <a:grp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sp>
              <p:nvSpPr>
                <p:cNvPr id="36" name="Rectangle 21"/>
                <p:cNvSpPr>
                  <a:spLocks noChangeAspect="1" noChangeArrowheads="1"/>
                </p:cNvSpPr>
                <p:nvPr userDrawn="1"/>
              </p:nvSpPr>
              <p:spPr bwMode="auto">
                <a:xfrm>
                  <a:off x="2326" y="2997"/>
                  <a:ext cx="203" cy="71"/>
                </a:xfrm>
                <a:prstGeom prst="rect">
                  <a:avLst/>
                </a:prstGeom>
                <a:grp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sp>
              <p:nvSpPr>
                <p:cNvPr id="37" name="Rectangle 22"/>
                <p:cNvSpPr>
                  <a:spLocks noChangeAspect="1" noChangeArrowheads="1"/>
                </p:cNvSpPr>
                <p:nvPr userDrawn="1"/>
              </p:nvSpPr>
              <p:spPr bwMode="auto">
                <a:xfrm rot="16200000">
                  <a:off x="2425" y="3137"/>
                  <a:ext cx="203" cy="28"/>
                </a:xfrm>
                <a:prstGeom prst="rect">
                  <a:avLst/>
                </a:prstGeom>
                <a:grp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sp>
              <p:nvSpPr>
                <p:cNvPr id="38" name="Rectangle 23"/>
                <p:cNvSpPr>
                  <a:spLocks noChangeAspect="1" noChangeArrowheads="1"/>
                </p:cNvSpPr>
                <p:nvPr userDrawn="1"/>
              </p:nvSpPr>
              <p:spPr bwMode="auto">
                <a:xfrm rot="16200000">
                  <a:off x="2582" y="3167"/>
                  <a:ext cx="203" cy="28"/>
                </a:xfrm>
                <a:prstGeom prst="rect">
                  <a:avLst/>
                </a:prstGeom>
                <a:grp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grpSp>
          <p:sp>
            <p:nvSpPr>
              <p:cNvPr id="19" name="Rectangle 24"/>
              <p:cNvSpPr>
                <a:spLocks noChangeAspect="1" noChangeArrowheads="1"/>
              </p:cNvSpPr>
              <p:nvPr userDrawn="1"/>
            </p:nvSpPr>
            <p:spPr bwMode="auto">
              <a:xfrm rot="-1899001">
                <a:off x="5164" y="2437"/>
                <a:ext cx="83" cy="1433"/>
              </a:xfrm>
              <a:prstGeom prst="rect">
                <a:avLst/>
              </a:prstGeom>
              <a:grp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sp>
            <p:nvSpPr>
              <p:cNvPr id="20" name="Rectangle 25"/>
              <p:cNvSpPr>
                <a:spLocks noChangeAspect="1" noChangeArrowheads="1"/>
              </p:cNvSpPr>
              <p:nvPr userDrawn="1"/>
            </p:nvSpPr>
            <p:spPr bwMode="auto">
              <a:xfrm rot="-1899001">
                <a:off x="5179" y="3422"/>
                <a:ext cx="510" cy="191"/>
              </a:xfrm>
              <a:prstGeom prst="rect">
                <a:avLst/>
              </a:prstGeom>
              <a:grp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sp>
            <p:nvSpPr>
              <p:cNvPr id="21" name="AutoShape 26"/>
              <p:cNvSpPr>
                <a:spLocks noChangeAspect="1" noChangeArrowheads="1"/>
              </p:cNvSpPr>
              <p:nvPr userDrawn="1"/>
            </p:nvSpPr>
            <p:spPr bwMode="auto">
              <a:xfrm rot="14300999">
                <a:off x="4657" y="2493"/>
                <a:ext cx="457" cy="31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sp>
            <p:nvSpPr>
              <p:cNvPr id="22" name="Oval 27"/>
              <p:cNvSpPr>
                <a:spLocks noChangeAspect="1" noChangeArrowheads="1"/>
              </p:cNvSpPr>
              <p:nvPr userDrawn="1"/>
            </p:nvSpPr>
            <p:spPr bwMode="auto">
              <a:xfrm rot="-1899001">
                <a:off x="4698" y="2759"/>
                <a:ext cx="383" cy="367"/>
              </a:xfrm>
              <a:prstGeom prst="ellipse">
                <a:avLst/>
              </a:prstGeom>
              <a:grpFill/>
              <a:ln w="9525">
                <a:solidFill>
                  <a:schemeClr val="accent1"/>
                </a:solid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sp>
            <p:nvSpPr>
              <p:cNvPr id="23" name="AutoShape 28"/>
              <p:cNvSpPr>
                <a:spLocks noChangeAspect="1" noChangeArrowheads="1"/>
              </p:cNvSpPr>
              <p:nvPr userDrawn="1"/>
            </p:nvSpPr>
            <p:spPr bwMode="auto">
              <a:xfrm rot="3500999">
                <a:off x="4589" y="2975"/>
                <a:ext cx="232" cy="17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p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sp>
            <p:nvSpPr>
              <p:cNvPr id="24" name="Rectangle 29"/>
              <p:cNvSpPr>
                <a:spLocks noChangeAspect="1" noChangeArrowheads="1"/>
              </p:cNvSpPr>
              <p:nvPr userDrawn="1"/>
            </p:nvSpPr>
            <p:spPr bwMode="auto">
              <a:xfrm>
                <a:off x="4500" y="4275"/>
                <a:ext cx="833" cy="71"/>
              </a:xfrm>
              <a:prstGeom prst="rect">
                <a:avLst/>
              </a:prstGeom>
              <a:grpFill/>
              <a:ln w="9525">
                <a:solidFill>
                  <a:schemeClr val="accent1"/>
                </a:solidFill>
                <a:miter lim="800000"/>
                <a:headEnd/>
                <a:tailEnd/>
              </a:ln>
            </p:spPr>
            <p:txBody>
              <a:bodyPr vert="horz" wrap="square" lIns="91440" tIns="45720" rIns="91440" bIns="45720" numCol="1" anchor="t" anchorCtr="0" compatLnSpc="1">
                <a:prstTxWarp prst="textNoShape">
                  <a:avLst/>
                </a:prstTxWarp>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endParaRPr lang="de-DE">
                  <a:solidFill>
                    <a:srgbClr val="000000"/>
                  </a:solidFill>
                </a:endParaRPr>
              </a:p>
            </p:txBody>
          </p:sp>
        </p:grpSp>
      </p:gr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06" algn="ctr" rtl="0" fontAlgn="base">
        <a:spcBef>
          <a:spcPct val="0"/>
        </a:spcBef>
        <a:spcAft>
          <a:spcPct val="0"/>
        </a:spcAft>
        <a:defRPr sz="4400">
          <a:solidFill>
            <a:schemeClr val="tx2"/>
          </a:solidFill>
          <a:latin typeface="Arial" charset="0"/>
        </a:defRPr>
      </a:lvl6pPr>
      <a:lvl7pPr marL="914210" algn="ctr" rtl="0" fontAlgn="base">
        <a:spcBef>
          <a:spcPct val="0"/>
        </a:spcBef>
        <a:spcAft>
          <a:spcPct val="0"/>
        </a:spcAft>
        <a:defRPr sz="4400">
          <a:solidFill>
            <a:schemeClr val="tx2"/>
          </a:solidFill>
          <a:latin typeface="Arial" charset="0"/>
        </a:defRPr>
      </a:lvl7pPr>
      <a:lvl8pPr marL="1371316" algn="ctr" rtl="0" fontAlgn="base">
        <a:spcBef>
          <a:spcPct val="0"/>
        </a:spcBef>
        <a:spcAft>
          <a:spcPct val="0"/>
        </a:spcAft>
        <a:defRPr sz="4400">
          <a:solidFill>
            <a:schemeClr val="tx2"/>
          </a:solidFill>
          <a:latin typeface="Arial" charset="0"/>
        </a:defRPr>
      </a:lvl8pPr>
      <a:lvl9pPr marL="1828421" algn="ctr" rtl="0" fontAlgn="base">
        <a:spcBef>
          <a:spcPct val="0"/>
        </a:spcBef>
        <a:spcAft>
          <a:spcPct val="0"/>
        </a:spcAft>
        <a:defRPr sz="4400">
          <a:solidFill>
            <a:schemeClr val="tx2"/>
          </a:solidFill>
          <a:latin typeface="Arial" charset="0"/>
        </a:defRPr>
      </a:lvl9pPr>
    </p:titleStyle>
    <p:bodyStyle>
      <a:lvl1pPr marL="342829" indent="-342829" algn="l" rtl="0" eaLnBrk="0" fontAlgn="base" hangingPunct="0">
        <a:spcBef>
          <a:spcPct val="20000"/>
        </a:spcBef>
        <a:spcAft>
          <a:spcPct val="0"/>
        </a:spcAft>
        <a:buChar char="•"/>
        <a:defRPr sz="3200">
          <a:solidFill>
            <a:schemeClr val="tx1"/>
          </a:solidFill>
          <a:latin typeface="+mn-lt"/>
          <a:ea typeface="+mn-ea"/>
          <a:cs typeface="+mn-cs"/>
        </a:defRPr>
      </a:lvl1pPr>
      <a:lvl2pPr marL="742796" indent="-285690" algn="l" rtl="0" eaLnBrk="0" fontAlgn="base" hangingPunct="0">
        <a:spcBef>
          <a:spcPct val="20000"/>
        </a:spcBef>
        <a:spcAft>
          <a:spcPct val="0"/>
        </a:spcAft>
        <a:buChar char="–"/>
        <a:defRPr sz="2800">
          <a:solidFill>
            <a:schemeClr val="tx1"/>
          </a:solidFill>
          <a:latin typeface="+mn-lt"/>
        </a:defRPr>
      </a:lvl2pPr>
      <a:lvl3pPr marL="1142764" indent="-228553" algn="l" rtl="0" eaLnBrk="0" fontAlgn="base" hangingPunct="0">
        <a:spcBef>
          <a:spcPct val="20000"/>
        </a:spcBef>
        <a:spcAft>
          <a:spcPct val="0"/>
        </a:spcAft>
        <a:buChar char="•"/>
        <a:defRPr sz="2400">
          <a:solidFill>
            <a:schemeClr val="tx1"/>
          </a:solidFill>
          <a:latin typeface="+mn-lt"/>
        </a:defRPr>
      </a:lvl3pPr>
      <a:lvl4pPr marL="1599868" indent="-228553" algn="l" rtl="0" eaLnBrk="0" fontAlgn="base" hangingPunct="0">
        <a:spcBef>
          <a:spcPct val="20000"/>
        </a:spcBef>
        <a:spcAft>
          <a:spcPct val="0"/>
        </a:spcAft>
        <a:buChar char="–"/>
        <a:defRPr sz="2000">
          <a:solidFill>
            <a:schemeClr val="tx1"/>
          </a:solidFill>
          <a:latin typeface="+mn-lt"/>
        </a:defRPr>
      </a:lvl4pPr>
      <a:lvl5pPr marL="2056974" indent="-228553" algn="l" rtl="0" eaLnBrk="0" fontAlgn="base" hangingPunct="0">
        <a:spcBef>
          <a:spcPct val="20000"/>
        </a:spcBef>
        <a:spcAft>
          <a:spcPct val="0"/>
        </a:spcAft>
        <a:buChar char="»"/>
        <a:defRPr sz="2000">
          <a:solidFill>
            <a:schemeClr val="tx1"/>
          </a:solidFill>
          <a:latin typeface="+mn-lt"/>
        </a:defRPr>
      </a:lvl5pPr>
      <a:lvl6pPr marL="2514079" indent="-228553" algn="l" rtl="0" fontAlgn="base">
        <a:spcBef>
          <a:spcPct val="20000"/>
        </a:spcBef>
        <a:spcAft>
          <a:spcPct val="0"/>
        </a:spcAft>
        <a:buChar char="»"/>
        <a:defRPr sz="2000">
          <a:solidFill>
            <a:schemeClr val="tx1"/>
          </a:solidFill>
          <a:latin typeface="+mn-lt"/>
        </a:defRPr>
      </a:lvl6pPr>
      <a:lvl7pPr marL="2971184" indent="-228553" algn="l" rtl="0" fontAlgn="base">
        <a:spcBef>
          <a:spcPct val="20000"/>
        </a:spcBef>
        <a:spcAft>
          <a:spcPct val="0"/>
        </a:spcAft>
        <a:buChar char="»"/>
        <a:defRPr sz="2000">
          <a:solidFill>
            <a:schemeClr val="tx1"/>
          </a:solidFill>
          <a:latin typeface="+mn-lt"/>
        </a:defRPr>
      </a:lvl7pPr>
      <a:lvl8pPr marL="3428289" indent="-228553" algn="l" rtl="0" fontAlgn="base">
        <a:spcBef>
          <a:spcPct val="20000"/>
        </a:spcBef>
        <a:spcAft>
          <a:spcPct val="0"/>
        </a:spcAft>
        <a:buChar char="»"/>
        <a:defRPr sz="2000">
          <a:solidFill>
            <a:schemeClr val="tx1"/>
          </a:solidFill>
          <a:latin typeface="+mn-lt"/>
        </a:defRPr>
      </a:lvl8pPr>
      <a:lvl9pPr marL="3885394" indent="-228553"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Milky_Way_2005.jpg"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ki/File:Milky_Way_2005.jpg" TargetMode="Externa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Chandra_image_of_Sgr_A.jpg" TargetMode="Externa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hyperlink" Target="https://www.nasa.gov/mission_pages/stardust/news/stardust_cosmiczoo.html"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sron.rug.nl/hifiscience/OMC1_spectra.html" TargetMode="Externa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http://www.sron.rug.nl/hifiscience/Comet_Lee.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scienceblogs.de/astrodicticum-simplex/2013/04/04/die-wunderbare-welt-der-exoplaneten-vi-wo-ist-die-zweite-erde/?all=1"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 y="0"/>
            <a:ext cx="9144000" cy="6858000"/>
          </a:xfrm>
          <a:prstGeom prst="rect">
            <a:avLst/>
          </a:prstGeom>
          <a:gradFill rotWithShape="1">
            <a:gsLst>
              <a:gs pos="0">
                <a:srgbClr val="000000"/>
              </a:gs>
              <a:gs pos="100000">
                <a:srgbClr val="8DB3E2"/>
              </a:gs>
            </a:gsLst>
            <a:lin ang="5400000" scaled="1"/>
          </a:gradFill>
          <a:ln w="9525">
            <a:no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65" name="Ellipse 64"/>
          <p:cNvSpPr/>
          <p:nvPr/>
        </p:nvSpPr>
        <p:spPr bwMode="auto">
          <a:xfrm>
            <a:off x="5467349" y="1676400"/>
            <a:ext cx="3420000" cy="3419475"/>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de-DE">
              <a:solidFill>
                <a:srgbClr val="000000"/>
              </a:solidFill>
              <a:cs typeface="+mn-cs"/>
            </a:endParaRPr>
          </a:p>
        </p:txBody>
      </p:sp>
      <p:grpSp>
        <p:nvGrpSpPr>
          <p:cNvPr id="3" name="Gruppieren 10"/>
          <p:cNvGrpSpPr/>
          <p:nvPr/>
        </p:nvGrpSpPr>
        <p:grpSpPr>
          <a:xfrm>
            <a:off x="0" y="0"/>
            <a:ext cx="9144000" cy="6871954"/>
            <a:chOff x="0" y="0"/>
            <a:chExt cx="9144000" cy="6871954"/>
          </a:xfrm>
        </p:grpSpPr>
        <p:pic>
          <p:nvPicPr>
            <p:cNvPr id="12" name="Grafik 11" descr="Rahmen Astronomie unten.png"/>
            <p:cNvPicPr>
              <a:picLocks/>
            </p:cNvPicPr>
            <p:nvPr/>
          </p:nvPicPr>
          <p:blipFill>
            <a:blip r:embed="rId2" cstate="print"/>
            <a:stretch>
              <a:fillRect/>
            </a:stretch>
          </p:blipFill>
          <p:spPr>
            <a:xfrm>
              <a:off x="0" y="6555600"/>
              <a:ext cx="9144000" cy="302400"/>
            </a:xfrm>
            <a:prstGeom prst="rect">
              <a:avLst/>
            </a:prstGeom>
          </p:spPr>
        </p:pic>
        <p:pic>
          <p:nvPicPr>
            <p:cNvPr id="14" name="Grafik 13" descr="Rahmen Astronomie oben.png"/>
            <p:cNvPicPr>
              <a:picLocks/>
            </p:cNvPicPr>
            <p:nvPr/>
          </p:nvPicPr>
          <p:blipFill>
            <a:blip r:embed="rId3" cstate="print"/>
            <a:stretch>
              <a:fillRect/>
            </a:stretch>
          </p:blipFill>
          <p:spPr>
            <a:xfrm>
              <a:off x="0" y="0"/>
              <a:ext cx="9144000" cy="403200"/>
            </a:xfrm>
            <a:prstGeom prst="rect">
              <a:avLst/>
            </a:prstGeom>
          </p:spPr>
        </p:pic>
        <p:sp>
          <p:nvSpPr>
            <p:cNvPr id="15" name="Textfeld 14"/>
            <p:cNvSpPr txBox="1"/>
            <p:nvPr/>
          </p:nvSpPr>
          <p:spPr>
            <a:xfrm>
              <a:off x="864365" y="6550871"/>
              <a:ext cx="3501109" cy="321083"/>
            </a:xfrm>
            <a:prstGeom prst="rect">
              <a:avLst/>
            </a:prstGeom>
            <a:noFill/>
          </p:spPr>
          <p:txBody>
            <a:bodyPr wrap="square" lIns="82936" tIns="41469" rIns="82936" bIns="41469" rtlCol="0">
              <a:spAutoFit/>
            </a:bodyPr>
            <a:lstStyle/>
            <a:p>
              <a:pPr defTabSz="829366" fontAlgn="auto">
                <a:spcBef>
                  <a:spcPts val="0"/>
                </a:spcBef>
                <a:spcAft>
                  <a:spcPts val="0"/>
                </a:spcAft>
                <a:defRPr/>
              </a:pPr>
              <a:r>
                <a:rPr lang="de-DE" sz="1500" kern="0" dirty="0">
                  <a:solidFill>
                    <a:srgbClr val="FFFFFF"/>
                  </a:solidFill>
                  <a:latin typeface="Arial"/>
                  <a:cs typeface="+mn-cs"/>
                </a:rPr>
                <a:t>S. Hanssen</a:t>
              </a:r>
            </a:p>
          </p:txBody>
        </p:sp>
        <p:sp>
          <p:nvSpPr>
            <p:cNvPr id="16" name="Rechteck 15"/>
            <p:cNvSpPr/>
            <p:nvPr/>
          </p:nvSpPr>
          <p:spPr>
            <a:xfrm>
              <a:off x="7515497" y="6580699"/>
              <a:ext cx="1604352" cy="243385"/>
            </a:xfrm>
            <a:prstGeom prst="rect">
              <a:avLst/>
            </a:prstGeom>
            <a:noFill/>
            <a:ln w="0">
              <a:solidFill>
                <a:srgbClr val="CCCCFF"/>
              </a:solidFill>
              <a:prstDash val="solid"/>
            </a:ln>
          </p:spPr>
          <p:txBody>
            <a:bodyPr vert="horz" wrap="none" lIns="81631" tIns="40816" rIns="81631" bIns="40816"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defTabSz="829366" fontAlgn="auto" hangingPunct="0">
                <a:spcBef>
                  <a:spcPts val="0"/>
                </a:spcBef>
                <a:spcAft>
                  <a:spcPts val="0"/>
                </a:spcAft>
                <a:buFont typeface="StarSymbol"/>
                <a:buNone/>
              </a:pPr>
              <a:r>
                <a:rPr lang="de-DE" sz="1300" dirty="0">
                  <a:solidFill>
                    <a:srgbClr val="FFFFFF"/>
                  </a:solidFill>
                  <a:latin typeface="Arial" pitchFamily="18"/>
                  <a:ea typeface="MS Gothic" pitchFamily="2"/>
                  <a:cs typeface="Tahoma" pitchFamily="2"/>
                </a:rPr>
                <a:t>ZPG </a:t>
              </a:r>
              <a:r>
                <a:rPr lang="de-DE" sz="1300" dirty="0">
                  <a:solidFill>
                    <a:srgbClr val="CCCCFF"/>
                  </a:solidFill>
                  <a:latin typeface="Arial" pitchFamily="18"/>
                  <a:ea typeface="MS Gothic" pitchFamily="2"/>
                  <a:cs typeface="Tahoma" pitchFamily="2"/>
                </a:rPr>
                <a:t>Astronomie</a:t>
              </a:r>
            </a:p>
          </p:txBody>
        </p:sp>
        <p:pic>
          <p:nvPicPr>
            <p:cNvPr id="17" name="Grafik 16"/>
            <p:cNvPicPr>
              <a:picLocks noChangeAspect="1"/>
            </p:cNvPicPr>
            <p:nvPr/>
          </p:nvPicPr>
          <p:blipFill>
            <a:blip r:embed="rId4" cstate="print">
              <a:alphaModFix/>
              <a:lum/>
            </a:blip>
            <a:srcRect/>
            <a:stretch>
              <a:fillRect/>
            </a:stretch>
          </p:blipFill>
          <p:spPr>
            <a:xfrm>
              <a:off x="65310" y="6597027"/>
              <a:ext cx="601250" cy="211998"/>
            </a:xfrm>
            <a:prstGeom prst="rect">
              <a:avLst/>
            </a:prstGeom>
            <a:noFill/>
            <a:ln>
              <a:noFill/>
            </a:ln>
          </p:spPr>
        </p:pic>
        <p:sp>
          <p:nvSpPr>
            <p:cNvPr id="18" name="Titel 1"/>
            <p:cNvSpPr txBox="1">
              <a:spLocks/>
            </p:cNvSpPr>
            <p:nvPr/>
          </p:nvSpPr>
          <p:spPr>
            <a:xfrm>
              <a:off x="1" y="2"/>
              <a:ext cx="6188797" cy="392933"/>
            </a:xfrm>
            <a:prstGeom prst="rect">
              <a:avLst/>
            </a:prstGeom>
          </p:spPr>
          <p:txBody>
            <a:bodyPr lIns="82936" tIns="41469" rIns="82936" bIns="41469" anchor="ctr"/>
            <a:lstStyle/>
            <a:p>
              <a:pPr defTabSz="829366" fontAlgn="auto" hangingPunct="0">
                <a:spcBef>
                  <a:spcPts val="0"/>
                </a:spcBef>
                <a:spcAft>
                  <a:spcPts val="0"/>
                </a:spcAft>
                <a:defRPr/>
              </a:pPr>
              <a:r>
                <a:rPr lang="de-DE" sz="2200" cap="small" dirty="0">
                  <a:solidFill>
                    <a:srgbClr val="FFFFD1"/>
                  </a:solidFill>
                  <a:latin typeface="Arial" pitchFamily="34" charset="0"/>
                  <a:ea typeface="MS Gothic" pitchFamily="2"/>
                  <a:cs typeface="Arial" pitchFamily="34" charset="0"/>
                </a:rPr>
                <a:t> </a:t>
              </a:r>
              <a:r>
                <a:rPr lang="de-DE" sz="2200" b="1" cap="small" dirty="0">
                  <a:solidFill>
                    <a:srgbClr val="FFFFFF"/>
                  </a:solidFill>
                  <a:latin typeface="Arial" pitchFamily="34" charset="0"/>
                  <a:ea typeface="MS Gothic" pitchFamily="2"/>
                  <a:cs typeface="Arial" pitchFamily="34" charset="0"/>
                </a:rPr>
                <a:t>3.1.3 Sterne und ihre Planeten</a:t>
              </a:r>
            </a:p>
          </p:txBody>
        </p:sp>
      </p:grpSp>
      <p:grpSp>
        <p:nvGrpSpPr>
          <p:cNvPr id="4" name="Group 3"/>
          <p:cNvGrpSpPr>
            <a:grpSpLocks noChangeAspect="1"/>
          </p:cNvGrpSpPr>
          <p:nvPr/>
        </p:nvGrpSpPr>
        <p:grpSpPr bwMode="auto">
          <a:xfrm flipH="1">
            <a:off x="6873875" y="3810000"/>
            <a:ext cx="842963" cy="1165225"/>
            <a:chOff x="2594" y="1944"/>
            <a:chExt cx="4024" cy="4274"/>
          </a:xfrm>
        </p:grpSpPr>
        <p:sp>
          <p:nvSpPr>
            <p:cNvPr id="1028" name="Oval 4"/>
            <p:cNvSpPr>
              <a:spLocks noChangeAspect="1" noChangeArrowheads="1"/>
            </p:cNvSpPr>
            <p:nvPr/>
          </p:nvSpPr>
          <p:spPr bwMode="auto">
            <a:xfrm>
              <a:off x="4718" y="3030"/>
              <a:ext cx="360" cy="248"/>
            </a:xfrm>
            <a:prstGeom prst="ellipse">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29" name="AutoShape 5"/>
            <p:cNvSpPr>
              <a:spLocks noChangeAspect="1" noChangeArrowheads="1"/>
            </p:cNvSpPr>
            <p:nvPr/>
          </p:nvSpPr>
          <p:spPr bwMode="auto">
            <a:xfrm>
              <a:off x="4679" y="3347"/>
              <a:ext cx="443" cy="127"/>
            </a:xfrm>
            <a:prstGeom prst="roundRect">
              <a:avLst>
                <a:gd name="adj" fmla="val 50000"/>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30" name="Rectangle 6"/>
            <p:cNvSpPr>
              <a:spLocks noChangeAspect="1" noChangeArrowheads="1"/>
            </p:cNvSpPr>
            <p:nvPr/>
          </p:nvSpPr>
          <p:spPr bwMode="auto">
            <a:xfrm>
              <a:off x="4762" y="3234"/>
              <a:ext cx="270" cy="127"/>
            </a:xfrm>
            <a:prstGeom prst="rect">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31" name="AutoShape 7"/>
            <p:cNvSpPr>
              <a:spLocks noChangeAspect="1" noChangeArrowheads="1"/>
            </p:cNvSpPr>
            <p:nvPr/>
          </p:nvSpPr>
          <p:spPr bwMode="auto">
            <a:xfrm rot="1325226">
              <a:off x="4201" y="3323"/>
              <a:ext cx="180" cy="289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32" name="AutoShape 8"/>
            <p:cNvSpPr>
              <a:spLocks noChangeAspect="1" noChangeArrowheads="1"/>
            </p:cNvSpPr>
            <p:nvPr/>
          </p:nvSpPr>
          <p:spPr bwMode="auto">
            <a:xfrm rot="-1404692">
              <a:off x="5438" y="3294"/>
              <a:ext cx="180" cy="289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grpSp>
          <p:nvGrpSpPr>
            <p:cNvPr id="5" name="Group 9"/>
            <p:cNvGrpSpPr>
              <a:grpSpLocks noChangeAspect="1"/>
            </p:cNvGrpSpPr>
            <p:nvPr/>
          </p:nvGrpSpPr>
          <p:grpSpPr bwMode="auto">
            <a:xfrm rot="-1899001">
              <a:off x="2594" y="1944"/>
              <a:ext cx="4024" cy="755"/>
              <a:chOff x="1609" y="2901"/>
              <a:chExt cx="4024" cy="755"/>
            </a:xfrm>
          </p:grpSpPr>
          <p:sp>
            <p:nvSpPr>
              <p:cNvPr id="1034" name="Rectangle 10"/>
              <p:cNvSpPr>
                <a:spLocks noChangeAspect="1" noChangeArrowheads="1"/>
              </p:cNvSpPr>
              <p:nvPr/>
            </p:nvSpPr>
            <p:spPr bwMode="auto">
              <a:xfrm>
                <a:off x="4853" y="3074"/>
                <a:ext cx="780" cy="510"/>
              </a:xfrm>
              <a:prstGeom prst="rect">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35" name="AutoShape 11"/>
              <p:cNvSpPr>
                <a:spLocks noChangeAspect="1" noChangeArrowheads="1"/>
              </p:cNvSpPr>
              <p:nvPr/>
            </p:nvSpPr>
            <p:spPr bwMode="auto">
              <a:xfrm rot="5400000">
                <a:off x="3300" y="1980"/>
                <a:ext cx="420" cy="268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36" name="AutoShape 12"/>
              <p:cNvSpPr>
                <a:spLocks noChangeAspect="1" noChangeArrowheads="1"/>
              </p:cNvSpPr>
              <p:nvPr/>
            </p:nvSpPr>
            <p:spPr bwMode="auto">
              <a:xfrm>
                <a:off x="4005" y="3075"/>
                <a:ext cx="143" cy="563"/>
              </a:xfrm>
              <a:prstGeom prst="roundRect">
                <a:avLst>
                  <a:gd name="adj" fmla="val 50000"/>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37" name="AutoShape 13"/>
              <p:cNvSpPr>
                <a:spLocks noChangeAspect="1" noChangeArrowheads="1"/>
              </p:cNvSpPr>
              <p:nvPr/>
            </p:nvSpPr>
            <p:spPr bwMode="auto">
              <a:xfrm>
                <a:off x="3240" y="3075"/>
                <a:ext cx="143" cy="563"/>
              </a:xfrm>
              <a:prstGeom prst="roundRect">
                <a:avLst>
                  <a:gd name="adj" fmla="val 50000"/>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38" name="AutoShape 14"/>
              <p:cNvSpPr>
                <a:spLocks noChangeAspect="1" noChangeArrowheads="1"/>
              </p:cNvSpPr>
              <p:nvPr/>
            </p:nvSpPr>
            <p:spPr bwMode="auto">
              <a:xfrm>
                <a:off x="4785" y="3015"/>
                <a:ext cx="143" cy="630"/>
              </a:xfrm>
              <a:prstGeom prst="roundRect">
                <a:avLst>
                  <a:gd name="adj" fmla="val 50000"/>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39" name="Rectangle 15"/>
              <p:cNvSpPr>
                <a:spLocks noChangeAspect="1" noChangeArrowheads="1"/>
              </p:cNvSpPr>
              <p:nvPr/>
            </p:nvSpPr>
            <p:spPr bwMode="auto">
              <a:xfrm>
                <a:off x="1822" y="3248"/>
                <a:ext cx="345" cy="143"/>
              </a:xfrm>
              <a:prstGeom prst="rect">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40" name="AutoShape 16"/>
              <p:cNvSpPr>
                <a:spLocks noChangeAspect="1" noChangeArrowheads="1"/>
              </p:cNvSpPr>
              <p:nvPr/>
            </p:nvSpPr>
            <p:spPr bwMode="auto">
              <a:xfrm rot="16200000">
                <a:off x="1628" y="3188"/>
                <a:ext cx="210" cy="248"/>
              </a:xfrm>
              <a:prstGeom prst="flowChartPunchedCard">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41" name="Rectangle 17"/>
              <p:cNvSpPr>
                <a:spLocks noChangeAspect="1" noChangeArrowheads="1"/>
              </p:cNvSpPr>
              <p:nvPr/>
            </p:nvSpPr>
            <p:spPr bwMode="auto">
              <a:xfrm>
                <a:off x="1664" y="2985"/>
                <a:ext cx="150" cy="263"/>
              </a:xfrm>
              <a:prstGeom prst="rect">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42" name="AutoShape 18"/>
              <p:cNvSpPr>
                <a:spLocks noChangeAspect="1" noChangeArrowheads="1"/>
              </p:cNvSpPr>
              <p:nvPr/>
            </p:nvSpPr>
            <p:spPr bwMode="auto">
              <a:xfrm rot="5400000">
                <a:off x="1668" y="2868"/>
                <a:ext cx="143" cy="210"/>
              </a:xfrm>
              <a:prstGeom prst="roundRect">
                <a:avLst>
                  <a:gd name="adj" fmla="val 50000"/>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43" name="Rectangle 19"/>
              <p:cNvSpPr>
                <a:spLocks noChangeAspect="1" noChangeArrowheads="1"/>
              </p:cNvSpPr>
              <p:nvPr/>
            </p:nvSpPr>
            <p:spPr bwMode="auto">
              <a:xfrm>
                <a:off x="3240" y="3585"/>
                <a:ext cx="908" cy="71"/>
              </a:xfrm>
              <a:prstGeom prst="rect">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44" name="Rectangle 20"/>
              <p:cNvSpPr>
                <a:spLocks noChangeAspect="1" noChangeArrowheads="1"/>
              </p:cNvSpPr>
              <p:nvPr/>
            </p:nvSpPr>
            <p:spPr bwMode="auto">
              <a:xfrm>
                <a:off x="2468" y="2963"/>
                <a:ext cx="353" cy="150"/>
              </a:xfrm>
              <a:prstGeom prst="rect">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45" name="Rectangle 21"/>
              <p:cNvSpPr>
                <a:spLocks noChangeAspect="1" noChangeArrowheads="1"/>
              </p:cNvSpPr>
              <p:nvPr/>
            </p:nvSpPr>
            <p:spPr bwMode="auto">
              <a:xfrm>
                <a:off x="2326" y="2997"/>
                <a:ext cx="203" cy="71"/>
              </a:xfrm>
              <a:prstGeom prst="rect">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46" name="Rectangle 22"/>
              <p:cNvSpPr>
                <a:spLocks noChangeAspect="1" noChangeArrowheads="1"/>
              </p:cNvSpPr>
              <p:nvPr/>
            </p:nvSpPr>
            <p:spPr bwMode="auto">
              <a:xfrm rot="16200000">
                <a:off x="2425" y="3137"/>
                <a:ext cx="203" cy="28"/>
              </a:xfrm>
              <a:prstGeom prst="rect">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47" name="Rectangle 23"/>
              <p:cNvSpPr>
                <a:spLocks noChangeAspect="1" noChangeArrowheads="1"/>
              </p:cNvSpPr>
              <p:nvPr/>
            </p:nvSpPr>
            <p:spPr bwMode="auto">
              <a:xfrm rot="16200000">
                <a:off x="2582" y="3167"/>
                <a:ext cx="203" cy="28"/>
              </a:xfrm>
              <a:prstGeom prst="rect">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grpSp>
        <p:sp>
          <p:nvSpPr>
            <p:cNvPr id="1048" name="Rectangle 24"/>
            <p:cNvSpPr>
              <a:spLocks noChangeAspect="1" noChangeArrowheads="1"/>
            </p:cNvSpPr>
            <p:nvPr/>
          </p:nvSpPr>
          <p:spPr bwMode="auto">
            <a:xfrm rot="-1899001">
              <a:off x="5164" y="2437"/>
              <a:ext cx="83" cy="1433"/>
            </a:xfrm>
            <a:prstGeom prst="rect">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49" name="Rectangle 25"/>
            <p:cNvSpPr>
              <a:spLocks noChangeAspect="1" noChangeArrowheads="1"/>
            </p:cNvSpPr>
            <p:nvPr/>
          </p:nvSpPr>
          <p:spPr bwMode="auto">
            <a:xfrm rot="-1899001">
              <a:off x="5179" y="3422"/>
              <a:ext cx="510" cy="191"/>
            </a:xfrm>
            <a:prstGeom prst="rect">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50" name="AutoShape 26"/>
            <p:cNvSpPr>
              <a:spLocks noChangeAspect="1" noChangeArrowheads="1"/>
            </p:cNvSpPr>
            <p:nvPr/>
          </p:nvSpPr>
          <p:spPr bwMode="auto">
            <a:xfrm rot="14300999">
              <a:off x="4657" y="2493"/>
              <a:ext cx="457" cy="31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51" name="Oval 27"/>
            <p:cNvSpPr>
              <a:spLocks noChangeAspect="1" noChangeArrowheads="1"/>
            </p:cNvSpPr>
            <p:nvPr/>
          </p:nvSpPr>
          <p:spPr bwMode="auto">
            <a:xfrm rot="-1899001">
              <a:off x="4698" y="2759"/>
              <a:ext cx="383" cy="367"/>
            </a:xfrm>
            <a:prstGeom prst="ellipse">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52" name="AutoShape 28"/>
            <p:cNvSpPr>
              <a:spLocks noChangeAspect="1" noChangeArrowheads="1"/>
            </p:cNvSpPr>
            <p:nvPr/>
          </p:nvSpPr>
          <p:spPr bwMode="auto">
            <a:xfrm rot="3500999">
              <a:off x="4589" y="2975"/>
              <a:ext cx="232" cy="17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53" name="Rectangle 29"/>
            <p:cNvSpPr>
              <a:spLocks noChangeAspect="1" noChangeArrowheads="1"/>
            </p:cNvSpPr>
            <p:nvPr/>
          </p:nvSpPr>
          <p:spPr bwMode="auto">
            <a:xfrm>
              <a:off x="4500" y="4275"/>
              <a:ext cx="833" cy="71"/>
            </a:xfrm>
            <a:prstGeom prst="rect">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grpSp>
      <p:sp>
        <p:nvSpPr>
          <p:cNvPr id="1055" name="AutoShape 31"/>
          <p:cNvSpPr>
            <a:spLocks noChangeArrowheads="1"/>
          </p:cNvSpPr>
          <p:nvPr/>
        </p:nvSpPr>
        <p:spPr bwMode="auto">
          <a:xfrm rot="20790079">
            <a:off x="1552575" y="2576513"/>
            <a:ext cx="249238" cy="415925"/>
          </a:xfrm>
          <a:prstGeom prst="moon">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grpSp>
        <p:nvGrpSpPr>
          <p:cNvPr id="6" name="Group 32"/>
          <p:cNvGrpSpPr>
            <a:grpSpLocks/>
          </p:cNvGrpSpPr>
          <p:nvPr/>
        </p:nvGrpSpPr>
        <p:grpSpPr bwMode="auto">
          <a:xfrm rot="20328475">
            <a:off x="565150" y="4597400"/>
            <a:ext cx="673100" cy="279400"/>
            <a:chOff x="8650" y="4564"/>
            <a:chExt cx="638" cy="283"/>
          </a:xfrm>
        </p:grpSpPr>
        <p:sp>
          <p:nvSpPr>
            <p:cNvPr id="1057" name="Oval 33"/>
            <p:cNvSpPr>
              <a:spLocks noChangeArrowheads="1"/>
            </p:cNvSpPr>
            <p:nvPr/>
          </p:nvSpPr>
          <p:spPr bwMode="auto">
            <a:xfrm>
              <a:off x="8820" y="4564"/>
              <a:ext cx="296" cy="283"/>
            </a:xfrm>
            <a:prstGeom prst="ellipse">
              <a:avLst/>
            </a:prstGeom>
            <a:gradFill rotWithShape="1">
              <a:gsLst>
                <a:gs pos="0">
                  <a:srgbClr val="C0C0C0"/>
                </a:gs>
                <a:gs pos="50000">
                  <a:srgbClr val="C0C0C0">
                    <a:gamma/>
                    <a:shade val="21569"/>
                    <a:invGamma/>
                  </a:srgbClr>
                </a:gs>
                <a:gs pos="100000">
                  <a:srgbClr val="C0C0C0"/>
                </a:gs>
              </a:gsLst>
              <a:lin ang="5400000" scaled="1"/>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58" name="Freeform 34"/>
            <p:cNvSpPr>
              <a:spLocks/>
            </p:cNvSpPr>
            <p:nvPr/>
          </p:nvSpPr>
          <p:spPr bwMode="auto">
            <a:xfrm>
              <a:off x="8650" y="4671"/>
              <a:ext cx="638" cy="67"/>
            </a:xfrm>
            <a:custGeom>
              <a:avLst/>
              <a:gdLst/>
              <a:ahLst/>
              <a:cxnLst>
                <a:cxn ang="0">
                  <a:pos x="167" y="0"/>
                </a:cxn>
                <a:cxn ang="0">
                  <a:pos x="71" y="15"/>
                </a:cxn>
                <a:cxn ang="0">
                  <a:pos x="41" y="42"/>
                </a:cxn>
                <a:cxn ang="0">
                  <a:pos x="320" y="66"/>
                </a:cxn>
                <a:cxn ang="0">
                  <a:pos x="596" y="36"/>
                </a:cxn>
                <a:cxn ang="0">
                  <a:pos x="575" y="12"/>
                </a:cxn>
                <a:cxn ang="0">
                  <a:pos x="464" y="3"/>
                </a:cxn>
              </a:cxnLst>
              <a:rect l="0" t="0" r="r" b="b"/>
              <a:pathLst>
                <a:path w="638" h="67">
                  <a:moveTo>
                    <a:pt x="167" y="0"/>
                  </a:moveTo>
                  <a:cubicBezTo>
                    <a:pt x="151" y="2"/>
                    <a:pt x="92" y="8"/>
                    <a:pt x="71" y="15"/>
                  </a:cubicBezTo>
                  <a:cubicBezTo>
                    <a:pt x="50" y="22"/>
                    <a:pt x="0" y="34"/>
                    <a:pt x="41" y="42"/>
                  </a:cubicBezTo>
                  <a:cubicBezTo>
                    <a:pt x="82" y="50"/>
                    <a:pt x="228" y="67"/>
                    <a:pt x="320" y="66"/>
                  </a:cubicBezTo>
                  <a:cubicBezTo>
                    <a:pt x="412" y="65"/>
                    <a:pt x="554" y="45"/>
                    <a:pt x="596" y="36"/>
                  </a:cubicBezTo>
                  <a:cubicBezTo>
                    <a:pt x="638" y="27"/>
                    <a:pt x="597" y="17"/>
                    <a:pt x="575" y="12"/>
                  </a:cubicBezTo>
                  <a:cubicBezTo>
                    <a:pt x="553" y="7"/>
                    <a:pt x="487" y="5"/>
                    <a:pt x="464" y="3"/>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grpSp>
      <p:sp>
        <p:nvSpPr>
          <p:cNvPr id="1059" name="AutoShape 35"/>
          <p:cNvSpPr>
            <a:spLocks noChangeArrowheads="1"/>
          </p:cNvSpPr>
          <p:nvPr/>
        </p:nvSpPr>
        <p:spPr bwMode="auto">
          <a:xfrm>
            <a:off x="7927975" y="804863"/>
            <a:ext cx="295275" cy="261937"/>
          </a:xfrm>
          <a:prstGeom prst="star4">
            <a:avLst>
              <a:gd name="adj" fmla="val 125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60" name="AutoShape 36"/>
          <p:cNvSpPr>
            <a:spLocks noChangeArrowheads="1"/>
          </p:cNvSpPr>
          <p:nvPr/>
        </p:nvSpPr>
        <p:spPr bwMode="auto">
          <a:xfrm>
            <a:off x="3017838" y="4213225"/>
            <a:ext cx="247650" cy="231775"/>
          </a:xfrm>
          <a:prstGeom prst="star4">
            <a:avLst>
              <a:gd name="adj" fmla="val 125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61" name="AutoShape 37"/>
          <p:cNvSpPr>
            <a:spLocks noChangeArrowheads="1"/>
          </p:cNvSpPr>
          <p:nvPr/>
        </p:nvSpPr>
        <p:spPr bwMode="auto">
          <a:xfrm>
            <a:off x="642938" y="1085850"/>
            <a:ext cx="168275" cy="153988"/>
          </a:xfrm>
          <a:prstGeom prst="star4">
            <a:avLst>
              <a:gd name="adj" fmla="val 125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62" name="AutoShape 38"/>
          <p:cNvSpPr>
            <a:spLocks noChangeArrowheads="1"/>
          </p:cNvSpPr>
          <p:nvPr/>
        </p:nvSpPr>
        <p:spPr bwMode="auto">
          <a:xfrm>
            <a:off x="4311650" y="2932113"/>
            <a:ext cx="168275" cy="153987"/>
          </a:xfrm>
          <a:prstGeom prst="star4">
            <a:avLst>
              <a:gd name="adj" fmla="val 125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63" name="AutoShape 39"/>
          <p:cNvSpPr>
            <a:spLocks noChangeAspect="1" noChangeArrowheads="1"/>
          </p:cNvSpPr>
          <p:nvPr/>
        </p:nvSpPr>
        <p:spPr bwMode="auto">
          <a:xfrm>
            <a:off x="5716588" y="1273175"/>
            <a:ext cx="215900" cy="192088"/>
          </a:xfrm>
          <a:prstGeom prst="star4">
            <a:avLst>
              <a:gd name="adj" fmla="val 125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grpSp>
        <p:nvGrpSpPr>
          <p:cNvPr id="7" name="Group 40"/>
          <p:cNvGrpSpPr>
            <a:grpSpLocks noChangeAspect="1"/>
          </p:cNvGrpSpPr>
          <p:nvPr/>
        </p:nvGrpSpPr>
        <p:grpSpPr bwMode="auto">
          <a:xfrm rot="19238221">
            <a:off x="2768600" y="866774"/>
            <a:ext cx="714375" cy="1349375"/>
            <a:chOff x="4612" y="6685"/>
            <a:chExt cx="1529" cy="2916"/>
          </a:xfrm>
        </p:grpSpPr>
        <p:sp>
          <p:nvSpPr>
            <p:cNvPr id="1065" name="Oval 41"/>
            <p:cNvSpPr>
              <a:spLocks noChangeAspect="1" noChangeArrowheads="1"/>
            </p:cNvSpPr>
            <p:nvPr/>
          </p:nvSpPr>
          <p:spPr bwMode="auto">
            <a:xfrm>
              <a:off x="4612" y="6975"/>
              <a:ext cx="171" cy="170"/>
            </a:xfrm>
            <a:prstGeom prst="ellipse">
              <a:avLst/>
            </a:prstGeom>
            <a:solidFill>
              <a:srgbClr val="FFFFFF"/>
            </a:solidFill>
            <a:ln w="508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66" name="Oval 42"/>
            <p:cNvSpPr>
              <a:spLocks noChangeAspect="1" noChangeArrowheads="1"/>
            </p:cNvSpPr>
            <p:nvPr/>
          </p:nvSpPr>
          <p:spPr bwMode="auto">
            <a:xfrm>
              <a:off x="5684" y="7193"/>
              <a:ext cx="146" cy="144"/>
            </a:xfrm>
            <a:prstGeom prst="ellipse">
              <a:avLst/>
            </a:prstGeom>
            <a:solidFill>
              <a:srgbClr val="FFFFFF"/>
            </a:solidFill>
            <a:ln w="508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67" name="Oval 43"/>
            <p:cNvSpPr>
              <a:spLocks noChangeAspect="1" noChangeArrowheads="1"/>
            </p:cNvSpPr>
            <p:nvPr/>
          </p:nvSpPr>
          <p:spPr bwMode="auto">
            <a:xfrm>
              <a:off x="5250" y="8263"/>
              <a:ext cx="144" cy="144"/>
            </a:xfrm>
            <a:prstGeom prst="ellipse">
              <a:avLst/>
            </a:prstGeom>
            <a:solidFill>
              <a:srgbClr val="FFFFFF"/>
            </a:solidFill>
            <a:ln w="508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68" name="Oval 44"/>
            <p:cNvSpPr>
              <a:spLocks noChangeAspect="1" noChangeArrowheads="1"/>
            </p:cNvSpPr>
            <p:nvPr/>
          </p:nvSpPr>
          <p:spPr bwMode="auto">
            <a:xfrm>
              <a:off x="5079" y="8353"/>
              <a:ext cx="144" cy="144"/>
            </a:xfrm>
            <a:prstGeom prst="ellipse">
              <a:avLst/>
            </a:prstGeom>
            <a:solidFill>
              <a:srgbClr val="FFFFFF"/>
            </a:solidFill>
            <a:ln w="508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69" name="Oval 45"/>
            <p:cNvSpPr>
              <a:spLocks noChangeAspect="1" noChangeArrowheads="1"/>
            </p:cNvSpPr>
            <p:nvPr/>
          </p:nvSpPr>
          <p:spPr bwMode="auto">
            <a:xfrm>
              <a:off x="4787" y="9464"/>
              <a:ext cx="137" cy="137"/>
            </a:xfrm>
            <a:prstGeom prst="ellipse">
              <a:avLst/>
            </a:prstGeom>
            <a:solidFill>
              <a:srgbClr val="FFFFFF"/>
            </a:solidFill>
            <a:ln w="508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70" name="Oval 46"/>
            <p:cNvSpPr>
              <a:spLocks noChangeAspect="1" noChangeArrowheads="1"/>
            </p:cNvSpPr>
            <p:nvPr/>
          </p:nvSpPr>
          <p:spPr bwMode="auto">
            <a:xfrm>
              <a:off x="5408" y="8142"/>
              <a:ext cx="135" cy="137"/>
            </a:xfrm>
            <a:prstGeom prst="ellipse">
              <a:avLst/>
            </a:prstGeom>
            <a:solidFill>
              <a:srgbClr val="FFFFFF"/>
            </a:solidFill>
            <a:ln w="508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71" name="Oval 47"/>
            <p:cNvSpPr>
              <a:spLocks noChangeAspect="1" noChangeArrowheads="1"/>
            </p:cNvSpPr>
            <p:nvPr/>
          </p:nvSpPr>
          <p:spPr bwMode="auto">
            <a:xfrm>
              <a:off x="5953" y="9272"/>
              <a:ext cx="188" cy="188"/>
            </a:xfrm>
            <a:prstGeom prst="ellipse">
              <a:avLst/>
            </a:prstGeom>
            <a:solidFill>
              <a:srgbClr val="FFFFFF"/>
            </a:solidFill>
            <a:ln w="508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72" name="Oval 48"/>
            <p:cNvSpPr>
              <a:spLocks noChangeAspect="1" noChangeArrowheads="1"/>
            </p:cNvSpPr>
            <p:nvPr/>
          </p:nvSpPr>
          <p:spPr bwMode="auto">
            <a:xfrm>
              <a:off x="5385" y="6685"/>
              <a:ext cx="94" cy="94"/>
            </a:xfrm>
            <a:prstGeom prst="ellipse">
              <a:avLst/>
            </a:prstGeom>
            <a:solidFill>
              <a:srgbClr val="FFFFFF"/>
            </a:solidFill>
            <a:ln w="508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73" name="Oval 49"/>
            <p:cNvSpPr>
              <a:spLocks noChangeAspect="1" noChangeArrowheads="1"/>
            </p:cNvSpPr>
            <p:nvPr/>
          </p:nvSpPr>
          <p:spPr bwMode="auto">
            <a:xfrm>
              <a:off x="5257" y="8945"/>
              <a:ext cx="120" cy="118"/>
            </a:xfrm>
            <a:prstGeom prst="ellipse">
              <a:avLst/>
            </a:prstGeom>
            <a:solidFill>
              <a:srgbClr val="FFFFFF"/>
            </a:solidFill>
            <a:ln w="508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74" name="Oval 50"/>
            <p:cNvSpPr>
              <a:spLocks noChangeAspect="1" noChangeArrowheads="1"/>
            </p:cNvSpPr>
            <p:nvPr/>
          </p:nvSpPr>
          <p:spPr bwMode="auto">
            <a:xfrm>
              <a:off x="5680" y="8464"/>
              <a:ext cx="103" cy="101"/>
            </a:xfrm>
            <a:prstGeom prst="ellipse">
              <a:avLst/>
            </a:prstGeom>
            <a:solidFill>
              <a:srgbClr val="FFFFFF"/>
            </a:solidFill>
            <a:ln w="508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75" name="Oval 51"/>
            <p:cNvSpPr>
              <a:spLocks noChangeAspect="1" noChangeArrowheads="1"/>
            </p:cNvSpPr>
            <p:nvPr/>
          </p:nvSpPr>
          <p:spPr bwMode="auto">
            <a:xfrm>
              <a:off x="5321" y="6776"/>
              <a:ext cx="94" cy="93"/>
            </a:xfrm>
            <a:prstGeom prst="ellipse">
              <a:avLst/>
            </a:prstGeom>
            <a:solidFill>
              <a:srgbClr val="FFFFFF"/>
            </a:solidFill>
            <a:ln w="508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76" name="Oval 52"/>
            <p:cNvSpPr>
              <a:spLocks noChangeAspect="1" noChangeArrowheads="1"/>
            </p:cNvSpPr>
            <p:nvPr/>
          </p:nvSpPr>
          <p:spPr bwMode="auto">
            <a:xfrm>
              <a:off x="5395" y="6753"/>
              <a:ext cx="84" cy="86"/>
            </a:xfrm>
            <a:prstGeom prst="ellipse">
              <a:avLst/>
            </a:prstGeom>
            <a:solidFill>
              <a:srgbClr val="FFFFFF"/>
            </a:solidFill>
            <a:ln w="508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77" name="Oval 53"/>
            <p:cNvSpPr>
              <a:spLocks noChangeAspect="1" noChangeArrowheads="1"/>
            </p:cNvSpPr>
            <p:nvPr/>
          </p:nvSpPr>
          <p:spPr bwMode="auto">
            <a:xfrm>
              <a:off x="5291" y="8808"/>
              <a:ext cx="77" cy="76"/>
            </a:xfrm>
            <a:prstGeom prst="ellipse">
              <a:avLst/>
            </a:prstGeom>
            <a:solidFill>
              <a:srgbClr val="FFFFFF"/>
            </a:solidFill>
            <a:ln w="508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78" name="Oval 54"/>
            <p:cNvSpPr>
              <a:spLocks noChangeAspect="1" noChangeArrowheads="1"/>
            </p:cNvSpPr>
            <p:nvPr/>
          </p:nvSpPr>
          <p:spPr bwMode="auto">
            <a:xfrm>
              <a:off x="5291" y="8979"/>
              <a:ext cx="77" cy="77"/>
            </a:xfrm>
            <a:prstGeom prst="ellipse">
              <a:avLst/>
            </a:prstGeom>
            <a:solidFill>
              <a:srgbClr val="FFFFFF"/>
            </a:solidFill>
            <a:ln w="508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79" name="Oval 55"/>
            <p:cNvSpPr>
              <a:spLocks noChangeAspect="1" noChangeArrowheads="1"/>
            </p:cNvSpPr>
            <p:nvPr/>
          </p:nvSpPr>
          <p:spPr bwMode="auto">
            <a:xfrm>
              <a:off x="5291" y="8894"/>
              <a:ext cx="69" cy="68"/>
            </a:xfrm>
            <a:prstGeom prst="ellipse">
              <a:avLst/>
            </a:prstGeom>
            <a:solidFill>
              <a:srgbClr val="FFFFFF"/>
            </a:solidFill>
            <a:ln w="508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grpSp>
      <p:sp>
        <p:nvSpPr>
          <p:cNvPr id="1080" name="AutoShape 56"/>
          <p:cNvSpPr>
            <a:spLocks noChangeArrowheads="1"/>
          </p:cNvSpPr>
          <p:nvPr/>
        </p:nvSpPr>
        <p:spPr bwMode="auto">
          <a:xfrm>
            <a:off x="395288" y="3336925"/>
            <a:ext cx="169862" cy="153988"/>
          </a:xfrm>
          <a:prstGeom prst="star4">
            <a:avLst>
              <a:gd name="adj" fmla="val 125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endParaRPr lang="de-DE">
              <a:solidFill>
                <a:srgbClr val="000000"/>
              </a:solidFill>
              <a:cs typeface="+mn-cs"/>
            </a:endParaRPr>
          </a:p>
        </p:txBody>
      </p:sp>
      <p:sp>
        <p:nvSpPr>
          <p:cNvPr id="1081" name="Text Box 57"/>
          <p:cNvSpPr txBox="1">
            <a:spLocks noChangeArrowheads="1"/>
          </p:cNvSpPr>
          <p:nvPr/>
        </p:nvSpPr>
        <p:spPr bwMode="auto">
          <a:xfrm>
            <a:off x="5172075" y="1746250"/>
            <a:ext cx="3571875" cy="2511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algn="ctr">
              <a:spcBef>
                <a:spcPts val="563"/>
              </a:spcBef>
              <a:spcAft>
                <a:spcPts val="563"/>
              </a:spcAft>
            </a:pPr>
            <a:endParaRPr lang="de-DE" b="1" dirty="0">
              <a:solidFill>
                <a:srgbClr val="333333"/>
              </a:solidFill>
              <a:latin typeface="Tahoma" pitchFamily="34" charset="0"/>
              <a:cs typeface="Arial" pitchFamily="34" charset="0"/>
            </a:endParaRPr>
          </a:p>
          <a:p>
            <a:pPr lvl="1" algn="ctr">
              <a:spcBef>
                <a:spcPts val="563"/>
              </a:spcBef>
              <a:spcAft>
                <a:spcPts val="563"/>
              </a:spcAft>
            </a:pPr>
            <a:r>
              <a:rPr lang="de-DE" sz="3600" b="1" cap="small" dirty="0">
                <a:solidFill>
                  <a:srgbClr val="000000"/>
                </a:solidFill>
                <a:latin typeface="Arial" pitchFamily="34" charset="0"/>
                <a:cs typeface="Arial" pitchFamily="34" charset="0"/>
              </a:rPr>
              <a:t>Astronomie</a:t>
            </a:r>
          </a:p>
          <a:p>
            <a:pPr lvl="1" algn="ctr">
              <a:spcBef>
                <a:spcPts val="563"/>
              </a:spcBef>
              <a:spcAft>
                <a:spcPts val="563"/>
              </a:spcAft>
            </a:pPr>
            <a:r>
              <a:rPr lang="de-DE" sz="3600" b="1" cap="small" dirty="0">
                <a:solidFill>
                  <a:srgbClr val="000000"/>
                </a:solidFill>
                <a:latin typeface="Arial" pitchFamily="34" charset="0"/>
                <a:cs typeface="Arial" pitchFamily="34" charset="0"/>
              </a:rPr>
              <a:t>Wahlfach</a:t>
            </a:r>
          </a:p>
        </p:txBody>
      </p:sp>
      <p:sp>
        <p:nvSpPr>
          <p:cNvPr id="71" name="Textfeld 70"/>
          <p:cNvSpPr txBox="1"/>
          <p:nvPr/>
        </p:nvSpPr>
        <p:spPr>
          <a:xfrm>
            <a:off x="1438276" y="5372100"/>
            <a:ext cx="6381750" cy="707886"/>
          </a:xfrm>
          <a:prstGeom prst="rect">
            <a:avLst/>
          </a:prstGeom>
          <a:noFill/>
        </p:spPr>
        <p:txBody>
          <a:bodyPr wrap="square" rtlCol="0">
            <a:spAutoFit/>
          </a:bodyPr>
          <a:lstStyle/>
          <a:p>
            <a:pPr algn="ctr"/>
            <a:r>
              <a:rPr lang="de-DE" sz="4000" b="1" cap="small" dirty="0">
                <a:solidFill>
                  <a:srgbClr val="000000"/>
                </a:solidFill>
                <a:cs typeface="+mn-cs"/>
              </a:rPr>
              <a:t>Leben im Universum</a:t>
            </a:r>
          </a:p>
        </p:txBody>
      </p:sp>
      <p:sp>
        <p:nvSpPr>
          <p:cNvPr id="72" name="Rechteck 71"/>
          <p:cNvSpPr/>
          <p:nvPr/>
        </p:nvSpPr>
        <p:spPr>
          <a:xfrm>
            <a:off x="7470648" y="6264207"/>
            <a:ext cx="1673352" cy="276999"/>
          </a:xfrm>
          <a:prstGeom prst="rect">
            <a:avLst/>
          </a:prstGeom>
        </p:spPr>
        <p:txBody>
          <a:bodyPr wrap="square">
            <a:spAutoFit/>
          </a:bodyPr>
          <a:lstStyle>
            <a:defPPr>
              <a:defRPr lang="de-DE"/>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1200" kern="0" dirty="0">
                <a:solidFill>
                  <a:srgbClr val="FFFFFF"/>
                </a:solidFill>
              </a:rPr>
              <a:t>Grafiken</a:t>
            </a:r>
            <a:r>
              <a:rPr kumimoji="0" lang="de-DE" sz="1200" b="0" i="0" u="none" strike="noStrike" kern="0" cap="none" spc="0" normalizeH="0" baseline="0" noProof="0" dirty="0">
                <a:ln>
                  <a:noFill/>
                </a:ln>
                <a:solidFill>
                  <a:srgbClr val="FFFFFF"/>
                </a:solidFill>
                <a:effectLst/>
                <a:uLnTx/>
                <a:uFillTx/>
              </a:rPr>
              <a:t>: S. Hanssen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Inhaltsplatzhalter 2"/>
          <p:cNvSpPr>
            <a:spLocks noGrp="1"/>
          </p:cNvSpPr>
          <p:nvPr>
            <p:ph idx="4294967295"/>
          </p:nvPr>
        </p:nvSpPr>
        <p:spPr>
          <a:xfrm>
            <a:off x="396000" y="1195200"/>
            <a:ext cx="8435975" cy="5112320"/>
          </a:xfrm>
          <a:prstGeom prst="rect">
            <a:avLst/>
          </a:prstGeom>
        </p:spPr>
        <p:txBody>
          <a:bodyPr/>
          <a:lstStyle/>
          <a:p>
            <a:pPr algn="just">
              <a:buNone/>
            </a:pPr>
            <a:r>
              <a:rPr lang="de-DE" sz="2400" dirty="0">
                <a:solidFill>
                  <a:schemeClr val="bg1"/>
                </a:solidFill>
              </a:rPr>
              <a:t>G- , K- , und M- Sterne:</a:t>
            </a:r>
          </a:p>
          <a:p>
            <a:pPr algn="just">
              <a:buNone/>
            </a:pPr>
            <a:endParaRPr lang="de-DE" sz="2400" dirty="0">
              <a:solidFill>
                <a:schemeClr val="bg1"/>
              </a:solidFill>
            </a:endParaRPr>
          </a:p>
          <a:p>
            <a:pPr algn="just"/>
            <a:endParaRPr lang="de-DE" sz="2400" dirty="0">
              <a:solidFill>
                <a:schemeClr val="bg1"/>
              </a:solidFill>
            </a:endParaRPr>
          </a:p>
        </p:txBody>
      </p:sp>
      <p:sp>
        <p:nvSpPr>
          <p:cNvPr id="282" name="Inhaltsplatzhalter 2"/>
          <p:cNvSpPr txBox="1">
            <a:spLocks/>
          </p:cNvSpPr>
          <p:nvPr/>
        </p:nvSpPr>
        <p:spPr bwMode="auto">
          <a:xfrm>
            <a:off x="396000" y="548600"/>
            <a:ext cx="8435400" cy="682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0" cap="small" dirty="0">
                <a:solidFill>
                  <a:schemeClr val="bg1"/>
                </a:solidFill>
                <a:latin typeface="+mn-lt"/>
                <a:cs typeface="+mn-cs"/>
              </a:rPr>
              <a:t>Lebensdauer der Sterne</a:t>
            </a:r>
            <a:endParaRPr kumimoji="0" lang="de-DE" sz="2400" b="1" i="0" u="none" strike="noStrike" kern="0" cap="small" spc="0" normalizeH="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mn-lt"/>
                <a:ea typeface="+mn-ea"/>
                <a:cs typeface="+mn-cs"/>
              </a:rPr>
              <a:t>	</a:t>
            </a:r>
            <a:endParaRPr kumimoji="0" lang="de-DE" sz="2400" b="0" i="0" u="none" strike="noStrike" kern="0" cap="none" spc="0" normalizeH="0" baseline="0" noProof="0" dirty="0">
              <a:ln>
                <a:noFill/>
              </a:ln>
              <a:solidFill>
                <a:srgbClr val="FFFF23"/>
              </a:solidFill>
              <a:effectLst/>
              <a:uLnTx/>
              <a:uFillTx/>
              <a:latin typeface="+mn-lt"/>
              <a:ea typeface="+mn-ea"/>
              <a:cs typeface="+mn-cs"/>
            </a:endParaRPr>
          </a:p>
        </p:txBody>
      </p:sp>
      <p:grpSp>
        <p:nvGrpSpPr>
          <p:cNvPr id="283" name="Gruppieren 282"/>
          <p:cNvGrpSpPr>
            <a:grpSpLocks noChangeAspect="1"/>
          </p:cNvGrpSpPr>
          <p:nvPr/>
        </p:nvGrpSpPr>
        <p:grpSpPr>
          <a:xfrm>
            <a:off x="971600" y="1917303"/>
            <a:ext cx="6431374" cy="4145733"/>
            <a:chOff x="-654517" y="1052670"/>
            <a:chExt cx="8106915" cy="5225806"/>
          </a:xfrm>
        </p:grpSpPr>
        <p:sp>
          <p:nvSpPr>
            <p:cNvPr id="284" name="Line 5"/>
            <p:cNvSpPr>
              <a:spLocks noChangeShapeType="1"/>
            </p:cNvSpPr>
            <p:nvPr/>
          </p:nvSpPr>
          <p:spPr bwMode="auto">
            <a:xfrm flipH="1" flipV="1">
              <a:off x="971500" y="1052670"/>
              <a:ext cx="0" cy="4896680"/>
            </a:xfrm>
            <a:prstGeom prst="line">
              <a:avLst/>
            </a:prstGeom>
            <a:noFill/>
            <a:ln w="28575">
              <a:solidFill>
                <a:srgbClr val="FFFFFF"/>
              </a:solidFill>
              <a:round/>
              <a:headEnd/>
              <a:tailEnd type="none" w="med" len="lg"/>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285" name="Line 6"/>
            <p:cNvSpPr>
              <a:spLocks noChangeShapeType="1"/>
            </p:cNvSpPr>
            <p:nvPr/>
          </p:nvSpPr>
          <p:spPr bwMode="auto">
            <a:xfrm flipH="1">
              <a:off x="971499" y="5949350"/>
              <a:ext cx="6480899" cy="0"/>
            </a:xfrm>
            <a:prstGeom prst="line">
              <a:avLst/>
            </a:prstGeom>
            <a:noFill/>
            <a:ln w="28575">
              <a:solidFill>
                <a:srgbClr val="FFFFFF"/>
              </a:solidFill>
              <a:round/>
              <a:headEnd/>
              <a:tailEnd type="none" w="med" len="lg"/>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cxnSp>
          <p:nvCxnSpPr>
            <p:cNvPr id="286" name="Gerade Verbindung 285"/>
            <p:cNvCxnSpPr/>
            <p:nvPr/>
          </p:nvCxnSpPr>
          <p:spPr bwMode="auto">
            <a:xfrm>
              <a:off x="899490" y="378905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287" name="Gerade Verbindung 286"/>
            <p:cNvCxnSpPr/>
            <p:nvPr/>
          </p:nvCxnSpPr>
          <p:spPr bwMode="auto">
            <a:xfrm>
              <a:off x="899490" y="422111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288" name="Gerade Verbindung 287"/>
            <p:cNvCxnSpPr/>
            <p:nvPr/>
          </p:nvCxnSpPr>
          <p:spPr bwMode="auto">
            <a:xfrm>
              <a:off x="899490" y="465317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289" name="Gerade Verbindung 288"/>
            <p:cNvCxnSpPr/>
            <p:nvPr/>
          </p:nvCxnSpPr>
          <p:spPr bwMode="auto">
            <a:xfrm>
              <a:off x="899490" y="508523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290" name="Gerade Verbindung 289"/>
            <p:cNvCxnSpPr/>
            <p:nvPr/>
          </p:nvCxnSpPr>
          <p:spPr bwMode="auto">
            <a:xfrm>
              <a:off x="899490" y="551729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291" name="Gerade Verbindung 290"/>
            <p:cNvCxnSpPr/>
            <p:nvPr/>
          </p:nvCxnSpPr>
          <p:spPr bwMode="auto">
            <a:xfrm>
              <a:off x="16916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292" name="Gerade Verbindung 291"/>
            <p:cNvCxnSpPr/>
            <p:nvPr/>
          </p:nvCxnSpPr>
          <p:spPr bwMode="auto">
            <a:xfrm>
              <a:off x="24117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293" name="Gerade Verbindung 292"/>
            <p:cNvCxnSpPr/>
            <p:nvPr/>
          </p:nvCxnSpPr>
          <p:spPr bwMode="auto">
            <a:xfrm>
              <a:off x="31318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294" name="Gerade Verbindung 293"/>
            <p:cNvCxnSpPr/>
            <p:nvPr/>
          </p:nvCxnSpPr>
          <p:spPr bwMode="auto">
            <a:xfrm>
              <a:off x="38519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295" name="Gerade Verbindung 294"/>
            <p:cNvCxnSpPr/>
            <p:nvPr/>
          </p:nvCxnSpPr>
          <p:spPr bwMode="auto">
            <a:xfrm>
              <a:off x="45720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296" name="Gerade Verbindung 295"/>
            <p:cNvCxnSpPr/>
            <p:nvPr/>
          </p:nvCxnSpPr>
          <p:spPr bwMode="auto">
            <a:xfrm>
              <a:off x="60122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297" name="Gerade Verbindung 296"/>
            <p:cNvCxnSpPr/>
            <p:nvPr/>
          </p:nvCxnSpPr>
          <p:spPr bwMode="auto">
            <a:xfrm>
              <a:off x="52921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298" name="Gerade Verbindung 297"/>
            <p:cNvCxnSpPr/>
            <p:nvPr/>
          </p:nvCxnSpPr>
          <p:spPr bwMode="auto">
            <a:xfrm>
              <a:off x="67323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sp>
          <p:nvSpPr>
            <p:cNvPr id="299" name="Text Box 4"/>
            <p:cNvSpPr txBox="1">
              <a:spLocks noChangeArrowheads="1"/>
            </p:cNvSpPr>
            <p:nvPr/>
          </p:nvSpPr>
          <p:spPr bwMode="auto">
            <a:xfrm>
              <a:off x="-563925" y="4509150"/>
              <a:ext cx="1535425"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+7,5</a:t>
              </a:r>
            </a:p>
          </p:txBody>
        </p:sp>
        <p:cxnSp>
          <p:nvCxnSpPr>
            <p:cNvPr id="300" name="Gerade Verbindung 299"/>
            <p:cNvCxnSpPr/>
            <p:nvPr/>
          </p:nvCxnSpPr>
          <p:spPr bwMode="auto">
            <a:xfrm>
              <a:off x="899490" y="206081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01" name="Gerade Verbindung 300"/>
            <p:cNvCxnSpPr/>
            <p:nvPr/>
          </p:nvCxnSpPr>
          <p:spPr bwMode="auto">
            <a:xfrm>
              <a:off x="899490" y="162875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sp>
          <p:nvSpPr>
            <p:cNvPr id="302" name="Text Box 4"/>
            <p:cNvSpPr txBox="1">
              <a:spLocks noChangeArrowheads="1"/>
            </p:cNvSpPr>
            <p:nvPr/>
          </p:nvSpPr>
          <p:spPr bwMode="auto">
            <a:xfrm>
              <a:off x="1907630"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00B0F0"/>
                  </a:solidFill>
                  <a:effectLst/>
                  <a:uLnTx/>
                  <a:uFillTx/>
                  <a:cs typeface="+mn-cs"/>
                </a:rPr>
                <a:t>B</a:t>
              </a:r>
            </a:p>
          </p:txBody>
        </p:sp>
        <p:sp>
          <p:nvSpPr>
            <p:cNvPr id="303" name="Text Box 4"/>
            <p:cNvSpPr txBox="1">
              <a:spLocks noChangeArrowheads="1"/>
            </p:cNvSpPr>
            <p:nvPr/>
          </p:nvSpPr>
          <p:spPr bwMode="auto">
            <a:xfrm>
              <a:off x="1187530"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0070C0"/>
                  </a:solidFill>
                  <a:effectLst/>
                  <a:uLnTx/>
                  <a:uFillTx/>
                  <a:cs typeface="+mn-cs"/>
                </a:rPr>
                <a:t>O</a:t>
              </a:r>
            </a:p>
          </p:txBody>
        </p:sp>
        <p:sp>
          <p:nvSpPr>
            <p:cNvPr id="304" name="Text Box 4"/>
            <p:cNvSpPr txBox="1">
              <a:spLocks noChangeArrowheads="1"/>
            </p:cNvSpPr>
            <p:nvPr/>
          </p:nvSpPr>
          <p:spPr bwMode="auto">
            <a:xfrm>
              <a:off x="4788030"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C000"/>
                  </a:solidFill>
                  <a:effectLst/>
                  <a:uLnTx/>
                  <a:uFillTx/>
                  <a:cs typeface="+mn-cs"/>
                </a:rPr>
                <a:t>K</a:t>
              </a:r>
            </a:p>
          </p:txBody>
        </p:sp>
        <p:sp>
          <p:nvSpPr>
            <p:cNvPr id="305" name="Text Box 4"/>
            <p:cNvSpPr txBox="1">
              <a:spLocks noChangeArrowheads="1"/>
            </p:cNvSpPr>
            <p:nvPr/>
          </p:nvSpPr>
          <p:spPr bwMode="auto">
            <a:xfrm>
              <a:off x="2627730"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A</a:t>
              </a:r>
            </a:p>
          </p:txBody>
        </p:sp>
        <p:sp>
          <p:nvSpPr>
            <p:cNvPr id="306" name="Text Box 4"/>
            <p:cNvSpPr txBox="1">
              <a:spLocks noChangeArrowheads="1"/>
            </p:cNvSpPr>
            <p:nvPr/>
          </p:nvSpPr>
          <p:spPr bwMode="auto">
            <a:xfrm>
              <a:off x="5508130"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C00000"/>
                  </a:solidFill>
                  <a:effectLst/>
                  <a:uLnTx/>
                  <a:uFillTx/>
                  <a:cs typeface="+mn-cs"/>
                </a:rPr>
                <a:t>M</a:t>
              </a:r>
            </a:p>
          </p:txBody>
        </p:sp>
        <p:sp>
          <p:nvSpPr>
            <p:cNvPr id="307" name="Text Box 4"/>
            <p:cNvSpPr txBox="1">
              <a:spLocks noChangeArrowheads="1"/>
            </p:cNvSpPr>
            <p:nvPr/>
          </p:nvSpPr>
          <p:spPr bwMode="auto">
            <a:xfrm>
              <a:off x="3347830"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66"/>
                  </a:solidFill>
                  <a:effectLst/>
                  <a:uLnTx/>
                  <a:uFillTx/>
                  <a:cs typeface="+mn-cs"/>
                </a:rPr>
                <a:t>F</a:t>
              </a:r>
            </a:p>
          </p:txBody>
        </p:sp>
        <p:sp>
          <p:nvSpPr>
            <p:cNvPr id="308" name="Text Box 4"/>
            <p:cNvSpPr txBox="1">
              <a:spLocks noChangeArrowheads="1"/>
            </p:cNvSpPr>
            <p:nvPr/>
          </p:nvSpPr>
          <p:spPr bwMode="auto">
            <a:xfrm>
              <a:off x="4067930"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23"/>
                  </a:solidFill>
                  <a:effectLst/>
                  <a:uLnTx/>
                  <a:uFillTx/>
                  <a:cs typeface="+mn-cs"/>
                </a:rPr>
                <a:t>G</a:t>
              </a:r>
            </a:p>
          </p:txBody>
        </p:sp>
        <p:sp>
          <p:nvSpPr>
            <p:cNvPr id="309" name="Text Box 4"/>
            <p:cNvSpPr txBox="1">
              <a:spLocks noChangeArrowheads="1"/>
            </p:cNvSpPr>
            <p:nvPr/>
          </p:nvSpPr>
          <p:spPr bwMode="auto">
            <a:xfrm>
              <a:off x="6948331"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993300"/>
                  </a:solidFill>
                  <a:effectLst/>
                  <a:uLnTx/>
                  <a:uFillTx/>
                  <a:cs typeface="+mn-cs"/>
                </a:rPr>
                <a:t>T</a:t>
              </a:r>
            </a:p>
          </p:txBody>
        </p:sp>
        <p:sp>
          <p:nvSpPr>
            <p:cNvPr id="310" name="Text Box 4"/>
            <p:cNvSpPr txBox="1">
              <a:spLocks noChangeArrowheads="1"/>
            </p:cNvSpPr>
            <p:nvPr/>
          </p:nvSpPr>
          <p:spPr bwMode="auto">
            <a:xfrm>
              <a:off x="6228231"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C00000"/>
                  </a:solidFill>
                  <a:effectLst/>
                  <a:uLnTx/>
                  <a:uFillTx/>
                  <a:cs typeface="+mn-cs"/>
                </a:rPr>
                <a:t>L</a:t>
              </a:r>
            </a:p>
          </p:txBody>
        </p:sp>
        <p:cxnSp>
          <p:nvCxnSpPr>
            <p:cNvPr id="311" name="Gerade Verbindung 310"/>
            <p:cNvCxnSpPr/>
            <p:nvPr/>
          </p:nvCxnSpPr>
          <p:spPr bwMode="auto">
            <a:xfrm>
              <a:off x="899490" y="292493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12" name="Gerade Verbindung 311"/>
            <p:cNvCxnSpPr/>
            <p:nvPr/>
          </p:nvCxnSpPr>
          <p:spPr bwMode="auto">
            <a:xfrm>
              <a:off x="899490" y="335699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13" name="Gerade Verbindung 312"/>
            <p:cNvCxnSpPr/>
            <p:nvPr/>
          </p:nvCxnSpPr>
          <p:spPr bwMode="auto">
            <a:xfrm>
              <a:off x="899490" y="249287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14" name="Gerade Verbindung 313"/>
            <p:cNvCxnSpPr/>
            <p:nvPr/>
          </p:nvCxnSpPr>
          <p:spPr bwMode="auto">
            <a:xfrm>
              <a:off x="899490" y="119669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sp>
          <p:nvSpPr>
            <p:cNvPr id="315" name="Text Box 4"/>
            <p:cNvSpPr txBox="1">
              <a:spLocks noChangeArrowheads="1"/>
            </p:cNvSpPr>
            <p:nvPr/>
          </p:nvSpPr>
          <p:spPr bwMode="auto">
            <a:xfrm>
              <a:off x="71627" y="4048015"/>
              <a:ext cx="905917"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+5,0</a:t>
              </a:r>
            </a:p>
          </p:txBody>
        </p:sp>
        <p:sp>
          <p:nvSpPr>
            <p:cNvPr id="316" name="Text Box 4"/>
            <p:cNvSpPr txBox="1">
              <a:spLocks noChangeArrowheads="1"/>
            </p:cNvSpPr>
            <p:nvPr/>
          </p:nvSpPr>
          <p:spPr bwMode="auto">
            <a:xfrm>
              <a:off x="-201559" y="3645030"/>
              <a:ext cx="1173058"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+2,5</a:t>
              </a:r>
            </a:p>
          </p:txBody>
        </p:sp>
        <p:sp>
          <p:nvSpPr>
            <p:cNvPr id="317" name="Text Box 4"/>
            <p:cNvSpPr txBox="1">
              <a:spLocks noChangeArrowheads="1"/>
            </p:cNvSpPr>
            <p:nvPr/>
          </p:nvSpPr>
          <p:spPr bwMode="auto">
            <a:xfrm>
              <a:off x="251400" y="3212970"/>
              <a:ext cx="720100" cy="338554"/>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0</a:t>
              </a:r>
            </a:p>
          </p:txBody>
        </p:sp>
        <p:sp>
          <p:nvSpPr>
            <p:cNvPr id="318" name="Text Box 4"/>
            <p:cNvSpPr txBox="1">
              <a:spLocks noChangeArrowheads="1"/>
            </p:cNvSpPr>
            <p:nvPr/>
          </p:nvSpPr>
          <p:spPr bwMode="auto">
            <a:xfrm>
              <a:off x="251400" y="2348850"/>
              <a:ext cx="720100" cy="338554"/>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-5,0</a:t>
              </a:r>
            </a:p>
          </p:txBody>
        </p:sp>
        <p:sp>
          <p:nvSpPr>
            <p:cNvPr id="319" name="Text Box 4"/>
            <p:cNvSpPr txBox="1">
              <a:spLocks noChangeArrowheads="1"/>
            </p:cNvSpPr>
            <p:nvPr/>
          </p:nvSpPr>
          <p:spPr bwMode="auto">
            <a:xfrm>
              <a:off x="-110967" y="2780910"/>
              <a:ext cx="1082467"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-2,5</a:t>
              </a:r>
            </a:p>
          </p:txBody>
        </p:sp>
        <p:sp>
          <p:nvSpPr>
            <p:cNvPr id="320" name="Text Box 4"/>
            <p:cNvSpPr txBox="1">
              <a:spLocks noChangeArrowheads="1"/>
            </p:cNvSpPr>
            <p:nvPr/>
          </p:nvSpPr>
          <p:spPr bwMode="auto">
            <a:xfrm>
              <a:off x="-654517" y="1052670"/>
              <a:ext cx="1626017"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-12,5</a:t>
              </a:r>
            </a:p>
          </p:txBody>
        </p:sp>
        <p:sp>
          <p:nvSpPr>
            <p:cNvPr id="321" name="Text Box 4"/>
            <p:cNvSpPr txBox="1">
              <a:spLocks noChangeArrowheads="1"/>
            </p:cNvSpPr>
            <p:nvPr/>
          </p:nvSpPr>
          <p:spPr bwMode="auto">
            <a:xfrm>
              <a:off x="-292150" y="1484731"/>
              <a:ext cx="1263650"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-10,0</a:t>
              </a:r>
            </a:p>
          </p:txBody>
        </p:sp>
        <p:sp>
          <p:nvSpPr>
            <p:cNvPr id="322" name="Text Box 4"/>
            <p:cNvSpPr txBox="1">
              <a:spLocks noChangeArrowheads="1"/>
            </p:cNvSpPr>
            <p:nvPr/>
          </p:nvSpPr>
          <p:spPr bwMode="auto">
            <a:xfrm>
              <a:off x="-563925" y="1916790"/>
              <a:ext cx="1535425"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-7,5</a:t>
              </a:r>
            </a:p>
          </p:txBody>
        </p:sp>
        <p:sp>
          <p:nvSpPr>
            <p:cNvPr id="323" name="Text Box 4"/>
            <p:cNvSpPr txBox="1">
              <a:spLocks noChangeArrowheads="1"/>
            </p:cNvSpPr>
            <p:nvPr/>
          </p:nvSpPr>
          <p:spPr bwMode="auto">
            <a:xfrm>
              <a:off x="-382742" y="4941210"/>
              <a:ext cx="1354242"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+10,0</a:t>
              </a:r>
            </a:p>
          </p:txBody>
        </p:sp>
        <p:sp>
          <p:nvSpPr>
            <p:cNvPr id="324" name="Text Box 4"/>
            <p:cNvSpPr txBox="1">
              <a:spLocks noChangeArrowheads="1"/>
            </p:cNvSpPr>
            <p:nvPr/>
          </p:nvSpPr>
          <p:spPr bwMode="auto">
            <a:xfrm>
              <a:off x="-292150" y="5373271"/>
              <a:ext cx="1263650"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+12,5</a:t>
              </a:r>
            </a:p>
          </p:txBody>
        </p:sp>
        <p:sp>
          <p:nvSpPr>
            <p:cNvPr id="325" name="Text Box 4"/>
            <p:cNvSpPr txBox="1">
              <a:spLocks noChangeArrowheads="1"/>
            </p:cNvSpPr>
            <p:nvPr/>
          </p:nvSpPr>
          <p:spPr bwMode="auto">
            <a:xfrm>
              <a:off x="-654517" y="5805330"/>
              <a:ext cx="1626017"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+15,0</a:t>
              </a:r>
            </a:p>
          </p:txBody>
        </p:sp>
        <p:sp>
          <p:nvSpPr>
            <p:cNvPr id="326" name="Ellipse 325"/>
            <p:cNvSpPr/>
            <p:nvPr/>
          </p:nvSpPr>
          <p:spPr bwMode="auto">
            <a:xfrm>
              <a:off x="3933434" y="4081463"/>
              <a:ext cx="124216" cy="126000"/>
            </a:xfrm>
            <a:prstGeom prst="ellipse">
              <a:avLst/>
            </a:prstGeom>
            <a:solidFill>
              <a:srgbClr val="FFFF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27" name="Ellipse 326"/>
            <p:cNvSpPr/>
            <p:nvPr/>
          </p:nvSpPr>
          <p:spPr bwMode="auto">
            <a:xfrm>
              <a:off x="1737652" y="3218934"/>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28" name="Ellipse 327"/>
            <p:cNvSpPr/>
            <p:nvPr/>
          </p:nvSpPr>
          <p:spPr bwMode="auto">
            <a:xfrm>
              <a:off x="5557223" y="5787618"/>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29" name="Ellipse 328"/>
            <p:cNvSpPr/>
            <p:nvPr/>
          </p:nvSpPr>
          <p:spPr bwMode="auto">
            <a:xfrm>
              <a:off x="3464364" y="4355662"/>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30" name="Ellipse 329"/>
            <p:cNvSpPr/>
            <p:nvPr/>
          </p:nvSpPr>
          <p:spPr bwMode="auto">
            <a:xfrm>
              <a:off x="2376439" y="3258684"/>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73" name="Ellipse 372"/>
            <p:cNvSpPr/>
            <p:nvPr/>
          </p:nvSpPr>
          <p:spPr bwMode="auto">
            <a:xfrm>
              <a:off x="6231707" y="5674450"/>
              <a:ext cx="54000" cy="54000"/>
            </a:xfrm>
            <a:prstGeom prst="ellipse">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74" name="Ellipse 373"/>
            <p:cNvSpPr/>
            <p:nvPr/>
          </p:nvSpPr>
          <p:spPr bwMode="auto">
            <a:xfrm>
              <a:off x="1214578" y="1598882"/>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75" name="Ellipse 374"/>
            <p:cNvSpPr/>
            <p:nvPr/>
          </p:nvSpPr>
          <p:spPr bwMode="auto">
            <a:xfrm>
              <a:off x="2968923" y="3927603"/>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76" name="Ellipse 375"/>
            <p:cNvSpPr/>
            <p:nvPr/>
          </p:nvSpPr>
          <p:spPr bwMode="auto">
            <a:xfrm>
              <a:off x="3903363" y="4303370"/>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77" name="Ellipse 376"/>
            <p:cNvSpPr/>
            <p:nvPr/>
          </p:nvSpPr>
          <p:spPr bwMode="auto">
            <a:xfrm>
              <a:off x="5137746" y="525044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78" name="Ellipse 377"/>
            <p:cNvSpPr/>
            <p:nvPr/>
          </p:nvSpPr>
          <p:spPr bwMode="auto">
            <a:xfrm>
              <a:off x="1704973" y="1736193"/>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79" name="Ellipse 378"/>
            <p:cNvSpPr/>
            <p:nvPr/>
          </p:nvSpPr>
          <p:spPr bwMode="auto">
            <a:xfrm>
              <a:off x="4175061" y="4124798"/>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80" name="Ellipse 379"/>
            <p:cNvSpPr/>
            <p:nvPr/>
          </p:nvSpPr>
          <p:spPr bwMode="auto">
            <a:xfrm>
              <a:off x="5296182" y="4503535"/>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81" name="Ellipse 380"/>
            <p:cNvSpPr/>
            <p:nvPr/>
          </p:nvSpPr>
          <p:spPr bwMode="auto">
            <a:xfrm>
              <a:off x="5810721" y="5135768"/>
              <a:ext cx="54000" cy="54000"/>
            </a:xfrm>
            <a:prstGeom prst="ellipse">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82" name="Ellipse 381"/>
            <p:cNvSpPr/>
            <p:nvPr/>
          </p:nvSpPr>
          <p:spPr bwMode="auto">
            <a:xfrm>
              <a:off x="4577940" y="418364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83" name="Ellipse 382"/>
            <p:cNvSpPr/>
            <p:nvPr/>
          </p:nvSpPr>
          <p:spPr bwMode="auto">
            <a:xfrm>
              <a:off x="2319289" y="399210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84" name="Ellipse 383"/>
            <p:cNvSpPr/>
            <p:nvPr/>
          </p:nvSpPr>
          <p:spPr bwMode="auto">
            <a:xfrm>
              <a:off x="1390648" y="1879068"/>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85" name="Ellipse 384"/>
            <p:cNvSpPr/>
            <p:nvPr/>
          </p:nvSpPr>
          <p:spPr bwMode="auto">
            <a:xfrm>
              <a:off x="1585910" y="1979081"/>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20" name="Ellipse 619"/>
            <p:cNvSpPr/>
            <p:nvPr/>
          </p:nvSpPr>
          <p:spPr bwMode="auto">
            <a:xfrm>
              <a:off x="1428748" y="2426755"/>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21" name="Ellipse 620"/>
            <p:cNvSpPr/>
            <p:nvPr/>
          </p:nvSpPr>
          <p:spPr bwMode="auto">
            <a:xfrm>
              <a:off x="1657348" y="2226730"/>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22" name="Ellipse 621"/>
            <p:cNvSpPr/>
            <p:nvPr/>
          </p:nvSpPr>
          <p:spPr bwMode="auto">
            <a:xfrm>
              <a:off x="1643060" y="2550581"/>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23" name="Ellipse 622"/>
            <p:cNvSpPr/>
            <p:nvPr/>
          </p:nvSpPr>
          <p:spPr bwMode="auto">
            <a:xfrm>
              <a:off x="1519236" y="2169581"/>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24" name="Ellipse 623"/>
            <p:cNvSpPr/>
            <p:nvPr/>
          </p:nvSpPr>
          <p:spPr bwMode="auto">
            <a:xfrm>
              <a:off x="1757361" y="2412468"/>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25" name="Ellipse 624"/>
            <p:cNvSpPr/>
            <p:nvPr/>
          </p:nvSpPr>
          <p:spPr bwMode="auto">
            <a:xfrm>
              <a:off x="1581148" y="2745843"/>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26" name="Ellipse 625"/>
            <p:cNvSpPr/>
            <p:nvPr/>
          </p:nvSpPr>
          <p:spPr bwMode="auto">
            <a:xfrm>
              <a:off x="1628773" y="2960155"/>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27" name="Ellipse 626"/>
            <p:cNvSpPr/>
            <p:nvPr/>
          </p:nvSpPr>
          <p:spPr bwMode="auto">
            <a:xfrm>
              <a:off x="1785935" y="2712506"/>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28" name="Ellipse 627"/>
            <p:cNvSpPr/>
            <p:nvPr/>
          </p:nvSpPr>
          <p:spPr bwMode="auto">
            <a:xfrm>
              <a:off x="1990677" y="3358696"/>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29" name="Ellipse 628"/>
            <p:cNvSpPr/>
            <p:nvPr/>
          </p:nvSpPr>
          <p:spPr bwMode="auto">
            <a:xfrm>
              <a:off x="2066876" y="311580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30" name="Ellipse 629"/>
            <p:cNvSpPr/>
            <p:nvPr/>
          </p:nvSpPr>
          <p:spPr bwMode="auto">
            <a:xfrm>
              <a:off x="2143076" y="3353934"/>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31" name="Ellipse 630"/>
            <p:cNvSpPr/>
            <p:nvPr/>
          </p:nvSpPr>
          <p:spPr bwMode="auto">
            <a:xfrm>
              <a:off x="2128789" y="374445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32" name="Ellipse 631"/>
            <p:cNvSpPr/>
            <p:nvPr/>
          </p:nvSpPr>
          <p:spPr bwMode="auto">
            <a:xfrm>
              <a:off x="1933527" y="298245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33" name="Ellipse 632"/>
            <p:cNvSpPr/>
            <p:nvPr/>
          </p:nvSpPr>
          <p:spPr bwMode="auto">
            <a:xfrm>
              <a:off x="2166889" y="349680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34" name="Ellipse 633"/>
            <p:cNvSpPr/>
            <p:nvPr/>
          </p:nvSpPr>
          <p:spPr bwMode="auto">
            <a:xfrm>
              <a:off x="1976389" y="315390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35" name="Ellipse 634"/>
            <p:cNvSpPr/>
            <p:nvPr/>
          </p:nvSpPr>
          <p:spPr bwMode="auto">
            <a:xfrm>
              <a:off x="2119264" y="2939597"/>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36" name="Ellipse 635"/>
            <p:cNvSpPr/>
            <p:nvPr/>
          </p:nvSpPr>
          <p:spPr bwMode="auto">
            <a:xfrm>
              <a:off x="2243089" y="3539671"/>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37" name="Ellipse 636"/>
            <p:cNvSpPr/>
            <p:nvPr/>
          </p:nvSpPr>
          <p:spPr bwMode="auto">
            <a:xfrm>
              <a:off x="2300239" y="3720646"/>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38" name="Ellipse 637"/>
            <p:cNvSpPr/>
            <p:nvPr/>
          </p:nvSpPr>
          <p:spPr bwMode="auto">
            <a:xfrm>
              <a:off x="2281189" y="3320596"/>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39" name="Ellipse 638"/>
            <p:cNvSpPr/>
            <p:nvPr/>
          </p:nvSpPr>
          <p:spPr bwMode="auto">
            <a:xfrm>
              <a:off x="2176414" y="317295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40" name="Ellipse 639"/>
            <p:cNvSpPr/>
            <p:nvPr/>
          </p:nvSpPr>
          <p:spPr bwMode="auto">
            <a:xfrm>
              <a:off x="2047826" y="3544434"/>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41" name="Ellipse 640"/>
            <p:cNvSpPr/>
            <p:nvPr/>
          </p:nvSpPr>
          <p:spPr bwMode="auto">
            <a:xfrm>
              <a:off x="2262139" y="3430134"/>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42" name="Ellipse 641"/>
            <p:cNvSpPr/>
            <p:nvPr/>
          </p:nvSpPr>
          <p:spPr bwMode="auto">
            <a:xfrm>
              <a:off x="2262139" y="258240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43" name="Ellipse 642"/>
            <p:cNvSpPr/>
            <p:nvPr/>
          </p:nvSpPr>
          <p:spPr bwMode="auto">
            <a:xfrm>
              <a:off x="2185939" y="3663496"/>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44" name="Ellipse 643"/>
            <p:cNvSpPr/>
            <p:nvPr/>
          </p:nvSpPr>
          <p:spPr bwMode="auto">
            <a:xfrm>
              <a:off x="2568873" y="3513265"/>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45" name="Ellipse 644"/>
            <p:cNvSpPr/>
            <p:nvPr/>
          </p:nvSpPr>
          <p:spPr bwMode="auto">
            <a:xfrm>
              <a:off x="2630785" y="3732340"/>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46" name="Ellipse 645"/>
            <p:cNvSpPr/>
            <p:nvPr/>
          </p:nvSpPr>
          <p:spPr bwMode="auto">
            <a:xfrm>
              <a:off x="2659360" y="3937128"/>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47" name="Ellipse 646"/>
            <p:cNvSpPr/>
            <p:nvPr/>
          </p:nvSpPr>
          <p:spPr bwMode="auto">
            <a:xfrm>
              <a:off x="2811760" y="3770441"/>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48" name="Ellipse 647"/>
            <p:cNvSpPr/>
            <p:nvPr/>
          </p:nvSpPr>
          <p:spPr bwMode="auto">
            <a:xfrm>
              <a:off x="2792710" y="3922840"/>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49" name="Ellipse 648"/>
            <p:cNvSpPr/>
            <p:nvPr/>
          </p:nvSpPr>
          <p:spPr bwMode="auto">
            <a:xfrm>
              <a:off x="2945110" y="4075240"/>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50" name="Ellipse 649"/>
            <p:cNvSpPr/>
            <p:nvPr/>
          </p:nvSpPr>
          <p:spPr bwMode="auto">
            <a:xfrm>
              <a:off x="2945110" y="3808540"/>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51" name="Ellipse 650"/>
            <p:cNvSpPr/>
            <p:nvPr/>
          </p:nvSpPr>
          <p:spPr bwMode="auto">
            <a:xfrm>
              <a:off x="2892722" y="3975227"/>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52" name="Ellipse 651"/>
            <p:cNvSpPr/>
            <p:nvPr/>
          </p:nvSpPr>
          <p:spPr bwMode="auto">
            <a:xfrm>
              <a:off x="2754610" y="4056190"/>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53" name="Ellipse 652"/>
            <p:cNvSpPr/>
            <p:nvPr/>
          </p:nvSpPr>
          <p:spPr bwMode="auto">
            <a:xfrm>
              <a:off x="2649835" y="3627565"/>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54" name="Ellipse 653"/>
            <p:cNvSpPr/>
            <p:nvPr/>
          </p:nvSpPr>
          <p:spPr bwMode="auto">
            <a:xfrm>
              <a:off x="2511722" y="3632327"/>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55" name="Ellipse 654"/>
            <p:cNvSpPr/>
            <p:nvPr/>
          </p:nvSpPr>
          <p:spPr bwMode="auto">
            <a:xfrm>
              <a:off x="2549823" y="3979990"/>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56" name="Ellipse 655"/>
            <p:cNvSpPr/>
            <p:nvPr/>
          </p:nvSpPr>
          <p:spPr bwMode="auto">
            <a:xfrm>
              <a:off x="2902247" y="4175253"/>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57" name="Ellipse 656"/>
            <p:cNvSpPr/>
            <p:nvPr/>
          </p:nvSpPr>
          <p:spPr bwMode="auto">
            <a:xfrm>
              <a:off x="3049885" y="4065715"/>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58" name="Ellipse 657"/>
            <p:cNvSpPr/>
            <p:nvPr/>
          </p:nvSpPr>
          <p:spPr bwMode="auto">
            <a:xfrm>
              <a:off x="3011785" y="4218115"/>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59" name="Ellipse 658"/>
            <p:cNvSpPr/>
            <p:nvPr/>
          </p:nvSpPr>
          <p:spPr bwMode="auto">
            <a:xfrm>
              <a:off x="2987972" y="3851403"/>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60" name="Ellipse 659"/>
            <p:cNvSpPr/>
            <p:nvPr/>
          </p:nvSpPr>
          <p:spPr bwMode="auto">
            <a:xfrm>
              <a:off x="2754610" y="3546602"/>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61" name="Ellipse 660"/>
            <p:cNvSpPr/>
            <p:nvPr/>
          </p:nvSpPr>
          <p:spPr bwMode="auto">
            <a:xfrm>
              <a:off x="2554585" y="3799015"/>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62" name="Ellipse 661"/>
            <p:cNvSpPr/>
            <p:nvPr/>
          </p:nvSpPr>
          <p:spPr bwMode="auto">
            <a:xfrm>
              <a:off x="2592685" y="4080002"/>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63" name="Ellipse 662"/>
            <p:cNvSpPr/>
            <p:nvPr/>
          </p:nvSpPr>
          <p:spPr bwMode="auto">
            <a:xfrm>
              <a:off x="2759373" y="4184778"/>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64" name="Ellipse 663"/>
            <p:cNvSpPr/>
            <p:nvPr/>
          </p:nvSpPr>
          <p:spPr bwMode="auto">
            <a:xfrm>
              <a:off x="3292914" y="4122299"/>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65" name="Ellipse 664"/>
            <p:cNvSpPr/>
            <p:nvPr/>
          </p:nvSpPr>
          <p:spPr bwMode="auto">
            <a:xfrm>
              <a:off x="3459602" y="4112775"/>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66" name="Ellipse 665"/>
            <p:cNvSpPr/>
            <p:nvPr/>
          </p:nvSpPr>
          <p:spPr bwMode="auto">
            <a:xfrm>
              <a:off x="3569139" y="4255650"/>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67" name="Ellipse 666"/>
            <p:cNvSpPr/>
            <p:nvPr/>
          </p:nvSpPr>
          <p:spPr bwMode="auto">
            <a:xfrm>
              <a:off x="3202426" y="4308038"/>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68" name="Ellipse 667"/>
            <p:cNvSpPr/>
            <p:nvPr/>
          </p:nvSpPr>
          <p:spPr bwMode="auto">
            <a:xfrm>
              <a:off x="3650102" y="4412812"/>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69" name="Ellipse 668"/>
            <p:cNvSpPr/>
            <p:nvPr/>
          </p:nvSpPr>
          <p:spPr bwMode="auto">
            <a:xfrm>
              <a:off x="3331014" y="4398524"/>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70" name="Ellipse 669"/>
            <p:cNvSpPr/>
            <p:nvPr/>
          </p:nvSpPr>
          <p:spPr bwMode="auto">
            <a:xfrm>
              <a:off x="3216714" y="3936561"/>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71" name="Ellipse 670"/>
            <p:cNvSpPr/>
            <p:nvPr/>
          </p:nvSpPr>
          <p:spPr bwMode="auto">
            <a:xfrm>
              <a:off x="3207189" y="4112774"/>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72" name="Ellipse 671"/>
            <p:cNvSpPr/>
            <p:nvPr/>
          </p:nvSpPr>
          <p:spPr bwMode="auto">
            <a:xfrm>
              <a:off x="3359589" y="4265174"/>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73" name="Ellipse 672"/>
            <p:cNvSpPr/>
            <p:nvPr/>
          </p:nvSpPr>
          <p:spPr bwMode="auto">
            <a:xfrm>
              <a:off x="3516752" y="4503299"/>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74" name="Ellipse 673"/>
            <p:cNvSpPr/>
            <p:nvPr/>
          </p:nvSpPr>
          <p:spPr bwMode="auto">
            <a:xfrm>
              <a:off x="3669152" y="4479486"/>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75" name="Ellipse 674"/>
            <p:cNvSpPr/>
            <p:nvPr/>
          </p:nvSpPr>
          <p:spPr bwMode="auto">
            <a:xfrm>
              <a:off x="3659627" y="4012762"/>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76" name="Ellipse 675"/>
            <p:cNvSpPr/>
            <p:nvPr/>
          </p:nvSpPr>
          <p:spPr bwMode="auto">
            <a:xfrm>
              <a:off x="3678676" y="4179449"/>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77" name="Ellipse 676"/>
            <p:cNvSpPr/>
            <p:nvPr/>
          </p:nvSpPr>
          <p:spPr bwMode="auto">
            <a:xfrm>
              <a:off x="3373877" y="3969899"/>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78" name="Ellipse 677"/>
            <p:cNvSpPr/>
            <p:nvPr/>
          </p:nvSpPr>
          <p:spPr bwMode="auto">
            <a:xfrm>
              <a:off x="3874788" y="4012857"/>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79" name="Ellipse 678"/>
            <p:cNvSpPr/>
            <p:nvPr/>
          </p:nvSpPr>
          <p:spPr bwMode="auto">
            <a:xfrm>
              <a:off x="4089100" y="4379569"/>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80" name="Ellipse 679"/>
            <p:cNvSpPr/>
            <p:nvPr/>
          </p:nvSpPr>
          <p:spPr bwMode="auto">
            <a:xfrm>
              <a:off x="4241500" y="4279557"/>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81" name="Ellipse 680"/>
            <p:cNvSpPr/>
            <p:nvPr/>
          </p:nvSpPr>
          <p:spPr bwMode="auto">
            <a:xfrm>
              <a:off x="4117676" y="4608169"/>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82" name="Ellipse 681"/>
            <p:cNvSpPr/>
            <p:nvPr/>
          </p:nvSpPr>
          <p:spPr bwMode="auto">
            <a:xfrm>
              <a:off x="3850975" y="4517682"/>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83" name="Ellipse 682"/>
            <p:cNvSpPr/>
            <p:nvPr/>
          </p:nvSpPr>
          <p:spPr bwMode="auto">
            <a:xfrm>
              <a:off x="4179588" y="4536732"/>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84" name="Ellipse 683"/>
            <p:cNvSpPr/>
            <p:nvPr/>
          </p:nvSpPr>
          <p:spPr bwMode="auto">
            <a:xfrm>
              <a:off x="4346276" y="4498632"/>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85" name="Ellipse 684"/>
            <p:cNvSpPr/>
            <p:nvPr/>
          </p:nvSpPr>
          <p:spPr bwMode="auto">
            <a:xfrm>
              <a:off x="4389138" y="4357687"/>
              <a:ext cx="45719" cy="52069"/>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86" name="Ellipse 685"/>
            <p:cNvSpPr/>
            <p:nvPr/>
          </p:nvSpPr>
          <p:spPr bwMode="auto">
            <a:xfrm>
              <a:off x="4222451" y="4617695"/>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87" name="Ellipse 686"/>
            <p:cNvSpPr/>
            <p:nvPr/>
          </p:nvSpPr>
          <p:spPr bwMode="auto">
            <a:xfrm>
              <a:off x="4408188" y="4641507"/>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88" name="Ellipse 687"/>
            <p:cNvSpPr/>
            <p:nvPr/>
          </p:nvSpPr>
          <p:spPr bwMode="auto">
            <a:xfrm>
              <a:off x="3950988" y="4551019"/>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89" name="Ellipse 688"/>
            <p:cNvSpPr/>
            <p:nvPr/>
          </p:nvSpPr>
          <p:spPr bwMode="auto">
            <a:xfrm>
              <a:off x="4331988" y="4689132"/>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90" name="Ellipse 689"/>
            <p:cNvSpPr/>
            <p:nvPr/>
          </p:nvSpPr>
          <p:spPr bwMode="auto">
            <a:xfrm>
              <a:off x="4255788" y="4403382"/>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91" name="Ellipse 690"/>
            <p:cNvSpPr/>
            <p:nvPr/>
          </p:nvSpPr>
          <p:spPr bwMode="auto">
            <a:xfrm>
              <a:off x="4393900" y="4141445"/>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92" name="Ellipse 691"/>
            <p:cNvSpPr/>
            <p:nvPr/>
          </p:nvSpPr>
          <p:spPr bwMode="auto">
            <a:xfrm>
              <a:off x="4609108" y="4845634"/>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93" name="Ellipse 692"/>
            <p:cNvSpPr/>
            <p:nvPr/>
          </p:nvSpPr>
          <p:spPr bwMode="auto">
            <a:xfrm>
              <a:off x="4737696" y="490754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94" name="Ellipse 693"/>
            <p:cNvSpPr/>
            <p:nvPr/>
          </p:nvSpPr>
          <p:spPr bwMode="auto">
            <a:xfrm>
              <a:off x="4890096" y="5064709"/>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95" name="Ellipse 694"/>
            <p:cNvSpPr/>
            <p:nvPr/>
          </p:nvSpPr>
          <p:spPr bwMode="auto">
            <a:xfrm>
              <a:off x="4751983" y="437414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96" name="Ellipse 695"/>
            <p:cNvSpPr/>
            <p:nvPr/>
          </p:nvSpPr>
          <p:spPr bwMode="auto">
            <a:xfrm>
              <a:off x="4623396" y="4483683"/>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97" name="Ellipse 696"/>
            <p:cNvSpPr/>
            <p:nvPr/>
          </p:nvSpPr>
          <p:spPr bwMode="auto">
            <a:xfrm>
              <a:off x="4813896" y="469799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98" name="Ellipse 697"/>
            <p:cNvSpPr/>
            <p:nvPr/>
          </p:nvSpPr>
          <p:spPr bwMode="auto">
            <a:xfrm>
              <a:off x="4947246" y="4350334"/>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99" name="Ellipse 698"/>
            <p:cNvSpPr/>
            <p:nvPr/>
          </p:nvSpPr>
          <p:spPr bwMode="auto">
            <a:xfrm>
              <a:off x="5023446" y="4817059"/>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00" name="Ellipse 699"/>
            <p:cNvSpPr/>
            <p:nvPr/>
          </p:nvSpPr>
          <p:spPr bwMode="auto">
            <a:xfrm>
              <a:off x="4994871" y="4502733"/>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01" name="Ellipse 700"/>
            <p:cNvSpPr/>
            <p:nvPr/>
          </p:nvSpPr>
          <p:spPr bwMode="auto">
            <a:xfrm>
              <a:off x="5371485" y="467319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02" name="Ellipse 701"/>
            <p:cNvSpPr/>
            <p:nvPr/>
          </p:nvSpPr>
          <p:spPr bwMode="auto">
            <a:xfrm>
              <a:off x="5638185" y="465414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03" name="Ellipse 702"/>
            <p:cNvSpPr/>
            <p:nvPr/>
          </p:nvSpPr>
          <p:spPr bwMode="auto">
            <a:xfrm>
              <a:off x="5561985" y="4830356"/>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04" name="Ellipse 703"/>
            <p:cNvSpPr/>
            <p:nvPr/>
          </p:nvSpPr>
          <p:spPr bwMode="auto">
            <a:xfrm>
              <a:off x="5409585" y="4792256"/>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05" name="Ellipse 704"/>
            <p:cNvSpPr/>
            <p:nvPr/>
          </p:nvSpPr>
          <p:spPr bwMode="auto">
            <a:xfrm>
              <a:off x="5676285" y="497799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06" name="Ellipse 705"/>
            <p:cNvSpPr/>
            <p:nvPr/>
          </p:nvSpPr>
          <p:spPr bwMode="auto">
            <a:xfrm>
              <a:off x="5600085" y="5078005"/>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07" name="Ellipse 706"/>
            <p:cNvSpPr/>
            <p:nvPr/>
          </p:nvSpPr>
          <p:spPr bwMode="auto">
            <a:xfrm>
              <a:off x="5448582" y="4655935"/>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08" name="Ellipse 707"/>
            <p:cNvSpPr/>
            <p:nvPr/>
          </p:nvSpPr>
          <p:spPr bwMode="auto">
            <a:xfrm>
              <a:off x="5372382" y="4955972"/>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09" name="Ellipse 708"/>
            <p:cNvSpPr/>
            <p:nvPr/>
          </p:nvSpPr>
          <p:spPr bwMode="auto">
            <a:xfrm>
              <a:off x="5353332" y="514647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10" name="Ellipse 709"/>
            <p:cNvSpPr/>
            <p:nvPr/>
          </p:nvSpPr>
          <p:spPr bwMode="auto">
            <a:xfrm>
              <a:off x="5358095" y="529887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11" name="Ellipse 710"/>
            <p:cNvSpPr/>
            <p:nvPr/>
          </p:nvSpPr>
          <p:spPr bwMode="auto">
            <a:xfrm>
              <a:off x="5462870" y="5098848"/>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12" name="Ellipse 711"/>
            <p:cNvSpPr/>
            <p:nvPr/>
          </p:nvSpPr>
          <p:spPr bwMode="auto">
            <a:xfrm>
              <a:off x="5505732" y="529887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13" name="Ellipse 712"/>
            <p:cNvSpPr/>
            <p:nvPr/>
          </p:nvSpPr>
          <p:spPr bwMode="auto">
            <a:xfrm>
              <a:off x="5420007" y="548937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14" name="Ellipse 713"/>
            <p:cNvSpPr/>
            <p:nvPr/>
          </p:nvSpPr>
          <p:spPr bwMode="auto">
            <a:xfrm>
              <a:off x="5558120" y="564177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15" name="Ellipse 714"/>
            <p:cNvSpPr/>
            <p:nvPr/>
          </p:nvSpPr>
          <p:spPr bwMode="auto">
            <a:xfrm>
              <a:off x="5658132" y="545127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16" name="Ellipse 715"/>
            <p:cNvSpPr/>
            <p:nvPr/>
          </p:nvSpPr>
          <p:spPr bwMode="auto">
            <a:xfrm>
              <a:off x="5662895" y="5251248"/>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17" name="Ellipse 716"/>
            <p:cNvSpPr/>
            <p:nvPr/>
          </p:nvSpPr>
          <p:spPr bwMode="auto">
            <a:xfrm>
              <a:off x="5929783" y="5369130"/>
              <a:ext cx="54000" cy="54000"/>
            </a:xfrm>
            <a:prstGeom prst="ellipse">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18" name="Ellipse 717"/>
            <p:cNvSpPr/>
            <p:nvPr/>
          </p:nvSpPr>
          <p:spPr bwMode="auto">
            <a:xfrm>
              <a:off x="6134571" y="5521530"/>
              <a:ext cx="54000" cy="54000"/>
            </a:xfrm>
            <a:prstGeom prst="ellipse">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19" name="Ellipse 718"/>
            <p:cNvSpPr/>
            <p:nvPr/>
          </p:nvSpPr>
          <p:spPr bwMode="auto">
            <a:xfrm>
              <a:off x="5901208" y="5769181"/>
              <a:ext cx="54000" cy="54000"/>
            </a:xfrm>
            <a:prstGeom prst="ellipse">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20" name="Ellipse 719"/>
            <p:cNvSpPr/>
            <p:nvPr/>
          </p:nvSpPr>
          <p:spPr bwMode="auto">
            <a:xfrm>
              <a:off x="5362857" y="5808461"/>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21" name="Ellipse 720"/>
            <p:cNvSpPr/>
            <p:nvPr/>
          </p:nvSpPr>
          <p:spPr bwMode="auto">
            <a:xfrm>
              <a:off x="5553356" y="4355898"/>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22" name="Ellipse 721"/>
            <p:cNvSpPr/>
            <p:nvPr/>
          </p:nvSpPr>
          <p:spPr bwMode="auto">
            <a:xfrm>
              <a:off x="5061546" y="4174121"/>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23" name="Ellipse 722"/>
            <p:cNvSpPr/>
            <p:nvPr/>
          </p:nvSpPr>
          <p:spPr bwMode="auto">
            <a:xfrm>
              <a:off x="4828184" y="395504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24" name="Ellipse 723"/>
            <p:cNvSpPr/>
            <p:nvPr/>
          </p:nvSpPr>
          <p:spPr bwMode="auto">
            <a:xfrm>
              <a:off x="4704359" y="3759784"/>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25" name="Ellipse 724"/>
            <p:cNvSpPr/>
            <p:nvPr/>
          </p:nvSpPr>
          <p:spPr bwMode="auto">
            <a:xfrm>
              <a:off x="4790084" y="4521784"/>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26" name="Ellipse 725"/>
            <p:cNvSpPr/>
            <p:nvPr/>
          </p:nvSpPr>
          <p:spPr bwMode="auto">
            <a:xfrm>
              <a:off x="4966296" y="4640847"/>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27" name="Ellipse 726"/>
            <p:cNvSpPr/>
            <p:nvPr/>
          </p:nvSpPr>
          <p:spPr bwMode="auto">
            <a:xfrm>
              <a:off x="5109171" y="4693234"/>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28" name="Ellipse 727"/>
            <p:cNvSpPr/>
            <p:nvPr/>
          </p:nvSpPr>
          <p:spPr bwMode="auto">
            <a:xfrm>
              <a:off x="5090121" y="4998034"/>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29" name="Ellipse 728"/>
            <p:cNvSpPr/>
            <p:nvPr/>
          </p:nvSpPr>
          <p:spPr bwMode="auto">
            <a:xfrm>
              <a:off x="4680546" y="4369384"/>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30" name="Ellipse 729"/>
            <p:cNvSpPr/>
            <p:nvPr/>
          </p:nvSpPr>
          <p:spPr bwMode="auto">
            <a:xfrm>
              <a:off x="4875809" y="4455109"/>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31" name="Ellipse 730"/>
            <p:cNvSpPr/>
            <p:nvPr/>
          </p:nvSpPr>
          <p:spPr bwMode="auto">
            <a:xfrm>
              <a:off x="4675784" y="469799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32" name="Ellipse 731"/>
            <p:cNvSpPr/>
            <p:nvPr/>
          </p:nvSpPr>
          <p:spPr bwMode="auto">
            <a:xfrm>
              <a:off x="5415243" y="4227310"/>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33" name="Ellipse 732"/>
            <p:cNvSpPr/>
            <p:nvPr/>
          </p:nvSpPr>
          <p:spPr bwMode="auto">
            <a:xfrm>
              <a:off x="3979798" y="3619973"/>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34" name="Ellipse 733"/>
            <p:cNvSpPr/>
            <p:nvPr/>
          </p:nvSpPr>
          <p:spPr bwMode="auto">
            <a:xfrm>
              <a:off x="4136961" y="3862860"/>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35" name="Ellipse 734"/>
            <p:cNvSpPr/>
            <p:nvPr/>
          </p:nvSpPr>
          <p:spPr bwMode="auto">
            <a:xfrm>
              <a:off x="4341749" y="3791423"/>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36" name="Ellipse 735"/>
            <p:cNvSpPr/>
            <p:nvPr/>
          </p:nvSpPr>
          <p:spPr bwMode="auto">
            <a:xfrm>
              <a:off x="3998849" y="4862985"/>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37" name="Ellipse 736"/>
            <p:cNvSpPr/>
            <p:nvPr/>
          </p:nvSpPr>
          <p:spPr bwMode="auto">
            <a:xfrm>
              <a:off x="4203636" y="4777260"/>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38" name="Ellipse 737"/>
            <p:cNvSpPr/>
            <p:nvPr/>
          </p:nvSpPr>
          <p:spPr bwMode="auto">
            <a:xfrm>
              <a:off x="4356036" y="4934423"/>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39" name="Ellipse 738"/>
            <p:cNvSpPr/>
            <p:nvPr/>
          </p:nvSpPr>
          <p:spPr bwMode="auto">
            <a:xfrm>
              <a:off x="4055999" y="4258148"/>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40" name="Ellipse 739"/>
            <p:cNvSpPr/>
            <p:nvPr/>
          </p:nvSpPr>
          <p:spPr bwMode="auto">
            <a:xfrm>
              <a:off x="4742459" y="4607509"/>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41" name="Ellipse 740"/>
            <p:cNvSpPr/>
            <p:nvPr/>
          </p:nvSpPr>
          <p:spPr bwMode="auto">
            <a:xfrm>
              <a:off x="4904384" y="4802771"/>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42" name="Ellipse 741"/>
            <p:cNvSpPr/>
            <p:nvPr/>
          </p:nvSpPr>
          <p:spPr bwMode="auto">
            <a:xfrm>
              <a:off x="3440552" y="3669861"/>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43" name="Ellipse 742"/>
            <p:cNvSpPr/>
            <p:nvPr/>
          </p:nvSpPr>
          <p:spPr bwMode="auto">
            <a:xfrm>
              <a:off x="3245289" y="3684149"/>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44" name="Ellipse 743"/>
            <p:cNvSpPr/>
            <p:nvPr/>
          </p:nvSpPr>
          <p:spPr bwMode="auto">
            <a:xfrm>
              <a:off x="3578665" y="3779399"/>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45" name="Ellipse 744"/>
            <p:cNvSpPr/>
            <p:nvPr/>
          </p:nvSpPr>
          <p:spPr bwMode="auto">
            <a:xfrm>
              <a:off x="3278627" y="3398399"/>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46" name="Ellipse 745"/>
            <p:cNvSpPr/>
            <p:nvPr/>
          </p:nvSpPr>
          <p:spPr bwMode="auto">
            <a:xfrm>
              <a:off x="2649836" y="2898903"/>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47" name="Ellipse 746"/>
            <p:cNvSpPr/>
            <p:nvPr/>
          </p:nvSpPr>
          <p:spPr bwMode="auto">
            <a:xfrm>
              <a:off x="2668886" y="3313240"/>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48" name="Ellipse 747"/>
            <p:cNvSpPr/>
            <p:nvPr/>
          </p:nvSpPr>
          <p:spPr bwMode="auto">
            <a:xfrm>
              <a:off x="2921298" y="3222753"/>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49" name="Ellipse 748"/>
            <p:cNvSpPr/>
            <p:nvPr/>
          </p:nvSpPr>
          <p:spPr bwMode="auto">
            <a:xfrm>
              <a:off x="2921298" y="3632327"/>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50" name="Ellipse 749"/>
            <p:cNvSpPr/>
            <p:nvPr/>
          </p:nvSpPr>
          <p:spPr bwMode="auto">
            <a:xfrm>
              <a:off x="2816524" y="2332166"/>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51" name="Ellipse 750"/>
            <p:cNvSpPr/>
            <p:nvPr/>
          </p:nvSpPr>
          <p:spPr bwMode="auto">
            <a:xfrm>
              <a:off x="2104976" y="2253796"/>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52" name="Ellipse 751"/>
            <p:cNvSpPr/>
            <p:nvPr/>
          </p:nvSpPr>
          <p:spPr bwMode="auto">
            <a:xfrm>
              <a:off x="1947814" y="2739572"/>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53" name="Ellipse 752"/>
            <p:cNvSpPr/>
            <p:nvPr/>
          </p:nvSpPr>
          <p:spPr bwMode="auto">
            <a:xfrm>
              <a:off x="1928763" y="3563484"/>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54" name="Ellipse 753"/>
            <p:cNvSpPr/>
            <p:nvPr/>
          </p:nvSpPr>
          <p:spPr bwMode="auto">
            <a:xfrm>
              <a:off x="1990676" y="4058784"/>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55" name="Ellipse 754"/>
            <p:cNvSpPr/>
            <p:nvPr/>
          </p:nvSpPr>
          <p:spPr bwMode="auto">
            <a:xfrm>
              <a:off x="2362152" y="3615872"/>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56" name="Ellipse 755"/>
            <p:cNvSpPr/>
            <p:nvPr/>
          </p:nvSpPr>
          <p:spPr bwMode="auto">
            <a:xfrm>
              <a:off x="1100135" y="2493430"/>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57" name="Ellipse 756"/>
            <p:cNvSpPr/>
            <p:nvPr/>
          </p:nvSpPr>
          <p:spPr bwMode="auto">
            <a:xfrm>
              <a:off x="1200148" y="2245780"/>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58" name="Ellipse 757"/>
            <p:cNvSpPr/>
            <p:nvPr/>
          </p:nvSpPr>
          <p:spPr bwMode="auto">
            <a:xfrm>
              <a:off x="1433510" y="1469492"/>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59" name="Ellipse 758"/>
            <p:cNvSpPr/>
            <p:nvPr/>
          </p:nvSpPr>
          <p:spPr bwMode="auto">
            <a:xfrm>
              <a:off x="1680502" y="3766622"/>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60" name="Ellipse 759"/>
            <p:cNvSpPr/>
            <p:nvPr/>
          </p:nvSpPr>
          <p:spPr bwMode="auto">
            <a:xfrm>
              <a:off x="1319210" y="2745842"/>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61" name="Ellipse 760"/>
            <p:cNvSpPr/>
            <p:nvPr/>
          </p:nvSpPr>
          <p:spPr bwMode="auto">
            <a:xfrm>
              <a:off x="3288151" y="4603311"/>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62" name="Ellipse 761"/>
            <p:cNvSpPr/>
            <p:nvPr/>
          </p:nvSpPr>
          <p:spPr bwMode="auto">
            <a:xfrm>
              <a:off x="3554851" y="3993711"/>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63" name="Ellipse 762"/>
            <p:cNvSpPr/>
            <p:nvPr/>
          </p:nvSpPr>
          <p:spPr bwMode="auto">
            <a:xfrm>
              <a:off x="3550089" y="4155636"/>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64" name="Ellipse 763"/>
            <p:cNvSpPr/>
            <p:nvPr/>
          </p:nvSpPr>
          <p:spPr bwMode="auto">
            <a:xfrm>
              <a:off x="4065524" y="4010498"/>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65" name="Ellipse 764"/>
            <p:cNvSpPr/>
            <p:nvPr/>
          </p:nvSpPr>
          <p:spPr bwMode="auto">
            <a:xfrm>
              <a:off x="4260786" y="4081936"/>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66" name="Ellipse 765"/>
            <p:cNvSpPr/>
            <p:nvPr/>
          </p:nvSpPr>
          <p:spPr bwMode="auto">
            <a:xfrm>
              <a:off x="4265549" y="4167661"/>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67" name="Ellipse 766"/>
            <p:cNvSpPr/>
            <p:nvPr/>
          </p:nvSpPr>
          <p:spPr bwMode="auto">
            <a:xfrm>
              <a:off x="3875023" y="3915248"/>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68" name="Ellipse 767"/>
            <p:cNvSpPr/>
            <p:nvPr/>
          </p:nvSpPr>
          <p:spPr bwMode="auto">
            <a:xfrm>
              <a:off x="2428827" y="3906384"/>
              <a:ext cx="54000" cy="54000"/>
            </a:xfrm>
            <a:prstGeom prst="ellipse">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69" name="Ellipse 768"/>
            <p:cNvSpPr/>
            <p:nvPr/>
          </p:nvSpPr>
          <p:spPr bwMode="auto">
            <a:xfrm>
              <a:off x="2395490" y="3777796"/>
              <a:ext cx="54000" cy="54000"/>
            </a:xfrm>
            <a:prstGeom prst="ellipse">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70" name="Ellipse 769"/>
            <p:cNvSpPr/>
            <p:nvPr/>
          </p:nvSpPr>
          <p:spPr bwMode="auto">
            <a:xfrm>
              <a:off x="2452640" y="3568247"/>
              <a:ext cx="54000" cy="54000"/>
            </a:xfrm>
            <a:prstGeom prst="ellipse">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71" name="Ellipse 770"/>
            <p:cNvSpPr/>
            <p:nvPr/>
          </p:nvSpPr>
          <p:spPr bwMode="auto">
            <a:xfrm>
              <a:off x="2414540" y="3425372"/>
              <a:ext cx="54000" cy="54000"/>
            </a:xfrm>
            <a:prstGeom prst="ellipse">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72" name="Ellipse 771"/>
            <p:cNvSpPr/>
            <p:nvPr/>
          </p:nvSpPr>
          <p:spPr bwMode="auto">
            <a:xfrm>
              <a:off x="3111938" y="3960373"/>
              <a:ext cx="54000" cy="54000"/>
            </a:xfrm>
            <a:prstGeom prst="ellipse">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73" name="Ellipse 772"/>
            <p:cNvSpPr/>
            <p:nvPr/>
          </p:nvSpPr>
          <p:spPr bwMode="auto">
            <a:xfrm>
              <a:off x="3102413" y="4265173"/>
              <a:ext cx="54000" cy="54000"/>
            </a:xfrm>
            <a:prstGeom prst="ellipse">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74" name="Ellipse 773"/>
            <p:cNvSpPr/>
            <p:nvPr/>
          </p:nvSpPr>
          <p:spPr bwMode="auto">
            <a:xfrm>
              <a:off x="3135751" y="3807973"/>
              <a:ext cx="54000" cy="54000"/>
            </a:xfrm>
            <a:prstGeom prst="ellipse">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75" name="Ellipse 774"/>
            <p:cNvSpPr/>
            <p:nvPr/>
          </p:nvSpPr>
          <p:spPr bwMode="auto">
            <a:xfrm>
              <a:off x="3140513" y="4160398"/>
              <a:ext cx="54000" cy="54000"/>
            </a:xfrm>
            <a:prstGeom prst="ellipse">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76" name="Ellipse 775"/>
            <p:cNvSpPr/>
            <p:nvPr/>
          </p:nvSpPr>
          <p:spPr bwMode="auto">
            <a:xfrm>
              <a:off x="3078601" y="3503173"/>
              <a:ext cx="54000" cy="54000"/>
            </a:xfrm>
            <a:prstGeom prst="ellipse">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77" name="Ellipse 776"/>
            <p:cNvSpPr/>
            <p:nvPr/>
          </p:nvSpPr>
          <p:spPr bwMode="auto">
            <a:xfrm>
              <a:off x="3746201" y="4555782"/>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78" name="Ellipse 777"/>
            <p:cNvSpPr/>
            <p:nvPr/>
          </p:nvSpPr>
          <p:spPr bwMode="auto">
            <a:xfrm>
              <a:off x="3798588" y="4122394"/>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79" name="Ellipse 778"/>
            <p:cNvSpPr/>
            <p:nvPr/>
          </p:nvSpPr>
          <p:spPr bwMode="auto">
            <a:xfrm>
              <a:off x="3746201" y="4289082"/>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80" name="Ellipse 779"/>
            <p:cNvSpPr/>
            <p:nvPr/>
          </p:nvSpPr>
          <p:spPr bwMode="auto">
            <a:xfrm>
              <a:off x="3746201" y="3641382"/>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81" name="Ellipse 780"/>
            <p:cNvSpPr/>
            <p:nvPr/>
          </p:nvSpPr>
          <p:spPr bwMode="auto">
            <a:xfrm>
              <a:off x="4520790" y="4402721"/>
              <a:ext cx="54000" cy="54000"/>
            </a:xfrm>
            <a:prstGeom prst="ellipse">
              <a:avLst/>
            </a:prstGeom>
            <a:solidFill>
              <a:srgbClr val="FFCC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82" name="Ellipse 781"/>
            <p:cNvSpPr/>
            <p:nvPr/>
          </p:nvSpPr>
          <p:spPr bwMode="auto">
            <a:xfrm>
              <a:off x="4535077" y="4717046"/>
              <a:ext cx="54000" cy="54000"/>
            </a:xfrm>
            <a:prstGeom prst="ellipse">
              <a:avLst/>
            </a:prstGeom>
            <a:solidFill>
              <a:srgbClr val="FFCC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83" name="Ellipse 782"/>
            <p:cNvSpPr/>
            <p:nvPr/>
          </p:nvSpPr>
          <p:spPr bwMode="auto">
            <a:xfrm>
              <a:off x="4563653" y="4969459"/>
              <a:ext cx="54000" cy="54000"/>
            </a:xfrm>
            <a:prstGeom prst="ellipse">
              <a:avLst/>
            </a:prstGeom>
            <a:solidFill>
              <a:srgbClr val="FFCC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84" name="Ellipse 783"/>
            <p:cNvSpPr/>
            <p:nvPr/>
          </p:nvSpPr>
          <p:spPr bwMode="auto">
            <a:xfrm>
              <a:off x="4511265" y="3893134"/>
              <a:ext cx="54000" cy="54000"/>
            </a:xfrm>
            <a:prstGeom prst="ellipse">
              <a:avLst/>
            </a:prstGeom>
            <a:solidFill>
              <a:srgbClr val="FFCC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85" name="Ellipse 784"/>
            <p:cNvSpPr/>
            <p:nvPr/>
          </p:nvSpPr>
          <p:spPr bwMode="auto">
            <a:xfrm>
              <a:off x="5213945" y="5078997"/>
              <a:ext cx="54000" cy="54000"/>
            </a:xfrm>
            <a:prstGeom prst="ellipse">
              <a:avLst/>
            </a:prstGeom>
            <a:solidFill>
              <a:srgbClr val="FF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86" name="Ellipse 785"/>
            <p:cNvSpPr/>
            <p:nvPr/>
          </p:nvSpPr>
          <p:spPr bwMode="auto">
            <a:xfrm>
              <a:off x="5242521" y="4802772"/>
              <a:ext cx="54000" cy="54000"/>
            </a:xfrm>
            <a:prstGeom prst="ellipse">
              <a:avLst/>
            </a:prstGeom>
            <a:solidFill>
              <a:srgbClr val="FF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87" name="Ellipse 786"/>
            <p:cNvSpPr/>
            <p:nvPr/>
          </p:nvSpPr>
          <p:spPr bwMode="auto">
            <a:xfrm>
              <a:off x="5247283" y="4255085"/>
              <a:ext cx="54000" cy="54000"/>
            </a:xfrm>
            <a:prstGeom prst="ellipse">
              <a:avLst/>
            </a:prstGeom>
            <a:solidFill>
              <a:srgbClr val="FF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88" name="Ellipse 787"/>
            <p:cNvSpPr/>
            <p:nvPr/>
          </p:nvSpPr>
          <p:spPr bwMode="auto">
            <a:xfrm>
              <a:off x="5185371" y="4436059"/>
              <a:ext cx="54000" cy="54000"/>
            </a:xfrm>
            <a:prstGeom prst="ellipse">
              <a:avLst/>
            </a:prstGeom>
            <a:solidFill>
              <a:srgbClr val="FF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89" name="Ellipse 788"/>
            <p:cNvSpPr/>
            <p:nvPr/>
          </p:nvSpPr>
          <p:spPr bwMode="auto">
            <a:xfrm>
              <a:off x="1462086" y="5493805"/>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90" name="Ellipse 789"/>
            <p:cNvSpPr/>
            <p:nvPr/>
          </p:nvSpPr>
          <p:spPr bwMode="auto">
            <a:xfrm>
              <a:off x="1495423" y="5193766"/>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91" name="Ellipse 790"/>
            <p:cNvSpPr/>
            <p:nvPr/>
          </p:nvSpPr>
          <p:spPr bwMode="auto">
            <a:xfrm>
              <a:off x="2038301" y="5749472"/>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92" name="Ellipse 791"/>
            <p:cNvSpPr/>
            <p:nvPr/>
          </p:nvSpPr>
          <p:spPr bwMode="auto">
            <a:xfrm>
              <a:off x="2497435" y="5584952"/>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93" name="Ellipse 792"/>
            <p:cNvSpPr/>
            <p:nvPr/>
          </p:nvSpPr>
          <p:spPr bwMode="auto">
            <a:xfrm>
              <a:off x="3087985" y="5451602"/>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94" name="Ellipse 793"/>
            <p:cNvSpPr/>
            <p:nvPr/>
          </p:nvSpPr>
          <p:spPr bwMode="auto">
            <a:xfrm>
              <a:off x="2692697" y="5265865"/>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95" name="Ellipse 794"/>
            <p:cNvSpPr/>
            <p:nvPr/>
          </p:nvSpPr>
          <p:spPr bwMode="auto">
            <a:xfrm>
              <a:off x="2773660" y="4842002"/>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96" name="Ellipse 795"/>
            <p:cNvSpPr/>
            <p:nvPr/>
          </p:nvSpPr>
          <p:spPr bwMode="auto">
            <a:xfrm>
              <a:off x="3450076" y="5489136"/>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97" name="Ellipse 796"/>
            <p:cNvSpPr/>
            <p:nvPr/>
          </p:nvSpPr>
          <p:spPr bwMode="auto">
            <a:xfrm>
              <a:off x="2252613" y="4977947"/>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98" name="Ellipse 797"/>
            <p:cNvSpPr/>
            <p:nvPr/>
          </p:nvSpPr>
          <p:spPr bwMode="auto">
            <a:xfrm>
              <a:off x="1843038" y="4782684"/>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799" name="Ellipse 798"/>
            <p:cNvSpPr/>
            <p:nvPr/>
          </p:nvSpPr>
          <p:spPr bwMode="auto">
            <a:xfrm>
              <a:off x="2109739" y="5297035"/>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00" name="Ellipse 799"/>
            <p:cNvSpPr/>
            <p:nvPr/>
          </p:nvSpPr>
          <p:spPr bwMode="auto">
            <a:xfrm>
              <a:off x="3273864" y="5117661"/>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01" name="Ellipse 800"/>
            <p:cNvSpPr/>
            <p:nvPr/>
          </p:nvSpPr>
          <p:spPr bwMode="auto">
            <a:xfrm>
              <a:off x="3965510" y="2457923"/>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02" name="Ellipse 801"/>
            <p:cNvSpPr/>
            <p:nvPr/>
          </p:nvSpPr>
          <p:spPr bwMode="auto">
            <a:xfrm>
              <a:off x="4084573" y="2062635"/>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03" name="Ellipse 802"/>
            <p:cNvSpPr/>
            <p:nvPr/>
          </p:nvSpPr>
          <p:spPr bwMode="auto">
            <a:xfrm>
              <a:off x="4623397" y="1640471"/>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04" name="Ellipse 803"/>
            <p:cNvSpPr/>
            <p:nvPr/>
          </p:nvSpPr>
          <p:spPr bwMode="auto">
            <a:xfrm>
              <a:off x="4909147" y="117374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05" name="Ellipse 804"/>
            <p:cNvSpPr/>
            <p:nvPr/>
          </p:nvSpPr>
          <p:spPr bwMode="auto">
            <a:xfrm>
              <a:off x="5481918" y="1460297"/>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06" name="Ellipse 805"/>
            <p:cNvSpPr/>
            <p:nvPr/>
          </p:nvSpPr>
          <p:spPr bwMode="auto">
            <a:xfrm>
              <a:off x="5853393" y="1750809"/>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07" name="Ellipse 806"/>
            <p:cNvSpPr/>
            <p:nvPr/>
          </p:nvSpPr>
          <p:spPr bwMode="auto">
            <a:xfrm>
              <a:off x="5896255" y="3012871"/>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08" name="Ellipse 807"/>
            <p:cNvSpPr/>
            <p:nvPr/>
          </p:nvSpPr>
          <p:spPr bwMode="auto">
            <a:xfrm>
              <a:off x="5824818" y="3484359"/>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09" name="Ellipse 808"/>
            <p:cNvSpPr/>
            <p:nvPr/>
          </p:nvSpPr>
          <p:spPr bwMode="auto">
            <a:xfrm>
              <a:off x="4470336" y="2205510"/>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10" name="Ellipse 809"/>
            <p:cNvSpPr/>
            <p:nvPr/>
          </p:nvSpPr>
          <p:spPr bwMode="auto">
            <a:xfrm>
              <a:off x="4513198" y="2648423"/>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11" name="Ellipse 810"/>
            <p:cNvSpPr/>
            <p:nvPr/>
          </p:nvSpPr>
          <p:spPr bwMode="auto">
            <a:xfrm>
              <a:off x="5353330" y="2050847"/>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12" name="Ellipse 811"/>
            <p:cNvSpPr/>
            <p:nvPr/>
          </p:nvSpPr>
          <p:spPr bwMode="auto">
            <a:xfrm>
              <a:off x="5453343" y="2379459"/>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13" name="Ellipse 812"/>
            <p:cNvSpPr/>
            <p:nvPr/>
          </p:nvSpPr>
          <p:spPr bwMode="auto">
            <a:xfrm>
              <a:off x="5729568" y="2246110"/>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14" name="Ellipse 813"/>
            <p:cNvSpPr/>
            <p:nvPr/>
          </p:nvSpPr>
          <p:spPr bwMode="auto">
            <a:xfrm>
              <a:off x="4847234" y="2054809"/>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15" name="Ellipse 814"/>
            <p:cNvSpPr/>
            <p:nvPr/>
          </p:nvSpPr>
          <p:spPr bwMode="auto">
            <a:xfrm>
              <a:off x="5032972" y="239294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16" name="Ellipse 815"/>
            <p:cNvSpPr/>
            <p:nvPr/>
          </p:nvSpPr>
          <p:spPr bwMode="auto">
            <a:xfrm>
              <a:off x="5066309" y="1564271"/>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17" name="Ellipse 816"/>
            <p:cNvSpPr/>
            <p:nvPr/>
          </p:nvSpPr>
          <p:spPr bwMode="auto">
            <a:xfrm>
              <a:off x="4156010" y="2881786"/>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18" name="Ellipse 817"/>
            <p:cNvSpPr/>
            <p:nvPr/>
          </p:nvSpPr>
          <p:spPr bwMode="auto">
            <a:xfrm>
              <a:off x="4370322" y="3219923"/>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19" name="Ellipse 818"/>
            <p:cNvSpPr/>
            <p:nvPr/>
          </p:nvSpPr>
          <p:spPr bwMode="auto">
            <a:xfrm>
              <a:off x="3998848" y="3158011"/>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20" name="Ellipse 819"/>
            <p:cNvSpPr/>
            <p:nvPr/>
          </p:nvSpPr>
          <p:spPr bwMode="auto">
            <a:xfrm>
              <a:off x="4885334" y="2683459"/>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21" name="Ellipse 820"/>
            <p:cNvSpPr/>
            <p:nvPr/>
          </p:nvSpPr>
          <p:spPr bwMode="auto">
            <a:xfrm>
              <a:off x="4713884" y="3407359"/>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22" name="Ellipse 821"/>
            <p:cNvSpPr/>
            <p:nvPr/>
          </p:nvSpPr>
          <p:spPr bwMode="auto">
            <a:xfrm>
              <a:off x="5052021" y="3088272"/>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23" name="Ellipse 822"/>
            <p:cNvSpPr/>
            <p:nvPr/>
          </p:nvSpPr>
          <p:spPr bwMode="auto">
            <a:xfrm>
              <a:off x="5491443" y="2889047"/>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24" name="Ellipse 823"/>
            <p:cNvSpPr/>
            <p:nvPr/>
          </p:nvSpPr>
          <p:spPr bwMode="auto">
            <a:xfrm>
              <a:off x="5381905" y="3493884"/>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25" name="Text Box 4"/>
            <p:cNvSpPr txBox="1">
              <a:spLocks noChangeArrowheads="1"/>
            </p:cNvSpPr>
            <p:nvPr/>
          </p:nvSpPr>
          <p:spPr bwMode="auto">
            <a:xfrm>
              <a:off x="5324565" y="4112369"/>
              <a:ext cx="2083579" cy="329126"/>
            </a:xfrm>
            <a:prstGeom prst="rect">
              <a:avLst/>
            </a:prstGeom>
            <a:solidFill>
              <a:srgbClr val="000000"/>
            </a:solid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0,5 M</a:t>
              </a:r>
              <a:r>
                <a:rPr kumimoji="0" lang="de-DE" sz="1100" b="0" i="0" u="none" strike="noStrike" kern="0" cap="none" spc="0" normalizeH="0" baseline="-25000" noProof="0" dirty="0">
                  <a:ln>
                    <a:noFill/>
                  </a:ln>
                  <a:solidFill>
                    <a:srgbClr val="FFFFFF"/>
                  </a:solidFill>
                  <a:effectLst/>
                  <a:uLnTx/>
                  <a:uFillTx/>
                  <a:cs typeface="+mn-cs"/>
                </a:rPr>
                <a:t>ʘ</a:t>
              </a:r>
              <a:r>
                <a:rPr kumimoji="0" lang="de-DE" sz="1100" b="0" i="0" u="none" strike="noStrike" kern="0" cap="none" spc="0" normalizeH="0" baseline="0" noProof="0" dirty="0">
                  <a:ln>
                    <a:noFill/>
                  </a:ln>
                  <a:solidFill>
                    <a:srgbClr val="FFFFFF"/>
                  </a:solidFill>
                  <a:effectLst/>
                  <a:uLnTx/>
                  <a:uFillTx/>
                  <a:cs typeface="+mn-cs"/>
                </a:rPr>
                <a:t> 10</a:t>
              </a:r>
              <a:r>
                <a:rPr kumimoji="0" lang="de-DE" sz="1100" b="0" i="0" u="none" strike="noStrike" kern="0" cap="none" spc="0" normalizeH="0" baseline="30000" noProof="0" dirty="0">
                  <a:ln>
                    <a:noFill/>
                  </a:ln>
                  <a:solidFill>
                    <a:srgbClr val="FFFFFF"/>
                  </a:solidFill>
                  <a:effectLst/>
                  <a:uLnTx/>
                  <a:uFillTx/>
                  <a:cs typeface="+mn-cs"/>
                </a:rPr>
                <a:t>11</a:t>
              </a:r>
              <a:r>
                <a:rPr kumimoji="0" lang="de-DE" sz="1100" b="0" i="0" u="none" strike="noStrike" kern="0" cap="none" spc="0" normalizeH="0" baseline="0" noProof="0" dirty="0">
                  <a:ln>
                    <a:noFill/>
                  </a:ln>
                  <a:solidFill>
                    <a:srgbClr val="FFFFFF"/>
                  </a:solidFill>
                  <a:effectLst/>
                  <a:uLnTx/>
                  <a:uFillTx/>
                  <a:cs typeface="+mn-cs"/>
                </a:rPr>
                <a:t> a</a:t>
              </a:r>
              <a:endParaRPr kumimoji="0" lang="de-DE" sz="1100" b="0" i="0" u="none" strike="noStrike" kern="0" cap="none" spc="0" normalizeH="0" baseline="-25000" noProof="0" dirty="0">
                <a:ln>
                  <a:noFill/>
                </a:ln>
                <a:solidFill>
                  <a:srgbClr val="FFFFFF"/>
                </a:solidFill>
                <a:effectLst/>
                <a:uLnTx/>
                <a:uFillTx/>
                <a:cs typeface="+mn-cs"/>
              </a:endParaRPr>
            </a:p>
          </p:txBody>
        </p:sp>
        <p:sp>
          <p:nvSpPr>
            <p:cNvPr id="826" name="Text Box 4"/>
            <p:cNvSpPr txBox="1">
              <a:spLocks noChangeArrowheads="1"/>
            </p:cNvSpPr>
            <p:nvPr/>
          </p:nvSpPr>
          <p:spPr bwMode="auto">
            <a:xfrm>
              <a:off x="4493483" y="3644796"/>
              <a:ext cx="2189925" cy="329126"/>
            </a:xfrm>
            <a:prstGeom prst="rect">
              <a:avLst/>
            </a:prstGeom>
            <a:solidFill>
              <a:srgbClr val="000000"/>
            </a:solid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1 M</a:t>
              </a:r>
              <a:r>
                <a:rPr kumimoji="0" lang="de-DE" sz="1100" b="0" i="0" u="none" strike="noStrike" kern="0" cap="none" spc="0" normalizeH="0" baseline="-25000" noProof="0" dirty="0">
                  <a:ln>
                    <a:noFill/>
                  </a:ln>
                  <a:solidFill>
                    <a:srgbClr val="FFFFFF"/>
                  </a:solidFill>
                  <a:effectLst/>
                  <a:uLnTx/>
                  <a:uFillTx/>
                  <a:cs typeface="+mn-cs"/>
                </a:rPr>
                <a:t>ʘ </a:t>
              </a:r>
              <a:r>
                <a:rPr kumimoji="0" lang="de-DE" sz="1100" b="0" i="0" u="none" strike="noStrike" kern="0" cap="none" spc="0" normalizeH="0" baseline="0" noProof="0" dirty="0">
                  <a:ln>
                    <a:noFill/>
                  </a:ln>
                  <a:solidFill>
                    <a:srgbClr val="FFFFFF"/>
                  </a:solidFill>
                  <a:effectLst/>
                  <a:uLnTx/>
                  <a:uFillTx/>
                  <a:cs typeface="+mn-cs"/>
                </a:rPr>
                <a:t>10</a:t>
              </a:r>
              <a:r>
                <a:rPr kumimoji="0" lang="de-DE" sz="1100" b="0" i="0" u="none" strike="noStrike" kern="0" cap="none" spc="0" normalizeH="0" baseline="30000" noProof="0" dirty="0">
                  <a:ln>
                    <a:noFill/>
                  </a:ln>
                  <a:solidFill>
                    <a:srgbClr val="FFFFFF"/>
                  </a:solidFill>
                  <a:effectLst/>
                  <a:uLnTx/>
                  <a:uFillTx/>
                  <a:cs typeface="+mn-cs"/>
                </a:rPr>
                <a:t>10</a:t>
              </a:r>
              <a:r>
                <a:rPr kumimoji="0" lang="de-DE" sz="1100" b="0" i="0" u="none" strike="noStrike" kern="0" cap="none" spc="0" normalizeH="0" baseline="0" noProof="0" dirty="0">
                  <a:ln>
                    <a:noFill/>
                  </a:ln>
                  <a:solidFill>
                    <a:srgbClr val="FFFFFF"/>
                  </a:solidFill>
                  <a:effectLst/>
                  <a:uLnTx/>
                  <a:uFillTx/>
                  <a:cs typeface="+mn-cs"/>
                </a:rPr>
                <a:t> a</a:t>
              </a:r>
              <a:endParaRPr kumimoji="0" lang="de-DE" sz="1100" b="0" i="0" u="none" strike="noStrike" kern="0" cap="none" spc="0" normalizeH="0" baseline="-25000" noProof="0" dirty="0">
                <a:ln>
                  <a:noFill/>
                </a:ln>
                <a:solidFill>
                  <a:srgbClr val="FFFFFF"/>
                </a:solidFill>
                <a:effectLst/>
                <a:uLnTx/>
                <a:uFillTx/>
                <a:cs typeface="+mn-cs"/>
              </a:endParaRPr>
            </a:p>
          </p:txBody>
        </p:sp>
        <p:sp>
          <p:nvSpPr>
            <p:cNvPr id="827" name="Text Box 4"/>
            <p:cNvSpPr txBox="1">
              <a:spLocks noChangeArrowheads="1"/>
            </p:cNvSpPr>
            <p:nvPr/>
          </p:nvSpPr>
          <p:spPr bwMode="auto">
            <a:xfrm>
              <a:off x="3135655" y="2659791"/>
              <a:ext cx="1672016" cy="329126"/>
            </a:xfrm>
            <a:prstGeom prst="rect">
              <a:avLst/>
            </a:prstGeom>
            <a:solidFill>
              <a:srgbClr val="000000"/>
            </a:solid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5 M</a:t>
              </a:r>
              <a:r>
                <a:rPr kumimoji="0" lang="de-DE" sz="1100" b="0" i="0" u="none" strike="noStrike" kern="0" cap="none" spc="0" normalizeH="0" baseline="-25000" noProof="0" dirty="0">
                  <a:ln>
                    <a:noFill/>
                  </a:ln>
                  <a:solidFill>
                    <a:srgbClr val="FFFFFF"/>
                  </a:solidFill>
                  <a:effectLst/>
                  <a:uLnTx/>
                  <a:uFillTx/>
                  <a:cs typeface="+mn-cs"/>
                </a:rPr>
                <a:t>ʘ</a:t>
              </a:r>
              <a:r>
                <a:rPr kumimoji="0" lang="de-DE" sz="1100" b="0" i="0" u="none" strike="noStrike" kern="0" cap="none" spc="0" normalizeH="0" baseline="0" noProof="0" dirty="0">
                  <a:ln>
                    <a:noFill/>
                  </a:ln>
                  <a:solidFill>
                    <a:srgbClr val="FFFFFF"/>
                  </a:solidFill>
                  <a:effectLst/>
                  <a:uLnTx/>
                  <a:uFillTx/>
                  <a:cs typeface="+mn-cs"/>
                </a:rPr>
                <a:t> 10</a:t>
              </a:r>
              <a:r>
                <a:rPr kumimoji="0" lang="de-DE" sz="1100" b="0" i="0" u="none" strike="noStrike" kern="0" cap="none" spc="0" normalizeH="0" baseline="30000" noProof="0" dirty="0">
                  <a:ln>
                    <a:noFill/>
                  </a:ln>
                  <a:solidFill>
                    <a:srgbClr val="FFFFFF"/>
                  </a:solidFill>
                  <a:effectLst/>
                  <a:uLnTx/>
                  <a:uFillTx/>
                  <a:cs typeface="+mn-cs"/>
                </a:rPr>
                <a:t>8</a:t>
              </a:r>
              <a:r>
                <a:rPr kumimoji="0" lang="de-DE" sz="1100" b="0" i="0" u="none" strike="noStrike" kern="0" cap="none" spc="0" normalizeH="0" baseline="0" noProof="0" dirty="0">
                  <a:ln>
                    <a:noFill/>
                  </a:ln>
                  <a:solidFill>
                    <a:srgbClr val="FFFFFF"/>
                  </a:solidFill>
                  <a:effectLst/>
                  <a:uLnTx/>
                  <a:uFillTx/>
                  <a:cs typeface="+mn-cs"/>
                </a:rPr>
                <a:t> a</a:t>
              </a:r>
              <a:endParaRPr kumimoji="0" lang="de-DE" sz="1100" b="0" i="0" u="none" strike="noStrike" kern="0" cap="none" spc="0" normalizeH="0" baseline="-25000" noProof="0" dirty="0">
                <a:ln>
                  <a:noFill/>
                </a:ln>
                <a:solidFill>
                  <a:srgbClr val="FFFFFF"/>
                </a:solidFill>
                <a:effectLst/>
                <a:uLnTx/>
                <a:uFillTx/>
                <a:cs typeface="+mn-cs"/>
              </a:endParaRPr>
            </a:p>
          </p:txBody>
        </p:sp>
        <p:sp>
          <p:nvSpPr>
            <p:cNvPr id="828" name="Text Box 4"/>
            <p:cNvSpPr txBox="1">
              <a:spLocks noChangeArrowheads="1"/>
            </p:cNvSpPr>
            <p:nvPr/>
          </p:nvSpPr>
          <p:spPr bwMode="auto">
            <a:xfrm>
              <a:off x="2100415" y="1657243"/>
              <a:ext cx="2046426" cy="329126"/>
            </a:xfrm>
            <a:prstGeom prst="rect">
              <a:avLst/>
            </a:prstGeom>
            <a:solidFill>
              <a:srgbClr val="000000"/>
            </a:solid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20 M</a:t>
              </a:r>
              <a:r>
                <a:rPr kumimoji="0" lang="de-DE" sz="1100" b="0" i="0" u="none" strike="noStrike" kern="0" cap="none" spc="0" normalizeH="0" baseline="-25000" noProof="0" dirty="0">
                  <a:ln>
                    <a:noFill/>
                  </a:ln>
                  <a:solidFill>
                    <a:srgbClr val="FFFFFF"/>
                  </a:solidFill>
                  <a:effectLst/>
                  <a:uLnTx/>
                  <a:uFillTx/>
                  <a:cs typeface="+mn-cs"/>
                </a:rPr>
                <a:t>ʘ </a:t>
              </a:r>
              <a:r>
                <a:rPr kumimoji="0" lang="de-DE" sz="1100" b="0" i="0" u="none" strike="noStrike" kern="0" cap="none" spc="0" normalizeH="0" baseline="0" noProof="0" dirty="0">
                  <a:ln>
                    <a:noFill/>
                  </a:ln>
                  <a:solidFill>
                    <a:srgbClr val="FFFFFF"/>
                  </a:solidFill>
                  <a:effectLst/>
                  <a:uLnTx/>
                  <a:uFillTx/>
                  <a:cs typeface="+mn-cs"/>
                </a:rPr>
                <a:t>10</a:t>
              </a:r>
              <a:r>
                <a:rPr kumimoji="0" lang="de-DE" sz="1100" b="0" i="0" u="none" strike="noStrike" kern="0" cap="none" spc="0" normalizeH="0" baseline="30000" noProof="0" dirty="0">
                  <a:ln>
                    <a:noFill/>
                  </a:ln>
                  <a:solidFill>
                    <a:srgbClr val="FFFFFF"/>
                  </a:solidFill>
                  <a:effectLst/>
                  <a:uLnTx/>
                  <a:uFillTx/>
                  <a:cs typeface="+mn-cs"/>
                </a:rPr>
                <a:t>7</a:t>
              </a:r>
              <a:r>
                <a:rPr kumimoji="0" lang="de-DE" sz="1100" b="0" i="0" u="none" strike="noStrike" kern="0" cap="none" spc="0" normalizeH="0" baseline="0" noProof="0" dirty="0">
                  <a:ln>
                    <a:noFill/>
                  </a:ln>
                  <a:solidFill>
                    <a:srgbClr val="FFFFFF"/>
                  </a:solidFill>
                  <a:effectLst/>
                  <a:uLnTx/>
                  <a:uFillTx/>
                  <a:cs typeface="+mn-cs"/>
                </a:rPr>
                <a:t> a</a:t>
              </a:r>
            </a:p>
          </p:txBody>
        </p:sp>
        <p:sp>
          <p:nvSpPr>
            <p:cNvPr id="829" name="Line 5"/>
            <p:cNvSpPr>
              <a:spLocks noChangeShapeType="1"/>
            </p:cNvSpPr>
            <p:nvPr/>
          </p:nvSpPr>
          <p:spPr bwMode="auto">
            <a:xfrm flipV="1">
              <a:off x="1682436" y="1926203"/>
              <a:ext cx="372462" cy="234431"/>
            </a:xfrm>
            <a:prstGeom prst="line">
              <a:avLst/>
            </a:prstGeom>
            <a:noFill/>
            <a:ln w="19050">
              <a:solidFill>
                <a:srgbClr val="FFFFFF"/>
              </a:solidFill>
              <a:round/>
              <a:headEnd/>
              <a:tailEnd type="none" w="med" len="lg"/>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30" name="Line 5"/>
            <p:cNvSpPr>
              <a:spLocks noChangeShapeType="1"/>
            </p:cNvSpPr>
            <p:nvPr/>
          </p:nvSpPr>
          <p:spPr bwMode="auto">
            <a:xfrm flipV="1">
              <a:off x="2438400" y="3005702"/>
              <a:ext cx="695998" cy="448697"/>
            </a:xfrm>
            <a:prstGeom prst="line">
              <a:avLst/>
            </a:prstGeom>
            <a:noFill/>
            <a:ln w="19050">
              <a:solidFill>
                <a:srgbClr val="FFFFFF"/>
              </a:solidFill>
              <a:round/>
              <a:headEnd/>
              <a:tailEnd type="none" w="med" len="lg"/>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31" name="Line 5"/>
            <p:cNvSpPr>
              <a:spLocks noChangeShapeType="1"/>
            </p:cNvSpPr>
            <p:nvPr/>
          </p:nvSpPr>
          <p:spPr bwMode="auto">
            <a:xfrm flipV="1">
              <a:off x="3543300" y="3628002"/>
              <a:ext cx="607098" cy="372497"/>
            </a:xfrm>
            <a:prstGeom prst="line">
              <a:avLst/>
            </a:prstGeom>
            <a:noFill/>
            <a:ln w="19050">
              <a:solidFill>
                <a:srgbClr val="FFFFFF"/>
              </a:solidFill>
              <a:round/>
              <a:headEnd/>
              <a:tailEnd type="none" w="med" len="lg"/>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32" name="Line 5"/>
            <p:cNvSpPr>
              <a:spLocks noChangeShapeType="1"/>
            </p:cNvSpPr>
            <p:nvPr/>
          </p:nvSpPr>
          <p:spPr bwMode="auto">
            <a:xfrm flipV="1">
              <a:off x="4097023" y="3915340"/>
              <a:ext cx="372462" cy="234431"/>
            </a:xfrm>
            <a:prstGeom prst="line">
              <a:avLst/>
            </a:prstGeom>
            <a:noFill/>
            <a:ln w="19050">
              <a:solidFill>
                <a:srgbClr val="FFFFFF"/>
              </a:solidFill>
              <a:round/>
              <a:headEnd/>
              <a:tailEnd type="none" w="med" len="lg"/>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33" name="Line 5"/>
            <p:cNvSpPr>
              <a:spLocks noChangeShapeType="1"/>
            </p:cNvSpPr>
            <p:nvPr/>
          </p:nvSpPr>
          <p:spPr bwMode="auto">
            <a:xfrm flipV="1">
              <a:off x="4997136" y="4415403"/>
              <a:ext cx="372462" cy="234431"/>
            </a:xfrm>
            <a:prstGeom prst="line">
              <a:avLst/>
            </a:prstGeom>
            <a:noFill/>
            <a:ln w="19050">
              <a:solidFill>
                <a:srgbClr val="FFFFFF"/>
              </a:solidFill>
              <a:round/>
              <a:headEnd/>
              <a:tailEnd type="none" w="med" len="lg"/>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34" name="Text Box 4"/>
            <p:cNvSpPr txBox="1">
              <a:spLocks noChangeArrowheads="1"/>
            </p:cNvSpPr>
            <p:nvPr/>
          </p:nvSpPr>
          <p:spPr bwMode="auto">
            <a:xfrm>
              <a:off x="4163223" y="3312568"/>
              <a:ext cx="1841652" cy="329126"/>
            </a:xfrm>
            <a:prstGeom prst="rect">
              <a:avLst/>
            </a:prstGeom>
            <a:solidFill>
              <a:srgbClr val="000000"/>
            </a:soli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2 M</a:t>
              </a:r>
              <a:r>
                <a:rPr kumimoji="0" lang="de-DE" sz="1100" b="0" i="0" u="none" strike="noStrike" kern="0" cap="none" spc="0" normalizeH="0" baseline="-25000" noProof="0" dirty="0">
                  <a:ln>
                    <a:noFill/>
                  </a:ln>
                  <a:solidFill>
                    <a:srgbClr val="FFFFFF"/>
                  </a:solidFill>
                  <a:effectLst/>
                  <a:uLnTx/>
                  <a:uFillTx/>
                  <a:cs typeface="+mn-cs"/>
                </a:rPr>
                <a:t>ʘ</a:t>
              </a:r>
              <a:r>
                <a:rPr kumimoji="0" lang="de-DE" sz="1100" b="0" i="0" u="none" strike="noStrike" kern="0" cap="none" spc="0" normalizeH="0" baseline="0" noProof="0" dirty="0">
                  <a:ln>
                    <a:noFill/>
                  </a:ln>
                  <a:solidFill>
                    <a:srgbClr val="FFFFFF"/>
                  </a:solidFill>
                  <a:effectLst/>
                  <a:uLnTx/>
                  <a:uFillTx/>
                  <a:cs typeface="+mn-cs"/>
                </a:rPr>
                <a:t> 10</a:t>
              </a:r>
              <a:r>
                <a:rPr kumimoji="0" lang="de-DE" sz="1100" b="0" i="0" u="none" strike="noStrike" kern="0" cap="none" spc="0" normalizeH="0" baseline="30000" noProof="0" dirty="0">
                  <a:ln>
                    <a:noFill/>
                  </a:ln>
                  <a:solidFill>
                    <a:srgbClr val="FFFFFF"/>
                  </a:solidFill>
                  <a:effectLst/>
                  <a:uLnTx/>
                  <a:uFillTx/>
                  <a:cs typeface="+mn-cs"/>
                </a:rPr>
                <a:t>9</a:t>
              </a:r>
              <a:r>
                <a:rPr kumimoji="0" lang="de-DE" sz="1100" b="0" i="0" u="none" strike="noStrike" kern="0" cap="none" spc="0" normalizeH="0" baseline="0" noProof="0" dirty="0">
                  <a:ln>
                    <a:noFill/>
                  </a:ln>
                  <a:solidFill>
                    <a:srgbClr val="FFFFFF"/>
                  </a:solidFill>
                  <a:effectLst/>
                  <a:uLnTx/>
                  <a:uFillTx/>
                  <a:cs typeface="+mn-cs"/>
                </a:rPr>
                <a:t> a</a:t>
              </a:r>
            </a:p>
          </p:txBody>
        </p:sp>
      </p:grpSp>
      <p:sp>
        <p:nvSpPr>
          <p:cNvPr id="835" name="Text Box 4"/>
          <p:cNvSpPr txBox="1">
            <a:spLocks noChangeArrowheads="1"/>
          </p:cNvSpPr>
          <p:nvPr/>
        </p:nvSpPr>
        <p:spPr bwMode="auto">
          <a:xfrm>
            <a:off x="504056" y="2061320"/>
            <a:ext cx="1368152" cy="307777"/>
          </a:xfrm>
          <a:prstGeom prst="rect">
            <a:avLst/>
          </a:prstGeom>
          <a:noFill/>
          <a:ln w="9525">
            <a:noFill/>
            <a:miter lim="800000"/>
            <a:headEnd/>
            <a:tailEnd/>
          </a:ln>
        </p:spPr>
        <p:txBody>
          <a:bodyPr wrap="square">
            <a:spAutoFit/>
          </a:bodyPr>
          <a:lstStyle/>
          <a:p>
            <a:pPr>
              <a:spcBef>
                <a:spcPct val="50000"/>
              </a:spcBef>
            </a:pPr>
            <a:r>
              <a:rPr lang="de-DE" sz="1400" dirty="0">
                <a:solidFill>
                  <a:srgbClr val="FFFFFF"/>
                </a:solidFill>
                <a:cs typeface="+mn-cs"/>
              </a:rPr>
              <a:t>Leuchtkraft M</a:t>
            </a:r>
          </a:p>
        </p:txBody>
      </p:sp>
      <p:sp>
        <p:nvSpPr>
          <p:cNvPr id="281" name="Rechteck 280"/>
          <p:cNvSpPr/>
          <p:nvPr/>
        </p:nvSpPr>
        <p:spPr>
          <a:xfrm>
            <a:off x="4644008" y="3645024"/>
            <a:ext cx="1512168" cy="2448272"/>
          </a:xfrm>
          <a:prstGeom prst="rect">
            <a:avLst/>
          </a:prstGeom>
          <a:solidFill>
            <a:srgbClr val="92D050">
              <a:alpha val="26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1" name="Rechteck 330"/>
          <p:cNvSpPr/>
          <p:nvPr/>
        </p:nvSpPr>
        <p:spPr>
          <a:xfrm>
            <a:off x="7470648" y="6264207"/>
            <a:ext cx="1673352" cy="276999"/>
          </a:xfrm>
          <a:prstGeom prst="rect">
            <a:avLst/>
          </a:prstGeom>
        </p:spPr>
        <p:txBody>
          <a:bodyPr wrap="square">
            <a:spAutoFit/>
          </a:bodyPr>
          <a:lstStyle>
            <a:defPPr>
              <a:defRPr lang="de-DE"/>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1200" kern="0" dirty="0">
                <a:solidFill>
                  <a:srgbClr val="FFFFFF"/>
                </a:solidFill>
              </a:rPr>
              <a:t>Grafiken</a:t>
            </a:r>
            <a:r>
              <a:rPr kumimoji="0" lang="de-DE" sz="1200" b="0" i="0" u="none" strike="noStrike" kern="0" cap="none" spc="0" normalizeH="0" baseline="0" noProof="0" dirty="0">
                <a:ln>
                  <a:noFill/>
                </a:ln>
                <a:solidFill>
                  <a:srgbClr val="FFFFFF"/>
                </a:solidFill>
                <a:effectLst/>
                <a:uLnTx/>
                <a:uFillTx/>
              </a:rPr>
              <a:t>: S. Hanssen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 grpId="0"/>
      <p:bldP spid="281" grpId="0" animBg="1"/>
      <p:bldP spid="3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txBox="1">
            <a:spLocks/>
          </p:cNvSpPr>
          <p:nvPr/>
        </p:nvSpPr>
        <p:spPr bwMode="auto">
          <a:xfrm>
            <a:off x="395536" y="1124744"/>
            <a:ext cx="8435400" cy="5040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de-DE" sz="800" b="0" i="0" u="none" strike="noStrike" kern="0" cap="none" spc="0" normalizeH="0" baseline="0" noProof="0" dirty="0">
              <a:ln>
                <a:noFill/>
              </a:ln>
              <a:solidFill>
                <a:schemeClr val="bg1"/>
              </a:solidFill>
              <a:effectLst/>
              <a:uLnTx/>
              <a:uFillTx/>
              <a:latin typeface="+mn-lt"/>
              <a:ea typeface="+mn-ea"/>
              <a:cs typeface="+mn-cs"/>
            </a:endParaRPr>
          </a:p>
          <a:p>
            <a:pPr marL="342900" lvl="0" indent="-342900" algn="just">
              <a:spcBef>
                <a:spcPct val="20000"/>
              </a:spcBef>
              <a:spcAft>
                <a:spcPts val="0"/>
              </a:spcAft>
              <a:buFontTx/>
              <a:buChar char="•"/>
              <a:defRPr/>
            </a:pPr>
            <a:r>
              <a:rPr kumimoji="0" lang="de-DE" sz="2000" b="0" i="0" u="none" strike="noStrike" kern="0" cap="none" spc="0" normalizeH="0" baseline="0" noProof="0" dirty="0">
                <a:ln>
                  <a:noFill/>
                </a:ln>
                <a:solidFill>
                  <a:schemeClr val="bg1"/>
                </a:solidFill>
                <a:effectLst/>
                <a:uLnTx/>
                <a:uFillTx/>
                <a:latin typeface="+mn-lt"/>
                <a:ea typeface="+mn-ea"/>
                <a:cs typeface="+mn-cs"/>
              </a:rPr>
              <a:t>Jupiterartige </a:t>
            </a:r>
            <a:r>
              <a:rPr lang="de-DE" sz="2000" kern="0" dirty="0">
                <a:solidFill>
                  <a:schemeClr val="bg1"/>
                </a:solidFill>
                <a:latin typeface="+mn-lt"/>
                <a:cs typeface="+mn-cs"/>
              </a:rPr>
              <a:t>/ </a:t>
            </a:r>
            <a:r>
              <a:rPr kumimoji="0" lang="de-DE" sz="2000" b="0" i="0" u="none" strike="noStrike" kern="0" cap="none" spc="0" normalizeH="0" baseline="0" noProof="0" dirty="0">
                <a:ln>
                  <a:noFill/>
                </a:ln>
                <a:solidFill>
                  <a:schemeClr val="bg1"/>
                </a:solidFill>
                <a:effectLst/>
                <a:uLnTx/>
                <a:uFillTx/>
                <a:latin typeface="+mn-lt"/>
                <a:ea typeface="+mn-ea"/>
                <a:cs typeface="+mn-cs"/>
              </a:rPr>
              <a:t>zu kleine Planeten (Merkur,</a:t>
            </a:r>
            <a:r>
              <a:rPr kumimoji="0" lang="de-DE" sz="2000" b="0" i="0" u="none" strike="noStrike" kern="0" cap="none" spc="0" normalizeH="0" noProof="0" dirty="0">
                <a:ln>
                  <a:noFill/>
                </a:ln>
                <a:solidFill>
                  <a:schemeClr val="bg1"/>
                </a:solidFill>
                <a:effectLst/>
                <a:uLnTx/>
                <a:uFillTx/>
                <a:latin typeface="+mn-lt"/>
                <a:ea typeface="+mn-ea"/>
                <a:cs typeface="+mn-cs"/>
              </a:rPr>
              <a:t> Mars)</a:t>
            </a:r>
            <a:r>
              <a:rPr kumimoji="0" lang="de-DE" sz="2000" b="0" i="0" u="none" strike="noStrike" kern="0" cap="none" spc="0" normalizeH="0" baseline="0" noProof="0" dirty="0">
                <a:ln>
                  <a:noFill/>
                </a:ln>
                <a:solidFill>
                  <a:schemeClr val="bg1"/>
                </a:solidFill>
                <a:effectLst/>
                <a:uLnTx/>
                <a:uFillTx/>
                <a:latin typeface="+mn-lt"/>
                <a:ea typeface="+mn-ea"/>
                <a:cs typeface="+mn-cs"/>
              </a:rPr>
              <a:t> </a:t>
            </a:r>
            <a:r>
              <a:rPr lang="de-DE" sz="2000" kern="0" dirty="0">
                <a:solidFill>
                  <a:schemeClr val="bg1"/>
                </a:solidFill>
              </a:rPr>
              <a:t>sind lebensfeindlich</a:t>
            </a:r>
            <a:endParaRPr lang="de-DE" sz="2000" dirty="0">
              <a:solidFill>
                <a:srgbClr val="FFFFFF"/>
              </a:solidFill>
            </a:endParaRPr>
          </a:p>
          <a:p>
            <a:pPr marL="342900" lvl="0" indent="-342900" algn="just">
              <a:spcBef>
                <a:spcPct val="20000"/>
              </a:spcBef>
              <a:spcAft>
                <a:spcPts val="1200"/>
              </a:spcAft>
              <a:defRPr/>
            </a:pPr>
            <a:r>
              <a:rPr lang="de-DE" sz="2000" dirty="0">
                <a:solidFill>
                  <a:srgbClr val="FFFFFF"/>
                </a:solidFill>
              </a:rPr>
              <a:t>	→ </a:t>
            </a:r>
            <a:r>
              <a:rPr lang="de-DE" sz="2000" kern="0" dirty="0">
                <a:solidFill>
                  <a:schemeClr val="bg1"/>
                </a:solidFill>
                <a:latin typeface="+mn-lt"/>
                <a:cs typeface="+mn-cs"/>
              </a:rPr>
              <a:t>Nur terrestrische Planeten</a:t>
            </a:r>
          </a:p>
          <a:p>
            <a:pPr marL="342900" marR="0" lvl="0" indent="-342900" algn="just" defTabSz="914400" rtl="0" eaLnBrk="1" fontAlgn="base" latinLnBrk="0" hangingPunct="1">
              <a:lnSpc>
                <a:spcPct val="100000"/>
              </a:lnSpc>
              <a:spcBef>
                <a:spcPct val="20000"/>
              </a:spcBef>
              <a:spcAft>
                <a:spcPts val="1200"/>
              </a:spcAft>
              <a:buClrTx/>
              <a:buSzTx/>
              <a:buFontTx/>
              <a:buChar char="•"/>
              <a:tabLst/>
              <a:defRPr/>
            </a:pPr>
            <a:r>
              <a:rPr kumimoji="0" lang="de-DE" sz="2000" b="0" i="0" u="none" strike="noStrike" kern="0" cap="none" spc="0" normalizeH="0" baseline="0" noProof="0" dirty="0">
                <a:ln>
                  <a:noFill/>
                </a:ln>
                <a:solidFill>
                  <a:schemeClr val="bg1"/>
                </a:solidFill>
                <a:effectLst/>
                <a:uLnTx/>
                <a:uFillTx/>
                <a:latin typeface="+mn-lt"/>
                <a:ea typeface="+mn-ea"/>
                <a:cs typeface="+mn-cs"/>
              </a:rPr>
              <a:t>Keine gebundene Rotation (Abkühlung bzw. Aufheizung)</a:t>
            </a:r>
            <a:endParaRPr kumimoji="0" lang="de-DE" sz="2000" b="0" i="0" u="none" strike="noStrike" kern="0" cap="none" spc="0" normalizeH="0" noProof="0" dirty="0">
              <a:ln>
                <a:noFill/>
              </a:ln>
              <a:solidFill>
                <a:schemeClr val="bg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ts val="0"/>
              </a:spcAft>
              <a:buClrTx/>
              <a:buSzTx/>
              <a:buFontTx/>
              <a:buChar char="•"/>
              <a:tabLst/>
              <a:defRPr/>
            </a:pPr>
            <a:r>
              <a:rPr lang="de-DE" sz="2000" kern="0" baseline="0" dirty="0">
                <a:solidFill>
                  <a:schemeClr val="bg1"/>
                </a:solidFill>
                <a:latin typeface="+mn-lt"/>
                <a:cs typeface="+mn-cs"/>
              </a:rPr>
              <a:t>Abstand größer als „Roche-Radius r</a:t>
            </a:r>
            <a:r>
              <a:rPr lang="de-DE" sz="2000" kern="0" baseline="-25000" dirty="0">
                <a:solidFill>
                  <a:schemeClr val="bg1"/>
                </a:solidFill>
                <a:latin typeface="+mn-lt"/>
                <a:cs typeface="+mn-cs"/>
              </a:rPr>
              <a:t>R</a:t>
            </a:r>
            <a:r>
              <a:rPr lang="de-DE" sz="2000" kern="0" baseline="0" dirty="0">
                <a:solidFill>
                  <a:schemeClr val="bg1"/>
                </a:solidFill>
                <a:latin typeface="+mn-lt"/>
                <a:cs typeface="+mn-cs"/>
              </a:rPr>
              <a:t>“</a:t>
            </a:r>
          </a:p>
          <a:p>
            <a:pPr marL="342900" lvl="0" indent="-342900" algn="just">
              <a:spcBef>
                <a:spcPct val="20000"/>
              </a:spcBef>
              <a:spcAft>
                <a:spcPts val="0"/>
              </a:spcAft>
              <a:defRPr/>
            </a:pPr>
            <a:r>
              <a:rPr lang="de-DE" sz="2000" kern="0" dirty="0">
                <a:solidFill>
                  <a:schemeClr val="bg1"/>
                </a:solidFill>
                <a:latin typeface="+mn-lt"/>
                <a:cs typeface="+mn-cs"/>
              </a:rPr>
              <a:t>	(r &lt; </a:t>
            </a:r>
            <a:r>
              <a:rPr lang="de-DE" sz="2000" kern="0" dirty="0">
                <a:solidFill>
                  <a:schemeClr val="bg1"/>
                </a:solidFill>
              </a:rPr>
              <a:t>r</a:t>
            </a:r>
            <a:r>
              <a:rPr lang="de-DE" sz="2000" kern="0" baseline="-25000" dirty="0">
                <a:solidFill>
                  <a:schemeClr val="bg1"/>
                </a:solidFill>
              </a:rPr>
              <a:t>R </a:t>
            </a:r>
            <a:r>
              <a:rPr lang="de-DE" sz="2000" kern="0" dirty="0">
                <a:solidFill>
                  <a:schemeClr val="bg1"/>
                </a:solidFill>
              </a:rPr>
              <a:t> : </a:t>
            </a:r>
            <a:r>
              <a:rPr lang="de-DE" sz="2000" kern="0" dirty="0">
                <a:solidFill>
                  <a:schemeClr val="bg1"/>
                </a:solidFill>
                <a:latin typeface="+mn-lt"/>
                <a:cs typeface="+mn-cs"/>
              </a:rPr>
              <a:t>Gezeitenkräfte zu groß für Planetenbildung)</a:t>
            </a:r>
          </a:p>
          <a:p>
            <a:pPr marL="342900" lvl="0" indent="-342900" algn="just">
              <a:spcBef>
                <a:spcPct val="20000"/>
              </a:spcBef>
              <a:spcAft>
                <a:spcPts val="1200"/>
              </a:spcAft>
            </a:pPr>
            <a:r>
              <a:rPr lang="de-DE" sz="2000" dirty="0">
                <a:solidFill>
                  <a:srgbClr val="FFFFFF"/>
                </a:solidFill>
              </a:rPr>
              <a:t>	→ </a:t>
            </a:r>
            <a:r>
              <a:rPr lang="de-DE" sz="2000" dirty="0">
                <a:solidFill>
                  <a:schemeClr val="bg1"/>
                </a:solidFill>
              </a:rPr>
              <a:t>Keine K - und M - Sterne</a:t>
            </a:r>
          </a:p>
          <a:p>
            <a:pPr marL="342900" lvl="0" indent="-342900" algn="just">
              <a:spcBef>
                <a:spcPct val="20000"/>
              </a:spcBef>
              <a:spcAft>
                <a:spcPts val="1200"/>
              </a:spcAft>
            </a:pPr>
            <a:r>
              <a:rPr kumimoji="0" lang="de-DE" sz="2400" b="0" i="0" u="none" strike="noStrike" kern="0" cap="none" spc="0" normalizeH="0" baseline="0" noProof="0" dirty="0">
                <a:ln>
                  <a:noFill/>
                </a:ln>
                <a:solidFill>
                  <a:schemeClr val="bg1"/>
                </a:solidFill>
                <a:effectLst/>
                <a:uLnTx/>
                <a:uFillTx/>
                <a:latin typeface="+mn-lt"/>
                <a:ea typeface="+mn-ea"/>
                <a:cs typeface="+mn-cs"/>
              </a:rPr>
              <a:t>	</a:t>
            </a: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endParaRPr kumimoji="0" lang="de-DE" sz="2400" b="0" i="0" u="none" strike="noStrike" kern="0" cap="none" spc="0" normalizeH="0" baseline="0" noProof="0" dirty="0">
              <a:ln>
                <a:noFill/>
              </a:ln>
              <a:solidFill>
                <a:schemeClr val="bg1"/>
              </a:solidFill>
              <a:effectLst/>
              <a:uLnTx/>
              <a:uFillTx/>
              <a:latin typeface="+mn-lt"/>
              <a:ea typeface="+mn-ea"/>
              <a:cs typeface="+mn-cs"/>
            </a:endParaRPr>
          </a:p>
        </p:txBody>
      </p:sp>
      <p:sp>
        <p:nvSpPr>
          <p:cNvPr id="7" name="Line 6"/>
          <p:cNvSpPr>
            <a:spLocks noChangeShapeType="1"/>
          </p:cNvSpPr>
          <p:nvPr/>
        </p:nvSpPr>
        <p:spPr bwMode="auto">
          <a:xfrm flipH="1">
            <a:off x="1187522" y="5517232"/>
            <a:ext cx="6840861" cy="70"/>
          </a:xfrm>
          <a:prstGeom prst="line">
            <a:avLst/>
          </a:prstGeom>
          <a:noFill/>
          <a:ln w="28575">
            <a:solidFill>
              <a:schemeClr val="bg1"/>
            </a:solidFill>
            <a:round/>
            <a:headEnd/>
            <a:tailEnd type="none" w="med" len="lg"/>
          </a:ln>
        </p:spPr>
        <p:txBody>
          <a:bodyPr/>
          <a:lstStyle/>
          <a:p>
            <a:endParaRPr lang="de-DE">
              <a:solidFill>
                <a:schemeClr val="bg1"/>
              </a:solidFill>
            </a:endParaRPr>
          </a:p>
        </p:txBody>
      </p:sp>
      <p:cxnSp>
        <p:nvCxnSpPr>
          <p:cNvPr id="9" name="Gerade Verbindung 8"/>
          <p:cNvCxnSpPr/>
          <p:nvPr/>
        </p:nvCxnSpPr>
        <p:spPr bwMode="auto">
          <a:xfrm>
            <a:off x="3131840" y="5445224"/>
            <a:ext cx="0" cy="72010"/>
          </a:xfrm>
          <a:prstGeom prst="line">
            <a:avLst/>
          </a:prstGeom>
          <a:solidFill>
            <a:srgbClr val="000000"/>
          </a:solidFill>
          <a:ln w="28575" cap="flat" cmpd="sng" algn="ctr">
            <a:solidFill>
              <a:schemeClr val="bg1"/>
            </a:solidFill>
            <a:prstDash val="solid"/>
            <a:round/>
            <a:headEnd type="none" w="med" len="med"/>
            <a:tailEnd type="none" w="med" len="med"/>
          </a:ln>
          <a:effectLst/>
        </p:spPr>
      </p:cxnSp>
      <p:cxnSp>
        <p:nvCxnSpPr>
          <p:cNvPr id="10" name="Gerade Verbindung 9"/>
          <p:cNvCxnSpPr/>
          <p:nvPr/>
        </p:nvCxnSpPr>
        <p:spPr bwMode="auto">
          <a:xfrm>
            <a:off x="4644008" y="5445224"/>
            <a:ext cx="0" cy="72010"/>
          </a:xfrm>
          <a:prstGeom prst="line">
            <a:avLst/>
          </a:prstGeom>
          <a:solidFill>
            <a:srgbClr val="000000"/>
          </a:solidFill>
          <a:ln w="28575" cap="flat" cmpd="sng" algn="ctr">
            <a:solidFill>
              <a:schemeClr val="bg1"/>
            </a:solidFill>
            <a:prstDash val="solid"/>
            <a:round/>
            <a:headEnd type="none" w="med" len="med"/>
            <a:tailEnd type="none" w="med" len="med"/>
          </a:ln>
          <a:effectLst/>
        </p:spPr>
      </p:cxnSp>
      <p:cxnSp>
        <p:nvCxnSpPr>
          <p:cNvPr id="11" name="Gerade Verbindung 10"/>
          <p:cNvCxnSpPr/>
          <p:nvPr/>
        </p:nvCxnSpPr>
        <p:spPr bwMode="auto">
          <a:xfrm>
            <a:off x="5580112" y="5445224"/>
            <a:ext cx="0" cy="72010"/>
          </a:xfrm>
          <a:prstGeom prst="line">
            <a:avLst/>
          </a:prstGeom>
          <a:solidFill>
            <a:srgbClr val="000000"/>
          </a:solidFill>
          <a:ln w="28575" cap="flat" cmpd="sng" algn="ctr">
            <a:solidFill>
              <a:schemeClr val="bg1"/>
            </a:solidFill>
            <a:prstDash val="solid"/>
            <a:round/>
            <a:headEnd type="none" w="med" len="med"/>
            <a:tailEnd type="none" w="med" len="med"/>
          </a:ln>
          <a:effectLst/>
        </p:spPr>
      </p:cxnSp>
      <p:sp>
        <p:nvSpPr>
          <p:cNvPr id="12" name="Text Box 4"/>
          <p:cNvSpPr txBox="1">
            <a:spLocks noChangeArrowheads="1"/>
          </p:cNvSpPr>
          <p:nvPr/>
        </p:nvSpPr>
        <p:spPr bwMode="auto">
          <a:xfrm>
            <a:off x="1043608" y="5661248"/>
            <a:ext cx="288032" cy="369332"/>
          </a:xfrm>
          <a:prstGeom prst="rect">
            <a:avLst/>
          </a:prstGeom>
          <a:noFill/>
          <a:ln w="9525">
            <a:noFill/>
            <a:miter lim="800000"/>
            <a:headEnd/>
            <a:tailEnd/>
          </a:ln>
        </p:spPr>
        <p:txBody>
          <a:bodyPr wrap="square">
            <a:spAutoFit/>
          </a:bodyPr>
          <a:lstStyle/>
          <a:p>
            <a:pPr algn="ctr">
              <a:spcBef>
                <a:spcPct val="50000"/>
              </a:spcBef>
            </a:pPr>
            <a:r>
              <a:rPr lang="de-DE" dirty="0">
                <a:solidFill>
                  <a:schemeClr val="bg1"/>
                </a:solidFill>
              </a:rPr>
              <a:t>0</a:t>
            </a:r>
          </a:p>
        </p:txBody>
      </p:sp>
      <p:sp>
        <p:nvSpPr>
          <p:cNvPr id="13" name="Text Box 4"/>
          <p:cNvSpPr txBox="1">
            <a:spLocks noChangeArrowheads="1"/>
          </p:cNvSpPr>
          <p:nvPr/>
        </p:nvSpPr>
        <p:spPr bwMode="auto">
          <a:xfrm>
            <a:off x="2555776" y="5589240"/>
            <a:ext cx="864096" cy="369332"/>
          </a:xfrm>
          <a:prstGeom prst="rect">
            <a:avLst/>
          </a:prstGeom>
          <a:noFill/>
          <a:ln w="9525">
            <a:noFill/>
            <a:miter lim="800000"/>
            <a:headEnd/>
            <a:tailEnd/>
          </a:ln>
        </p:spPr>
        <p:txBody>
          <a:bodyPr wrap="square">
            <a:spAutoFit/>
          </a:bodyPr>
          <a:lstStyle/>
          <a:p>
            <a:pPr algn="r">
              <a:spcBef>
                <a:spcPct val="50000"/>
              </a:spcBef>
            </a:pPr>
            <a:r>
              <a:rPr lang="de-DE" dirty="0">
                <a:solidFill>
                  <a:schemeClr val="bg1"/>
                </a:solidFill>
              </a:rPr>
              <a:t>0,01</a:t>
            </a:r>
          </a:p>
        </p:txBody>
      </p:sp>
      <p:sp>
        <p:nvSpPr>
          <p:cNvPr id="14" name="Text Box 4"/>
          <p:cNvSpPr txBox="1">
            <a:spLocks noChangeArrowheads="1"/>
          </p:cNvSpPr>
          <p:nvPr/>
        </p:nvSpPr>
        <p:spPr bwMode="auto">
          <a:xfrm>
            <a:off x="4427984" y="5589240"/>
            <a:ext cx="504056" cy="369332"/>
          </a:xfrm>
          <a:prstGeom prst="rect">
            <a:avLst/>
          </a:prstGeom>
          <a:noFill/>
          <a:ln w="9525">
            <a:noFill/>
            <a:miter lim="800000"/>
            <a:headEnd/>
            <a:tailEnd/>
          </a:ln>
        </p:spPr>
        <p:txBody>
          <a:bodyPr wrap="square">
            <a:spAutoFit/>
          </a:bodyPr>
          <a:lstStyle/>
          <a:p>
            <a:pPr algn="r">
              <a:spcBef>
                <a:spcPct val="50000"/>
              </a:spcBef>
            </a:pPr>
            <a:r>
              <a:rPr lang="de-DE" dirty="0">
                <a:solidFill>
                  <a:schemeClr val="bg1"/>
                </a:solidFill>
              </a:rPr>
              <a:t>0,6</a:t>
            </a:r>
          </a:p>
        </p:txBody>
      </p:sp>
      <p:sp>
        <p:nvSpPr>
          <p:cNvPr id="15" name="Text Box 4"/>
          <p:cNvSpPr txBox="1">
            <a:spLocks noChangeArrowheads="1"/>
          </p:cNvSpPr>
          <p:nvPr/>
        </p:nvSpPr>
        <p:spPr bwMode="auto">
          <a:xfrm>
            <a:off x="5436096" y="5589240"/>
            <a:ext cx="288032" cy="369332"/>
          </a:xfrm>
          <a:prstGeom prst="rect">
            <a:avLst/>
          </a:prstGeom>
          <a:noFill/>
          <a:ln w="9525">
            <a:noFill/>
            <a:miter lim="800000"/>
            <a:headEnd/>
            <a:tailEnd/>
          </a:ln>
        </p:spPr>
        <p:txBody>
          <a:bodyPr wrap="square">
            <a:spAutoFit/>
          </a:bodyPr>
          <a:lstStyle/>
          <a:p>
            <a:pPr algn="r">
              <a:spcBef>
                <a:spcPct val="50000"/>
              </a:spcBef>
            </a:pPr>
            <a:r>
              <a:rPr lang="de-DE" dirty="0">
                <a:solidFill>
                  <a:schemeClr val="bg1"/>
                </a:solidFill>
              </a:rPr>
              <a:t>1</a:t>
            </a:r>
          </a:p>
        </p:txBody>
      </p:sp>
      <p:cxnSp>
        <p:nvCxnSpPr>
          <p:cNvPr id="16" name="Gerade Verbindung 15"/>
          <p:cNvCxnSpPr/>
          <p:nvPr/>
        </p:nvCxnSpPr>
        <p:spPr bwMode="auto">
          <a:xfrm>
            <a:off x="1187624" y="5373216"/>
            <a:ext cx="0" cy="144018"/>
          </a:xfrm>
          <a:prstGeom prst="line">
            <a:avLst/>
          </a:prstGeom>
          <a:solidFill>
            <a:srgbClr val="000000"/>
          </a:solidFill>
          <a:ln w="28575" cap="flat" cmpd="sng" algn="ctr">
            <a:solidFill>
              <a:schemeClr val="bg1"/>
            </a:solidFill>
            <a:prstDash val="solid"/>
            <a:round/>
            <a:headEnd type="none" w="med" len="med"/>
            <a:tailEnd type="none" w="med" len="med"/>
          </a:ln>
          <a:effectLst/>
        </p:spPr>
      </p:cxnSp>
      <p:cxnSp>
        <p:nvCxnSpPr>
          <p:cNvPr id="19" name="Gerade Verbindung 18"/>
          <p:cNvCxnSpPr/>
          <p:nvPr/>
        </p:nvCxnSpPr>
        <p:spPr bwMode="auto">
          <a:xfrm>
            <a:off x="6804248" y="5445224"/>
            <a:ext cx="0" cy="72010"/>
          </a:xfrm>
          <a:prstGeom prst="line">
            <a:avLst/>
          </a:prstGeom>
          <a:solidFill>
            <a:srgbClr val="000000"/>
          </a:solidFill>
          <a:ln w="28575" cap="flat" cmpd="sng" algn="ctr">
            <a:solidFill>
              <a:schemeClr val="bg1"/>
            </a:solidFill>
            <a:prstDash val="solid"/>
            <a:round/>
            <a:headEnd type="none" w="med" len="med"/>
            <a:tailEnd type="none" w="med" len="med"/>
          </a:ln>
          <a:effectLst/>
        </p:spPr>
      </p:cxnSp>
      <p:sp>
        <p:nvSpPr>
          <p:cNvPr id="20" name="Text Box 4"/>
          <p:cNvSpPr txBox="1">
            <a:spLocks noChangeArrowheads="1"/>
          </p:cNvSpPr>
          <p:nvPr/>
        </p:nvSpPr>
        <p:spPr bwMode="auto">
          <a:xfrm>
            <a:off x="6516216" y="5589240"/>
            <a:ext cx="504056" cy="369332"/>
          </a:xfrm>
          <a:prstGeom prst="rect">
            <a:avLst/>
          </a:prstGeom>
          <a:noFill/>
          <a:ln w="9525">
            <a:noFill/>
            <a:miter lim="800000"/>
            <a:headEnd/>
            <a:tailEnd/>
          </a:ln>
        </p:spPr>
        <p:txBody>
          <a:bodyPr wrap="square">
            <a:spAutoFit/>
          </a:bodyPr>
          <a:lstStyle/>
          <a:p>
            <a:pPr algn="r">
              <a:spcBef>
                <a:spcPct val="50000"/>
              </a:spcBef>
            </a:pPr>
            <a:r>
              <a:rPr lang="de-DE" dirty="0">
                <a:solidFill>
                  <a:schemeClr val="bg1"/>
                </a:solidFill>
              </a:rPr>
              <a:t>1,5</a:t>
            </a:r>
          </a:p>
        </p:txBody>
      </p:sp>
      <p:sp>
        <p:nvSpPr>
          <p:cNvPr id="21" name="Ellipse 20"/>
          <p:cNvSpPr/>
          <p:nvPr/>
        </p:nvSpPr>
        <p:spPr bwMode="auto">
          <a:xfrm>
            <a:off x="683568" y="4221088"/>
            <a:ext cx="1080120" cy="1080120"/>
          </a:xfrm>
          <a:prstGeom prst="ellipse">
            <a:avLst/>
          </a:prstGeom>
          <a:gradFill flip="none" rotWithShape="1">
            <a:gsLst>
              <a:gs pos="100000">
                <a:srgbClr val="FF0000"/>
              </a:gs>
              <a:gs pos="49000">
                <a:srgbClr val="FFFF23"/>
              </a:gs>
              <a:gs pos="100000">
                <a:schemeClr val="accent1">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cxnSp>
        <p:nvCxnSpPr>
          <p:cNvPr id="22" name="Gerade Verbindung 21"/>
          <p:cNvCxnSpPr/>
          <p:nvPr/>
        </p:nvCxnSpPr>
        <p:spPr>
          <a:xfrm>
            <a:off x="3131840" y="4221088"/>
            <a:ext cx="0" cy="1224136"/>
          </a:xfrm>
          <a:prstGeom prst="line">
            <a:avLst/>
          </a:prstGeom>
          <a:ln w="31750">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a:off x="4644008" y="4221088"/>
            <a:ext cx="0" cy="1224136"/>
          </a:xfrm>
          <a:prstGeom prst="line">
            <a:avLst/>
          </a:prstGeom>
          <a:ln w="31750">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8" name="Text Box 4"/>
          <p:cNvSpPr txBox="1">
            <a:spLocks noChangeArrowheads="1"/>
          </p:cNvSpPr>
          <p:nvPr/>
        </p:nvSpPr>
        <p:spPr bwMode="auto">
          <a:xfrm>
            <a:off x="3347864" y="5949280"/>
            <a:ext cx="2304256" cy="369332"/>
          </a:xfrm>
          <a:prstGeom prst="rect">
            <a:avLst/>
          </a:prstGeom>
          <a:noFill/>
          <a:ln w="9525">
            <a:noFill/>
            <a:miter lim="800000"/>
            <a:headEnd/>
            <a:tailEnd/>
          </a:ln>
        </p:spPr>
        <p:txBody>
          <a:bodyPr wrap="square">
            <a:spAutoFit/>
          </a:bodyPr>
          <a:lstStyle/>
          <a:p>
            <a:pPr>
              <a:spcBef>
                <a:spcPct val="50000"/>
              </a:spcBef>
            </a:pPr>
            <a:r>
              <a:rPr lang="de-DE" dirty="0">
                <a:solidFill>
                  <a:schemeClr val="bg1"/>
                </a:solidFill>
              </a:rPr>
              <a:t>Entfernung in AE</a:t>
            </a:r>
            <a:endParaRPr lang="de-DE" baseline="-25000" dirty="0">
              <a:solidFill>
                <a:schemeClr val="bg1"/>
              </a:solidFill>
            </a:endParaRPr>
          </a:p>
        </p:txBody>
      </p:sp>
      <p:grpSp>
        <p:nvGrpSpPr>
          <p:cNvPr id="69" name="Gruppieren 68"/>
          <p:cNvGrpSpPr/>
          <p:nvPr/>
        </p:nvGrpSpPr>
        <p:grpSpPr>
          <a:xfrm>
            <a:off x="5364088" y="4653136"/>
            <a:ext cx="504056" cy="360040"/>
            <a:chOff x="5148064" y="5085184"/>
            <a:chExt cx="504056" cy="360040"/>
          </a:xfrm>
        </p:grpSpPr>
        <p:sp>
          <p:nvSpPr>
            <p:cNvPr id="30" name="Ellipse 29"/>
            <p:cNvSpPr/>
            <p:nvPr/>
          </p:nvSpPr>
          <p:spPr>
            <a:xfrm>
              <a:off x="5148064" y="5085184"/>
              <a:ext cx="504056" cy="360040"/>
            </a:xfrm>
            <a:prstGeom prst="ellipse">
              <a:avLst/>
            </a:prstGeom>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p:cNvSpPr/>
            <p:nvPr/>
          </p:nvSpPr>
          <p:spPr>
            <a:xfrm>
              <a:off x="5220072" y="5085184"/>
              <a:ext cx="360040" cy="360040"/>
            </a:xfrm>
            <a:prstGeom prst="ellipse">
              <a:avLst/>
            </a:prstGeom>
            <a:solidFill>
              <a:srgbClr val="00B0F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Ellipse 33"/>
          <p:cNvSpPr/>
          <p:nvPr/>
        </p:nvSpPr>
        <p:spPr>
          <a:xfrm>
            <a:off x="3491880" y="4653136"/>
            <a:ext cx="648072" cy="360040"/>
          </a:xfrm>
          <a:prstGeom prst="ellipse">
            <a:avLst/>
          </a:prstGeom>
          <a:solidFill>
            <a:srgbClr val="CCCC00"/>
          </a:solidFill>
          <a:ln w="158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p:cNvSpPr/>
          <p:nvPr/>
        </p:nvSpPr>
        <p:spPr>
          <a:xfrm>
            <a:off x="3635896" y="4653136"/>
            <a:ext cx="360040" cy="360040"/>
          </a:xfrm>
          <a:prstGeom prst="ellipse">
            <a:avLst/>
          </a:prstGeom>
          <a:solidFill>
            <a:srgbClr val="669900"/>
          </a:solidFill>
          <a:ln w="15875">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p:cNvSpPr/>
          <p:nvPr/>
        </p:nvSpPr>
        <p:spPr>
          <a:xfrm>
            <a:off x="6660232" y="4653136"/>
            <a:ext cx="360040" cy="360040"/>
          </a:xfrm>
          <a:prstGeom prst="ellipse">
            <a:avLst/>
          </a:prstGeom>
          <a:solidFill>
            <a:srgbClr val="00B0F0"/>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8" name="Gruppieren 67"/>
          <p:cNvGrpSpPr/>
          <p:nvPr/>
        </p:nvGrpSpPr>
        <p:grpSpPr>
          <a:xfrm>
            <a:off x="2068637" y="4311402"/>
            <a:ext cx="976312" cy="1066800"/>
            <a:chOff x="1852613" y="4743450"/>
            <a:chExt cx="976312" cy="1066800"/>
          </a:xfrm>
        </p:grpSpPr>
        <p:sp>
          <p:nvSpPr>
            <p:cNvPr id="38" name="Freihandform 37"/>
            <p:cNvSpPr/>
            <p:nvPr/>
          </p:nvSpPr>
          <p:spPr>
            <a:xfrm>
              <a:off x="2051720" y="5085184"/>
              <a:ext cx="72008" cy="144016"/>
            </a:xfrm>
            <a:custGeom>
              <a:avLst/>
              <a:gdLst>
                <a:gd name="connsiteX0" fmla="*/ 318796 w 923731"/>
                <a:gd name="connsiteY0" fmla="*/ 253481 h 1009260"/>
                <a:gd name="connsiteX1" fmla="*/ 122853 w 923731"/>
                <a:gd name="connsiteY1" fmla="*/ 393440 h 1009260"/>
                <a:gd name="connsiteX2" fmla="*/ 29547 w 923731"/>
                <a:gd name="connsiteY2" fmla="*/ 692020 h 1009260"/>
                <a:gd name="connsiteX3" fmla="*/ 300135 w 923731"/>
                <a:gd name="connsiteY3" fmla="*/ 971938 h 1009260"/>
                <a:gd name="connsiteX4" fmla="*/ 794657 w 923731"/>
                <a:gd name="connsiteY4" fmla="*/ 915954 h 1009260"/>
                <a:gd name="connsiteX5" fmla="*/ 794657 w 923731"/>
                <a:gd name="connsiteY5" fmla="*/ 580052 h 1009260"/>
                <a:gd name="connsiteX6" fmla="*/ 850641 w 923731"/>
                <a:gd name="connsiteY6" fmla="*/ 281473 h 1009260"/>
                <a:gd name="connsiteX7" fmla="*/ 878633 w 923731"/>
                <a:gd name="connsiteY7" fmla="*/ 57538 h 1009260"/>
                <a:gd name="connsiteX8" fmla="*/ 580053 w 923731"/>
                <a:gd name="connsiteY8" fmla="*/ 20216 h 1009260"/>
                <a:gd name="connsiteX9" fmla="*/ 458755 w 923731"/>
                <a:gd name="connsiteY9" fmla="*/ 178836 h 1009260"/>
                <a:gd name="connsiteX0" fmla="*/ 318796 w 923731"/>
                <a:gd name="connsiteY0" fmla="*/ 263623 h 1019402"/>
                <a:gd name="connsiteX1" fmla="*/ 122853 w 923731"/>
                <a:gd name="connsiteY1" fmla="*/ 403582 h 1019402"/>
                <a:gd name="connsiteX2" fmla="*/ 29547 w 923731"/>
                <a:gd name="connsiteY2" fmla="*/ 702162 h 1019402"/>
                <a:gd name="connsiteX3" fmla="*/ 300135 w 923731"/>
                <a:gd name="connsiteY3" fmla="*/ 982080 h 1019402"/>
                <a:gd name="connsiteX4" fmla="*/ 794657 w 923731"/>
                <a:gd name="connsiteY4" fmla="*/ 926096 h 1019402"/>
                <a:gd name="connsiteX5" fmla="*/ 794657 w 923731"/>
                <a:gd name="connsiteY5" fmla="*/ 590194 h 1019402"/>
                <a:gd name="connsiteX6" fmla="*/ 850641 w 923731"/>
                <a:gd name="connsiteY6" fmla="*/ 291615 h 1019402"/>
                <a:gd name="connsiteX7" fmla="*/ 878633 w 923731"/>
                <a:gd name="connsiteY7" fmla="*/ 67680 h 1019402"/>
                <a:gd name="connsiteX8" fmla="*/ 580053 w 923731"/>
                <a:gd name="connsiteY8" fmla="*/ 30358 h 1019402"/>
                <a:gd name="connsiteX9" fmla="*/ 329547 w 923731"/>
                <a:gd name="connsiteY9" fmla="*/ 249830 h 1019402"/>
                <a:gd name="connsiteX0" fmla="*/ 318796 w 923731"/>
                <a:gd name="connsiteY0" fmla="*/ 263623 h 1019402"/>
                <a:gd name="connsiteX1" fmla="*/ 122853 w 923731"/>
                <a:gd name="connsiteY1" fmla="*/ 403582 h 1019402"/>
                <a:gd name="connsiteX2" fmla="*/ 29547 w 923731"/>
                <a:gd name="connsiteY2" fmla="*/ 702162 h 1019402"/>
                <a:gd name="connsiteX3" fmla="*/ 300135 w 923731"/>
                <a:gd name="connsiteY3" fmla="*/ 982080 h 1019402"/>
                <a:gd name="connsiteX4" fmla="*/ 794657 w 923731"/>
                <a:gd name="connsiteY4" fmla="*/ 926096 h 1019402"/>
                <a:gd name="connsiteX5" fmla="*/ 794657 w 923731"/>
                <a:gd name="connsiteY5" fmla="*/ 590194 h 1019402"/>
                <a:gd name="connsiteX6" fmla="*/ 850641 w 923731"/>
                <a:gd name="connsiteY6" fmla="*/ 291615 h 1019402"/>
                <a:gd name="connsiteX7" fmla="*/ 878633 w 923731"/>
                <a:gd name="connsiteY7" fmla="*/ 67680 h 1019402"/>
                <a:gd name="connsiteX8" fmla="*/ 580053 w 923731"/>
                <a:gd name="connsiteY8" fmla="*/ 30358 h 1019402"/>
                <a:gd name="connsiteX9" fmla="*/ 329547 w 923731"/>
                <a:gd name="connsiteY9" fmla="*/ 249830 h 1019402"/>
                <a:gd name="connsiteX0" fmla="*/ 318796 w 923731"/>
                <a:gd name="connsiteY0" fmla="*/ 269990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0" fmla="*/ 318796 w 923731"/>
                <a:gd name="connsiteY0" fmla="*/ 269990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10" fmla="*/ 318796 w 923731"/>
                <a:gd name="connsiteY10" fmla="*/ 269990 h 1025769"/>
                <a:gd name="connsiteX0" fmla="*/ 318796 w 923731"/>
                <a:gd name="connsiteY0" fmla="*/ 257989 h 1013768"/>
                <a:gd name="connsiteX1" fmla="*/ 122853 w 923731"/>
                <a:gd name="connsiteY1" fmla="*/ 397948 h 1013768"/>
                <a:gd name="connsiteX2" fmla="*/ 29547 w 923731"/>
                <a:gd name="connsiteY2" fmla="*/ 696528 h 1013768"/>
                <a:gd name="connsiteX3" fmla="*/ 300135 w 923731"/>
                <a:gd name="connsiteY3" fmla="*/ 976446 h 1013768"/>
                <a:gd name="connsiteX4" fmla="*/ 794657 w 923731"/>
                <a:gd name="connsiteY4" fmla="*/ 920462 h 1013768"/>
                <a:gd name="connsiteX5" fmla="*/ 794657 w 923731"/>
                <a:gd name="connsiteY5" fmla="*/ 584560 h 1013768"/>
                <a:gd name="connsiteX6" fmla="*/ 850641 w 923731"/>
                <a:gd name="connsiteY6" fmla="*/ 285981 h 1013768"/>
                <a:gd name="connsiteX7" fmla="*/ 878633 w 923731"/>
                <a:gd name="connsiteY7" fmla="*/ 62046 h 1013768"/>
                <a:gd name="connsiteX8" fmla="*/ 580053 w 923731"/>
                <a:gd name="connsiteY8" fmla="*/ 24724 h 1013768"/>
                <a:gd name="connsiteX9" fmla="*/ 360040 w 923731"/>
                <a:gd name="connsiteY9" fmla="*/ 210391 h 1013768"/>
                <a:gd name="connsiteX10" fmla="*/ 288032 w 923731"/>
                <a:gd name="connsiteY10" fmla="*/ 282398 h 1013768"/>
                <a:gd name="connsiteX11" fmla="*/ 318796 w 923731"/>
                <a:gd name="connsiteY11" fmla="*/ 257989 h 1013768"/>
                <a:gd name="connsiteX0" fmla="*/ 318796 w 923731"/>
                <a:gd name="connsiteY0" fmla="*/ 269990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10" fmla="*/ 318796 w 923731"/>
                <a:gd name="connsiteY10" fmla="*/ 269990 h 1025769"/>
                <a:gd name="connsiteX0" fmla="*/ 288032 w 923731"/>
                <a:gd name="connsiteY0" fmla="*/ 294399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0" fmla="*/ 360040 w 923731"/>
                <a:gd name="connsiteY0" fmla="*/ 294401 h 1025770"/>
                <a:gd name="connsiteX1" fmla="*/ 122853 w 923731"/>
                <a:gd name="connsiteY1" fmla="*/ 409950 h 1025770"/>
                <a:gd name="connsiteX2" fmla="*/ 29547 w 923731"/>
                <a:gd name="connsiteY2" fmla="*/ 708530 h 1025770"/>
                <a:gd name="connsiteX3" fmla="*/ 300135 w 923731"/>
                <a:gd name="connsiteY3" fmla="*/ 988448 h 1025770"/>
                <a:gd name="connsiteX4" fmla="*/ 794657 w 923731"/>
                <a:gd name="connsiteY4" fmla="*/ 932464 h 1025770"/>
                <a:gd name="connsiteX5" fmla="*/ 794657 w 923731"/>
                <a:gd name="connsiteY5" fmla="*/ 596562 h 1025770"/>
                <a:gd name="connsiteX6" fmla="*/ 850641 w 923731"/>
                <a:gd name="connsiteY6" fmla="*/ 297983 h 1025770"/>
                <a:gd name="connsiteX7" fmla="*/ 878633 w 923731"/>
                <a:gd name="connsiteY7" fmla="*/ 74048 h 1025770"/>
                <a:gd name="connsiteX8" fmla="*/ 580053 w 923731"/>
                <a:gd name="connsiteY8" fmla="*/ 36726 h 1025770"/>
                <a:gd name="connsiteX9" fmla="*/ 360040 w 923731"/>
                <a:gd name="connsiteY9" fmla="*/ 294401 h 1025770"/>
                <a:gd name="connsiteX0" fmla="*/ 285395 w 849086"/>
                <a:gd name="connsiteY0" fmla="*/ 294401 h 1022784"/>
                <a:gd name="connsiteX1" fmla="*/ 48208 w 849086"/>
                <a:gd name="connsiteY1" fmla="*/ 409950 h 1022784"/>
                <a:gd name="connsiteX2" fmla="*/ 69371 w 849086"/>
                <a:gd name="connsiteY2" fmla="*/ 726449 h 1022784"/>
                <a:gd name="connsiteX3" fmla="*/ 225490 w 849086"/>
                <a:gd name="connsiteY3" fmla="*/ 988448 h 1022784"/>
                <a:gd name="connsiteX4" fmla="*/ 720012 w 849086"/>
                <a:gd name="connsiteY4" fmla="*/ 932464 h 1022784"/>
                <a:gd name="connsiteX5" fmla="*/ 720012 w 849086"/>
                <a:gd name="connsiteY5" fmla="*/ 596562 h 1022784"/>
                <a:gd name="connsiteX6" fmla="*/ 775996 w 849086"/>
                <a:gd name="connsiteY6" fmla="*/ 297983 h 1022784"/>
                <a:gd name="connsiteX7" fmla="*/ 803988 w 849086"/>
                <a:gd name="connsiteY7" fmla="*/ 74048 h 1022784"/>
                <a:gd name="connsiteX8" fmla="*/ 505408 w 849086"/>
                <a:gd name="connsiteY8" fmla="*/ 36726 h 1022784"/>
                <a:gd name="connsiteX9" fmla="*/ 285395 w 849086"/>
                <a:gd name="connsiteY9" fmla="*/ 294401 h 1022784"/>
                <a:gd name="connsiteX0" fmla="*/ 285395 w 849086"/>
                <a:gd name="connsiteY0" fmla="*/ 294401 h 1022784"/>
                <a:gd name="connsiteX1" fmla="*/ 48208 w 849086"/>
                <a:gd name="connsiteY1" fmla="*/ 409950 h 1022784"/>
                <a:gd name="connsiteX2" fmla="*/ 213386 w 849086"/>
                <a:gd name="connsiteY2" fmla="*/ 726449 h 1022784"/>
                <a:gd name="connsiteX3" fmla="*/ 225490 w 849086"/>
                <a:gd name="connsiteY3" fmla="*/ 988448 h 1022784"/>
                <a:gd name="connsiteX4" fmla="*/ 720012 w 849086"/>
                <a:gd name="connsiteY4" fmla="*/ 932464 h 1022784"/>
                <a:gd name="connsiteX5" fmla="*/ 720012 w 849086"/>
                <a:gd name="connsiteY5" fmla="*/ 596562 h 1022784"/>
                <a:gd name="connsiteX6" fmla="*/ 775996 w 849086"/>
                <a:gd name="connsiteY6" fmla="*/ 297983 h 1022784"/>
                <a:gd name="connsiteX7" fmla="*/ 803988 w 849086"/>
                <a:gd name="connsiteY7" fmla="*/ 74048 h 1022784"/>
                <a:gd name="connsiteX8" fmla="*/ 505408 w 849086"/>
                <a:gd name="connsiteY8" fmla="*/ 36726 h 1022784"/>
                <a:gd name="connsiteX9" fmla="*/ 285395 w 849086"/>
                <a:gd name="connsiteY9" fmla="*/ 294401 h 102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9086" h="1022784">
                  <a:moveTo>
                    <a:pt x="285395" y="294401"/>
                  </a:moveTo>
                  <a:lnTo>
                    <a:pt x="48208" y="409950"/>
                  </a:lnTo>
                  <a:cubicBezTo>
                    <a:pt x="0" y="483040"/>
                    <a:pt x="183839" y="630033"/>
                    <a:pt x="213386" y="726449"/>
                  </a:cubicBezTo>
                  <a:cubicBezTo>
                    <a:pt x="242933" y="822865"/>
                    <a:pt x="141052" y="954112"/>
                    <a:pt x="225490" y="988448"/>
                  </a:cubicBezTo>
                  <a:cubicBezTo>
                    <a:pt x="309928" y="1022784"/>
                    <a:pt x="637592" y="997778"/>
                    <a:pt x="720012" y="932464"/>
                  </a:cubicBezTo>
                  <a:cubicBezTo>
                    <a:pt x="802432" y="867150"/>
                    <a:pt x="710681" y="702309"/>
                    <a:pt x="720012" y="596562"/>
                  </a:cubicBezTo>
                  <a:cubicBezTo>
                    <a:pt x="729343" y="490815"/>
                    <a:pt x="762000" y="385069"/>
                    <a:pt x="775996" y="297983"/>
                  </a:cubicBezTo>
                  <a:cubicBezTo>
                    <a:pt x="789992" y="210897"/>
                    <a:pt x="849086" y="117591"/>
                    <a:pt x="803988" y="74048"/>
                  </a:cubicBezTo>
                  <a:cubicBezTo>
                    <a:pt x="758890" y="30505"/>
                    <a:pt x="591840" y="0"/>
                    <a:pt x="505408" y="36726"/>
                  </a:cubicBezTo>
                  <a:cubicBezTo>
                    <a:pt x="418976" y="73452"/>
                    <a:pt x="328938" y="255523"/>
                    <a:pt x="285395" y="294401"/>
                  </a:cubicBezTo>
                  <a:close/>
                </a:path>
              </a:pathLst>
            </a:custGeom>
            <a:solidFill>
              <a:schemeClr val="bg2">
                <a:lumMod val="40000"/>
                <a:lumOff val="60000"/>
              </a:schemeClr>
            </a:solidFill>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9" name="Freihandform 38"/>
            <p:cNvSpPr/>
            <p:nvPr/>
          </p:nvSpPr>
          <p:spPr>
            <a:xfrm rot="2979571">
              <a:off x="2217202" y="5209451"/>
              <a:ext cx="207640" cy="152400"/>
            </a:xfrm>
            <a:custGeom>
              <a:avLst/>
              <a:gdLst>
                <a:gd name="connsiteX0" fmla="*/ 318796 w 923731"/>
                <a:gd name="connsiteY0" fmla="*/ 253481 h 1009260"/>
                <a:gd name="connsiteX1" fmla="*/ 122853 w 923731"/>
                <a:gd name="connsiteY1" fmla="*/ 393440 h 1009260"/>
                <a:gd name="connsiteX2" fmla="*/ 29547 w 923731"/>
                <a:gd name="connsiteY2" fmla="*/ 692020 h 1009260"/>
                <a:gd name="connsiteX3" fmla="*/ 300135 w 923731"/>
                <a:gd name="connsiteY3" fmla="*/ 971938 h 1009260"/>
                <a:gd name="connsiteX4" fmla="*/ 794657 w 923731"/>
                <a:gd name="connsiteY4" fmla="*/ 915954 h 1009260"/>
                <a:gd name="connsiteX5" fmla="*/ 794657 w 923731"/>
                <a:gd name="connsiteY5" fmla="*/ 580052 h 1009260"/>
                <a:gd name="connsiteX6" fmla="*/ 850641 w 923731"/>
                <a:gd name="connsiteY6" fmla="*/ 281473 h 1009260"/>
                <a:gd name="connsiteX7" fmla="*/ 878633 w 923731"/>
                <a:gd name="connsiteY7" fmla="*/ 57538 h 1009260"/>
                <a:gd name="connsiteX8" fmla="*/ 580053 w 923731"/>
                <a:gd name="connsiteY8" fmla="*/ 20216 h 1009260"/>
                <a:gd name="connsiteX9" fmla="*/ 458755 w 923731"/>
                <a:gd name="connsiteY9" fmla="*/ 178836 h 1009260"/>
                <a:gd name="connsiteX0" fmla="*/ 318796 w 923731"/>
                <a:gd name="connsiteY0" fmla="*/ 263623 h 1019402"/>
                <a:gd name="connsiteX1" fmla="*/ 122853 w 923731"/>
                <a:gd name="connsiteY1" fmla="*/ 403582 h 1019402"/>
                <a:gd name="connsiteX2" fmla="*/ 29547 w 923731"/>
                <a:gd name="connsiteY2" fmla="*/ 702162 h 1019402"/>
                <a:gd name="connsiteX3" fmla="*/ 300135 w 923731"/>
                <a:gd name="connsiteY3" fmla="*/ 982080 h 1019402"/>
                <a:gd name="connsiteX4" fmla="*/ 794657 w 923731"/>
                <a:gd name="connsiteY4" fmla="*/ 926096 h 1019402"/>
                <a:gd name="connsiteX5" fmla="*/ 794657 w 923731"/>
                <a:gd name="connsiteY5" fmla="*/ 590194 h 1019402"/>
                <a:gd name="connsiteX6" fmla="*/ 850641 w 923731"/>
                <a:gd name="connsiteY6" fmla="*/ 291615 h 1019402"/>
                <a:gd name="connsiteX7" fmla="*/ 878633 w 923731"/>
                <a:gd name="connsiteY7" fmla="*/ 67680 h 1019402"/>
                <a:gd name="connsiteX8" fmla="*/ 580053 w 923731"/>
                <a:gd name="connsiteY8" fmla="*/ 30358 h 1019402"/>
                <a:gd name="connsiteX9" fmla="*/ 329547 w 923731"/>
                <a:gd name="connsiteY9" fmla="*/ 249830 h 1019402"/>
                <a:gd name="connsiteX0" fmla="*/ 318796 w 923731"/>
                <a:gd name="connsiteY0" fmla="*/ 263623 h 1019402"/>
                <a:gd name="connsiteX1" fmla="*/ 122853 w 923731"/>
                <a:gd name="connsiteY1" fmla="*/ 403582 h 1019402"/>
                <a:gd name="connsiteX2" fmla="*/ 29547 w 923731"/>
                <a:gd name="connsiteY2" fmla="*/ 702162 h 1019402"/>
                <a:gd name="connsiteX3" fmla="*/ 300135 w 923731"/>
                <a:gd name="connsiteY3" fmla="*/ 982080 h 1019402"/>
                <a:gd name="connsiteX4" fmla="*/ 794657 w 923731"/>
                <a:gd name="connsiteY4" fmla="*/ 926096 h 1019402"/>
                <a:gd name="connsiteX5" fmla="*/ 794657 w 923731"/>
                <a:gd name="connsiteY5" fmla="*/ 590194 h 1019402"/>
                <a:gd name="connsiteX6" fmla="*/ 850641 w 923731"/>
                <a:gd name="connsiteY6" fmla="*/ 291615 h 1019402"/>
                <a:gd name="connsiteX7" fmla="*/ 878633 w 923731"/>
                <a:gd name="connsiteY7" fmla="*/ 67680 h 1019402"/>
                <a:gd name="connsiteX8" fmla="*/ 580053 w 923731"/>
                <a:gd name="connsiteY8" fmla="*/ 30358 h 1019402"/>
                <a:gd name="connsiteX9" fmla="*/ 329547 w 923731"/>
                <a:gd name="connsiteY9" fmla="*/ 249830 h 1019402"/>
                <a:gd name="connsiteX0" fmla="*/ 318796 w 923731"/>
                <a:gd name="connsiteY0" fmla="*/ 269990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0" fmla="*/ 318796 w 923731"/>
                <a:gd name="connsiteY0" fmla="*/ 269990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10" fmla="*/ 318796 w 923731"/>
                <a:gd name="connsiteY10" fmla="*/ 269990 h 1025769"/>
                <a:gd name="connsiteX0" fmla="*/ 318796 w 923731"/>
                <a:gd name="connsiteY0" fmla="*/ 257989 h 1013768"/>
                <a:gd name="connsiteX1" fmla="*/ 122853 w 923731"/>
                <a:gd name="connsiteY1" fmla="*/ 397948 h 1013768"/>
                <a:gd name="connsiteX2" fmla="*/ 29547 w 923731"/>
                <a:gd name="connsiteY2" fmla="*/ 696528 h 1013768"/>
                <a:gd name="connsiteX3" fmla="*/ 300135 w 923731"/>
                <a:gd name="connsiteY3" fmla="*/ 976446 h 1013768"/>
                <a:gd name="connsiteX4" fmla="*/ 794657 w 923731"/>
                <a:gd name="connsiteY4" fmla="*/ 920462 h 1013768"/>
                <a:gd name="connsiteX5" fmla="*/ 794657 w 923731"/>
                <a:gd name="connsiteY5" fmla="*/ 584560 h 1013768"/>
                <a:gd name="connsiteX6" fmla="*/ 850641 w 923731"/>
                <a:gd name="connsiteY6" fmla="*/ 285981 h 1013768"/>
                <a:gd name="connsiteX7" fmla="*/ 878633 w 923731"/>
                <a:gd name="connsiteY7" fmla="*/ 62046 h 1013768"/>
                <a:gd name="connsiteX8" fmla="*/ 580053 w 923731"/>
                <a:gd name="connsiteY8" fmla="*/ 24724 h 1013768"/>
                <a:gd name="connsiteX9" fmla="*/ 360040 w 923731"/>
                <a:gd name="connsiteY9" fmla="*/ 210391 h 1013768"/>
                <a:gd name="connsiteX10" fmla="*/ 288032 w 923731"/>
                <a:gd name="connsiteY10" fmla="*/ 282398 h 1013768"/>
                <a:gd name="connsiteX11" fmla="*/ 318796 w 923731"/>
                <a:gd name="connsiteY11" fmla="*/ 257989 h 1013768"/>
                <a:gd name="connsiteX0" fmla="*/ 318796 w 923731"/>
                <a:gd name="connsiteY0" fmla="*/ 269990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10" fmla="*/ 318796 w 923731"/>
                <a:gd name="connsiteY10" fmla="*/ 269990 h 1025769"/>
                <a:gd name="connsiteX0" fmla="*/ 288032 w 923731"/>
                <a:gd name="connsiteY0" fmla="*/ 294399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0" fmla="*/ 360040 w 923731"/>
                <a:gd name="connsiteY0" fmla="*/ 294401 h 1025770"/>
                <a:gd name="connsiteX1" fmla="*/ 122853 w 923731"/>
                <a:gd name="connsiteY1" fmla="*/ 409950 h 1025770"/>
                <a:gd name="connsiteX2" fmla="*/ 29547 w 923731"/>
                <a:gd name="connsiteY2" fmla="*/ 708530 h 1025770"/>
                <a:gd name="connsiteX3" fmla="*/ 300135 w 923731"/>
                <a:gd name="connsiteY3" fmla="*/ 988448 h 1025770"/>
                <a:gd name="connsiteX4" fmla="*/ 794657 w 923731"/>
                <a:gd name="connsiteY4" fmla="*/ 932464 h 1025770"/>
                <a:gd name="connsiteX5" fmla="*/ 794657 w 923731"/>
                <a:gd name="connsiteY5" fmla="*/ 596562 h 1025770"/>
                <a:gd name="connsiteX6" fmla="*/ 850641 w 923731"/>
                <a:gd name="connsiteY6" fmla="*/ 297983 h 1025770"/>
                <a:gd name="connsiteX7" fmla="*/ 878633 w 923731"/>
                <a:gd name="connsiteY7" fmla="*/ 74048 h 1025770"/>
                <a:gd name="connsiteX8" fmla="*/ 580053 w 923731"/>
                <a:gd name="connsiteY8" fmla="*/ 36726 h 1025770"/>
                <a:gd name="connsiteX9" fmla="*/ 360040 w 923731"/>
                <a:gd name="connsiteY9" fmla="*/ 294401 h 1025770"/>
                <a:gd name="connsiteX0" fmla="*/ 285395 w 849086"/>
                <a:gd name="connsiteY0" fmla="*/ 294401 h 1022784"/>
                <a:gd name="connsiteX1" fmla="*/ 48208 w 849086"/>
                <a:gd name="connsiteY1" fmla="*/ 409950 h 1022784"/>
                <a:gd name="connsiteX2" fmla="*/ 69371 w 849086"/>
                <a:gd name="connsiteY2" fmla="*/ 726449 h 1022784"/>
                <a:gd name="connsiteX3" fmla="*/ 225490 w 849086"/>
                <a:gd name="connsiteY3" fmla="*/ 988448 h 1022784"/>
                <a:gd name="connsiteX4" fmla="*/ 720012 w 849086"/>
                <a:gd name="connsiteY4" fmla="*/ 932464 h 1022784"/>
                <a:gd name="connsiteX5" fmla="*/ 720012 w 849086"/>
                <a:gd name="connsiteY5" fmla="*/ 596562 h 1022784"/>
                <a:gd name="connsiteX6" fmla="*/ 775996 w 849086"/>
                <a:gd name="connsiteY6" fmla="*/ 297983 h 1022784"/>
                <a:gd name="connsiteX7" fmla="*/ 803988 w 849086"/>
                <a:gd name="connsiteY7" fmla="*/ 74048 h 1022784"/>
                <a:gd name="connsiteX8" fmla="*/ 505408 w 849086"/>
                <a:gd name="connsiteY8" fmla="*/ 36726 h 1022784"/>
                <a:gd name="connsiteX9" fmla="*/ 285395 w 849086"/>
                <a:gd name="connsiteY9" fmla="*/ 294401 h 1022784"/>
                <a:gd name="connsiteX0" fmla="*/ 285395 w 849086"/>
                <a:gd name="connsiteY0" fmla="*/ 294401 h 1022784"/>
                <a:gd name="connsiteX1" fmla="*/ 48208 w 849086"/>
                <a:gd name="connsiteY1" fmla="*/ 409950 h 1022784"/>
                <a:gd name="connsiteX2" fmla="*/ 213386 w 849086"/>
                <a:gd name="connsiteY2" fmla="*/ 726449 h 1022784"/>
                <a:gd name="connsiteX3" fmla="*/ 225490 w 849086"/>
                <a:gd name="connsiteY3" fmla="*/ 988448 h 1022784"/>
                <a:gd name="connsiteX4" fmla="*/ 720012 w 849086"/>
                <a:gd name="connsiteY4" fmla="*/ 932464 h 1022784"/>
                <a:gd name="connsiteX5" fmla="*/ 720012 w 849086"/>
                <a:gd name="connsiteY5" fmla="*/ 596562 h 1022784"/>
                <a:gd name="connsiteX6" fmla="*/ 775996 w 849086"/>
                <a:gd name="connsiteY6" fmla="*/ 297983 h 1022784"/>
                <a:gd name="connsiteX7" fmla="*/ 803988 w 849086"/>
                <a:gd name="connsiteY7" fmla="*/ 74048 h 1022784"/>
                <a:gd name="connsiteX8" fmla="*/ 505408 w 849086"/>
                <a:gd name="connsiteY8" fmla="*/ 36726 h 1022784"/>
                <a:gd name="connsiteX9" fmla="*/ 285395 w 849086"/>
                <a:gd name="connsiteY9" fmla="*/ 294401 h 102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9086" h="1022784">
                  <a:moveTo>
                    <a:pt x="285395" y="294401"/>
                  </a:moveTo>
                  <a:lnTo>
                    <a:pt x="48208" y="409950"/>
                  </a:lnTo>
                  <a:cubicBezTo>
                    <a:pt x="0" y="483040"/>
                    <a:pt x="183839" y="630033"/>
                    <a:pt x="213386" y="726449"/>
                  </a:cubicBezTo>
                  <a:cubicBezTo>
                    <a:pt x="242933" y="822865"/>
                    <a:pt x="141052" y="954112"/>
                    <a:pt x="225490" y="988448"/>
                  </a:cubicBezTo>
                  <a:cubicBezTo>
                    <a:pt x="309928" y="1022784"/>
                    <a:pt x="637592" y="997778"/>
                    <a:pt x="720012" y="932464"/>
                  </a:cubicBezTo>
                  <a:cubicBezTo>
                    <a:pt x="802432" y="867150"/>
                    <a:pt x="710681" y="702309"/>
                    <a:pt x="720012" y="596562"/>
                  </a:cubicBezTo>
                  <a:cubicBezTo>
                    <a:pt x="729343" y="490815"/>
                    <a:pt x="762000" y="385069"/>
                    <a:pt x="775996" y="297983"/>
                  </a:cubicBezTo>
                  <a:cubicBezTo>
                    <a:pt x="789992" y="210897"/>
                    <a:pt x="849086" y="117591"/>
                    <a:pt x="803988" y="74048"/>
                  </a:cubicBezTo>
                  <a:cubicBezTo>
                    <a:pt x="758890" y="30505"/>
                    <a:pt x="591840" y="0"/>
                    <a:pt x="505408" y="36726"/>
                  </a:cubicBezTo>
                  <a:cubicBezTo>
                    <a:pt x="418976" y="73452"/>
                    <a:pt x="328938" y="255523"/>
                    <a:pt x="285395" y="294401"/>
                  </a:cubicBezTo>
                  <a:close/>
                </a:path>
              </a:pathLst>
            </a:custGeom>
            <a:solidFill>
              <a:schemeClr val="bg2">
                <a:lumMod val="40000"/>
                <a:lumOff val="60000"/>
              </a:schemeClr>
            </a:solidFill>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0" name="Freihandform 39"/>
            <p:cNvSpPr/>
            <p:nvPr/>
          </p:nvSpPr>
          <p:spPr>
            <a:xfrm rot="10525815">
              <a:off x="2198651" y="5020271"/>
              <a:ext cx="181337" cy="80407"/>
            </a:xfrm>
            <a:custGeom>
              <a:avLst/>
              <a:gdLst>
                <a:gd name="connsiteX0" fmla="*/ 318796 w 923731"/>
                <a:gd name="connsiteY0" fmla="*/ 253481 h 1009260"/>
                <a:gd name="connsiteX1" fmla="*/ 122853 w 923731"/>
                <a:gd name="connsiteY1" fmla="*/ 393440 h 1009260"/>
                <a:gd name="connsiteX2" fmla="*/ 29547 w 923731"/>
                <a:gd name="connsiteY2" fmla="*/ 692020 h 1009260"/>
                <a:gd name="connsiteX3" fmla="*/ 300135 w 923731"/>
                <a:gd name="connsiteY3" fmla="*/ 971938 h 1009260"/>
                <a:gd name="connsiteX4" fmla="*/ 794657 w 923731"/>
                <a:gd name="connsiteY4" fmla="*/ 915954 h 1009260"/>
                <a:gd name="connsiteX5" fmla="*/ 794657 w 923731"/>
                <a:gd name="connsiteY5" fmla="*/ 580052 h 1009260"/>
                <a:gd name="connsiteX6" fmla="*/ 850641 w 923731"/>
                <a:gd name="connsiteY6" fmla="*/ 281473 h 1009260"/>
                <a:gd name="connsiteX7" fmla="*/ 878633 w 923731"/>
                <a:gd name="connsiteY7" fmla="*/ 57538 h 1009260"/>
                <a:gd name="connsiteX8" fmla="*/ 580053 w 923731"/>
                <a:gd name="connsiteY8" fmla="*/ 20216 h 1009260"/>
                <a:gd name="connsiteX9" fmla="*/ 458755 w 923731"/>
                <a:gd name="connsiteY9" fmla="*/ 178836 h 1009260"/>
                <a:gd name="connsiteX0" fmla="*/ 318796 w 923731"/>
                <a:gd name="connsiteY0" fmla="*/ 263623 h 1019402"/>
                <a:gd name="connsiteX1" fmla="*/ 122853 w 923731"/>
                <a:gd name="connsiteY1" fmla="*/ 403582 h 1019402"/>
                <a:gd name="connsiteX2" fmla="*/ 29547 w 923731"/>
                <a:gd name="connsiteY2" fmla="*/ 702162 h 1019402"/>
                <a:gd name="connsiteX3" fmla="*/ 300135 w 923731"/>
                <a:gd name="connsiteY3" fmla="*/ 982080 h 1019402"/>
                <a:gd name="connsiteX4" fmla="*/ 794657 w 923731"/>
                <a:gd name="connsiteY4" fmla="*/ 926096 h 1019402"/>
                <a:gd name="connsiteX5" fmla="*/ 794657 w 923731"/>
                <a:gd name="connsiteY5" fmla="*/ 590194 h 1019402"/>
                <a:gd name="connsiteX6" fmla="*/ 850641 w 923731"/>
                <a:gd name="connsiteY6" fmla="*/ 291615 h 1019402"/>
                <a:gd name="connsiteX7" fmla="*/ 878633 w 923731"/>
                <a:gd name="connsiteY7" fmla="*/ 67680 h 1019402"/>
                <a:gd name="connsiteX8" fmla="*/ 580053 w 923731"/>
                <a:gd name="connsiteY8" fmla="*/ 30358 h 1019402"/>
                <a:gd name="connsiteX9" fmla="*/ 329547 w 923731"/>
                <a:gd name="connsiteY9" fmla="*/ 249830 h 1019402"/>
                <a:gd name="connsiteX0" fmla="*/ 318796 w 923731"/>
                <a:gd name="connsiteY0" fmla="*/ 263623 h 1019402"/>
                <a:gd name="connsiteX1" fmla="*/ 122853 w 923731"/>
                <a:gd name="connsiteY1" fmla="*/ 403582 h 1019402"/>
                <a:gd name="connsiteX2" fmla="*/ 29547 w 923731"/>
                <a:gd name="connsiteY2" fmla="*/ 702162 h 1019402"/>
                <a:gd name="connsiteX3" fmla="*/ 300135 w 923731"/>
                <a:gd name="connsiteY3" fmla="*/ 982080 h 1019402"/>
                <a:gd name="connsiteX4" fmla="*/ 794657 w 923731"/>
                <a:gd name="connsiteY4" fmla="*/ 926096 h 1019402"/>
                <a:gd name="connsiteX5" fmla="*/ 794657 w 923731"/>
                <a:gd name="connsiteY5" fmla="*/ 590194 h 1019402"/>
                <a:gd name="connsiteX6" fmla="*/ 850641 w 923731"/>
                <a:gd name="connsiteY6" fmla="*/ 291615 h 1019402"/>
                <a:gd name="connsiteX7" fmla="*/ 878633 w 923731"/>
                <a:gd name="connsiteY7" fmla="*/ 67680 h 1019402"/>
                <a:gd name="connsiteX8" fmla="*/ 580053 w 923731"/>
                <a:gd name="connsiteY8" fmla="*/ 30358 h 1019402"/>
                <a:gd name="connsiteX9" fmla="*/ 329547 w 923731"/>
                <a:gd name="connsiteY9" fmla="*/ 249830 h 1019402"/>
                <a:gd name="connsiteX0" fmla="*/ 318796 w 923731"/>
                <a:gd name="connsiteY0" fmla="*/ 269990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0" fmla="*/ 318796 w 923731"/>
                <a:gd name="connsiteY0" fmla="*/ 269990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10" fmla="*/ 318796 w 923731"/>
                <a:gd name="connsiteY10" fmla="*/ 269990 h 1025769"/>
                <a:gd name="connsiteX0" fmla="*/ 318796 w 923731"/>
                <a:gd name="connsiteY0" fmla="*/ 257989 h 1013768"/>
                <a:gd name="connsiteX1" fmla="*/ 122853 w 923731"/>
                <a:gd name="connsiteY1" fmla="*/ 397948 h 1013768"/>
                <a:gd name="connsiteX2" fmla="*/ 29547 w 923731"/>
                <a:gd name="connsiteY2" fmla="*/ 696528 h 1013768"/>
                <a:gd name="connsiteX3" fmla="*/ 300135 w 923731"/>
                <a:gd name="connsiteY3" fmla="*/ 976446 h 1013768"/>
                <a:gd name="connsiteX4" fmla="*/ 794657 w 923731"/>
                <a:gd name="connsiteY4" fmla="*/ 920462 h 1013768"/>
                <a:gd name="connsiteX5" fmla="*/ 794657 w 923731"/>
                <a:gd name="connsiteY5" fmla="*/ 584560 h 1013768"/>
                <a:gd name="connsiteX6" fmla="*/ 850641 w 923731"/>
                <a:gd name="connsiteY6" fmla="*/ 285981 h 1013768"/>
                <a:gd name="connsiteX7" fmla="*/ 878633 w 923731"/>
                <a:gd name="connsiteY7" fmla="*/ 62046 h 1013768"/>
                <a:gd name="connsiteX8" fmla="*/ 580053 w 923731"/>
                <a:gd name="connsiteY8" fmla="*/ 24724 h 1013768"/>
                <a:gd name="connsiteX9" fmla="*/ 360040 w 923731"/>
                <a:gd name="connsiteY9" fmla="*/ 210391 h 1013768"/>
                <a:gd name="connsiteX10" fmla="*/ 288032 w 923731"/>
                <a:gd name="connsiteY10" fmla="*/ 282398 h 1013768"/>
                <a:gd name="connsiteX11" fmla="*/ 318796 w 923731"/>
                <a:gd name="connsiteY11" fmla="*/ 257989 h 1013768"/>
                <a:gd name="connsiteX0" fmla="*/ 318796 w 923731"/>
                <a:gd name="connsiteY0" fmla="*/ 269990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10" fmla="*/ 318796 w 923731"/>
                <a:gd name="connsiteY10" fmla="*/ 269990 h 1025769"/>
                <a:gd name="connsiteX0" fmla="*/ 288032 w 923731"/>
                <a:gd name="connsiteY0" fmla="*/ 294399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0" fmla="*/ 360040 w 923731"/>
                <a:gd name="connsiteY0" fmla="*/ 294401 h 1025770"/>
                <a:gd name="connsiteX1" fmla="*/ 122853 w 923731"/>
                <a:gd name="connsiteY1" fmla="*/ 409950 h 1025770"/>
                <a:gd name="connsiteX2" fmla="*/ 29547 w 923731"/>
                <a:gd name="connsiteY2" fmla="*/ 708530 h 1025770"/>
                <a:gd name="connsiteX3" fmla="*/ 300135 w 923731"/>
                <a:gd name="connsiteY3" fmla="*/ 988448 h 1025770"/>
                <a:gd name="connsiteX4" fmla="*/ 794657 w 923731"/>
                <a:gd name="connsiteY4" fmla="*/ 932464 h 1025770"/>
                <a:gd name="connsiteX5" fmla="*/ 794657 w 923731"/>
                <a:gd name="connsiteY5" fmla="*/ 596562 h 1025770"/>
                <a:gd name="connsiteX6" fmla="*/ 850641 w 923731"/>
                <a:gd name="connsiteY6" fmla="*/ 297983 h 1025770"/>
                <a:gd name="connsiteX7" fmla="*/ 878633 w 923731"/>
                <a:gd name="connsiteY7" fmla="*/ 74048 h 1025770"/>
                <a:gd name="connsiteX8" fmla="*/ 580053 w 923731"/>
                <a:gd name="connsiteY8" fmla="*/ 36726 h 1025770"/>
                <a:gd name="connsiteX9" fmla="*/ 360040 w 923731"/>
                <a:gd name="connsiteY9" fmla="*/ 294401 h 1025770"/>
                <a:gd name="connsiteX0" fmla="*/ 285395 w 849086"/>
                <a:gd name="connsiteY0" fmla="*/ 294401 h 1022784"/>
                <a:gd name="connsiteX1" fmla="*/ 48208 w 849086"/>
                <a:gd name="connsiteY1" fmla="*/ 409950 h 1022784"/>
                <a:gd name="connsiteX2" fmla="*/ 69371 w 849086"/>
                <a:gd name="connsiteY2" fmla="*/ 726449 h 1022784"/>
                <a:gd name="connsiteX3" fmla="*/ 225490 w 849086"/>
                <a:gd name="connsiteY3" fmla="*/ 988448 h 1022784"/>
                <a:gd name="connsiteX4" fmla="*/ 720012 w 849086"/>
                <a:gd name="connsiteY4" fmla="*/ 932464 h 1022784"/>
                <a:gd name="connsiteX5" fmla="*/ 720012 w 849086"/>
                <a:gd name="connsiteY5" fmla="*/ 596562 h 1022784"/>
                <a:gd name="connsiteX6" fmla="*/ 775996 w 849086"/>
                <a:gd name="connsiteY6" fmla="*/ 297983 h 1022784"/>
                <a:gd name="connsiteX7" fmla="*/ 803988 w 849086"/>
                <a:gd name="connsiteY7" fmla="*/ 74048 h 1022784"/>
                <a:gd name="connsiteX8" fmla="*/ 505408 w 849086"/>
                <a:gd name="connsiteY8" fmla="*/ 36726 h 1022784"/>
                <a:gd name="connsiteX9" fmla="*/ 285395 w 849086"/>
                <a:gd name="connsiteY9" fmla="*/ 294401 h 1022784"/>
                <a:gd name="connsiteX0" fmla="*/ 285395 w 849086"/>
                <a:gd name="connsiteY0" fmla="*/ 294401 h 1022784"/>
                <a:gd name="connsiteX1" fmla="*/ 48208 w 849086"/>
                <a:gd name="connsiteY1" fmla="*/ 409950 h 1022784"/>
                <a:gd name="connsiteX2" fmla="*/ 213386 w 849086"/>
                <a:gd name="connsiteY2" fmla="*/ 726449 h 1022784"/>
                <a:gd name="connsiteX3" fmla="*/ 225490 w 849086"/>
                <a:gd name="connsiteY3" fmla="*/ 988448 h 1022784"/>
                <a:gd name="connsiteX4" fmla="*/ 720012 w 849086"/>
                <a:gd name="connsiteY4" fmla="*/ 932464 h 1022784"/>
                <a:gd name="connsiteX5" fmla="*/ 720012 w 849086"/>
                <a:gd name="connsiteY5" fmla="*/ 596562 h 1022784"/>
                <a:gd name="connsiteX6" fmla="*/ 775996 w 849086"/>
                <a:gd name="connsiteY6" fmla="*/ 297983 h 1022784"/>
                <a:gd name="connsiteX7" fmla="*/ 803988 w 849086"/>
                <a:gd name="connsiteY7" fmla="*/ 74048 h 1022784"/>
                <a:gd name="connsiteX8" fmla="*/ 505408 w 849086"/>
                <a:gd name="connsiteY8" fmla="*/ 36726 h 1022784"/>
                <a:gd name="connsiteX9" fmla="*/ 285395 w 849086"/>
                <a:gd name="connsiteY9" fmla="*/ 294401 h 102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9086" h="1022784">
                  <a:moveTo>
                    <a:pt x="285395" y="294401"/>
                  </a:moveTo>
                  <a:lnTo>
                    <a:pt x="48208" y="409950"/>
                  </a:lnTo>
                  <a:cubicBezTo>
                    <a:pt x="0" y="483040"/>
                    <a:pt x="183839" y="630033"/>
                    <a:pt x="213386" y="726449"/>
                  </a:cubicBezTo>
                  <a:cubicBezTo>
                    <a:pt x="242933" y="822865"/>
                    <a:pt x="141052" y="954112"/>
                    <a:pt x="225490" y="988448"/>
                  </a:cubicBezTo>
                  <a:cubicBezTo>
                    <a:pt x="309928" y="1022784"/>
                    <a:pt x="637592" y="997778"/>
                    <a:pt x="720012" y="932464"/>
                  </a:cubicBezTo>
                  <a:cubicBezTo>
                    <a:pt x="802432" y="867150"/>
                    <a:pt x="710681" y="702309"/>
                    <a:pt x="720012" y="596562"/>
                  </a:cubicBezTo>
                  <a:cubicBezTo>
                    <a:pt x="729343" y="490815"/>
                    <a:pt x="762000" y="385069"/>
                    <a:pt x="775996" y="297983"/>
                  </a:cubicBezTo>
                  <a:cubicBezTo>
                    <a:pt x="789992" y="210897"/>
                    <a:pt x="849086" y="117591"/>
                    <a:pt x="803988" y="74048"/>
                  </a:cubicBezTo>
                  <a:cubicBezTo>
                    <a:pt x="758890" y="30505"/>
                    <a:pt x="591840" y="0"/>
                    <a:pt x="505408" y="36726"/>
                  </a:cubicBezTo>
                  <a:cubicBezTo>
                    <a:pt x="418976" y="73452"/>
                    <a:pt x="328938" y="255523"/>
                    <a:pt x="285395" y="294401"/>
                  </a:cubicBezTo>
                  <a:close/>
                </a:path>
              </a:pathLst>
            </a:custGeom>
            <a:solidFill>
              <a:schemeClr val="bg2">
                <a:lumMod val="40000"/>
                <a:lumOff val="60000"/>
              </a:schemeClr>
            </a:solidFill>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1" name="Freihandform 40"/>
            <p:cNvSpPr/>
            <p:nvPr/>
          </p:nvSpPr>
          <p:spPr>
            <a:xfrm rot="2979571">
              <a:off x="2368926" y="5048121"/>
              <a:ext cx="161737" cy="151387"/>
            </a:xfrm>
            <a:custGeom>
              <a:avLst/>
              <a:gdLst>
                <a:gd name="connsiteX0" fmla="*/ 318796 w 923731"/>
                <a:gd name="connsiteY0" fmla="*/ 253481 h 1009260"/>
                <a:gd name="connsiteX1" fmla="*/ 122853 w 923731"/>
                <a:gd name="connsiteY1" fmla="*/ 393440 h 1009260"/>
                <a:gd name="connsiteX2" fmla="*/ 29547 w 923731"/>
                <a:gd name="connsiteY2" fmla="*/ 692020 h 1009260"/>
                <a:gd name="connsiteX3" fmla="*/ 300135 w 923731"/>
                <a:gd name="connsiteY3" fmla="*/ 971938 h 1009260"/>
                <a:gd name="connsiteX4" fmla="*/ 794657 w 923731"/>
                <a:gd name="connsiteY4" fmla="*/ 915954 h 1009260"/>
                <a:gd name="connsiteX5" fmla="*/ 794657 w 923731"/>
                <a:gd name="connsiteY5" fmla="*/ 580052 h 1009260"/>
                <a:gd name="connsiteX6" fmla="*/ 850641 w 923731"/>
                <a:gd name="connsiteY6" fmla="*/ 281473 h 1009260"/>
                <a:gd name="connsiteX7" fmla="*/ 878633 w 923731"/>
                <a:gd name="connsiteY7" fmla="*/ 57538 h 1009260"/>
                <a:gd name="connsiteX8" fmla="*/ 580053 w 923731"/>
                <a:gd name="connsiteY8" fmla="*/ 20216 h 1009260"/>
                <a:gd name="connsiteX9" fmla="*/ 458755 w 923731"/>
                <a:gd name="connsiteY9" fmla="*/ 178836 h 1009260"/>
                <a:gd name="connsiteX0" fmla="*/ 318796 w 923731"/>
                <a:gd name="connsiteY0" fmla="*/ 263623 h 1019402"/>
                <a:gd name="connsiteX1" fmla="*/ 122853 w 923731"/>
                <a:gd name="connsiteY1" fmla="*/ 403582 h 1019402"/>
                <a:gd name="connsiteX2" fmla="*/ 29547 w 923731"/>
                <a:gd name="connsiteY2" fmla="*/ 702162 h 1019402"/>
                <a:gd name="connsiteX3" fmla="*/ 300135 w 923731"/>
                <a:gd name="connsiteY3" fmla="*/ 982080 h 1019402"/>
                <a:gd name="connsiteX4" fmla="*/ 794657 w 923731"/>
                <a:gd name="connsiteY4" fmla="*/ 926096 h 1019402"/>
                <a:gd name="connsiteX5" fmla="*/ 794657 w 923731"/>
                <a:gd name="connsiteY5" fmla="*/ 590194 h 1019402"/>
                <a:gd name="connsiteX6" fmla="*/ 850641 w 923731"/>
                <a:gd name="connsiteY6" fmla="*/ 291615 h 1019402"/>
                <a:gd name="connsiteX7" fmla="*/ 878633 w 923731"/>
                <a:gd name="connsiteY7" fmla="*/ 67680 h 1019402"/>
                <a:gd name="connsiteX8" fmla="*/ 580053 w 923731"/>
                <a:gd name="connsiteY8" fmla="*/ 30358 h 1019402"/>
                <a:gd name="connsiteX9" fmla="*/ 329547 w 923731"/>
                <a:gd name="connsiteY9" fmla="*/ 249830 h 1019402"/>
                <a:gd name="connsiteX0" fmla="*/ 318796 w 923731"/>
                <a:gd name="connsiteY0" fmla="*/ 263623 h 1019402"/>
                <a:gd name="connsiteX1" fmla="*/ 122853 w 923731"/>
                <a:gd name="connsiteY1" fmla="*/ 403582 h 1019402"/>
                <a:gd name="connsiteX2" fmla="*/ 29547 w 923731"/>
                <a:gd name="connsiteY2" fmla="*/ 702162 h 1019402"/>
                <a:gd name="connsiteX3" fmla="*/ 300135 w 923731"/>
                <a:gd name="connsiteY3" fmla="*/ 982080 h 1019402"/>
                <a:gd name="connsiteX4" fmla="*/ 794657 w 923731"/>
                <a:gd name="connsiteY4" fmla="*/ 926096 h 1019402"/>
                <a:gd name="connsiteX5" fmla="*/ 794657 w 923731"/>
                <a:gd name="connsiteY5" fmla="*/ 590194 h 1019402"/>
                <a:gd name="connsiteX6" fmla="*/ 850641 w 923731"/>
                <a:gd name="connsiteY6" fmla="*/ 291615 h 1019402"/>
                <a:gd name="connsiteX7" fmla="*/ 878633 w 923731"/>
                <a:gd name="connsiteY7" fmla="*/ 67680 h 1019402"/>
                <a:gd name="connsiteX8" fmla="*/ 580053 w 923731"/>
                <a:gd name="connsiteY8" fmla="*/ 30358 h 1019402"/>
                <a:gd name="connsiteX9" fmla="*/ 329547 w 923731"/>
                <a:gd name="connsiteY9" fmla="*/ 249830 h 1019402"/>
                <a:gd name="connsiteX0" fmla="*/ 318796 w 923731"/>
                <a:gd name="connsiteY0" fmla="*/ 269990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0" fmla="*/ 318796 w 923731"/>
                <a:gd name="connsiteY0" fmla="*/ 269990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10" fmla="*/ 318796 w 923731"/>
                <a:gd name="connsiteY10" fmla="*/ 269990 h 1025769"/>
                <a:gd name="connsiteX0" fmla="*/ 318796 w 923731"/>
                <a:gd name="connsiteY0" fmla="*/ 257989 h 1013768"/>
                <a:gd name="connsiteX1" fmla="*/ 122853 w 923731"/>
                <a:gd name="connsiteY1" fmla="*/ 397948 h 1013768"/>
                <a:gd name="connsiteX2" fmla="*/ 29547 w 923731"/>
                <a:gd name="connsiteY2" fmla="*/ 696528 h 1013768"/>
                <a:gd name="connsiteX3" fmla="*/ 300135 w 923731"/>
                <a:gd name="connsiteY3" fmla="*/ 976446 h 1013768"/>
                <a:gd name="connsiteX4" fmla="*/ 794657 w 923731"/>
                <a:gd name="connsiteY4" fmla="*/ 920462 h 1013768"/>
                <a:gd name="connsiteX5" fmla="*/ 794657 w 923731"/>
                <a:gd name="connsiteY5" fmla="*/ 584560 h 1013768"/>
                <a:gd name="connsiteX6" fmla="*/ 850641 w 923731"/>
                <a:gd name="connsiteY6" fmla="*/ 285981 h 1013768"/>
                <a:gd name="connsiteX7" fmla="*/ 878633 w 923731"/>
                <a:gd name="connsiteY7" fmla="*/ 62046 h 1013768"/>
                <a:gd name="connsiteX8" fmla="*/ 580053 w 923731"/>
                <a:gd name="connsiteY8" fmla="*/ 24724 h 1013768"/>
                <a:gd name="connsiteX9" fmla="*/ 360040 w 923731"/>
                <a:gd name="connsiteY9" fmla="*/ 210391 h 1013768"/>
                <a:gd name="connsiteX10" fmla="*/ 288032 w 923731"/>
                <a:gd name="connsiteY10" fmla="*/ 282398 h 1013768"/>
                <a:gd name="connsiteX11" fmla="*/ 318796 w 923731"/>
                <a:gd name="connsiteY11" fmla="*/ 257989 h 1013768"/>
                <a:gd name="connsiteX0" fmla="*/ 318796 w 923731"/>
                <a:gd name="connsiteY0" fmla="*/ 269990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10" fmla="*/ 318796 w 923731"/>
                <a:gd name="connsiteY10" fmla="*/ 269990 h 1025769"/>
                <a:gd name="connsiteX0" fmla="*/ 288032 w 923731"/>
                <a:gd name="connsiteY0" fmla="*/ 294399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0" fmla="*/ 360040 w 923731"/>
                <a:gd name="connsiteY0" fmla="*/ 294401 h 1025770"/>
                <a:gd name="connsiteX1" fmla="*/ 122853 w 923731"/>
                <a:gd name="connsiteY1" fmla="*/ 409950 h 1025770"/>
                <a:gd name="connsiteX2" fmla="*/ 29547 w 923731"/>
                <a:gd name="connsiteY2" fmla="*/ 708530 h 1025770"/>
                <a:gd name="connsiteX3" fmla="*/ 300135 w 923731"/>
                <a:gd name="connsiteY3" fmla="*/ 988448 h 1025770"/>
                <a:gd name="connsiteX4" fmla="*/ 794657 w 923731"/>
                <a:gd name="connsiteY4" fmla="*/ 932464 h 1025770"/>
                <a:gd name="connsiteX5" fmla="*/ 794657 w 923731"/>
                <a:gd name="connsiteY5" fmla="*/ 596562 h 1025770"/>
                <a:gd name="connsiteX6" fmla="*/ 850641 w 923731"/>
                <a:gd name="connsiteY6" fmla="*/ 297983 h 1025770"/>
                <a:gd name="connsiteX7" fmla="*/ 878633 w 923731"/>
                <a:gd name="connsiteY7" fmla="*/ 74048 h 1025770"/>
                <a:gd name="connsiteX8" fmla="*/ 580053 w 923731"/>
                <a:gd name="connsiteY8" fmla="*/ 36726 h 1025770"/>
                <a:gd name="connsiteX9" fmla="*/ 360040 w 923731"/>
                <a:gd name="connsiteY9" fmla="*/ 294401 h 1025770"/>
                <a:gd name="connsiteX0" fmla="*/ 285395 w 849086"/>
                <a:gd name="connsiteY0" fmla="*/ 294401 h 1022784"/>
                <a:gd name="connsiteX1" fmla="*/ 48208 w 849086"/>
                <a:gd name="connsiteY1" fmla="*/ 409950 h 1022784"/>
                <a:gd name="connsiteX2" fmla="*/ 69371 w 849086"/>
                <a:gd name="connsiteY2" fmla="*/ 726449 h 1022784"/>
                <a:gd name="connsiteX3" fmla="*/ 225490 w 849086"/>
                <a:gd name="connsiteY3" fmla="*/ 988448 h 1022784"/>
                <a:gd name="connsiteX4" fmla="*/ 720012 w 849086"/>
                <a:gd name="connsiteY4" fmla="*/ 932464 h 1022784"/>
                <a:gd name="connsiteX5" fmla="*/ 720012 w 849086"/>
                <a:gd name="connsiteY5" fmla="*/ 596562 h 1022784"/>
                <a:gd name="connsiteX6" fmla="*/ 775996 w 849086"/>
                <a:gd name="connsiteY6" fmla="*/ 297983 h 1022784"/>
                <a:gd name="connsiteX7" fmla="*/ 803988 w 849086"/>
                <a:gd name="connsiteY7" fmla="*/ 74048 h 1022784"/>
                <a:gd name="connsiteX8" fmla="*/ 505408 w 849086"/>
                <a:gd name="connsiteY8" fmla="*/ 36726 h 1022784"/>
                <a:gd name="connsiteX9" fmla="*/ 285395 w 849086"/>
                <a:gd name="connsiteY9" fmla="*/ 294401 h 1022784"/>
                <a:gd name="connsiteX0" fmla="*/ 285395 w 849086"/>
                <a:gd name="connsiteY0" fmla="*/ 294401 h 1022784"/>
                <a:gd name="connsiteX1" fmla="*/ 48208 w 849086"/>
                <a:gd name="connsiteY1" fmla="*/ 409950 h 1022784"/>
                <a:gd name="connsiteX2" fmla="*/ 213386 w 849086"/>
                <a:gd name="connsiteY2" fmla="*/ 726449 h 1022784"/>
                <a:gd name="connsiteX3" fmla="*/ 225490 w 849086"/>
                <a:gd name="connsiteY3" fmla="*/ 988448 h 1022784"/>
                <a:gd name="connsiteX4" fmla="*/ 720012 w 849086"/>
                <a:gd name="connsiteY4" fmla="*/ 932464 h 1022784"/>
                <a:gd name="connsiteX5" fmla="*/ 720012 w 849086"/>
                <a:gd name="connsiteY5" fmla="*/ 596562 h 1022784"/>
                <a:gd name="connsiteX6" fmla="*/ 775996 w 849086"/>
                <a:gd name="connsiteY6" fmla="*/ 297983 h 1022784"/>
                <a:gd name="connsiteX7" fmla="*/ 803988 w 849086"/>
                <a:gd name="connsiteY7" fmla="*/ 74048 h 1022784"/>
                <a:gd name="connsiteX8" fmla="*/ 505408 w 849086"/>
                <a:gd name="connsiteY8" fmla="*/ 36726 h 1022784"/>
                <a:gd name="connsiteX9" fmla="*/ 285395 w 849086"/>
                <a:gd name="connsiteY9" fmla="*/ 294401 h 1022784"/>
                <a:gd name="connsiteX0" fmla="*/ 144341 w 708032"/>
                <a:gd name="connsiteY0" fmla="*/ 294401 h 1022784"/>
                <a:gd name="connsiteX1" fmla="*/ 381557 w 708032"/>
                <a:gd name="connsiteY1" fmla="*/ 483167 h 1022784"/>
                <a:gd name="connsiteX2" fmla="*/ 72332 w 708032"/>
                <a:gd name="connsiteY2" fmla="*/ 726449 h 1022784"/>
                <a:gd name="connsiteX3" fmla="*/ 84436 w 708032"/>
                <a:gd name="connsiteY3" fmla="*/ 988448 h 1022784"/>
                <a:gd name="connsiteX4" fmla="*/ 578958 w 708032"/>
                <a:gd name="connsiteY4" fmla="*/ 932464 h 1022784"/>
                <a:gd name="connsiteX5" fmla="*/ 578958 w 708032"/>
                <a:gd name="connsiteY5" fmla="*/ 596562 h 1022784"/>
                <a:gd name="connsiteX6" fmla="*/ 634942 w 708032"/>
                <a:gd name="connsiteY6" fmla="*/ 297983 h 1022784"/>
                <a:gd name="connsiteX7" fmla="*/ 662934 w 708032"/>
                <a:gd name="connsiteY7" fmla="*/ 74048 h 1022784"/>
                <a:gd name="connsiteX8" fmla="*/ 364354 w 708032"/>
                <a:gd name="connsiteY8" fmla="*/ 36726 h 1022784"/>
                <a:gd name="connsiteX9" fmla="*/ 144341 w 708032"/>
                <a:gd name="connsiteY9" fmla="*/ 294401 h 1022784"/>
                <a:gd name="connsiteX0" fmla="*/ 144341 w 661378"/>
                <a:gd name="connsiteY0" fmla="*/ 287603 h 1015986"/>
                <a:gd name="connsiteX1" fmla="*/ 381557 w 661378"/>
                <a:gd name="connsiteY1" fmla="*/ 476369 h 1015986"/>
                <a:gd name="connsiteX2" fmla="*/ 72332 w 661378"/>
                <a:gd name="connsiteY2" fmla="*/ 719651 h 1015986"/>
                <a:gd name="connsiteX3" fmla="*/ 84436 w 661378"/>
                <a:gd name="connsiteY3" fmla="*/ 981650 h 1015986"/>
                <a:gd name="connsiteX4" fmla="*/ 578958 w 661378"/>
                <a:gd name="connsiteY4" fmla="*/ 925666 h 1015986"/>
                <a:gd name="connsiteX5" fmla="*/ 578958 w 661378"/>
                <a:gd name="connsiteY5" fmla="*/ 589764 h 1015986"/>
                <a:gd name="connsiteX6" fmla="*/ 634942 w 661378"/>
                <a:gd name="connsiteY6" fmla="*/ 291185 h 1015986"/>
                <a:gd name="connsiteX7" fmla="*/ 572166 w 661378"/>
                <a:gd name="connsiteY7" fmla="*/ 108025 h 1015986"/>
                <a:gd name="connsiteX8" fmla="*/ 364354 w 661378"/>
                <a:gd name="connsiteY8" fmla="*/ 29928 h 1015986"/>
                <a:gd name="connsiteX9" fmla="*/ 144341 w 661378"/>
                <a:gd name="connsiteY9" fmla="*/ 287603 h 101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78" h="1015986">
                  <a:moveTo>
                    <a:pt x="144341" y="287603"/>
                  </a:moveTo>
                  <a:lnTo>
                    <a:pt x="381557" y="476369"/>
                  </a:lnTo>
                  <a:cubicBezTo>
                    <a:pt x="333349" y="549459"/>
                    <a:pt x="121852" y="635438"/>
                    <a:pt x="72332" y="719651"/>
                  </a:cubicBezTo>
                  <a:cubicBezTo>
                    <a:pt x="22812" y="803864"/>
                    <a:pt x="-2" y="947314"/>
                    <a:pt x="84436" y="981650"/>
                  </a:cubicBezTo>
                  <a:cubicBezTo>
                    <a:pt x="168874" y="1015986"/>
                    <a:pt x="496538" y="990980"/>
                    <a:pt x="578958" y="925666"/>
                  </a:cubicBezTo>
                  <a:cubicBezTo>
                    <a:pt x="661378" y="860352"/>
                    <a:pt x="569627" y="695511"/>
                    <a:pt x="578958" y="589764"/>
                  </a:cubicBezTo>
                  <a:cubicBezTo>
                    <a:pt x="588289" y="484017"/>
                    <a:pt x="636074" y="371475"/>
                    <a:pt x="634942" y="291185"/>
                  </a:cubicBezTo>
                  <a:cubicBezTo>
                    <a:pt x="633810" y="210895"/>
                    <a:pt x="617264" y="151568"/>
                    <a:pt x="572166" y="108025"/>
                  </a:cubicBezTo>
                  <a:cubicBezTo>
                    <a:pt x="527068" y="64482"/>
                    <a:pt x="435658" y="-2"/>
                    <a:pt x="364354" y="29928"/>
                  </a:cubicBezTo>
                  <a:cubicBezTo>
                    <a:pt x="293050" y="59858"/>
                    <a:pt x="187884" y="248725"/>
                    <a:pt x="144341" y="287603"/>
                  </a:cubicBezTo>
                  <a:close/>
                </a:path>
              </a:pathLst>
            </a:custGeom>
            <a:solidFill>
              <a:schemeClr val="bg2">
                <a:lumMod val="40000"/>
                <a:lumOff val="60000"/>
              </a:schemeClr>
            </a:solidFill>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2" name="Freihandform 41"/>
            <p:cNvSpPr/>
            <p:nvPr/>
          </p:nvSpPr>
          <p:spPr>
            <a:xfrm rot="2979571">
              <a:off x="2005334" y="5327782"/>
              <a:ext cx="128302" cy="126594"/>
            </a:xfrm>
            <a:custGeom>
              <a:avLst/>
              <a:gdLst>
                <a:gd name="connsiteX0" fmla="*/ 318796 w 923731"/>
                <a:gd name="connsiteY0" fmla="*/ 253481 h 1009260"/>
                <a:gd name="connsiteX1" fmla="*/ 122853 w 923731"/>
                <a:gd name="connsiteY1" fmla="*/ 393440 h 1009260"/>
                <a:gd name="connsiteX2" fmla="*/ 29547 w 923731"/>
                <a:gd name="connsiteY2" fmla="*/ 692020 h 1009260"/>
                <a:gd name="connsiteX3" fmla="*/ 300135 w 923731"/>
                <a:gd name="connsiteY3" fmla="*/ 971938 h 1009260"/>
                <a:gd name="connsiteX4" fmla="*/ 794657 w 923731"/>
                <a:gd name="connsiteY4" fmla="*/ 915954 h 1009260"/>
                <a:gd name="connsiteX5" fmla="*/ 794657 w 923731"/>
                <a:gd name="connsiteY5" fmla="*/ 580052 h 1009260"/>
                <a:gd name="connsiteX6" fmla="*/ 850641 w 923731"/>
                <a:gd name="connsiteY6" fmla="*/ 281473 h 1009260"/>
                <a:gd name="connsiteX7" fmla="*/ 878633 w 923731"/>
                <a:gd name="connsiteY7" fmla="*/ 57538 h 1009260"/>
                <a:gd name="connsiteX8" fmla="*/ 580053 w 923731"/>
                <a:gd name="connsiteY8" fmla="*/ 20216 h 1009260"/>
                <a:gd name="connsiteX9" fmla="*/ 458755 w 923731"/>
                <a:gd name="connsiteY9" fmla="*/ 178836 h 1009260"/>
                <a:gd name="connsiteX0" fmla="*/ 318796 w 923731"/>
                <a:gd name="connsiteY0" fmla="*/ 263623 h 1019402"/>
                <a:gd name="connsiteX1" fmla="*/ 122853 w 923731"/>
                <a:gd name="connsiteY1" fmla="*/ 403582 h 1019402"/>
                <a:gd name="connsiteX2" fmla="*/ 29547 w 923731"/>
                <a:gd name="connsiteY2" fmla="*/ 702162 h 1019402"/>
                <a:gd name="connsiteX3" fmla="*/ 300135 w 923731"/>
                <a:gd name="connsiteY3" fmla="*/ 982080 h 1019402"/>
                <a:gd name="connsiteX4" fmla="*/ 794657 w 923731"/>
                <a:gd name="connsiteY4" fmla="*/ 926096 h 1019402"/>
                <a:gd name="connsiteX5" fmla="*/ 794657 w 923731"/>
                <a:gd name="connsiteY5" fmla="*/ 590194 h 1019402"/>
                <a:gd name="connsiteX6" fmla="*/ 850641 w 923731"/>
                <a:gd name="connsiteY6" fmla="*/ 291615 h 1019402"/>
                <a:gd name="connsiteX7" fmla="*/ 878633 w 923731"/>
                <a:gd name="connsiteY7" fmla="*/ 67680 h 1019402"/>
                <a:gd name="connsiteX8" fmla="*/ 580053 w 923731"/>
                <a:gd name="connsiteY8" fmla="*/ 30358 h 1019402"/>
                <a:gd name="connsiteX9" fmla="*/ 329547 w 923731"/>
                <a:gd name="connsiteY9" fmla="*/ 249830 h 1019402"/>
                <a:gd name="connsiteX0" fmla="*/ 318796 w 923731"/>
                <a:gd name="connsiteY0" fmla="*/ 263623 h 1019402"/>
                <a:gd name="connsiteX1" fmla="*/ 122853 w 923731"/>
                <a:gd name="connsiteY1" fmla="*/ 403582 h 1019402"/>
                <a:gd name="connsiteX2" fmla="*/ 29547 w 923731"/>
                <a:gd name="connsiteY2" fmla="*/ 702162 h 1019402"/>
                <a:gd name="connsiteX3" fmla="*/ 300135 w 923731"/>
                <a:gd name="connsiteY3" fmla="*/ 982080 h 1019402"/>
                <a:gd name="connsiteX4" fmla="*/ 794657 w 923731"/>
                <a:gd name="connsiteY4" fmla="*/ 926096 h 1019402"/>
                <a:gd name="connsiteX5" fmla="*/ 794657 w 923731"/>
                <a:gd name="connsiteY5" fmla="*/ 590194 h 1019402"/>
                <a:gd name="connsiteX6" fmla="*/ 850641 w 923731"/>
                <a:gd name="connsiteY6" fmla="*/ 291615 h 1019402"/>
                <a:gd name="connsiteX7" fmla="*/ 878633 w 923731"/>
                <a:gd name="connsiteY7" fmla="*/ 67680 h 1019402"/>
                <a:gd name="connsiteX8" fmla="*/ 580053 w 923731"/>
                <a:gd name="connsiteY8" fmla="*/ 30358 h 1019402"/>
                <a:gd name="connsiteX9" fmla="*/ 329547 w 923731"/>
                <a:gd name="connsiteY9" fmla="*/ 249830 h 1019402"/>
                <a:gd name="connsiteX0" fmla="*/ 318796 w 923731"/>
                <a:gd name="connsiteY0" fmla="*/ 269990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0" fmla="*/ 318796 w 923731"/>
                <a:gd name="connsiteY0" fmla="*/ 269990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10" fmla="*/ 318796 w 923731"/>
                <a:gd name="connsiteY10" fmla="*/ 269990 h 1025769"/>
                <a:gd name="connsiteX0" fmla="*/ 318796 w 923731"/>
                <a:gd name="connsiteY0" fmla="*/ 257989 h 1013768"/>
                <a:gd name="connsiteX1" fmla="*/ 122853 w 923731"/>
                <a:gd name="connsiteY1" fmla="*/ 397948 h 1013768"/>
                <a:gd name="connsiteX2" fmla="*/ 29547 w 923731"/>
                <a:gd name="connsiteY2" fmla="*/ 696528 h 1013768"/>
                <a:gd name="connsiteX3" fmla="*/ 300135 w 923731"/>
                <a:gd name="connsiteY3" fmla="*/ 976446 h 1013768"/>
                <a:gd name="connsiteX4" fmla="*/ 794657 w 923731"/>
                <a:gd name="connsiteY4" fmla="*/ 920462 h 1013768"/>
                <a:gd name="connsiteX5" fmla="*/ 794657 w 923731"/>
                <a:gd name="connsiteY5" fmla="*/ 584560 h 1013768"/>
                <a:gd name="connsiteX6" fmla="*/ 850641 w 923731"/>
                <a:gd name="connsiteY6" fmla="*/ 285981 h 1013768"/>
                <a:gd name="connsiteX7" fmla="*/ 878633 w 923731"/>
                <a:gd name="connsiteY7" fmla="*/ 62046 h 1013768"/>
                <a:gd name="connsiteX8" fmla="*/ 580053 w 923731"/>
                <a:gd name="connsiteY8" fmla="*/ 24724 h 1013768"/>
                <a:gd name="connsiteX9" fmla="*/ 360040 w 923731"/>
                <a:gd name="connsiteY9" fmla="*/ 210391 h 1013768"/>
                <a:gd name="connsiteX10" fmla="*/ 288032 w 923731"/>
                <a:gd name="connsiteY10" fmla="*/ 282398 h 1013768"/>
                <a:gd name="connsiteX11" fmla="*/ 318796 w 923731"/>
                <a:gd name="connsiteY11" fmla="*/ 257989 h 1013768"/>
                <a:gd name="connsiteX0" fmla="*/ 318796 w 923731"/>
                <a:gd name="connsiteY0" fmla="*/ 269990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10" fmla="*/ 318796 w 923731"/>
                <a:gd name="connsiteY10" fmla="*/ 269990 h 1025769"/>
                <a:gd name="connsiteX0" fmla="*/ 288032 w 923731"/>
                <a:gd name="connsiteY0" fmla="*/ 294399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0" fmla="*/ 360040 w 923731"/>
                <a:gd name="connsiteY0" fmla="*/ 294401 h 1025770"/>
                <a:gd name="connsiteX1" fmla="*/ 122853 w 923731"/>
                <a:gd name="connsiteY1" fmla="*/ 409950 h 1025770"/>
                <a:gd name="connsiteX2" fmla="*/ 29547 w 923731"/>
                <a:gd name="connsiteY2" fmla="*/ 708530 h 1025770"/>
                <a:gd name="connsiteX3" fmla="*/ 300135 w 923731"/>
                <a:gd name="connsiteY3" fmla="*/ 988448 h 1025770"/>
                <a:gd name="connsiteX4" fmla="*/ 794657 w 923731"/>
                <a:gd name="connsiteY4" fmla="*/ 932464 h 1025770"/>
                <a:gd name="connsiteX5" fmla="*/ 794657 w 923731"/>
                <a:gd name="connsiteY5" fmla="*/ 596562 h 1025770"/>
                <a:gd name="connsiteX6" fmla="*/ 850641 w 923731"/>
                <a:gd name="connsiteY6" fmla="*/ 297983 h 1025770"/>
                <a:gd name="connsiteX7" fmla="*/ 878633 w 923731"/>
                <a:gd name="connsiteY7" fmla="*/ 74048 h 1025770"/>
                <a:gd name="connsiteX8" fmla="*/ 580053 w 923731"/>
                <a:gd name="connsiteY8" fmla="*/ 36726 h 1025770"/>
                <a:gd name="connsiteX9" fmla="*/ 360040 w 923731"/>
                <a:gd name="connsiteY9" fmla="*/ 294401 h 1025770"/>
                <a:gd name="connsiteX0" fmla="*/ 285395 w 849086"/>
                <a:gd name="connsiteY0" fmla="*/ 294401 h 1022784"/>
                <a:gd name="connsiteX1" fmla="*/ 48208 w 849086"/>
                <a:gd name="connsiteY1" fmla="*/ 409950 h 1022784"/>
                <a:gd name="connsiteX2" fmla="*/ 69371 w 849086"/>
                <a:gd name="connsiteY2" fmla="*/ 726449 h 1022784"/>
                <a:gd name="connsiteX3" fmla="*/ 225490 w 849086"/>
                <a:gd name="connsiteY3" fmla="*/ 988448 h 1022784"/>
                <a:gd name="connsiteX4" fmla="*/ 720012 w 849086"/>
                <a:gd name="connsiteY4" fmla="*/ 932464 h 1022784"/>
                <a:gd name="connsiteX5" fmla="*/ 720012 w 849086"/>
                <a:gd name="connsiteY5" fmla="*/ 596562 h 1022784"/>
                <a:gd name="connsiteX6" fmla="*/ 775996 w 849086"/>
                <a:gd name="connsiteY6" fmla="*/ 297983 h 1022784"/>
                <a:gd name="connsiteX7" fmla="*/ 803988 w 849086"/>
                <a:gd name="connsiteY7" fmla="*/ 74048 h 1022784"/>
                <a:gd name="connsiteX8" fmla="*/ 505408 w 849086"/>
                <a:gd name="connsiteY8" fmla="*/ 36726 h 1022784"/>
                <a:gd name="connsiteX9" fmla="*/ 285395 w 849086"/>
                <a:gd name="connsiteY9" fmla="*/ 294401 h 1022784"/>
                <a:gd name="connsiteX0" fmla="*/ 285395 w 849086"/>
                <a:gd name="connsiteY0" fmla="*/ 294401 h 1022784"/>
                <a:gd name="connsiteX1" fmla="*/ 48208 w 849086"/>
                <a:gd name="connsiteY1" fmla="*/ 409950 h 1022784"/>
                <a:gd name="connsiteX2" fmla="*/ 213386 w 849086"/>
                <a:gd name="connsiteY2" fmla="*/ 726449 h 1022784"/>
                <a:gd name="connsiteX3" fmla="*/ 225490 w 849086"/>
                <a:gd name="connsiteY3" fmla="*/ 988448 h 1022784"/>
                <a:gd name="connsiteX4" fmla="*/ 720012 w 849086"/>
                <a:gd name="connsiteY4" fmla="*/ 932464 h 1022784"/>
                <a:gd name="connsiteX5" fmla="*/ 720012 w 849086"/>
                <a:gd name="connsiteY5" fmla="*/ 596562 h 1022784"/>
                <a:gd name="connsiteX6" fmla="*/ 775996 w 849086"/>
                <a:gd name="connsiteY6" fmla="*/ 297983 h 1022784"/>
                <a:gd name="connsiteX7" fmla="*/ 803988 w 849086"/>
                <a:gd name="connsiteY7" fmla="*/ 74048 h 1022784"/>
                <a:gd name="connsiteX8" fmla="*/ 505408 w 849086"/>
                <a:gd name="connsiteY8" fmla="*/ 36726 h 1022784"/>
                <a:gd name="connsiteX9" fmla="*/ 285395 w 849086"/>
                <a:gd name="connsiteY9" fmla="*/ 294401 h 1022784"/>
                <a:gd name="connsiteX0" fmla="*/ 144341 w 708032"/>
                <a:gd name="connsiteY0" fmla="*/ 294401 h 1022784"/>
                <a:gd name="connsiteX1" fmla="*/ 381557 w 708032"/>
                <a:gd name="connsiteY1" fmla="*/ 483167 h 1022784"/>
                <a:gd name="connsiteX2" fmla="*/ 72332 w 708032"/>
                <a:gd name="connsiteY2" fmla="*/ 726449 h 1022784"/>
                <a:gd name="connsiteX3" fmla="*/ 84436 w 708032"/>
                <a:gd name="connsiteY3" fmla="*/ 988448 h 1022784"/>
                <a:gd name="connsiteX4" fmla="*/ 578958 w 708032"/>
                <a:gd name="connsiteY4" fmla="*/ 932464 h 1022784"/>
                <a:gd name="connsiteX5" fmla="*/ 578958 w 708032"/>
                <a:gd name="connsiteY5" fmla="*/ 596562 h 1022784"/>
                <a:gd name="connsiteX6" fmla="*/ 634942 w 708032"/>
                <a:gd name="connsiteY6" fmla="*/ 297983 h 1022784"/>
                <a:gd name="connsiteX7" fmla="*/ 662934 w 708032"/>
                <a:gd name="connsiteY7" fmla="*/ 74048 h 1022784"/>
                <a:gd name="connsiteX8" fmla="*/ 364354 w 708032"/>
                <a:gd name="connsiteY8" fmla="*/ 36726 h 1022784"/>
                <a:gd name="connsiteX9" fmla="*/ 144341 w 708032"/>
                <a:gd name="connsiteY9" fmla="*/ 294401 h 1022784"/>
                <a:gd name="connsiteX0" fmla="*/ 144341 w 661378"/>
                <a:gd name="connsiteY0" fmla="*/ 287603 h 1015986"/>
                <a:gd name="connsiteX1" fmla="*/ 381557 w 661378"/>
                <a:gd name="connsiteY1" fmla="*/ 476369 h 1015986"/>
                <a:gd name="connsiteX2" fmla="*/ 72332 w 661378"/>
                <a:gd name="connsiteY2" fmla="*/ 719651 h 1015986"/>
                <a:gd name="connsiteX3" fmla="*/ 84436 w 661378"/>
                <a:gd name="connsiteY3" fmla="*/ 981650 h 1015986"/>
                <a:gd name="connsiteX4" fmla="*/ 578958 w 661378"/>
                <a:gd name="connsiteY4" fmla="*/ 925666 h 1015986"/>
                <a:gd name="connsiteX5" fmla="*/ 578958 w 661378"/>
                <a:gd name="connsiteY5" fmla="*/ 589764 h 1015986"/>
                <a:gd name="connsiteX6" fmla="*/ 634942 w 661378"/>
                <a:gd name="connsiteY6" fmla="*/ 291185 h 1015986"/>
                <a:gd name="connsiteX7" fmla="*/ 572166 w 661378"/>
                <a:gd name="connsiteY7" fmla="*/ 108025 h 1015986"/>
                <a:gd name="connsiteX8" fmla="*/ 364354 w 661378"/>
                <a:gd name="connsiteY8" fmla="*/ 29928 h 1015986"/>
                <a:gd name="connsiteX9" fmla="*/ 144341 w 661378"/>
                <a:gd name="connsiteY9" fmla="*/ 287603 h 1015986"/>
                <a:gd name="connsiteX0" fmla="*/ 144341 w 661378"/>
                <a:gd name="connsiteY0" fmla="*/ 287603 h 1015986"/>
                <a:gd name="connsiteX1" fmla="*/ 138159 w 661378"/>
                <a:gd name="connsiteY1" fmla="*/ 440487 h 1015986"/>
                <a:gd name="connsiteX2" fmla="*/ 72332 w 661378"/>
                <a:gd name="connsiteY2" fmla="*/ 719651 h 1015986"/>
                <a:gd name="connsiteX3" fmla="*/ 84436 w 661378"/>
                <a:gd name="connsiteY3" fmla="*/ 981650 h 1015986"/>
                <a:gd name="connsiteX4" fmla="*/ 578958 w 661378"/>
                <a:gd name="connsiteY4" fmla="*/ 925666 h 1015986"/>
                <a:gd name="connsiteX5" fmla="*/ 578958 w 661378"/>
                <a:gd name="connsiteY5" fmla="*/ 589764 h 1015986"/>
                <a:gd name="connsiteX6" fmla="*/ 634942 w 661378"/>
                <a:gd name="connsiteY6" fmla="*/ 291185 h 1015986"/>
                <a:gd name="connsiteX7" fmla="*/ 572166 w 661378"/>
                <a:gd name="connsiteY7" fmla="*/ 108025 h 1015986"/>
                <a:gd name="connsiteX8" fmla="*/ 364354 w 661378"/>
                <a:gd name="connsiteY8" fmla="*/ 29928 h 1015986"/>
                <a:gd name="connsiteX9" fmla="*/ 144341 w 661378"/>
                <a:gd name="connsiteY9" fmla="*/ 287603 h 101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78" h="1015986">
                  <a:moveTo>
                    <a:pt x="144341" y="287603"/>
                  </a:moveTo>
                  <a:lnTo>
                    <a:pt x="138159" y="440487"/>
                  </a:lnTo>
                  <a:cubicBezTo>
                    <a:pt x="89951" y="513577"/>
                    <a:pt x="81286" y="629457"/>
                    <a:pt x="72332" y="719651"/>
                  </a:cubicBezTo>
                  <a:cubicBezTo>
                    <a:pt x="63378" y="809845"/>
                    <a:pt x="-2" y="947314"/>
                    <a:pt x="84436" y="981650"/>
                  </a:cubicBezTo>
                  <a:cubicBezTo>
                    <a:pt x="168874" y="1015986"/>
                    <a:pt x="496538" y="990980"/>
                    <a:pt x="578958" y="925666"/>
                  </a:cubicBezTo>
                  <a:cubicBezTo>
                    <a:pt x="661378" y="860352"/>
                    <a:pt x="569627" y="695511"/>
                    <a:pt x="578958" y="589764"/>
                  </a:cubicBezTo>
                  <a:cubicBezTo>
                    <a:pt x="588289" y="484017"/>
                    <a:pt x="636074" y="371475"/>
                    <a:pt x="634942" y="291185"/>
                  </a:cubicBezTo>
                  <a:cubicBezTo>
                    <a:pt x="633810" y="210895"/>
                    <a:pt x="617264" y="151568"/>
                    <a:pt x="572166" y="108025"/>
                  </a:cubicBezTo>
                  <a:cubicBezTo>
                    <a:pt x="527068" y="64482"/>
                    <a:pt x="435658" y="-2"/>
                    <a:pt x="364354" y="29928"/>
                  </a:cubicBezTo>
                  <a:cubicBezTo>
                    <a:pt x="293050" y="59858"/>
                    <a:pt x="187884" y="248725"/>
                    <a:pt x="144341" y="287603"/>
                  </a:cubicBezTo>
                  <a:close/>
                </a:path>
              </a:pathLst>
            </a:custGeom>
            <a:solidFill>
              <a:schemeClr val="bg2">
                <a:lumMod val="40000"/>
                <a:lumOff val="60000"/>
              </a:schemeClr>
            </a:solidFill>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3" name="Freihandform 42"/>
            <p:cNvSpPr/>
            <p:nvPr/>
          </p:nvSpPr>
          <p:spPr>
            <a:xfrm rot="19145562">
              <a:off x="2295450" y="5458034"/>
              <a:ext cx="82105" cy="115242"/>
            </a:xfrm>
            <a:custGeom>
              <a:avLst/>
              <a:gdLst>
                <a:gd name="connsiteX0" fmla="*/ 318796 w 923731"/>
                <a:gd name="connsiteY0" fmla="*/ 253481 h 1009260"/>
                <a:gd name="connsiteX1" fmla="*/ 122853 w 923731"/>
                <a:gd name="connsiteY1" fmla="*/ 393440 h 1009260"/>
                <a:gd name="connsiteX2" fmla="*/ 29547 w 923731"/>
                <a:gd name="connsiteY2" fmla="*/ 692020 h 1009260"/>
                <a:gd name="connsiteX3" fmla="*/ 300135 w 923731"/>
                <a:gd name="connsiteY3" fmla="*/ 971938 h 1009260"/>
                <a:gd name="connsiteX4" fmla="*/ 794657 w 923731"/>
                <a:gd name="connsiteY4" fmla="*/ 915954 h 1009260"/>
                <a:gd name="connsiteX5" fmla="*/ 794657 w 923731"/>
                <a:gd name="connsiteY5" fmla="*/ 580052 h 1009260"/>
                <a:gd name="connsiteX6" fmla="*/ 850641 w 923731"/>
                <a:gd name="connsiteY6" fmla="*/ 281473 h 1009260"/>
                <a:gd name="connsiteX7" fmla="*/ 878633 w 923731"/>
                <a:gd name="connsiteY7" fmla="*/ 57538 h 1009260"/>
                <a:gd name="connsiteX8" fmla="*/ 580053 w 923731"/>
                <a:gd name="connsiteY8" fmla="*/ 20216 h 1009260"/>
                <a:gd name="connsiteX9" fmla="*/ 458755 w 923731"/>
                <a:gd name="connsiteY9" fmla="*/ 178836 h 1009260"/>
                <a:gd name="connsiteX0" fmla="*/ 318796 w 923731"/>
                <a:gd name="connsiteY0" fmla="*/ 263623 h 1019402"/>
                <a:gd name="connsiteX1" fmla="*/ 122853 w 923731"/>
                <a:gd name="connsiteY1" fmla="*/ 403582 h 1019402"/>
                <a:gd name="connsiteX2" fmla="*/ 29547 w 923731"/>
                <a:gd name="connsiteY2" fmla="*/ 702162 h 1019402"/>
                <a:gd name="connsiteX3" fmla="*/ 300135 w 923731"/>
                <a:gd name="connsiteY3" fmla="*/ 982080 h 1019402"/>
                <a:gd name="connsiteX4" fmla="*/ 794657 w 923731"/>
                <a:gd name="connsiteY4" fmla="*/ 926096 h 1019402"/>
                <a:gd name="connsiteX5" fmla="*/ 794657 w 923731"/>
                <a:gd name="connsiteY5" fmla="*/ 590194 h 1019402"/>
                <a:gd name="connsiteX6" fmla="*/ 850641 w 923731"/>
                <a:gd name="connsiteY6" fmla="*/ 291615 h 1019402"/>
                <a:gd name="connsiteX7" fmla="*/ 878633 w 923731"/>
                <a:gd name="connsiteY7" fmla="*/ 67680 h 1019402"/>
                <a:gd name="connsiteX8" fmla="*/ 580053 w 923731"/>
                <a:gd name="connsiteY8" fmla="*/ 30358 h 1019402"/>
                <a:gd name="connsiteX9" fmla="*/ 329547 w 923731"/>
                <a:gd name="connsiteY9" fmla="*/ 249830 h 1019402"/>
                <a:gd name="connsiteX0" fmla="*/ 318796 w 923731"/>
                <a:gd name="connsiteY0" fmla="*/ 263623 h 1019402"/>
                <a:gd name="connsiteX1" fmla="*/ 122853 w 923731"/>
                <a:gd name="connsiteY1" fmla="*/ 403582 h 1019402"/>
                <a:gd name="connsiteX2" fmla="*/ 29547 w 923731"/>
                <a:gd name="connsiteY2" fmla="*/ 702162 h 1019402"/>
                <a:gd name="connsiteX3" fmla="*/ 300135 w 923731"/>
                <a:gd name="connsiteY3" fmla="*/ 982080 h 1019402"/>
                <a:gd name="connsiteX4" fmla="*/ 794657 w 923731"/>
                <a:gd name="connsiteY4" fmla="*/ 926096 h 1019402"/>
                <a:gd name="connsiteX5" fmla="*/ 794657 w 923731"/>
                <a:gd name="connsiteY5" fmla="*/ 590194 h 1019402"/>
                <a:gd name="connsiteX6" fmla="*/ 850641 w 923731"/>
                <a:gd name="connsiteY6" fmla="*/ 291615 h 1019402"/>
                <a:gd name="connsiteX7" fmla="*/ 878633 w 923731"/>
                <a:gd name="connsiteY7" fmla="*/ 67680 h 1019402"/>
                <a:gd name="connsiteX8" fmla="*/ 580053 w 923731"/>
                <a:gd name="connsiteY8" fmla="*/ 30358 h 1019402"/>
                <a:gd name="connsiteX9" fmla="*/ 329547 w 923731"/>
                <a:gd name="connsiteY9" fmla="*/ 249830 h 1019402"/>
                <a:gd name="connsiteX0" fmla="*/ 318796 w 923731"/>
                <a:gd name="connsiteY0" fmla="*/ 269990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0" fmla="*/ 318796 w 923731"/>
                <a:gd name="connsiteY0" fmla="*/ 269990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10" fmla="*/ 318796 w 923731"/>
                <a:gd name="connsiteY10" fmla="*/ 269990 h 1025769"/>
                <a:gd name="connsiteX0" fmla="*/ 318796 w 923731"/>
                <a:gd name="connsiteY0" fmla="*/ 257989 h 1013768"/>
                <a:gd name="connsiteX1" fmla="*/ 122853 w 923731"/>
                <a:gd name="connsiteY1" fmla="*/ 397948 h 1013768"/>
                <a:gd name="connsiteX2" fmla="*/ 29547 w 923731"/>
                <a:gd name="connsiteY2" fmla="*/ 696528 h 1013768"/>
                <a:gd name="connsiteX3" fmla="*/ 300135 w 923731"/>
                <a:gd name="connsiteY3" fmla="*/ 976446 h 1013768"/>
                <a:gd name="connsiteX4" fmla="*/ 794657 w 923731"/>
                <a:gd name="connsiteY4" fmla="*/ 920462 h 1013768"/>
                <a:gd name="connsiteX5" fmla="*/ 794657 w 923731"/>
                <a:gd name="connsiteY5" fmla="*/ 584560 h 1013768"/>
                <a:gd name="connsiteX6" fmla="*/ 850641 w 923731"/>
                <a:gd name="connsiteY6" fmla="*/ 285981 h 1013768"/>
                <a:gd name="connsiteX7" fmla="*/ 878633 w 923731"/>
                <a:gd name="connsiteY7" fmla="*/ 62046 h 1013768"/>
                <a:gd name="connsiteX8" fmla="*/ 580053 w 923731"/>
                <a:gd name="connsiteY8" fmla="*/ 24724 h 1013768"/>
                <a:gd name="connsiteX9" fmla="*/ 360040 w 923731"/>
                <a:gd name="connsiteY9" fmla="*/ 210391 h 1013768"/>
                <a:gd name="connsiteX10" fmla="*/ 288032 w 923731"/>
                <a:gd name="connsiteY10" fmla="*/ 282398 h 1013768"/>
                <a:gd name="connsiteX11" fmla="*/ 318796 w 923731"/>
                <a:gd name="connsiteY11" fmla="*/ 257989 h 1013768"/>
                <a:gd name="connsiteX0" fmla="*/ 318796 w 923731"/>
                <a:gd name="connsiteY0" fmla="*/ 269990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10" fmla="*/ 318796 w 923731"/>
                <a:gd name="connsiteY10" fmla="*/ 269990 h 1025769"/>
                <a:gd name="connsiteX0" fmla="*/ 288032 w 923731"/>
                <a:gd name="connsiteY0" fmla="*/ 294399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0" fmla="*/ 360040 w 923731"/>
                <a:gd name="connsiteY0" fmla="*/ 294401 h 1025770"/>
                <a:gd name="connsiteX1" fmla="*/ 122853 w 923731"/>
                <a:gd name="connsiteY1" fmla="*/ 409950 h 1025770"/>
                <a:gd name="connsiteX2" fmla="*/ 29547 w 923731"/>
                <a:gd name="connsiteY2" fmla="*/ 708530 h 1025770"/>
                <a:gd name="connsiteX3" fmla="*/ 300135 w 923731"/>
                <a:gd name="connsiteY3" fmla="*/ 988448 h 1025770"/>
                <a:gd name="connsiteX4" fmla="*/ 794657 w 923731"/>
                <a:gd name="connsiteY4" fmla="*/ 932464 h 1025770"/>
                <a:gd name="connsiteX5" fmla="*/ 794657 w 923731"/>
                <a:gd name="connsiteY5" fmla="*/ 596562 h 1025770"/>
                <a:gd name="connsiteX6" fmla="*/ 850641 w 923731"/>
                <a:gd name="connsiteY6" fmla="*/ 297983 h 1025770"/>
                <a:gd name="connsiteX7" fmla="*/ 878633 w 923731"/>
                <a:gd name="connsiteY7" fmla="*/ 74048 h 1025770"/>
                <a:gd name="connsiteX8" fmla="*/ 580053 w 923731"/>
                <a:gd name="connsiteY8" fmla="*/ 36726 h 1025770"/>
                <a:gd name="connsiteX9" fmla="*/ 360040 w 923731"/>
                <a:gd name="connsiteY9" fmla="*/ 294401 h 1025770"/>
                <a:gd name="connsiteX0" fmla="*/ 285395 w 849086"/>
                <a:gd name="connsiteY0" fmla="*/ 294401 h 1022784"/>
                <a:gd name="connsiteX1" fmla="*/ 48208 w 849086"/>
                <a:gd name="connsiteY1" fmla="*/ 409950 h 1022784"/>
                <a:gd name="connsiteX2" fmla="*/ 69371 w 849086"/>
                <a:gd name="connsiteY2" fmla="*/ 726449 h 1022784"/>
                <a:gd name="connsiteX3" fmla="*/ 225490 w 849086"/>
                <a:gd name="connsiteY3" fmla="*/ 988448 h 1022784"/>
                <a:gd name="connsiteX4" fmla="*/ 720012 w 849086"/>
                <a:gd name="connsiteY4" fmla="*/ 932464 h 1022784"/>
                <a:gd name="connsiteX5" fmla="*/ 720012 w 849086"/>
                <a:gd name="connsiteY5" fmla="*/ 596562 h 1022784"/>
                <a:gd name="connsiteX6" fmla="*/ 775996 w 849086"/>
                <a:gd name="connsiteY6" fmla="*/ 297983 h 1022784"/>
                <a:gd name="connsiteX7" fmla="*/ 803988 w 849086"/>
                <a:gd name="connsiteY7" fmla="*/ 74048 h 1022784"/>
                <a:gd name="connsiteX8" fmla="*/ 505408 w 849086"/>
                <a:gd name="connsiteY8" fmla="*/ 36726 h 1022784"/>
                <a:gd name="connsiteX9" fmla="*/ 285395 w 849086"/>
                <a:gd name="connsiteY9" fmla="*/ 294401 h 1022784"/>
                <a:gd name="connsiteX0" fmla="*/ 285395 w 849086"/>
                <a:gd name="connsiteY0" fmla="*/ 294401 h 1022784"/>
                <a:gd name="connsiteX1" fmla="*/ 48208 w 849086"/>
                <a:gd name="connsiteY1" fmla="*/ 409950 h 1022784"/>
                <a:gd name="connsiteX2" fmla="*/ 213386 w 849086"/>
                <a:gd name="connsiteY2" fmla="*/ 726449 h 1022784"/>
                <a:gd name="connsiteX3" fmla="*/ 225490 w 849086"/>
                <a:gd name="connsiteY3" fmla="*/ 988448 h 1022784"/>
                <a:gd name="connsiteX4" fmla="*/ 720012 w 849086"/>
                <a:gd name="connsiteY4" fmla="*/ 932464 h 1022784"/>
                <a:gd name="connsiteX5" fmla="*/ 720012 w 849086"/>
                <a:gd name="connsiteY5" fmla="*/ 596562 h 1022784"/>
                <a:gd name="connsiteX6" fmla="*/ 775996 w 849086"/>
                <a:gd name="connsiteY6" fmla="*/ 297983 h 1022784"/>
                <a:gd name="connsiteX7" fmla="*/ 803988 w 849086"/>
                <a:gd name="connsiteY7" fmla="*/ 74048 h 1022784"/>
                <a:gd name="connsiteX8" fmla="*/ 505408 w 849086"/>
                <a:gd name="connsiteY8" fmla="*/ 36726 h 1022784"/>
                <a:gd name="connsiteX9" fmla="*/ 285395 w 849086"/>
                <a:gd name="connsiteY9" fmla="*/ 294401 h 1022784"/>
                <a:gd name="connsiteX0" fmla="*/ 144341 w 708032"/>
                <a:gd name="connsiteY0" fmla="*/ 294401 h 1022784"/>
                <a:gd name="connsiteX1" fmla="*/ 381557 w 708032"/>
                <a:gd name="connsiteY1" fmla="*/ 483167 h 1022784"/>
                <a:gd name="connsiteX2" fmla="*/ 72332 w 708032"/>
                <a:gd name="connsiteY2" fmla="*/ 726449 h 1022784"/>
                <a:gd name="connsiteX3" fmla="*/ 84436 w 708032"/>
                <a:gd name="connsiteY3" fmla="*/ 988448 h 1022784"/>
                <a:gd name="connsiteX4" fmla="*/ 578958 w 708032"/>
                <a:gd name="connsiteY4" fmla="*/ 932464 h 1022784"/>
                <a:gd name="connsiteX5" fmla="*/ 578958 w 708032"/>
                <a:gd name="connsiteY5" fmla="*/ 596562 h 1022784"/>
                <a:gd name="connsiteX6" fmla="*/ 634942 w 708032"/>
                <a:gd name="connsiteY6" fmla="*/ 297983 h 1022784"/>
                <a:gd name="connsiteX7" fmla="*/ 662934 w 708032"/>
                <a:gd name="connsiteY7" fmla="*/ 74048 h 1022784"/>
                <a:gd name="connsiteX8" fmla="*/ 364354 w 708032"/>
                <a:gd name="connsiteY8" fmla="*/ 36726 h 1022784"/>
                <a:gd name="connsiteX9" fmla="*/ 144341 w 708032"/>
                <a:gd name="connsiteY9" fmla="*/ 294401 h 1022784"/>
                <a:gd name="connsiteX0" fmla="*/ 144341 w 661378"/>
                <a:gd name="connsiteY0" fmla="*/ 287603 h 1015986"/>
                <a:gd name="connsiteX1" fmla="*/ 381557 w 661378"/>
                <a:gd name="connsiteY1" fmla="*/ 476369 h 1015986"/>
                <a:gd name="connsiteX2" fmla="*/ 72332 w 661378"/>
                <a:gd name="connsiteY2" fmla="*/ 719651 h 1015986"/>
                <a:gd name="connsiteX3" fmla="*/ 84436 w 661378"/>
                <a:gd name="connsiteY3" fmla="*/ 981650 h 1015986"/>
                <a:gd name="connsiteX4" fmla="*/ 578958 w 661378"/>
                <a:gd name="connsiteY4" fmla="*/ 925666 h 1015986"/>
                <a:gd name="connsiteX5" fmla="*/ 578958 w 661378"/>
                <a:gd name="connsiteY5" fmla="*/ 589764 h 1015986"/>
                <a:gd name="connsiteX6" fmla="*/ 634942 w 661378"/>
                <a:gd name="connsiteY6" fmla="*/ 291185 h 1015986"/>
                <a:gd name="connsiteX7" fmla="*/ 572166 w 661378"/>
                <a:gd name="connsiteY7" fmla="*/ 108025 h 1015986"/>
                <a:gd name="connsiteX8" fmla="*/ 364354 w 661378"/>
                <a:gd name="connsiteY8" fmla="*/ 29928 h 1015986"/>
                <a:gd name="connsiteX9" fmla="*/ 144341 w 661378"/>
                <a:gd name="connsiteY9" fmla="*/ 287603 h 1015986"/>
                <a:gd name="connsiteX0" fmla="*/ 144341 w 661378"/>
                <a:gd name="connsiteY0" fmla="*/ 287603 h 1015986"/>
                <a:gd name="connsiteX1" fmla="*/ 138159 w 661378"/>
                <a:gd name="connsiteY1" fmla="*/ 440487 h 1015986"/>
                <a:gd name="connsiteX2" fmla="*/ 72332 w 661378"/>
                <a:gd name="connsiteY2" fmla="*/ 719651 h 1015986"/>
                <a:gd name="connsiteX3" fmla="*/ 84436 w 661378"/>
                <a:gd name="connsiteY3" fmla="*/ 981650 h 1015986"/>
                <a:gd name="connsiteX4" fmla="*/ 578958 w 661378"/>
                <a:gd name="connsiteY4" fmla="*/ 925666 h 1015986"/>
                <a:gd name="connsiteX5" fmla="*/ 578958 w 661378"/>
                <a:gd name="connsiteY5" fmla="*/ 589764 h 1015986"/>
                <a:gd name="connsiteX6" fmla="*/ 634942 w 661378"/>
                <a:gd name="connsiteY6" fmla="*/ 291185 h 1015986"/>
                <a:gd name="connsiteX7" fmla="*/ 572166 w 661378"/>
                <a:gd name="connsiteY7" fmla="*/ 108025 h 1015986"/>
                <a:gd name="connsiteX8" fmla="*/ 364354 w 661378"/>
                <a:gd name="connsiteY8" fmla="*/ 29928 h 1015986"/>
                <a:gd name="connsiteX9" fmla="*/ 144341 w 661378"/>
                <a:gd name="connsiteY9" fmla="*/ 287603 h 1015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78" h="1015986">
                  <a:moveTo>
                    <a:pt x="144341" y="287603"/>
                  </a:moveTo>
                  <a:lnTo>
                    <a:pt x="138159" y="440487"/>
                  </a:lnTo>
                  <a:cubicBezTo>
                    <a:pt x="89951" y="513577"/>
                    <a:pt x="81286" y="629457"/>
                    <a:pt x="72332" y="719651"/>
                  </a:cubicBezTo>
                  <a:cubicBezTo>
                    <a:pt x="63378" y="809845"/>
                    <a:pt x="-2" y="947314"/>
                    <a:pt x="84436" y="981650"/>
                  </a:cubicBezTo>
                  <a:cubicBezTo>
                    <a:pt x="168874" y="1015986"/>
                    <a:pt x="496538" y="990980"/>
                    <a:pt x="578958" y="925666"/>
                  </a:cubicBezTo>
                  <a:cubicBezTo>
                    <a:pt x="661378" y="860352"/>
                    <a:pt x="569627" y="695511"/>
                    <a:pt x="578958" y="589764"/>
                  </a:cubicBezTo>
                  <a:cubicBezTo>
                    <a:pt x="588289" y="484017"/>
                    <a:pt x="636074" y="371475"/>
                    <a:pt x="634942" y="291185"/>
                  </a:cubicBezTo>
                  <a:cubicBezTo>
                    <a:pt x="633810" y="210895"/>
                    <a:pt x="617264" y="151568"/>
                    <a:pt x="572166" y="108025"/>
                  </a:cubicBezTo>
                  <a:cubicBezTo>
                    <a:pt x="527068" y="64482"/>
                    <a:pt x="435658" y="-2"/>
                    <a:pt x="364354" y="29928"/>
                  </a:cubicBezTo>
                  <a:cubicBezTo>
                    <a:pt x="293050" y="59858"/>
                    <a:pt x="187884" y="248725"/>
                    <a:pt x="144341" y="287603"/>
                  </a:cubicBezTo>
                  <a:close/>
                </a:path>
              </a:pathLst>
            </a:custGeom>
            <a:solidFill>
              <a:schemeClr val="bg2">
                <a:lumMod val="40000"/>
                <a:lumOff val="60000"/>
              </a:schemeClr>
            </a:solidFill>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4" name="Freihandform 43"/>
            <p:cNvSpPr/>
            <p:nvPr/>
          </p:nvSpPr>
          <p:spPr>
            <a:xfrm rot="10525815">
              <a:off x="2486060" y="5378652"/>
              <a:ext cx="138973" cy="63117"/>
            </a:xfrm>
            <a:custGeom>
              <a:avLst/>
              <a:gdLst>
                <a:gd name="connsiteX0" fmla="*/ 318796 w 923731"/>
                <a:gd name="connsiteY0" fmla="*/ 253481 h 1009260"/>
                <a:gd name="connsiteX1" fmla="*/ 122853 w 923731"/>
                <a:gd name="connsiteY1" fmla="*/ 393440 h 1009260"/>
                <a:gd name="connsiteX2" fmla="*/ 29547 w 923731"/>
                <a:gd name="connsiteY2" fmla="*/ 692020 h 1009260"/>
                <a:gd name="connsiteX3" fmla="*/ 300135 w 923731"/>
                <a:gd name="connsiteY3" fmla="*/ 971938 h 1009260"/>
                <a:gd name="connsiteX4" fmla="*/ 794657 w 923731"/>
                <a:gd name="connsiteY4" fmla="*/ 915954 h 1009260"/>
                <a:gd name="connsiteX5" fmla="*/ 794657 w 923731"/>
                <a:gd name="connsiteY5" fmla="*/ 580052 h 1009260"/>
                <a:gd name="connsiteX6" fmla="*/ 850641 w 923731"/>
                <a:gd name="connsiteY6" fmla="*/ 281473 h 1009260"/>
                <a:gd name="connsiteX7" fmla="*/ 878633 w 923731"/>
                <a:gd name="connsiteY7" fmla="*/ 57538 h 1009260"/>
                <a:gd name="connsiteX8" fmla="*/ 580053 w 923731"/>
                <a:gd name="connsiteY8" fmla="*/ 20216 h 1009260"/>
                <a:gd name="connsiteX9" fmla="*/ 458755 w 923731"/>
                <a:gd name="connsiteY9" fmla="*/ 178836 h 1009260"/>
                <a:gd name="connsiteX0" fmla="*/ 318796 w 923731"/>
                <a:gd name="connsiteY0" fmla="*/ 263623 h 1019402"/>
                <a:gd name="connsiteX1" fmla="*/ 122853 w 923731"/>
                <a:gd name="connsiteY1" fmla="*/ 403582 h 1019402"/>
                <a:gd name="connsiteX2" fmla="*/ 29547 w 923731"/>
                <a:gd name="connsiteY2" fmla="*/ 702162 h 1019402"/>
                <a:gd name="connsiteX3" fmla="*/ 300135 w 923731"/>
                <a:gd name="connsiteY3" fmla="*/ 982080 h 1019402"/>
                <a:gd name="connsiteX4" fmla="*/ 794657 w 923731"/>
                <a:gd name="connsiteY4" fmla="*/ 926096 h 1019402"/>
                <a:gd name="connsiteX5" fmla="*/ 794657 w 923731"/>
                <a:gd name="connsiteY5" fmla="*/ 590194 h 1019402"/>
                <a:gd name="connsiteX6" fmla="*/ 850641 w 923731"/>
                <a:gd name="connsiteY6" fmla="*/ 291615 h 1019402"/>
                <a:gd name="connsiteX7" fmla="*/ 878633 w 923731"/>
                <a:gd name="connsiteY7" fmla="*/ 67680 h 1019402"/>
                <a:gd name="connsiteX8" fmla="*/ 580053 w 923731"/>
                <a:gd name="connsiteY8" fmla="*/ 30358 h 1019402"/>
                <a:gd name="connsiteX9" fmla="*/ 329547 w 923731"/>
                <a:gd name="connsiteY9" fmla="*/ 249830 h 1019402"/>
                <a:gd name="connsiteX0" fmla="*/ 318796 w 923731"/>
                <a:gd name="connsiteY0" fmla="*/ 263623 h 1019402"/>
                <a:gd name="connsiteX1" fmla="*/ 122853 w 923731"/>
                <a:gd name="connsiteY1" fmla="*/ 403582 h 1019402"/>
                <a:gd name="connsiteX2" fmla="*/ 29547 w 923731"/>
                <a:gd name="connsiteY2" fmla="*/ 702162 h 1019402"/>
                <a:gd name="connsiteX3" fmla="*/ 300135 w 923731"/>
                <a:gd name="connsiteY3" fmla="*/ 982080 h 1019402"/>
                <a:gd name="connsiteX4" fmla="*/ 794657 w 923731"/>
                <a:gd name="connsiteY4" fmla="*/ 926096 h 1019402"/>
                <a:gd name="connsiteX5" fmla="*/ 794657 w 923731"/>
                <a:gd name="connsiteY5" fmla="*/ 590194 h 1019402"/>
                <a:gd name="connsiteX6" fmla="*/ 850641 w 923731"/>
                <a:gd name="connsiteY6" fmla="*/ 291615 h 1019402"/>
                <a:gd name="connsiteX7" fmla="*/ 878633 w 923731"/>
                <a:gd name="connsiteY7" fmla="*/ 67680 h 1019402"/>
                <a:gd name="connsiteX8" fmla="*/ 580053 w 923731"/>
                <a:gd name="connsiteY8" fmla="*/ 30358 h 1019402"/>
                <a:gd name="connsiteX9" fmla="*/ 329547 w 923731"/>
                <a:gd name="connsiteY9" fmla="*/ 249830 h 1019402"/>
                <a:gd name="connsiteX0" fmla="*/ 318796 w 923731"/>
                <a:gd name="connsiteY0" fmla="*/ 269990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0" fmla="*/ 318796 w 923731"/>
                <a:gd name="connsiteY0" fmla="*/ 269990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10" fmla="*/ 318796 w 923731"/>
                <a:gd name="connsiteY10" fmla="*/ 269990 h 1025769"/>
                <a:gd name="connsiteX0" fmla="*/ 318796 w 923731"/>
                <a:gd name="connsiteY0" fmla="*/ 257989 h 1013768"/>
                <a:gd name="connsiteX1" fmla="*/ 122853 w 923731"/>
                <a:gd name="connsiteY1" fmla="*/ 397948 h 1013768"/>
                <a:gd name="connsiteX2" fmla="*/ 29547 w 923731"/>
                <a:gd name="connsiteY2" fmla="*/ 696528 h 1013768"/>
                <a:gd name="connsiteX3" fmla="*/ 300135 w 923731"/>
                <a:gd name="connsiteY3" fmla="*/ 976446 h 1013768"/>
                <a:gd name="connsiteX4" fmla="*/ 794657 w 923731"/>
                <a:gd name="connsiteY4" fmla="*/ 920462 h 1013768"/>
                <a:gd name="connsiteX5" fmla="*/ 794657 w 923731"/>
                <a:gd name="connsiteY5" fmla="*/ 584560 h 1013768"/>
                <a:gd name="connsiteX6" fmla="*/ 850641 w 923731"/>
                <a:gd name="connsiteY6" fmla="*/ 285981 h 1013768"/>
                <a:gd name="connsiteX7" fmla="*/ 878633 w 923731"/>
                <a:gd name="connsiteY7" fmla="*/ 62046 h 1013768"/>
                <a:gd name="connsiteX8" fmla="*/ 580053 w 923731"/>
                <a:gd name="connsiteY8" fmla="*/ 24724 h 1013768"/>
                <a:gd name="connsiteX9" fmla="*/ 360040 w 923731"/>
                <a:gd name="connsiteY9" fmla="*/ 210391 h 1013768"/>
                <a:gd name="connsiteX10" fmla="*/ 288032 w 923731"/>
                <a:gd name="connsiteY10" fmla="*/ 282398 h 1013768"/>
                <a:gd name="connsiteX11" fmla="*/ 318796 w 923731"/>
                <a:gd name="connsiteY11" fmla="*/ 257989 h 1013768"/>
                <a:gd name="connsiteX0" fmla="*/ 318796 w 923731"/>
                <a:gd name="connsiteY0" fmla="*/ 269990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10" fmla="*/ 318796 w 923731"/>
                <a:gd name="connsiteY10" fmla="*/ 269990 h 1025769"/>
                <a:gd name="connsiteX0" fmla="*/ 288032 w 923731"/>
                <a:gd name="connsiteY0" fmla="*/ 294399 h 1025769"/>
                <a:gd name="connsiteX1" fmla="*/ 122853 w 923731"/>
                <a:gd name="connsiteY1" fmla="*/ 409949 h 1025769"/>
                <a:gd name="connsiteX2" fmla="*/ 29547 w 923731"/>
                <a:gd name="connsiteY2" fmla="*/ 708529 h 1025769"/>
                <a:gd name="connsiteX3" fmla="*/ 300135 w 923731"/>
                <a:gd name="connsiteY3" fmla="*/ 988447 h 1025769"/>
                <a:gd name="connsiteX4" fmla="*/ 794657 w 923731"/>
                <a:gd name="connsiteY4" fmla="*/ 932463 h 1025769"/>
                <a:gd name="connsiteX5" fmla="*/ 794657 w 923731"/>
                <a:gd name="connsiteY5" fmla="*/ 596561 h 1025769"/>
                <a:gd name="connsiteX6" fmla="*/ 850641 w 923731"/>
                <a:gd name="connsiteY6" fmla="*/ 297982 h 1025769"/>
                <a:gd name="connsiteX7" fmla="*/ 878633 w 923731"/>
                <a:gd name="connsiteY7" fmla="*/ 74047 h 1025769"/>
                <a:gd name="connsiteX8" fmla="*/ 580053 w 923731"/>
                <a:gd name="connsiteY8" fmla="*/ 36725 h 1025769"/>
                <a:gd name="connsiteX9" fmla="*/ 288032 w 923731"/>
                <a:gd name="connsiteY9" fmla="*/ 294399 h 1025769"/>
                <a:gd name="connsiteX0" fmla="*/ 360040 w 923731"/>
                <a:gd name="connsiteY0" fmla="*/ 294401 h 1025770"/>
                <a:gd name="connsiteX1" fmla="*/ 122853 w 923731"/>
                <a:gd name="connsiteY1" fmla="*/ 409950 h 1025770"/>
                <a:gd name="connsiteX2" fmla="*/ 29547 w 923731"/>
                <a:gd name="connsiteY2" fmla="*/ 708530 h 1025770"/>
                <a:gd name="connsiteX3" fmla="*/ 300135 w 923731"/>
                <a:gd name="connsiteY3" fmla="*/ 988448 h 1025770"/>
                <a:gd name="connsiteX4" fmla="*/ 794657 w 923731"/>
                <a:gd name="connsiteY4" fmla="*/ 932464 h 1025770"/>
                <a:gd name="connsiteX5" fmla="*/ 794657 w 923731"/>
                <a:gd name="connsiteY5" fmla="*/ 596562 h 1025770"/>
                <a:gd name="connsiteX6" fmla="*/ 850641 w 923731"/>
                <a:gd name="connsiteY6" fmla="*/ 297983 h 1025770"/>
                <a:gd name="connsiteX7" fmla="*/ 878633 w 923731"/>
                <a:gd name="connsiteY7" fmla="*/ 74048 h 1025770"/>
                <a:gd name="connsiteX8" fmla="*/ 580053 w 923731"/>
                <a:gd name="connsiteY8" fmla="*/ 36726 h 1025770"/>
                <a:gd name="connsiteX9" fmla="*/ 360040 w 923731"/>
                <a:gd name="connsiteY9" fmla="*/ 294401 h 1025770"/>
                <a:gd name="connsiteX0" fmla="*/ 285395 w 849086"/>
                <a:gd name="connsiteY0" fmla="*/ 294401 h 1022784"/>
                <a:gd name="connsiteX1" fmla="*/ 48208 w 849086"/>
                <a:gd name="connsiteY1" fmla="*/ 409950 h 1022784"/>
                <a:gd name="connsiteX2" fmla="*/ 69371 w 849086"/>
                <a:gd name="connsiteY2" fmla="*/ 726449 h 1022784"/>
                <a:gd name="connsiteX3" fmla="*/ 225490 w 849086"/>
                <a:gd name="connsiteY3" fmla="*/ 988448 h 1022784"/>
                <a:gd name="connsiteX4" fmla="*/ 720012 w 849086"/>
                <a:gd name="connsiteY4" fmla="*/ 932464 h 1022784"/>
                <a:gd name="connsiteX5" fmla="*/ 720012 w 849086"/>
                <a:gd name="connsiteY5" fmla="*/ 596562 h 1022784"/>
                <a:gd name="connsiteX6" fmla="*/ 775996 w 849086"/>
                <a:gd name="connsiteY6" fmla="*/ 297983 h 1022784"/>
                <a:gd name="connsiteX7" fmla="*/ 803988 w 849086"/>
                <a:gd name="connsiteY7" fmla="*/ 74048 h 1022784"/>
                <a:gd name="connsiteX8" fmla="*/ 505408 w 849086"/>
                <a:gd name="connsiteY8" fmla="*/ 36726 h 1022784"/>
                <a:gd name="connsiteX9" fmla="*/ 285395 w 849086"/>
                <a:gd name="connsiteY9" fmla="*/ 294401 h 1022784"/>
                <a:gd name="connsiteX0" fmla="*/ 285395 w 849086"/>
                <a:gd name="connsiteY0" fmla="*/ 294401 h 1022784"/>
                <a:gd name="connsiteX1" fmla="*/ 48208 w 849086"/>
                <a:gd name="connsiteY1" fmla="*/ 409950 h 1022784"/>
                <a:gd name="connsiteX2" fmla="*/ 213386 w 849086"/>
                <a:gd name="connsiteY2" fmla="*/ 726449 h 1022784"/>
                <a:gd name="connsiteX3" fmla="*/ 225490 w 849086"/>
                <a:gd name="connsiteY3" fmla="*/ 988448 h 1022784"/>
                <a:gd name="connsiteX4" fmla="*/ 720012 w 849086"/>
                <a:gd name="connsiteY4" fmla="*/ 932464 h 1022784"/>
                <a:gd name="connsiteX5" fmla="*/ 720012 w 849086"/>
                <a:gd name="connsiteY5" fmla="*/ 596562 h 1022784"/>
                <a:gd name="connsiteX6" fmla="*/ 775996 w 849086"/>
                <a:gd name="connsiteY6" fmla="*/ 297983 h 1022784"/>
                <a:gd name="connsiteX7" fmla="*/ 803988 w 849086"/>
                <a:gd name="connsiteY7" fmla="*/ 74048 h 1022784"/>
                <a:gd name="connsiteX8" fmla="*/ 505408 w 849086"/>
                <a:gd name="connsiteY8" fmla="*/ 36726 h 1022784"/>
                <a:gd name="connsiteX9" fmla="*/ 285395 w 849086"/>
                <a:gd name="connsiteY9" fmla="*/ 294401 h 102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9086" h="1022784">
                  <a:moveTo>
                    <a:pt x="285395" y="294401"/>
                  </a:moveTo>
                  <a:lnTo>
                    <a:pt x="48208" y="409950"/>
                  </a:lnTo>
                  <a:cubicBezTo>
                    <a:pt x="0" y="483040"/>
                    <a:pt x="183839" y="630033"/>
                    <a:pt x="213386" y="726449"/>
                  </a:cubicBezTo>
                  <a:cubicBezTo>
                    <a:pt x="242933" y="822865"/>
                    <a:pt x="141052" y="954112"/>
                    <a:pt x="225490" y="988448"/>
                  </a:cubicBezTo>
                  <a:cubicBezTo>
                    <a:pt x="309928" y="1022784"/>
                    <a:pt x="637592" y="997778"/>
                    <a:pt x="720012" y="932464"/>
                  </a:cubicBezTo>
                  <a:cubicBezTo>
                    <a:pt x="802432" y="867150"/>
                    <a:pt x="710681" y="702309"/>
                    <a:pt x="720012" y="596562"/>
                  </a:cubicBezTo>
                  <a:cubicBezTo>
                    <a:pt x="729343" y="490815"/>
                    <a:pt x="762000" y="385069"/>
                    <a:pt x="775996" y="297983"/>
                  </a:cubicBezTo>
                  <a:cubicBezTo>
                    <a:pt x="789992" y="210897"/>
                    <a:pt x="849086" y="117591"/>
                    <a:pt x="803988" y="74048"/>
                  </a:cubicBezTo>
                  <a:cubicBezTo>
                    <a:pt x="758890" y="30505"/>
                    <a:pt x="591840" y="0"/>
                    <a:pt x="505408" y="36726"/>
                  </a:cubicBezTo>
                  <a:cubicBezTo>
                    <a:pt x="418976" y="73452"/>
                    <a:pt x="328938" y="255523"/>
                    <a:pt x="285395" y="294401"/>
                  </a:cubicBezTo>
                  <a:close/>
                </a:path>
              </a:pathLst>
            </a:custGeom>
            <a:solidFill>
              <a:schemeClr val="bg2">
                <a:lumMod val="40000"/>
                <a:lumOff val="60000"/>
              </a:schemeClr>
            </a:solidFill>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46" name="Gerade Verbindung mit Pfeil 45"/>
            <p:cNvCxnSpPr/>
            <p:nvPr/>
          </p:nvCxnSpPr>
          <p:spPr>
            <a:xfrm flipV="1">
              <a:off x="2536726" y="4922118"/>
              <a:ext cx="216024" cy="144016"/>
            </a:xfrm>
            <a:prstGeom prst="straightConnector1">
              <a:avLst/>
            </a:prstGeom>
            <a:ln w="22225">
              <a:solidFill>
                <a:schemeClr val="bg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p:nvCxnSpPr>
          <p:spPr>
            <a:xfrm flipH="1" flipV="1">
              <a:off x="1866900" y="4948238"/>
              <a:ext cx="169763" cy="141708"/>
            </a:xfrm>
            <a:prstGeom prst="straightConnector1">
              <a:avLst/>
            </a:prstGeom>
            <a:ln w="22225">
              <a:solidFill>
                <a:schemeClr val="bg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a:off x="2393851" y="5609059"/>
              <a:ext cx="115987" cy="201191"/>
            </a:xfrm>
            <a:prstGeom prst="straightConnector1">
              <a:avLst/>
            </a:prstGeom>
            <a:ln w="22225">
              <a:solidFill>
                <a:schemeClr val="bg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p:nvCxnSpPr>
          <p:spPr>
            <a:xfrm>
              <a:off x="2627214" y="5442372"/>
              <a:ext cx="201711" cy="91653"/>
            </a:xfrm>
            <a:prstGeom prst="straightConnector1">
              <a:avLst/>
            </a:prstGeom>
            <a:ln w="22225">
              <a:solidFill>
                <a:schemeClr val="bg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p:nvCxnSpPr>
          <p:spPr>
            <a:xfrm flipH="1">
              <a:off x="1852613" y="5456659"/>
              <a:ext cx="131663" cy="124991"/>
            </a:xfrm>
            <a:prstGeom prst="straightConnector1">
              <a:avLst/>
            </a:prstGeom>
            <a:ln w="22225">
              <a:solidFill>
                <a:schemeClr val="bg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p:nvCxnSpPr>
          <p:spPr>
            <a:xfrm flipV="1">
              <a:off x="2290763" y="4743450"/>
              <a:ext cx="28575" cy="219076"/>
            </a:xfrm>
            <a:prstGeom prst="straightConnector1">
              <a:avLst/>
            </a:prstGeom>
            <a:ln w="22225">
              <a:solidFill>
                <a:schemeClr val="bg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9" name="Text Box 4"/>
          <p:cNvSpPr txBox="1">
            <a:spLocks noChangeArrowheads="1"/>
          </p:cNvSpPr>
          <p:nvPr/>
        </p:nvSpPr>
        <p:spPr bwMode="auto">
          <a:xfrm>
            <a:off x="3131840" y="3933056"/>
            <a:ext cx="1224136" cy="646331"/>
          </a:xfrm>
          <a:prstGeom prst="rect">
            <a:avLst/>
          </a:prstGeom>
          <a:noFill/>
          <a:ln w="9525">
            <a:noFill/>
            <a:miter lim="800000"/>
            <a:headEnd/>
            <a:tailEnd/>
          </a:ln>
        </p:spPr>
        <p:txBody>
          <a:bodyPr wrap="square">
            <a:spAutoFit/>
          </a:bodyPr>
          <a:lstStyle/>
          <a:p>
            <a:pPr>
              <a:spcBef>
                <a:spcPct val="50000"/>
              </a:spcBef>
            </a:pPr>
            <a:r>
              <a:rPr lang="de-DE" dirty="0">
                <a:solidFill>
                  <a:srgbClr val="92D050"/>
                </a:solidFill>
              </a:rPr>
              <a:t>Roche-Radius</a:t>
            </a:r>
          </a:p>
        </p:txBody>
      </p:sp>
      <p:sp useBgFill="1">
        <p:nvSpPr>
          <p:cNvPr id="60" name="Text Box 4"/>
          <p:cNvSpPr txBox="1">
            <a:spLocks noChangeArrowheads="1"/>
          </p:cNvSpPr>
          <p:nvPr/>
        </p:nvSpPr>
        <p:spPr bwMode="auto">
          <a:xfrm>
            <a:off x="4716016" y="3933056"/>
            <a:ext cx="3456384" cy="646331"/>
          </a:xfrm>
          <a:prstGeom prst="rect">
            <a:avLst/>
          </a:prstGeom>
          <a:ln w="9525">
            <a:noFill/>
            <a:miter lim="800000"/>
            <a:headEnd/>
            <a:tailEnd/>
          </a:ln>
        </p:spPr>
        <p:txBody>
          <a:bodyPr wrap="square">
            <a:spAutoFit/>
          </a:bodyPr>
          <a:lstStyle/>
          <a:p>
            <a:pPr>
              <a:spcBef>
                <a:spcPct val="50000"/>
              </a:spcBef>
            </a:pPr>
            <a:r>
              <a:rPr lang="de-DE" dirty="0">
                <a:solidFill>
                  <a:srgbClr val="FFC000"/>
                </a:solidFill>
              </a:rPr>
              <a:t>Grenze Gebundene Rotation (</a:t>
            </a:r>
            <a:r>
              <a:rPr lang="de-DE" dirty="0" err="1">
                <a:solidFill>
                  <a:srgbClr val="FFC000"/>
                </a:solidFill>
              </a:rPr>
              <a:t>Korotationsgrenze</a:t>
            </a:r>
            <a:r>
              <a:rPr lang="de-DE" dirty="0">
                <a:solidFill>
                  <a:srgbClr val="FFC000"/>
                </a:solidFill>
              </a:rPr>
              <a:t>)</a:t>
            </a:r>
          </a:p>
        </p:txBody>
      </p:sp>
      <p:sp>
        <p:nvSpPr>
          <p:cNvPr id="61" name="Text Box 4"/>
          <p:cNvSpPr txBox="1">
            <a:spLocks noChangeArrowheads="1"/>
          </p:cNvSpPr>
          <p:nvPr/>
        </p:nvSpPr>
        <p:spPr bwMode="auto">
          <a:xfrm>
            <a:off x="780189" y="4566997"/>
            <a:ext cx="900741" cy="369332"/>
          </a:xfrm>
          <a:prstGeom prst="rect">
            <a:avLst/>
          </a:prstGeom>
          <a:noFill/>
          <a:ln w="9525">
            <a:noFill/>
            <a:miter lim="800000"/>
            <a:headEnd/>
            <a:tailEnd/>
          </a:ln>
        </p:spPr>
        <p:txBody>
          <a:bodyPr wrap="square">
            <a:spAutoFit/>
          </a:bodyPr>
          <a:lstStyle/>
          <a:p>
            <a:pPr>
              <a:spcBef>
                <a:spcPct val="50000"/>
              </a:spcBef>
            </a:pPr>
            <a:r>
              <a:rPr lang="de-DE" dirty="0">
                <a:solidFill>
                  <a:srgbClr val="C00000"/>
                </a:solidFill>
              </a:rPr>
              <a:t>Sonne</a:t>
            </a:r>
          </a:p>
        </p:txBody>
      </p:sp>
      <p:sp>
        <p:nvSpPr>
          <p:cNvPr id="45" name="Inhaltsplatzhalter 2"/>
          <p:cNvSpPr txBox="1">
            <a:spLocks/>
          </p:cNvSpPr>
          <p:nvPr/>
        </p:nvSpPr>
        <p:spPr bwMode="auto">
          <a:xfrm>
            <a:off x="396000" y="548600"/>
            <a:ext cx="8435400" cy="682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0" cap="small" dirty="0">
                <a:solidFill>
                  <a:schemeClr val="bg1"/>
                </a:solidFill>
                <a:latin typeface="+mn-lt"/>
                <a:cs typeface="+mn-cs"/>
              </a:rPr>
              <a:t>Weitere Bedingungen</a:t>
            </a:r>
            <a:endParaRPr kumimoji="0" lang="de-DE" sz="2400" b="1" i="0" u="none" strike="noStrike" kern="0" cap="small" spc="0" normalizeH="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mn-lt"/>
                <a:ea typeface="+mn-ea"/>
                <a:cs typeface="+mn-cs"/>
              </a:rPr>
              <a:t>	</a:t>
            </a:r>
            <a:endParaRPr kumimoji="0" lang="de-DE" sz="2400" b="0" i="0" u="none" strike="noStrike" kern="0" cap="none" spc="0" normalizeH="0" baseline="0" noProof="0" dirty="0">
              <a:ln>
                <a:noFill/>
              </a:ln>
              <a:solidFill>
                <a:srgbClr val="FFFF23"/>
              </a:solidFill>
              <a:effectLst/>
              <a:uLnTx/>
              <a:uFillTx/>
              <a:latin typeface="+mn-lt"/>
              <a:ea typeface="+mn-ea"/>
              <a:cs typeface="+mn-cs"/>
            </a:endParaRPr>
          </a:p>
        </p:txBody>
      </p:sp>
      <p:sp>
        <p:nvSpPr>
          <p:cNvPr id="53" name="Rechteck 52"/>
          <p:cNvSpPr/>
          <p:nvPr/>
        </p:nvSpPr>
        <p:spPr>
          <a:xfrm>
            <a:off x="7470648" y="6264207"/>
            <a:ext cx="1673352" cy="276999"/>
          </a:xfrm>
          <a:prstGeom prst="rect">
            <a:avLst/>
          </a:prstGeom>
        </p:spPr>
        <p:txBody>
          <a:bodyPr wrap="square">
            <a:spAutoFit/>
          </a:bodyPr>
          <a:lstStyle>
            <a:defPPr>
              <a:defRPr lang="de-DE"/>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1200" kern="0" dirty="0">
                <a:solidFill>
                  <a:srgbClr val="FFFFFF"/>
                </a:solidFill>
              </a:rPr>
              <a:t>Grafiken</a:t>
            </a:r>
            <a:r>
              <a:rPr kumimoji="0" lang="de-DE" sz="1200" b="0" i="0" u="none" strike="noStrike" kern="0" cap="none" spc="0" normalizeH="0" baseline="0" noProof="0" dirty="0">
                <a:ln>
                  <a:noFill/>
                </a:ln>
                <a:solidFill>
                  <a:srgbClr val="FFFFFF"/>
                </a:solidFill>
                <a:effectLst/>
                <a:uLnTx/>
                <a:uFillTx/>
              </a:rPr>
              <a:t>: S. Hanssen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txEl>
                                              <p:pRg st="4" end="4"/>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6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P spid="12" grpId="0"/>
      <p:bldP spid="13" grpId="0"/>
      <p:bldP spid="14" grpId="0"/>
      <p:bldP spid="15" grpId="0"/>
      <p:bldP spid="20" grpId="0"/>
      <p:bldP spid="21" grpId="0" animBg="1"/>
      <p:bldP spid="28" grpId="0"/>
      <p:bldP spid="34" grpId="0" animBg="1"/>
      <p:bldP spid="35" grpId="0" animBg="1"/>
      <p:bldP spid="37" grpId="0" animBg="1"/>
      <p:bldP spid="59" grpId="0"/>
      <p:bldP spid="60" grpId="0" animBg="1"/>
      <p:bldP spid="61" grpId="0"/>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Inhaltsplatzhalter 2"/>
          <p:cNvSpPr>
            <a:spLocks noGrp="1"/>
          </p:cNvSpPr>
          <p:nvPr>
            <p:ph idx="4294967295"/>
          </p:nvPr>
        </p:nvSpPr>
        <p:spPr>
          <a:xfrm>
            <a:off x="396000" y="1196752"/>
            <a:ext cx="8435975" cy="5040312"/>
          </a:xfrm>
          <a:prstGeom prst="rect">
            <a:avLst/>
          </a:prstGeom>
        </p:spPr>
        <p:txBody>
          <a:bodyPr/>
          <a:lstStyle/>
          <a:p>
            <a:pPr algn="just">
              <a:buNone/>
            </a:pPr>
            <a:r>
              <a:rPr lang="de-DE" sz="2400" dirty="0">
                <a:solidFill>
                  <a:schemeClr val="bg1"/>
                </a:solidFill>
              </a:rPr>
              <a:t>Keine K-  und M- Sterne (90% aller Sterne)</a:t>
            </a:r>
          </a:p>
          <a:p>
            <a:pPr algn="just">
              <a:buNone/>
            </a:pPr>
            <a:endParaRPr lang="de-DE" sz="2400" dirty="0">
              <a:solidFill>
                <a:schemeClr val="bg1"/>
              </a:solidFill>
            </a:endParaRPr>
          </a:p>
          <a:p>
            <a:pPr algn="just"/>
            <a:endParaRPr lang="de-DE" sz="2400" dirty="0">
              <a:solidFill>
                <a:schemeClr val="bg1"/>
              </a:solidFill>
            </a:endParaRPr>
          </a:p>
        </p:txBody>
      </p:sp>
      <p:sp>
        <p:nvSpPr>
          <p:cNvPr id="331" name="Inhaltsplatzhalter 2"/>
          <p:cNvSpPr txBox="1">
            <a:spLocks/>
          </p:cNvSpPr>
          <p:nvPr/>
        </p:nvSpPr>
        <p:spPr bwMode="auto">
          <a:xfrm>
            <a:off x="396000" y="548600"/>
            <a:ext cx="8435400" cy="682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0" cap="small" dirty="0">
                <a:solidFill>
                  <a:schemeClr val="bg1"/>
                </a:solidFill>
                <a:latin typeface="+mn-lt"/>
                <a:cs typeface="+mn-cs"/>
              </a:rPr>
              <a:t>Weitere Bedingungen</a:t>
            </a:r>
            <a:endParaRPr kumimoji="0" lang="de-DE" sz="2400" b="1" i="0" u="none" strike="noStrike" kern="0" cap="small" spc="0" normalizeH="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mn-lt"/>
                <a:ea typeface="+mn-ea"/>
                <a:cs typeface="+mn-cs"/>
              </a:rPr>
              <a:t>	</a:t>
            </a:r>
            <a:endParaRPr kumimoji="0" lang="de-DE" sz="2400" b="0" i="0" u="none" strike="noStrike" kern="0" cap="none" spc="0" normalizeH="0" baseline="0" noProof="0" dirty="0">
              <a:ln>
                <a:noFill/>
              </a:ln>
              <a:solidFill>
                <a:srgbClr val="FFFF23"/>
              </a:solidFill>
              <a:effectLst/>
              <a:uLnTx/>
              <a:uFillTx/>
              <a:latin typeface="+mn-lt"/>
              <a:ea typeface="+mn-ea"/>
              <a:cs typeface="+mn-cs"/>
            </a:endParaRPr>
          </a:p>
        </p:txBody>
      </p:sp>
      <p:grpSp>
        <p:nvGrpSpPr>
          <p:cNvPr id="332" name="Gruppieren 331"/>
          <p:cNvGrpSpPr>
            <a:grpSpLocks noChangeAspect="1"/>
          </p:cNvGrpSpPr>
          <p:nvPr/>
        </p:nvGrpSpPr>
        <p:grpSpPr>
          <a:xfrm>
            <a:off x="971600" y="1917303"/>
            <a:ext cx="6431374" cy="4145733"/>
            <a:chOff x="-654517" y="1052670"/>
            <a:chExt cx="8106915" cy="5225806"/>
          </a:xfrm>
        </p:grpSpPr>
        <p:sp>
          <p:nvSpPr>
            <p:cNvPr id="333" name="Line 5"/>
            <p:cNvSpPr>
              <a:spLocks noChangeShapeType="1"/>
            </p:cNvSpPr>
            <p:nvPr/>
          </p:nvSpPr>
          <p:spPr bwMode="auto">
            <a:xfrm flipH="1" flipV="1">
              <a:off x="971500" y="1052670"/>
              <a:ext cx="0" cy="4896680"/>
            </a:xfrm>
            <a:prstGeom prst="line">
              <a:avLst/>
            </a:prstGeom>
            <a:noFill/>
            <a:ln w="28575">
              <a:solidFill>
                <a:srgbClr val="FFFFFF"/>
              </a:solidFill>
              <a:round/>
              <a:headEnd/>
              <a:tailEnd type="none" w="med" len="lg"/>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34" name="Line 6"/>
            <p:cNvSpPr>
              <a:spLocks noChangeShapeType="1"/>
            </p:cNvSpPr>
            <p:nvPr/>
          </p:nvSpPr>
          <p:spPr bwMode="auto">
            <a:xfrm flipH="1">
              <a:off x="971499" y="5949350"/>
              <a:ext cx="6480899" cy="0"/>
            </a:xfrm>
            <a:prstGeom prst="line">
              <a:avLst/>
            </a:prstGeom>
            <a:noFill/>
            <a:ln w="28575">
              <a:solidFill>
                <a:srgbClr val="FFFFFF"/>
              </a:solidFill>
              <a:round/>
              <a:headEnd/>
              <a:tailEnd type="none" w="med" len="lg"/>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cxnSp>
          <p:nvCxnSpPr>
            <p:cNvPr id="335" name="Gerade Verbindung 334"/>
            <p:cNvCxnSpPr/>
            <p:nvPr/>
          </p:nvCxnSpPr>
          <p:spPr bwMode="auto">
            <a:xfrm>
              <a:off x="899490" y="378905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36" name="Gerade Verbindung 335"/>
            <p:cNvCxnSpPr/>
            <p:nvPr/>
          </p:nvCxnSpPr>
          <p:spPr bwMode="auto">
            <a:xfrm>
              <a:off x="899490" y="422111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37" name="Gerade Verbindung 336"/>
            <p:cNvCxnSpPr/>
            <p:nvPr/>
          </p:nvCxnSpPr>
          <p:spPr bwMode="auto">
            <a:xfrm>
              <a:off x="899490" y="465317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38" name="Gerade Verbindung 337"/>
            <p:cNvCxnSpPr/>
            <p:nvPr/>
          </p:nvCxnSpPr>
          <p:spPr bwMode="auto">
            <a:xfrm>
              <a:off x="899490" y="508523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39" name="Gerade Verbindung 338"/>
            <p:cNvCxnSpPr/>
            <p:nvPr/>
          </p:nvCxnSpPr>
          <p:spPr bwMode="auto">
            <a:xfrm>
              <a:off x="899490" y="551729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40" name="Gerade Verbindung 339"/>
            <p:cNvCxnSpPr/>
            <p:nvPr/>
          </p:nvCxnSpPr>
          <p:spPr bwMode="auto">
            <a:xfrm>
              <a:off x="16916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41" name="Gerade Verbindung 340"/>
            <p:cNvCxnSpPr/>
            <p:nvPr/>
          </p:nvCxnSpPr>
          <p:spPr bwMode="auto">
            <a:xfrm>
              <a:off x="24117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42" name="Gerade Verbindung 341"/>
            <p:cNvCxnSpPr/>
            <p:nvPr/>
          </p:nvCxnSpPr>
          <p:spPr bwMode="auto">
            <a:xfrm>
              <a:off x="31318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43" name="Gerade Verbindung 342"/>
            <p:cNvCxnSpPr/>
            <p:nvPr/>
          </p:nvCxnSpPr>
          <p:spPr bwMode="auto">
            <a:xfrm>
              <a:off x="38519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44" name="Gerade Verbindung 343"/>
            <p:cNvCxnSpPr/>
            <p:nvPr/>
          </p:nvCxnSpPr>
          <p:spPr bwMode="auto">
            <a:xfrm>
              <a:off x="45720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45" name="Gerade Verbindung 344"/>
            <p:cNvCxnSpPr/>
            <p:nvPr/>
          </p:nvCxnSpPr>
          <p:spPr bwMode="auto">
            <a:xfrm>
              <a:off x="60122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46" name="Gerade Verbindung 345"/>
            <p:cNvCxnSpPr/>
            <p:nvPr/>
          </p:nvCxnSpPr>
          <p:spPr bwMode="auto">
            <a:xfrm>
              <a:off x="52921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47" name="Gerade Verbindung 346"/>
            <p:cNvCxnSpPr/>
            <p:nvPr/>
          </p:nvCxnSpPr>
          <p:spPr bwMode="auto">
            <a:xfrm>
              <a:off x="67323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sp>
          <p:nvSpPr>
            <p:cNvPr id="348" name="Text Box 4"/>
            <p:cNvSpPr txBox="1">
              <a:spLocks noChangeArrowheads="1"/>
            </p:cNvSpPr>
            <p:nvPr/>
          </p:nvSpPr>
          <p:spPr bwMode="auto">
            <a:xfrm>
              <a:off x="-563925" y="4509150"/>
              <a:ext cx="1535425"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+7,5</a:t>
              </a:r>
            </a:p>
          </p:txBody>
        </p:sp>
        <p:cxnSp>
          <p:nvCxnSpPr>
            <p:cNvPr id="349" name="Gerade Verbindung 348"/>
            <p:cNvCxnSpPr/>
            <p:nvPr/>
          </p:nvCxnSpPr>
          <p:spPr bwMode="auto">
            <a:xfrm>
              <a:off x="899490" y="206081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50" name="Gerade Verbindung 349"/>
            <p:cNvCxnSpPr/>
            <p:nvPr/>
          </p:nvCxnSpPr>
          <p:spPr bwMode="auto">
            <a:xfrm>
              <a:off x="899490" y="162875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sp>
          <p:nvSpPr>
            <p:cNvPr id="351" name="Text Box 4"/>
            <p:cNvSpPr txBox="1">
              <a:spLocks noChangeArrowheads="1"/>
            </p:cNvSpPr>
            <p:nvPr/>
          </p:nvSpPr>
          <p:spPr bwMode="auto">
            <a:xfrm>
              <a:off x="1907630"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00B0F0"/>
                  </a:solidFill>
                  <a:effectLst/>
                  <a:uLnTx/>
                  <a:uFillTx/>
                  <a:cs typeface="+mn-cs"/>
                </a:rPr>
                <a:t>B</a:t>
              </a:r>
            </a:p>
          </p:txBody>
        </p:sp>
        <p:sp>
          <p:nvSpPr>
            <p:cNvPr id="352" name="Text Box 4"/>
            <p:cNvSpPr txBox="1">
              <a:spLocks noChangeArrowheads="1"/>
            </p:cNvSpPr>
            <p:nvPr/>
          </p:nvSpPr>
          <p:spPr bwMode="auto">
            <a:xfrm>
              <a:off x="1187530"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0070C0"/>
                  </a:solidFill>
                  <a:effectLst/>
                  <a:uLnTx/>
                  <a:uFillTx/>
                  <a:cs typeface="+mn-cs"/>
                </a:rPr>
                <a:t>O</a:t>
              </a:r>
            </a:p>
          </p:txBody>
        </p:sp>
        <p:sp>
          <p:nvSpPr>
            <p:cNvPr id="353" name="Text Box 4"/>
            <p:cNvSpPr txBox="1">
              <a:spLocks noChangeArrowheads="1"/>
            </p:cNvSpPr>
            <p:nvPr/>
          </p:nvSpPr>
          <p:spPr bwMode="auto">
            <a:xfrm>
              <a:off x="4788030"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C000"/>
                  </a:solidFill>
                  <a:effectLst/>
                  <a:uLnTx/>
                  <a:uFillTx/>
                  <a:cs typeface="+mn-cs"/>
                </a:rPr>
                <a:t>K</a:t>
              </a:r>
            </a:p>
          </p:txBody>
        </p:sp>
        <p:sp>
          <p:nvSpPr>
            <p:cNvPr id="354" name="Text Box 4"/>
            <p:cNvSpPr txBox="1">
              <a:spLocks noChangeArrowheads="1"/>
            </p:cNvSpPr>
            <p:nvPr/>
          </p:nvSpPr>
          <p:spPr bwMode="auto">
            <a:xfrm>
              <a:off x="2627730"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A</a:t>
              </a:r>
            </a:p>
          </p:txBody>
        </p:sp>
        <p:sp>
          <p:nvSpPr>
            <p:cNvPr id="355" name="Text Box 4"/>
            <p:cNvSpPr txBox="1">
              <a:spLocks noChangeArrowheads="1"/>
            </p:cNvSpPr>
            <p:nvPr/>
          </p:nvSpPr>
          <p:spPr bwMode="auto">
            <a:xfrm>
              <a:off x="5508130"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C00000"/>
                  </a:solidFill>
                  <a:effectLst/>
                  <a:uLnTx/>
                  <a:uFillTx/>
                  <a:cs typeface="+mn-cs"/>
                </a:rPr>
                <a:t>M</a:t>
              </a:r>
            </a:p>
          </p:txBody>
        </p:sp>
        <p:sp>
          <p:nvSpPr>
            <p:cNvPr id="356" name="Text Box 4"/>
            <p:cNvSpPr txBox="1">
              <a:spLocks noChangeArrowheads="1"/>
            </p:cNvSpPr>
            <p:nvPr/>
          </p:nvSpPr>
          <p:spPr bwMode="auto">
            <a:xfrm>
              <a:off x="3347830"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66"/>
                  </a:solidFill>
                  <a:effectLst/>
                  <a:uLnTx/>
                  <a:uFillTx/>
                  <a:cs typeface="+mn-cs"/>
                </a:rPr>
                <a:t>F</a:t>
              </a:r>
            </a:p>
          </p:txBody>
        </p:sp>
        <p:sp>
          <p:nvSpPr>
            <p:cNvPr id="357" name="Text Box 4"/>
            <p:cNvSpPr txBox="1">
              <a:spLocks noChangeArrowheads="1"/>
            </p:cNvSpPr>
            <p:nvPr/>
          </p:nvSpPr>
          <p:spPr bwMode="auto">
            <a:xfrm>
              <a:off x="4067930"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23"/>
                  </a:solidFill>
                  <a:effectLst/>
                  <a:uLnTx/>
                  <a:uFillTx/>
                  <a:cs typeface="+mn-cs"/>
                </a:rPr>
                <a:t>G</a:t>
              </a:r>
            </a:p>
          </p:txBody>
        </p:sp>
        <p:sp>
          <p:nvSpPr>
            <p:cNvPr id="358" name="Text Box 4"/>
            <p:cNvSpPr txBox="1">
              <a:spLocks noChangeArrowheads="1"/>
            </p:cNvSpPr>
            <p:nvPr/>
          </p:nvSpPr>
          <p:spPr bwMode="auto">
            <a:xfrm>
              <a:off x="6948331"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993300"/>
                  </a:solidFill>
                  <a:effectLst/>
                  <a:uLnTx/>
                  <a:uFillTx/>
                  <a:cs typeface="+mn-cs"/>
                </a:rPr>
                <a:t>T</a:t>
              </a:r>
            </a:p>
          </p:txBody>
        </p:sp>
        <p:sp>
          <p:nvSpPr>
            <p:cNvPr id="359" name="Text Box 4"/>
            <p:cNvSpPr txBox="1">
              <a:spLocks noChangeArrowheads="1"/>
            </p:cNvSpPr>
            <p:nvPr/>
          </p:nvSpPr>
          <p:spPr bwMode="auto">
            <a:xfrm>
              <a:off x="6228231"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C00000"/>
                  </a:solidFill>
                  <a:effectLst/>
                  <a:uLnTx/>
                  <a:uFillTx/>
                  <a:cs typeface="+mn-cs"/>
                </a:rPr>
                <a:t>L</a:t>
              </a:r>
            </a:p>
          </p:txBody>
        </p:sp>
        <p:cxnSp>
          <p:nvCxnSpPr>
            <p:cNvPr id="360" name="Gerade Verbindung 359"/>
            <p:cNvCxnSpPr/>
            <p:nvPr/>
          </p:nvCxnSpPr>
          <p:spPr bwMode="auto">
            <a:xfrm>
              <a:off x="899490" y="292493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61" name="Gerade Verbindung 360"/>
            <p:cNvCxnSpPr/>
            <p:nvPr/>
          </p:nvCxnSpPr>
          <p:spPr bwMode="auto">
            <a:xfrm>
              <a:off x="899490" y="335699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62" name="Gerade Verbindung 361"/>
            <p:cNvCxnSpPr/>
            <p:nvPr/>
          </p:nvCxnSpPr>
          <p:spPr bwMode="auto">
            <a:xfrm>
              <a:off x="899490" y="249287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63" name="Gerade Verbindung 362"/>
            <p:cNvCxnSpPr/>
            <p:nvPr/>
          </p:nvCxnSpPr>
          <p:spPr bwMode="auto">
            <a:xfrm>
              <a:off x="899490" y="119669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sp>
          <p:nvSpPr>
            <p:cNvPr id="364" name="Text Box 4"/>
            <p:cNvSpPr txBox="1">
              <a:spLocks noChangeArrowheads="1"/>
            </p:cNvSpPr>
            <p:nvPr/>
          </p:nvSpPr>
          <p:spPr bwMode="auto">
            <a:xfrm>
              <a:off x="71627" y="4048015"/>
              <a:ext cx="905917"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+5,0</a:t>
              </a:r>
            </a:p>
          </p:txBody>
        </p:sp>
        <p:sp>
          <p:nvSpPr>
            <p:cNvPr id="365" name="Text Box 4"/>
            <p:cNvSpPr txBox="1">
              <a:spLocks noChangeArrowheads="1"/>
            </p:cNvSpPr>
            <p:nvPr/>
          </p:nvSpPr>
          <p:spPr bwMode="auto">
            <a:xfrm>
              <a:off x="-201559" y="3645030"/>
              <a:ext cx="1173058"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+2,5</a:t>
              </a:r>
            </a:p>
          </p:txBody>
        </p:sp>
        <p:sp>
          <p:nvSpPr>
            <p:cNvPr id="366" name="Text Box 4"/>
            <p:cNvSpPr txBox="1">
              <a:spLocks noChangeArrowheads="1"/>
            </p:cNvSpPr>
            <p:nvPr/>
          </p:nvSpPr>
          <p:spPr bwMode="auto">
            <a:xfrm>
              <a:off x="251400" y="3212970"/>
              <a:ext cx="720100" cy="338554"/>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0</a:t>
              </a:r>
            </a:p>
          </p:txBody>
        </p:sp>
        <p:sp>
          <p:nvSpPr>
            <p:cNvPr id="367" name="Text Box 4"/>
            <p:cNvSpPr txBox="1">
              <a:spLocks noChangeArrowheads="1"/>
            </p:cNvSpPr>
            <p:nvPr/>
          </p:nvSpPr>
          <p:spPr bwMode="auto">
            <a:xfrm>
              <a:off x="251400" y="2348850"/>
              <a:ext cx="720100" cy="338554"/>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-5,0</a:t>
              </a:r>
            </a:p>
          </p:txBody>
        </p:sp>
        <p:sp>
          <p:nvSpPr>
            <p:cNvPr id="368" name="Text Box 4"/>
            <p:cNvSpPr txBox="1">
              <a:spLocks noChangeArrowheads="1"/>
            </p:cNvSpPr>
            <p:nvPr/>
          </p:nvSpPr>
          <p:spPr bwMode="auto">
            <a:xfrm>
              <a:off x="-110967" y="2780910"/>
              <a:ext cx="1082467"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-2,5</a:t>
              </a:r>
            </a:p>
          </p:txBody>
        </p:sp>
        <p:sp>
          <p:nvSpPr>
            <p:cNvPr id="369" name="Text Box 4"/>
            <p:cNvSpPr txBox="1">
              <a:spLocks noChangeArrowheads="1"/>
            </p:cNvSpPr>
            <p:nvPr/>
          </p:nvSpPr>
          <p:spPr bwMode="auto">
            <a:xfrm>
              <a:off x="-654517" y="1052670"/>
              <a:ext cx="1626017"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-12,5</a:t>
              </a:r>
            </a:p>
          </p:txBody>
        </p:sp>
        <p:sp>
          <p:nvSpPr>
            <p:cNvPr id="370" name="Text Box 4"/>
            <p:cNvSpPr txBox="1">
              <a:spLocks noChangeArrowheads="1"/>
            </p:cNvSpPr>
            <p:nvPr/>
          </p:nvSpPr>
          <p:spPr bwMode="auto">
            <a:xfrm>
              <a:off x="-292150" y="1484731"/>
              <a:ext cx="1263650"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-10,0</a:t>
              </a:r>
            </a:p>
          </p:txBody>
        </p:sp>
        <p:sp>
          <p:nvSpPr>
            <p:cNvPr id="371" name="Text Box 4"/>
            <p:cNvSpPr txBox="1">
              <a:spLocks noChangeArrowheads="1"/>
            </p:cNvSpPr>
            <p:nvPr/>
          </p:nvSpPr>
          <p:spPr bwMode="auto">
            <a:xfrm>
              <a:off x="-563925" y="1916790"/>
              <a:ext cx="1535425"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-7,5</a:t>
              </a:r>
            </a:p>
          </p:txBody>
        </p:sp>
        <p:sp>
          <p:nvSpPr>
            <p:cNvPr id="372" name="Text Box 4"/>
            <p:cNvSpPr txBox="1">
              <a:spLocks noChangeArrowheads="1"/>
            </p:cNvSpPr>
            <p:nvPr/>
          </p:nvSpPr>
          <p:spPr bwMode="auto">
            <a:xfrm>
              <a:off x="-382742" y="4941210"/>
              <a:ext cx="1354242"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+10,0</a:t>
              </a:r>
            </a:p>
          </p:txBody>
        </p:sp>
        <p:sp>
          <p:nvSpPr>
            <p:cNvPr id="386" name="Text Box 4"/>
            <p:cNvSpPr txBox="1">
              <a:spLocks noChangeArrowheads="1"/>
            </p:cNvSpPr>
            <p:nvPr/>
          </p:nvSpPr>
          <p:spPr bwMode="auto">
            <a:xfrm>
              <a:off x="-292150" y="5373271"/>
              <a:ext cx="1263650"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+12,5</a:t>
              </a:r>
            </a:p>
          </p:txBody>
        </p:sp>
        <p:sp>
          <p:nvSpPr>
            <p:cNvPr id="387" name="Text Box 4"/>
            <p:cNvSpPr txBox="1">
              <a:spLocks noChangeArrowheads="1"/>
            </p:cNvSpPr>
            <p:nvPr/>
          </p:nvSpPr>
          <p:spPr bwMode="auto">
            <a:xfrm>
              <a:off x="-654517" y="5805330"/>
              <a:ext cx="1626017"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+15,0</a:t>
              </a:r>
            </a:p>
          </p:txBody>
        </p:sp>
        <p:sp>
          <p:nvSpPr>
            <p:cNvPr id="388" name="Ellipse 387"/>
            <p:cNvSpPr/>
            <p:nvPr/>
          </p:nvSpPr>
          <p:spPr bwMode="auto">
            <a:xfrm>
              <a:off x="3933434" y="4081463"/>
              <a:ext cx="124216" cy="126000"/>
            </a:xfrm>
            <a:prstGeom prst="ellipse">
              <a:avLst/>
            </a:prstGeom>
            <a:solidFill>
              <a:srgbClr val="FFFF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89" name="Ellipse 388"/>
            <p:cNvSpPr/>
            <p:nvPr/>
          </p:nvSpPr>
          <p:spPr bwMode="auto">
            <a:xfrm>
              <a:off x="1737652" y="3218934"/>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90" name="Ellipse 389"/>
            <p:cNvSpPr/>
            <p:nvPr/>
          </p:nvSpPr>
          <p:spPr bwMode="auto">
            <a:xfrm>
              <a:off x="5557223" y="5787618"/>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91" name="Ellipse 390"/>
            <p:cNvSpPr/>
            <p:nvPr/>
          </p:nvSpPr>
          <p:spPr bwMode="auto">
            <a:xfrm>
              <a:off x="3464364" y="4355662"/>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92" name="Ellipse 391"/>
            <p:cNvSpPr/>
            <p:nvPr/>
          </p:nvSpPr>
          <p:spPr bwMode="auto">
            <a:xfrm>
              <a:off x="2376439" y="3258684"/>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93" name="Ellipse 392"/>
            <p:cNvSpPr/>
            <p:nvPr/>
          </p:nvSpPr>
          <p:spPr bwMode="auto">
            <a:xfrm>
              <a:off x="6231707" y="5674450"/>
              <a:ext cx="54000" cy="54000"/>
            </a:xfrm>
            <a:prstGeom prst="ellipse">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94" name="Ellipse 393"/>
            <p:cNvSpPr/>
            <p:nvPr/>
          </p:nvSpPr>
          <p:spPr bwMode="auto">
            <a:xfrm>
              <a:off x="1214578" y="1598882"/>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95" name="Ellipse 394"/>
            <p:cNvSpPr/>
            <p:nvPr/>
          </p:nvSpPr>
          <p:spPr bwMode="auto">
            <a:xfrm>
              <a:off x="2968923" y="3927603"/>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96" name="Ellipse 395"/>
            <p:cNvSpPr/>
            <p:nvPr/>
          </p:nvSpPr>
          <p:spPr bwMode="auto">
            <a:xfrm>
              <a:off x="3903363" y="4303370"/>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97" name="Ellipse 396"/>
            <p:cNvSpPr/>
            <p:nvPr/>
          </p:nvSpPr>
          <p:spPr bwMode="auto">
            <a:xfrm>
              <a:off x="5137746" y="525044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98" name="Ellipse 397"/>
            <p:cNvSpPr/>
            <p:nvPr/>
          </p:nvSpPr>
          <p:spPr bwMode="auto">
            <a:xfrm>
              <a:off x="1704973" y="1736193"/>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99" name="Ellipse 398"/>
            <p:cNvSpPr/>
            <p:nvPr/>
          </p:nvSpPr>
          <p:spPr bwMode="auto">
            <a:xfrm>
              <a:off x="4175061" y="4124798"/>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00" name="Ellipse 399"/>
            <p:cNvSpPr/>
            <p:nvPr/>
          </p:nvSpPr>
          <p:spPr bwMode="auto">
            <a:xfrm>
              <a:off x="5296182" y="4503535"/>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01" name="Ellipse 400"/>
            <p:cNvSpPr/>
            <p:nvPr/>
          </p:nvSpPr>
          <p:spPr bwMode="auto">
            <a:xfrm>
              <a:off x="5810721" y="5135768"/>
              <a:ext cx="54000" cy="54000"/>
            </a:xfrm>
            <a:prstGeom prst="ellipse">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02" name="Ellipse 401"/>
            <p:cNvSpPr/>
            <p:nvPr/>
          </p:nvSpPr>
          <p:spPr bwMode="auto">
            <a:xfrm>
              <a:off x="4577940" y="418364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03" name="Ellipse 402"/>
            <p:cNvSpPr/>
            <p:nvPr/>
          </p:nvSpPr>
          <p:spPr bwMode="auto">
            <a:xfrm>
              <a:off x="2319289" y="399210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04" name="Ellipse 403"/>
            <p:cNvSpPr/>
            <p:nvPr/>
          </p:nvSpPr>
          <p:spPr bwMode="auto">
            <a:xfrm>
              <a:off x="1390648" y="1879068"/>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05" name="Ellipse 404"/>
            <p:cNvSpPr/>
            <p:nvPr/>
          </p:nvSpPr>
          <p:spPr bwMode="auto">
            <a:xfrm>
              <a:off x="1585910" y="1979081"/>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06" name="Ellipse 405"/>
            <p:cNvSpPr/>
            <p:nvPr/>
          </p:nvSpPr>
          <p:spPr bwMode="auto">
            <a:xfrm>
              <a:off x="1428748" y="2426755"/>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07" name="Ellipse 406"/>
            <p:cNvSpPr/>
            <p:nvPr/>
          </p:nvSpPr>
          <p:spPr bwMode="auto">
            <a:xfrm>
              <a:off x="1657348" y="2226730"/>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08" name="Ellipse 407"/>
            <p:cNvSpPr/>
            <p:nvPr/>
          </p:nvSpPr>
          <p:spPr bwMode="auto">
            <a:xfrm>
              <a:off x="1643060" y="2550581"/>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09" name="Ellipse 408"/>
            <p:cNvSpPr/>
            <p:nvPr/>
          </p:nvSpPr>
          <p:spPr bwMode="auto">
            <a:xfrm>
              <a:off x="1519236" y="2169581"/>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10" name="Ellipse 409"/>
            <p:cNvSpPr/>
            <p:nvPr/>
          </p:nvSpPr>
          <p:spPr bwMode="auto">
            <a:xfrm>
              <a:off x="1757361" y="2412468"/>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11" name="Ellipse 410"/>
            <p:cNvSpPr/>
            <p:nvPr/>
          </p:nvSpPr>
          <p:spPr bwMode="auto">
            <a:xfrm>
              <a:off x="1581148" y="2745843"/>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12" name="Ellipse 411"/>
            <p:cNvSpPr/>
            <p:nvPr/>
          </p:nvSpPr>
          <p:spPr bwMode="auto">
            <a:xfrm>
              <a:off x="1628773" y="2960155"/>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13" name="Ellipse 412"/>
            <p:cNvSpPr/>
            <p:nvPr/>
          </p:nvSpPr>
          <p:spPr bwMode="auto">
            <a:xfrm>
              <a:off x="1785935" y="2712506"/>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14" name="Ellipse 413"/>
            <p:cNvSpPr/>
            <p:nvPr/>
          </p:nvSpPr>
          <p:spPr bwMode="auto">
            <a:xfrm>
              <a:off x="1990677" y="3358696"/>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15" name="Ellipse 414"/>
            <p:cNvSpPr/>
            <p:nvPr/>
          </p:nvSpPr>
          <p:spPr bwMode="auto">
            <a:xfrm>
              <a:off x="2066876" y="311580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16" name="Ellipse 415"/>
            <p:cNvSpPr/>
            <p:nvPr/>
          </p:nvSpPr>
          <p:spPr bwMode="auto">
            <a:xfrm>
              <a:off x="2143076" y="3353934"/>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17" name="Ellipse 416"/>
            <p:cNvSpPr/>
            <p:nvPr/>
          </p:nvSpPr>
          <p:spPr bwMode="auto">
            <a:xfrm>
              <a:off x="2128789" y="374445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18" name="Ellipse 417"/>
            <p:cNvSpPr/>
            <p:nvPr/>
          </p:nvSpPr>
          <p:spPr bwMode="auto">
            <a:xfrm>
              <a:off x="1933527" y="298245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19" name="Ellipse 418"/>
            <p:cNvSpPr/>
            <p:nvPr/>
          </p:nvSpPr>
          <p:spPr bwMode="auto">
            <a:xfrm>
              <a:off x="2166889" y="349680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20" name="Ellipse 419"/>
            <p:cNvSpPr/>
            <p:nvPr/>
          </p:nvSpPr>
          <p:spPr bwMode="auto">
            <a:xfrm>
              <a:off x="1976389" y="315390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21" name="Ellipse 420"/>
            <p:cNvSpPr/>
            <p:nvPr/>
          </p:nvSpPr>
          <p:spPr bwMode="auto">
            <a:xfrm>
              <a:off x="2119264" y="2939597"/>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22" name="Ellipse 421"/>
            <p:cNvSpPr/>
            <p:nvPr/>
          </p:nvSpPr>
          <p:spPr bwMode="auto">
            <a:xfrm>
              <a:off x="2243089" y="3539671"/>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23" name="Ellipse 422"/>
            <p:cNvSpPr/>
            <p:nvPr/>
          </p:nvSpPr>
          <p:spPr bwMode="auto">
            <a:xfrm>
              <a:off x="2300239" y="3720646"/>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24" name="Ellipse 423"/>
            <p:cNvSpPr/>
            <p:nvPr/>
          </p:nvSpPr>
          <p:spPr bwMode="auto">
            <a:xfrm>
              <a:off x="2281189" y="3320596"/>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25" name="Ellipse 424"/>
            <p:cNvSpPr/>
            <p:nvPr/>
          </p:nvSpPr>
          <p:spPr bwMode="auto">
            <a:xfrm>
              <a:off x="2176414" y="317295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26" name="Ellipse 425"/>
            <p:cNvSpPr/>
            <p:nvPr/>
          </p:nvSpPr>
          <p:spPr bwMode="auto">
            <a:xfrm>
              <a:off x="2047826" y="3544434"/>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27" name="Ellipse 426"/>
            <p:cNvSpPr/>
            <p:nvPr/>
          </p:nvSpPr>
          <p:spPr bwMode="auto">
            <a:xfrm>
              <a:off x="2262139" y="3430134"/>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28" name="Ellipse 427"/>
            <p:cNvSpPr/>
            <p:nvPr/>
          </p:nvSpPr>
          <p:spPr bwMode="auto">
            <a:xfrm>
              <a:off x="2262139" y="258240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29" name="Ellipse 428"/>
            <p:cNvSpPr/>
            <p:nvPr/>
          </p:nvSpPr>
          <p:spPr bwMode="auto">
            <a:xfrm>
              <a:off x="2185939" y="3663496"/>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30" name="Ellipse 429"/>
            <p:cNvSpPr/>
            <p:nvPr/>
          </p:nvSpPr>
          <p:spPr bwMode="auto">
            <a:xfrm>
              <a:off x="2568873" y="3513265"/>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31" name="Ellipse 430"/>
            <p:cNvSpPr/>
            <p:nvPr/>
          </p:nvSpPr>
          <p:spPr bwMode="auto">
            <a:xfrm>
              <a:off x="2630785" y="3732340"/>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32" name="Ellipse 431"/>
            <p:cNvSpPr/>
            <p:nvPr/>
          </p:nvSpPr>
          <p:spPr bwMode="auto">
            <a:xfrm>
              <a:off x="2659360" y="3937128"/>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33" name="Ellipse 432"/>
            <p:cNvSpPr/>
            <p:nvPr/>
          </p:nvSpPr>
          <p:spPr bwMode="auto">
            <a:xfrm>
              <a:off x="2811760" y="3770441"/>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34" name="Ellipse 433"/>
            <p:cNvSpPr/>
            <p:nvPr/>
          </p:nvSpPr>
          <p:spPr bwMode="auto">
            <a:xfrm>
              <a:off x="2792710" y="3922840"/>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35" name="Ellipse 434"/>
            <p:cNvSpPr/>
            <p:nvPr/>
          </p:nvSpPr>
          <p:spPr bwMode="auto">
            <a:xfrm>
              <a:off x="2945110" y="4075240"/>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36" name="Ellipse 435"/>
            <p:cNvSpPr/>
            <p:nvPr/>
          </p:nvSpPr>
          <p:spPr bwMode="auto">
            <a:xfrm>
              <a:off x="2945110" y="3808540"/>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37" name="Ellipse 436"/>
            <p:cNvSpPr/>
            <p:nvPr/>
          </p:nvSpPr>
          <p:spPr bwMode="auto">
            <a:xfrm>
              <a:off x="2892722" y="3975227"/>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38" name="Ellipse 437"/>
            <p:cNvSpPr/>
            <p:nvPr/>
          </p:nvSpPr>
          <p:spPr bwMode="auto">
            <a:xfrm>
              <a:off x="2754610" y="4056190"/>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39" name="Ellipse 438"/>
            <p:cNvSpPr/>
            <p:nvPr/>
          </p:nvSpPr>
          <p:spPr bwMode="auto">
            <a:xfrm>
              <a:off x="2649835" y="3627565"/>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40" name="Ellipse 439"/>
            <p:cNvSpPr/>
            <p:nvPr/>
          </p:nvSpPr>
          <p:spPr bwMode="auto">
            <a:xfrm>
              <a:off x="2511722" y="3632327"/>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41" name="Ellipse 440"/>
            <p:cNvSpPr/>
            <p:nvPr/>
          </p:nvSpPr>
          <p:spPr bwMode="auto">
            <a:xfrm>
              <a:off x="2549823" y="3979990"/>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42" name="Ellipse 441"/>
            <p:cNvSpPr/>
            <p:nvPr/>
          </p:nvSpPr>
          <p:spPr bwMode="auto">
            <a:xfrm>
              <a:off x="2902247" y="4175253"/>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43" name="Ellipse 442"/>
            <p:cNvSpPr/>
            <p:nvPr/>
          </p:nvSpPr>
          <p:spPr bwMode="auto">
            <a:xfrm>
              <a:off x="3049885" y="4065715"/>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44" name="Ellipse 443"/>
            <p:cNvSpPr/>
            <p:nvPr/>
          </p:nvSpPr>
          <p:spPr bwMode="auto">
            <a:xfrm>
              <a:off x="3011785" y="4218115"/>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45" name="Ellipse 444"/>
            <p:cNvSpPr/>
            <p:nvPr/>
          </p:nvSpPr>
          <p:spPr bwMode="auto">
            <a:xfrm>
              <a:off x="2987972" y="3851403"/>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46" name="Ellipse 445"/>
            <p:cNvSpPr/>
            <p:nvPr/>
          </p:nvSpPr>
          <p:spPr bwMode="auto">
            <a:xfrm>
              <a:off x="2754610" y="3546602"/>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47" name="Ellipse 446"/>
            <p:cNvSpPr/>
            <p:nvPr/>
          </p:nvSpPr>
          <p:spPr bwMode="auto">
            <a:xfrm>
              <a:off x="2554585" y="3799015"/>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48" name="Ellipse 447"/>
            <p:cNvSpPr/>
            <p:nvPr/>
          </p:nvSpPr>
          <p:spPr bwMode="auto">
            <a:xfrm>
              <a:off x="2592685" y="4080002"/>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49" name="Ellipse 448"/>
            <p:cNvSpPr/>
            <p:nvPr/>
          </p:nvSpPr>
          <p:spPr bwMode="auto">
            <a:xfrm>
              <a:off x="2759373" y="4184778"/>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50" name="Ellipse 449"/>
            <p:cNvSpPr/>
            <p:nvPr/>
          </p:nvSpPr>
          <p:spPr bwMode="auto">
            <a:xfrm>
              <a:off x="3292914" y="4122299"/>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51" name="Ellipse 450"/>
            <p:cNvSpPr/>
            <p:nvPr/>
          </p:nvSpPr>
          <p:spPr bwMode="auto">
            <a:xfrm>
              <a:off x="3459602" y="4112775"/>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52" name="Ellipse 451"/>
            <p:cNvSpPr/>
            <p:nvPr/>
          </p:nvSpPr>
          <p:spPr bwMode="auto">
            <a:xfrm>
              <a:off x="3569139" y="4255650"/>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53" name="Ellipse 452"/>
            <p:cNvSpPr/>
            <p:nvPr/>
          </p:nvSpPr>
          <p:spPr bwMode="auto">
            <a:xfrm>
              <a:off x="3202426" y="4308038"/>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54" name="Ellipse 453"/>
            <p:cNvSpPr/>
            <p:nvPr/>
          </p:nvSpPr>
          <p:spPr bwMode="auto">
            <a:xfrm>
              <a:off x="3650102" y="4412812"/>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55" name="Ellipse 454"/>
            <p:cNvSpPr/>
            <p:nvPr/>
          </p:nvSpPr>
          <p:spPr bwMode="auto">
            <a:xfrm>
              <a:off x="3331014" y="4398524"/>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56" name="Ellipse 455"/>
            <p:cNvSpPr/>
            <p:nvPr/>
          </p:nvSpPr>
          <p:spPr bwMode="auto">
            <a:xfrm>
              <a:off x="3216714" y="3936561"/>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57" name="Ellipse 456"/>
            <p:cNvSpPr/>
            <p:nvPr/>
          </p:nvSpPr>
          <p:spPr bwMode="auto">
            <a:xfrm>
              <a:off x="3207189" y="4112774"/>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58" name="Ellipse 457"/>
            <p:cNvSpPr/>
            <p:nvPr/>
          </p:nvSpPr>
          <p:spPr bwMode="auto">
            <a:xfrm>
              <a:off x="3359589" y="4265174"/>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59" name="Ellipse 458"/>
            <p:cNvSpPr/>
            <p:nvPr/>
          </p:nvSpPr>
          <p:spPr bwMode="auto">
            <a:xfrm>
              <a:off x="3516752" y="4503299"/>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60" name="Ellipse 459"/>
            <p:cNvSpPr/>
            <p:nvPr/>
          </p:nvSpPr>
          <p:spPr bwMode="auto">
            <a:xfrm>
              <a:off x="3669152" y="4479486"/>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61" name="Ellipse 460"/>
            <p:cNvSpPr/>
            <p:nvPr/>
          </p:nvSpPr>
          <p:spPr bwMode="auto">
            <a:xfrm>
              <a:off x="3659627" y="4012762"/>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62" name="Ellipse 461"/>
            <p:cNvSpPr/>
            <p:nvPr/>
          </p:nvSpPr>
          <p:spPr bwMode="auto">
            <a:xfrm>
              <a:off x="3678676" y="4179449"/>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63" name="Ellipse 462"/>
            <p:cNvSpPr/>
            <p:nvPr/>
          </p:nvSpPr>
          <p:spPr bwMode="auto">
            <a:xfrm>
              <a:off x="3373877" y="3969899"/>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64" name="Ellipse 463"/>
            <p:cNvSpPr/>
            <p:nvPr/>
          </p:nvSpPr>
          <p:spPr bwMode="auto">
            <a:xfrm>
              <a:off x="3874788" y="4012857"/>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65" name="Ellipse 464"/>
            <p:cNvSpPr/>
            <p:nvPr/>
          </p:nvSpPr>
          <p:spPr bwMode="auto">
            <a:xfrm>
              <a:off x="4089100" y="4379569"/>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66" name="Ellipse 465"/>
            <p:cNvSpPr/>
            <p:nvPr/>
          </p:nvSpPr>
          <p:spPr bwMode="auto">
            <a:xfrm>
              <a:off x="4241500" y="4279557"/>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67" name="Ellipse 466"/>
            <p:cNvSpPr/>
            <p:nvPr/>
          </p:nvSpPr>
          <p:spPr bwMode="auto">
            <a:xfrm>
              <a:off x="4117676" y="4608169"/>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68" name="Ellipse 467"/>
            <p:cNvSpPr/>
            <p:nvPr/>
          </p:nvSpPr>
          <p:spPr bwMode="auto">
            <a:xfrm>
              <a:off x="3850975" y="4517682"/>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69" name="Ellipse 468"/>
            <p:cNvSpPr/>
            <p:nvPr/>
          </p:nvSpPr>
          <p:spPr bwMode="auto">
            <a:xfrm>
              <a:off x="4179588" y="4536732"/>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70" name="Ellipse 469"/>
            <p:cNvSpPr/>
            <p:nvPr/>
          </p:nvSpPr>
          <p:spPr bwMode="auto">
            <a:xfrm>
              <a:off x="4346276" y="4498632"/>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71" name="Ellipse 470"/>
            <p:cNvSpPr/>
            <p:nvPr/>
          </p:nvSpPr>
          <p:spPr bwMode="auto">
            <a:xfrm>
              <a:off x="4389138" y="4357687"/>
              <a:ext cx="45719" cy="52069"/>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72" name="Ellipse 471"/>
            <p:cNvSpPr/>
            <p:nvPr/>
          </p:nvSpPr>
          <p:spPr bwMode="auto">
            <a:xfrm>
              <a:off x="4222451" y="4617695"/>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73" name="Ellipse 472"/>
            <p:cNvSpPr/>
            <p:nvPr/>
          </p:nvSpPr>
          <p:spPr bwMode="auto">
            <a:xfrm>
              <a:off x="4408188" y="4641507"/>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74" name="Ellipse 473"/>
            <p:cNvSpPr/>
            <p:nvPr/>
          </p:nvSpPr>
          <p:spPr bwMode="auto">
            <a:xfrm>
              <a:off x="3950988" y="4551019"/>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75" name="Ellipse 474"/>
            <p:cNvSpPr/>
            <p:nvPr/>
          </p:nvSpPr>
          <p:spPr bwMode="auto">
            <a:xfrm>
              <a:off x="4331988" y="4689132"/>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76" name="Ellipse 475"/>
            <p:cNvSpPr/>
            <p:nvPr/>
          </p:nvSpPr>
          <p:spPr bwMode="auto">
            <a:xfrm>
              <a:off x="4255788" y="4403382"/>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77" name="Ellipse 476"/>
            <p:cNvSpPr/>
            <p:nvPr/>
          </p:nvSpPr>
          <p:spPr bwMode="auto">
            <a:xfrm>
              <a:off x="4393900" y="4141445"/>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78" name="Ellipse 477"/>
            <p:cNvSpPr/>
            <p:nvPr/>
          </p:nvSpPr>
          <p:spPr bwMode="auto">
            <a:xfrm>
              <a:off x="4609108" y="4845634"/>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79" name="Ellipse 478"/>
            <p:cNvSpPr/>
            <p:nvPr/>
          </p:nvSpPr>
          <p:spPr bwMode="auto">
            <a:xfrm>
              <a:off x="4737696" y="490754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80" name="Ellipse 479"/>
            <p:cNvSpPr/>
            <p:nvPr/>
          </p:nvSpPr>
          <p:spPr bwMode="auto">
            <a:xfrm>
              <a:off x="4890096" y="5064709"/>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81" name="Ellipse 480"/>
            <p:cNvSpPr/>
            <p:nvPr/>
          </p:nvSpPr>
          <p:spPr bwMode="auto">
            <a:xfrm>
              <a:off x="4751983" y="437414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82" name="Ellipse 481"/>
            <p:cNvSpPr/>
            <p:nvPr/>
          </p:nvSpPr>
          <p:spPr bwMode="auto">
            <a:xfrm>
              <a:off x="4623396" y="4483683"/>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83" name="Ellipse 482"/>
            <p:cNvSpPr/>
            <p:nvPr/>
          </p:nvSpPr>
          <p:spPr bwMode="auto">
            <a:xfrm>
              <a:off x="4813896" y="469799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84" name="Ellipse 483"/>
            <p:cNvSpPr/>
            <p:nvPr/>
          </p:nvSpPr>
          <p:spPr bwMode="auto">
            <a:xfrm>
              <a:off x="4947246" y="4350334"/>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85" name="Ellipse 484"/>
            <p:cNvSpPr/>
            <p:nvPr/>
          </p:nvSpPr>
          <p:spPr bwMode="auto">
            <a:xfrm>
              <a:off x="5023446" y="4817059"/>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86" name="Ellipse 485"/>
            <p:cNvSpPr/>
            <p:nvPr/>
          </p:nvSpPr>
          <p:spPr bwMode="auto">
            <a:xfrm>
              <a:off x="4994871" y="4502733"/>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87" name="Ellipse 486"/>
            <p:cNvSpPr/>
            <p:nvPr/>
          </p:nvSpPr>
          <p:spPr bwMode="auto">
            <a:xfrm>
              <a:off x="5371485" y="467319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88" name="Ellipse 487"/>
            <p:cNvSpPr/>
            <p:nvPr/>
          </p:nvSpPr>
          <p:spPr bwMode="auto">
            <a:xfrm>
              <a:off x="5638185" y="465414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89" name="Ellipse 488"/>
            <p:cNvSpPr/>
            <p:nvPr/>
          </p:nvSpPr>
          <p:spPr bwMode="auto">
            <a:xfrm>
              <a:off x="5561985" y="4830356"/>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90" name="Ellipse 489"/>
            <p:cNvSpPr/>
            <p:nvPr/>
          </p:nvSpPr>
          <p:spPr bwMode="auto">
            <a:xfrm>
              <a:off x="5409585" y="4792256"/>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91" name="Ellipse 490"/>
            <p:cNvSpPr/>
            <p:nvPr/>
          </p:nvSpPr>
          <p:spPr bwMode="auto">
            <a:xfrm>
              <a:off x="5676285" y="497799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92" name="Ellipse 491"/>
            <p:cNvSpPr/>
            <p:nvPr/>
          </p:nvSpPr>
          <p:spPr bwMode="auto">
            <a:xfrm>
              <a:off x="5600085" y="5078005"/>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93" name="Ellipse 492"/>
            <p:cNvSpPr/>
            <p:nvPr/>
          </p:nvSpPr>
          <p:spPr bwMode="auto">
            <a:xfrm>
              <a:off x="5448582" y="4655935"/>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94" name="Ellipse 493"/>
            <p:cNvSpPr/>
            <p:nvPr/>
          </p:nvSpPr>
          <p:spPr bwMode="auto">
            <a:xfrm>
              <a:off x="5372382" y="4955972"/>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95" name="Ellipse 494"/>
            <p:cNvSpPr/>
            <p:nvPr/>
          </p:nvSpPr>
          <p:spPr bwMode="auto">
            <a:xfrm>
              <a:off x="5353332" y="514647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96" name="Ellipse 495"/>
            <p:cNvSpPr/>
            <p:nvPr/>
          </p:nvSpPr>
          <p:spPr bwMode="auto">
            <a:xfrm>
              <a:off x="5358095" y="529887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97" name="Ellipse 496"/>
            <p:cNvSpPr/>
            <p:nvPr/>
          </p:nvSpPr>
          <p:spPr bwMode="auto">
            <a:xfrm>
              <a:off x="5462870" y="5098848"/>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98" name="Ellipse 497"/>
            <p:cNvSpPr/>
            <p:nvPr/>
          </p:nvSpPr>
          <p:spPr bwMode="auto">
            <a:xfrm>
              <a:off x="5505732" y="529887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99" name="Ellipse 498"/>
            <p:cNvSpPr/>
            <p:nvPr/>
          </p:nvSpPr>
          <p:spPr bwMode="auto">
            <a:xfrm>
              <a:off x="5420007" y="548937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00" name="Ellipse 499"/>
            <p:cNvSpPr/>
            <p:nvPr/>
          </p:nvSpPr>
          <p:spPr bwMode="auto">
            <a:xfrm>
              <a:off x="5558120" y="564177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01" name="Ellipse 500"/>
            <p:cNvSpPr/>
            <p:nvPr/>
          </p:nvSpPr>
          <p:spPr bwMode="auto">
            <a:xfrm>
              <a:off x="5658132" y="545127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02" name="Ellipse 501"/>
            <p:cNvSpPr/>
            <p:nvPr/>
          </p:nvSpPr>
          <p:spPr bwMode="auto">
            <a:xfrm>
              <a:off x="5662895" y="5251248"/>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03" name="Ellipse 502"/>
            <p:cNvSpPr/>
            <p:nvPr/>
          </p:nvSpPr>
          <p:spPr bwMode="auto">
            <a:xfrm>
              <a:off x="5929783" y="5369130"/>
              <a:ext cx="54000" cy="54000"/>
            </a:xfrm>
            <a:prstGeom prst="ellipse">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04" name="Ellipse 503"/>
            <p:cNvSpPr/>
            <p:nvPr/>
          </p:nvSpPr>
          <p:spPr bwMode="auto">
            <a:xfrm>
              <a:off x="6134571" y="5521530"/>
              <a:ext cx="54000" cy="54000"/>
            </a:xfrm>
            <a:prstGeom prst="ellipse">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05" name="Ellipse 504"/>
            <p:cNvSpPr/>
            <p:nvPr/>
          </p:nvSpPr>
          <p:spPr bwMode="auto">
            <a:xfrm>
              <a:off x="5901208" y="5769181"/>
              <a:ext cx="54000" cy="54000"/>
            </a:xfrm>
            <a:prstGeom prst="ellipse">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06" name="Ellipse 505"/>
            <p:cNvSpPr/>
            <p:nvPr/>
          </p:nvSpPr>
          <p:spPr bwMode="auto">
            <a:xfrm>
              <a:off x="5362857" y="5808461"/>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07" name="Ellipse 506"/>
            <p:cNvSpPr/>
            <p:nvPr/>
          </p:nvSpPr>
          <p:spPr bwMode="auto">
            <a:xfrm>
              <a:off x="5553356" y="4355898"/>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08" name="Ellipse 507"/>
            <p:cNvSpPr/>
            <p:nvPr/>
          </p:nvSpPr>
          <p:spPr bwMode="auto">
            <a:xfrm>
              <a:off x="5061546" y="4174121"/>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09" name="Ellipse 508"/>
            <p:cNvSpPr/>
            <p:nvPr/>
          </p:nvSpPr>
          <p:spPr bwMode="auto">
            <a:xfrm>
              <a:off x="4828184" y="395504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10" name="Ellipse 509"/>
            <p:cNvSpPr/>
            <p:nvPr/>
          </p:nvSpPr>
          <p:spPr bwMode="auto">
            <a:xfrm>
              <a:off x="4704359" y="3759784"/>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11" name="Ellipse 510"/>
            <p:cNvSpPr/>
            <p:nvPr/>
          </p:nvSpPr>
          <p:spPr bwMode="auto">
            <a:xfrm>
              <a:off x="4790084" y="4521784"/>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12" name="Ellipse 511"/>
            <p:cNvSpPr/>
            <p:nvPr/>
          </p:nvSpPr>
          <p:spPr bwMode="auto">
            <a:xfrm>
              <a:off x="4966296" y="4640847"/>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13" name="Ellipse 512"/>
            <p:cNvSpPr/>
            <p:nvPr/>
          </p:nvSpPr>
          <p:spPr bwMode="auto">
            <a:xfrm>
              <a:off x="5109171" y="4693234"/>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14" name="Ellipse 513"/>
            <p:cNvSpPr/>
            <p:nvPr/>
          </p:nvSpPr>
          <p:spPr bwMode="auto">
            <a:xfrm>
              <a:off x="5090121" y="4998034"/>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15" name="Ellipse 514"/>
            <p:cNvSpPr/>
            <p:nvPr/>
          </p:nvSpPr>
          <p:spPr bwMode="auto">
            <a:xfrm>
              <a:off x="4680546" y="4369384"/>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16" name="Ellipse 515"/>
            <p:cNvSpPr/>
            <p:nvPr/>
          </p:nvSpPr>
          <p:spPr bwMode="auto">
            <a:xfrm>
              <a:off x="4875809" y="4455109"/>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17" name="Ellipse 516"/>
            <p:cNvSpPr/>
            <p:nvPr/>
          </p:nvSpPr>
          <p:spPr bwMode="auto">
            <a:xfrm>
              <a:off x="4675784" y="469799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18" name="Ellipse 517"/>
            <p:cNvSpPr/>
            <p:nvPr/>
          </p:nvSpPr>
          <p:spPr bwMode="auto">
            <a:xfrm>
              <a:off x="5415243" y="4227310"/>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19" name="Ellipse 518"/>
            <p:cNvSpPr/>
            <p:nvPr/>
          </p:nvSpPr>
          <p:spPr bwMode="auto">
            <a:xfrm>
              <a:off x="3979798" y="3619973"/>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20" name="Ellipse 519"/>
            <p:cNvSpPr/>
            <p:nvPr/>
          </p:nvSpPr>
          <p:spPr bwMode="auto">
            <a:xfrm>
              <a:off x="4136961" y="3862860"/>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21" name="Ellipse 520"/>
            <p:cNvSpPr/>
            <p:nvPr/>
          </p:nvSpPr>
          <p:spPr bwMode="auto">
            <a:xfrm>
              <a:off x="4341749" y="3791423"/>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22" name="Ellipse 521"/>
            <p:cNvSpPr/>
            <p:nvPr/>
          </p:nvSpPr>
          <p:spPr bwMode="auto">
            <a:xfrm>
              <a:off x="3998849" y="4862985"/>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23" name="Ellipse 522"/>
            <p:cNvSpPr/>
            <p:nvPr/>
          </p:nvSpPr>
          <p:spPr bwMode="auto">
            <a:xfrm>
              <a:off x="4203636" y="4777260"/>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24" name="Ellipse 523"/>
            <p:cNvSpPr/>
            <p:nvPr/>
          </p:nvSpPr>
          <p:spPr bwMode="auto">
            <a:xfrm>
              <a:off x="4356036" y="4934423"/>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25" name="Ellipse 524"/>
            <p:cNvSpPr/>
            <p:nvPr/>
          </p:nvSpPr>
          <p:spPr bwMode="auto">
            <a:xfrm>
              <a:off x="4055999" y="4258148"/>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26" name="Ellipse 525"/>
            <p:cNvSpPr/>
            <p:nvPr/>
          </p:nvSpPr>
          <p:spPr bwMode="auto">
            <a:xfrm>
              <a:off x="4742459" y="4607509"/>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27" name="Ellipse 526"/>
            <p:cNvSpPr/>
            <p:nvPr/>
          </p:nvSpPr>
          <p:spPr bwMode="auto">
            <a:xfrm>
              <a:off x="4904384" y="4802771"/>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28" name="Ellipse 527"/>
            <p:cNvSpPr/>
            <p:nvPr/>
          </p:nvSpPr>
          <p:spPr bwMode="auto">
            <a:xfrm>
              <a:off x="3440552" y="3669861"/>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29" name="Ellipse 528"/>
            <p:cNvSpPr/>
            <p:nvPr/>
          </p:nvSpPr>
          <p:spPr bwMode="auto">
            <a:xfrm>
              <a:off x="3245289" y="3684149"/>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30" name="Ellipse 529"/>
            <p:cNvSpPr/>
            <p:nvPr/>
          </p:nvSpPr>
          <p:spPr bwMode="auto">
            <a:xfrm>
              <a:off x="3578665" y="3779399"/>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31" name="Ellipse 530"/>
            <p:cNvSpPr/>
            <p:nvPr/>
          </p:nvSpPr>
          <p:spPr bwMode="auto">
            <a:xfrm>
              <a:off x="3278627" y="3398399"/>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32" name="Ellipse 531"/>
            <p:cNvSpPr/>
            <p:nvPr/>
          </p:nvSpPr>
          <p:spPr bwMode="auto">
            <a:xfrm>
              <a:off x="2649836" y="2898903"/>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33" name="Ellipse 532"/>
            <p:cNvSpPr/>
            <p:nvPr/>
          </p:nvSpPr>
          <p:spPr bwMode="auto">
            <a:xfrm>
              <a:off x="2668886" y="3313240"/>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34" name="Ellipse 533"/>
            <p:cNvSpPr/>
            <p:nvPr/>
          </p:nvSpPr>
          <p:spPr bwMode="auto">
            <a:xfrm>
              <a:off x="2921298" y="3222753"/>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35" name="Ellipse 534"/>
            <p:cNvSpPr/>
            <p:nvPr/>
          </p:nvSpPr>
          <p:spPr bwMode="auto">
            <a:xfrm>
              <a:off x="2921298" y="3632327"/>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36" name="Ellipse 535"/>
            <p:cNvSpPr/>
            <p:nvPr/>
          </p:nvSpPr>
          <p:spPr bwMode="auto">
            <a:xfrm>
              <a:off x="2816524" y="2332166"/>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37" name="Ellipse 536"/>
            <p:cNvSpPr/>
            <p:nvPr/>
          </p:nvSpPr>
          <p:spPr bwMode="auto">
            <a:xfrm>
              <a:off x="2104976" y="2253796"/>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38" name="Ellipse 537"/>
            <p:cNvSpPr/>
            <p:nvPr/>
          </p:nvSpPr>
          <p:spPr bwMode="auto">
            <a:xfrm>
              <a:off x="1947814" y="2739572"/>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39" name="Ellipse 538"/>
            <p:cNvSpPr/>
            <p:nvPr/>
          </p:nvSpPr>
          <p:spPr bwMode="auto">
            <a:xfrm>
              <a:off x="1928763" y="3563484"/>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40" name="Ellipse 539"/>
            <p:cNvSpPr/>
            <p:nvPr/>
          </p:nvSpPr>
          <p:spPr bwMode="auto">
            <a:xfrm>
              <a:off x="1990676" y="4058784"/>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41" name="Ellipse 540"/>
            <p:cNvSpPr/>
            <p:nvPr/>
          </p:nvSpPr>
          <p:spPr bwMode="auto">
            <a:xfrm>
              <a:off x="2362152" y="3615872"/>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42" name="Ellipse 541"/>
            <p:cNvSpPr/>
            <p:nvPr/>
          </p:nvSpPr>
          <p:spPr bwMode="auto">
            <a:xfrm>
              <a:off x="1100135" y="2493430"/>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43" name="Ellipse 542"/>
            <p:cNvSpPr/>
            <p:nvPr/>
          </p:nvSpPr>
          <p:spPr bwMode="auto">
            <a:xfrm>
              <a:off x="1200148" y="2245780"/>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44" name="Ellipse 543"/>
            <p:cNvSpPr/>
            <p:nvPr/>
          </p:nvSpPr>
          <p:spPr bwMode="auto">
            <a:xfrm>
              <a:off x="1433510" y="1469492"/>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45" name="Ellipse 544"/>
            <p:cNvSpPr/>
            <p:nvPr/>
          </p:nvSpPr>
          <p:spPr bwMode="auto">
            <a:xfrm>
              <a:off x="1680502" y="3766622"/>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46" name="Ellipse 545"/>
            <p:cNvSpPr/>
            <p:nvPr/>
          </p:nvSpPr>
          <p:spPr bwMode="auto">
            <a:xfrm>
              <a:off x="1319210" y="2745842"/>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47" name="Ellipse 546"/>
            <p:cNvSpPr/>
            <p:nvPr/>
          </p:nvSpPr>
          <p:spPr bwMode="auto">
            <a:xfrm>
              <a:off x="3288151" y="4603311"/>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48" name="Ellipse 547"/>
            <p:cNvSpPr/>
            <p:nvPr/>
          </p:nvSpPr>
          <p:spPr bwMode="auto">
            <a:xfrm>
              <a:off x="3554851" y="3993711"/>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49" name="Ellipse 548"/>
            <p:cNvSpPr/>
            <p:nvPr/>
          </p:nvSpPr>
          <p:spPr bwMode="auto">
            <a:xfrm>
              <a:off x="3550089" y="4155636"/>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50" name="Ellipse 549"/>
            <p:cNvSpPr/>
            <p:nvPr/>
          </p:nvSpPr>
          <p:spPr bwMode="auto">
            <a:xfrm>
              <a:off x="4065524" y="4010498"/>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51" name="Ellipse 550"/>
            <p:cNvSpPr/>
            <p:nvPr/>
          </p:nvSpPr>
          <p:spPr bwMode="auto">
            <a:xfrm>
              <a:off x="4260786" y="4081936"/>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52" name="Ellipse 551"/>
            <p:cNvSpPr/>
            <p:nvPr/>
          </p:nvSpPr>
          <p:spPr bwMode="auto">
            <a:xfrm>
              <a:off x="4265549" y="4167661"/>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53" name="Ellipse 552"/>
            <p:cNvSpPr/>
            <p:nvPr/>
          </p:nvSpPr>
          <p:spPr bwMode="auto">
            <a:xfrm>
              <a:off x="3875023" y="3915248"/>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54" name="Ellipse 553"/>
            <p:cNvSpPr/>
            <p:nvPr/>
          </p:nvSpPr>
          <p:spPr bwMode="auto">
            <a:xfrm>
              <a:off x="2428827" y="3906384"/>
              <a:ext cx="54000" cy="54000"/>
            </a:xfrm>
            <a:prstGeom prst="ellipse">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55" name="Ellipse 554"/>
            <p:cNvSpPr/>
            <p:nvPr/>
          </p:nvSpPr>
          <p:spPr bwMode="auto">
            <a:xfrm>
              <a:off x="2395490" y="3777796"/>
              <a:ext cx="54000" cy="54000"/>
            </a:xfrm>
            <a:prstGeom prst="ellipse">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56" name="Ellipse 555"/>
            <p:cNvSpPr/>
            <p:nvPr/>
          </p:nvSpPr>
          <p:spPr bwMode="auto">
            <a:xfrm>
              <a:off x="2452640" y="3568247"/>
              <a:ext cx="54000" cy="54000"/>
            </a:xfrm>
            <a:prstGeom prst="ellipse">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57" name="Ellipse 556"/>
            <p:cNvSpPr/>
            <p:nvPr/>
          </p:nvSpPr>
          <p:spPr bwMode="auto">
            <a:xfrm>
              <a:off x="2414540" y="3425372"/>
              <a:ext cx="54000" cy="54000"/>
            </a:xfrm>
            <a:prstGeom prst="ellipse">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58" name="Ellipse 557"/>
            <p:cNvSpPr/>
            <p:nvPr/>
          </p:nvSpPr>
          <p:spPr bwMode="auto">
            <a:xfrm>
              <a:off x="3111938" y="3960373"/>
              <a:ext cx="54000" cy="54000"/>
            </a:xfrm>
            <a:prstGeom prst="ellipse">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59" name="Ellipse 558"/>
            <p:cNvSpPr/>
            <p:nvPr/>
          </p:nvSpPr>
          <p:spPr bwMode="auto">
            <a:xfrm>
              <a:off x="3102413" y="4265173"/>
              <a:ext cx="54000" cy="54000"/>
            </a:xfrm>
            <a:prstGeom prst="ellipse">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60" name="Ellipse 559"/>
            <p:cNvSpPr/>
            <p:nvPr/>
          </p:nvSpPr>
          <p:spPr bwMode="auto">
            <a:xfrm>
              <a:off x="3135751" y="3807973"/>
              <a:ext cx="54000" cy="54000"/>
            </a:xfrm>
            <a:prstGeom prst="ellipse">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61" name="Ellipse 560"/>
            <p:cNvSpPr/>
            <p:nvPr/>
          </p:nvSpPr>
          <p:spPr bwMode="auto">
            <a:xfrm>
              <a:off x="3140513" y="4160398"/>
              <a:ext cx="54000" cy="54000"/>
            </a:xfrm>
            <a:prstGeom prst="ellipse">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62" name="Ellipse 561"/>
            <p:cNvSpPr/>
            <p:nvPr/>
          </p:nvSpPr>
          <p:spPr bwMode="auto">
            <a:xfrm>
              <a:off x="3078601" y="3503173"/>
              <a:ext cx="54000" cy="54000"/>
            </a:xfrm>
            <a:prstGeom prst="ellipse">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63" name="Ellipse 562"/>
            <p:cNvSpPr/>
            <p:nvPr/>
          </p:nvSpPr>
          <p:spPr bwMode="auto">
            <a:xfrm>
              <a:off x="3746201" y="4555782"/>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64" name="Ellipse 563"/>
            <p:cNvSpPr/>
            <p:nvPr/>
          </p:nvSpPr>
          <p:spPr bwMode="auto">
            <a:xfrm>
              <a:off x="3798588" y="4122394"/>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65" name="Ellipse 564"/>
            <p:cNvSpPr/>
            <p:nvPr/>
          </p:nvSpPr>
          <p:spPr bwMode="auto">
            <a:xfrm>
              <a:off x="3746201" y="4289082"/>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66" name="Ellipse 565"/>
            <p:cNvSpPr/>
            <p:nvPr/>
          </p:nvSpPr>
          <p:spPr bwMode="auto">
            <a:xfrm>
              <a:off x="3746201" y="3641382"/>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67" name="Ellipse 566"/>
            <p:cNvSpPr/>
            <p:nvPr/>
          </p:nvSpPr>
          <p:spPr bwMode="auto">
            <a:xfrm>
              <a:off x="4520790" y="4402721"/>
              <a:ext cx="54000" cy="54000"/>
            </a:xfrm>
            <a:prstGeom prst="ellipse">
              <a:avLst/>
            </a:prstGeom>
            <a:solidFill>
              <a:srgbClr val="FFCC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68" name="Ellipse 567"/>
            <p:cNvSpPr/>
            <p:nvPr/>
          </p:nvSpPr>
          <p:spPr bwMode="auto">
            <a:xfrm>
              <a:off x="4535077" y="4717046"/>
              <a:ext cx="54000" cy="54000"/>
            </a:xfrm>
            <a:prstGeom prst="ellipse">
              <a:avLst/>
            </a:prstGeom>
            <a:solidFill>
              <a:srgbClr val="FFCC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69" name="Ellipse 568"/>
            <p:cNvSpPr/>
            <p:nvPr/>
          </p:nvSpPr>
          <p:spPr bwMode="auto">
            <a:xfrm>
              <a:off x="4563653" y="4969459"/>
              <a:ext cx="54000" cy="54000"/>
            </a:xfrm>
            <a:prstGeom prst="ellipse">
              <a:avLst/>
            </a:prstGeom>
            <a:solidFill>
              <a:srgbClr val="FFCC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70" name="Ellipse 569"/>
            <p:cNvSpPr/>
            <p:nvPr/>
          </p:nvSpPr>
          <p:spPr bwMode="auto">
            <a:xfrm>
              <a:off x="4511265" y="3893134"/>
              <a:ext cx="54000" cy="54000"/>
            </a:xfrm>
            <a:prstGeom prst="ellipse">
              <a:avLst/>
            </a:prstGeom>
            <a:solidFill>
              <a:srgbClr val="FFCC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71" name="Ellipse 570"/>
            <p:cNvSpPr/>
            <p:nvPr/>
          </p:nvSpPr>
          <p:spPr bwMode="auto">
            <a:xfrm>
              <a:off x="5213945" y="5078997"/>
              <a:ext cx="54000" cy="54000"/>
            </a:xfrm>
            <a:prstGeom prst="ellipse">
              <a:avLst/>
            </a:prstGeom>
            <a:solidFill>
              <a:srgbClr val="FF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72" name="Ellipse 571"/>
            <p:cNvSpPr/>
            <p:nvPr/>
          </p:nvSpPr>
          <p:spPr bwMode="auto">
            <a:xfrm>
              <a:off x="5242521" y="4802772"/>
              <a:ext cx="54000" cy="54000"/>
            </a:xfrm>
            <a:prstGeom prst="ellipse">
              <a:avLst/>
            </a:prstGeom>
            <a:solidFill>
              <a:srgbClr val="FF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73" name="Ellipse 572"/>
            <p:cNvSpPr/>
            <p:nvPr/>
          </p:nvSpPr>
          <p:spPr bwMode="auto">
            <a:xfrm>
              <a:off x="5247283" y="4255085"/>
              <a:ext cx="54000" cy="54000"/>
            </a:xfrm>
            <a:prstGeom prst="ellipse">
              <a:avLst/>
            </a:prstGeom>
            <a:solidFill>
              <a:srgbClr val="FF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74" name="Ellipse 573"/>
            <p:cNvSpPr/>
            <p:nvPr/>
          </p:nvSpPr>
          <p:spPr bwMode="auto">
            <a:xfrm>
              <a:off x="5185371" y="4436059"/>
              <a:ext cx="54000" cy="54000"/>
            </a:xfrm>
            <a:prstGeom prst="ellipse">
              <a:avLst/>
            </a:prstGeom>
            <a:solidFill>
              <a:srgbClr val="FF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75" name="Ellipse 574"/>
            <p:cNvSpPr/>
            <p:nvPr/>
          </p:nvSpPr>
          <p:spPr bwMode="auto">
            <a:xfrm>
              <a:off x="1462086" y="5493805"/>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76" name="Ellipse 575"/>
            <p:cNvSpPr/>
            <p:nvPr/>
          </p:nvSpPr>
          <p:spPr bwMode="auto">
            <a:xfrm>
              <a:off x="1495423" y="5193766"/>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77" name="Ellipse 576"/>
            <p:cNvSpPr/>
            <p:nvPr/>
          </p:nvSpPr>
          <p:spPr bwMode="auto">
            <a:xfrm>
              <a:off x="2038301" y="5749472"/>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78" name="Ellipse 577"/>
            <p:cNvSpPr/>
            <p:nvPr/>
          </p:nvSpPr>
          <p:spPr bwMode="auto">
            <a:xfrm>
              <a:off x="2497435" y="5584952"/>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79" name="Ellipse 578"/>
            <p:cNvSpPr/>
            <p:nvPr/>
          </p:nvSpPr>
          <p:spPr bwMode="auto">
            <a:xfrm>
              <a:off x="3087985" y="5451602"/>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80" name="Ellipse 579"/>
            <p:cNvSpPr/>
            <p:nvPr/>
          </p:nvSpPr>
          <p:spPr bwMode="auto">
            <a:xfrm>
              <a:off x="2692697" y="5265865"/>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81" name="Ellipse 580"/>
            <p:cNvSpPr/>
            <p:nvPr/>
          </p:nvSpPr>
          <p:spPr bwMode="auto">
            <a:xfrm>
              <a:off x="2773660" y="4842002"/>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82" name="Ellipse 581"/>
            <p:cNvSpPr/>
            <p:nvPr/>
          </p:nvSpPr>
          <p:spPr bwMode="auto">
            <a:xfrm>
              <a:off x="3450076" y="5489136"/>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83" name="Ellipse 582"/>
            <p:cNvSpPr/>
            <p:nvPr/>
          </p:nvSpPr>
          <p:spPr bwMode="auto">
            <a:xfrm>
              <a:off x="2252613" y="4977947"/>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84" name="Ellipse 583"/>
            <p:cNvSpPr/>
            <p:nvPr/>
          </p:nvSpPr>
          <p:spPr bwMode="auto">
            <a:xfrm>
              <a:off x="1843038" y="4782684"/>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85" name="Ellipse 584"/>
            <p:cNvSpPr/>
            <p:nvPr/>
          </p:nvSpPr>
          <p:spPr bwMode="auto">
            <a:xfrm>
              <a:off x="2109739" y="5297035"/>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86" name="Ellipse 585"/>
            <p:cNvSpPr/>
            <p:nvPr/>
          </p:nvSpPr>
          <p:spPr bwMode="auto">
            <a:xfrm>
              <a:off x="3273864" y="5117661"/>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87" name="Ellipse 586"/>
            <p:cNvSpPr/>
            <p:nvPr/>
          </p:nvSpPr>
          <p:spPr bwMode="auto">
            <a:xfrm>
              <a:off x="3965510" y="2457923"/>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88" name="Ellipse 587"/>
            <p:cNvSpPr/>
            <p:nvPr/>
          </p:nvSpPr>
          <p:spPr bwMode="auto">
            <a:xfrm>
              <a:off x="4084573" y="2062635"/>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89" name="Ellipse 588"/>
            <p:cNvSpPr/>
            <p:nvPr/>
          </p:nvSpPr>
          <p:spPr bwMode="auto">
            <a:xfrm>
              <a:off x="4623397" y="1640471"/>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90" name="Ellipse 589"/>
            <p:cNvSpPr/>
            <p:nvPr/>
          </p:nvSpPr>
          <p:spPr bwMode="auto">
            <a:xfrm>
              <a:off x="4909147" y="117374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91" name="Ellipse 590"/>
            <p:cNvSpPr/>
            <p:nvPr/>
          </p:nvSpPr>
          <p:spPr bwMode="auto">
            <a:xfrm>
              <a:off x="5481918" y="1460297"/>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92" name="Ellipse 591"/>
            <p:cNvSpPr/>
            <p:nvPr/>
          </p:nvSpPr>
          <p:spPr bwMode="auto">
            <a:xfrm>
              <a:off x="5853393" y="1750809"/>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93" name="Ellipse 592"/>
            <p:cNvSpPr/>
            <p:nvPr/>
          </p:nvSpPr>
          <p:spPr bwMode="auto">
            <a:xfrm>
              <a:off x="5896255" y="3012871"/>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94" name="Ellipse 593"/>
            <p:cNvSpPr/>
            <p:nvPr/>
          </p:nvSpPr>
          <p:spPr bwMode="auto">
            <a:xfrm>
              <a:off x="5824818" y="3484359"/>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95" name="Ellipse 594"/>
            <p:cNvSpPr/>
            <p:nvPr/>
          </p:nvSpPr>
          <p:spPr bwMode="auto">
            <a:xfrm>
              <a:off x="4470336" y="2205510"/>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96" name="Ellipse 595"/>
            <p:cNvSpPr/>
            <p:nvPr/>
          </p:nvSpPr>
          <p:spPr bwMode="auto">
            <a:xfrm>
              <a:off x="4513198" y="2648423"/>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97" name="Ellipse 596"/>
            <p:cNvSpPr/>
            <p:nvPr/>
          </p:nvSpPr>
          <p:spPr bwMode="auto">
            <a:xfrm>
              <a:off x="5353330" y="2050847"/>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98" name="Ellipse 597"/>
            <p:cNvSpPr/>
            <p:nvPr/>
          </p:nvSpPr>
          <p:spPr bwMode="auto">
            <a:xfrm>
              <a:off x="5453343" y="2379459"/>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99" name="Ellipse 598"/>
            <p:cNvSpPr/>
            <p:nvPr/>
          </p:nvSpPr>
          <p:spPr bwMode="auto">
            <a:xfrm>
              <a:off x="5729568" y="2246110"/>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00" name="Ellipse 599"/>
            <p:cNvSpPr/>
            <p:nvPr/>
          </p:nvSpPr>
          <p:spPr bwMode="auto">
            <a:xfrm>
              <a:off x="4847234" y="2054809"/>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01" name="Ellipse 600"/>
            <p:cNvSpPr/>
            <p:nvPr/>
          </p:nvSpPr>
          <p:spPr bwMode="auto">
            <a:xfrm>
              <a:off x="5032972" y="239294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02" name="Ellipse 601"/>
            <p:cNvSpPr/>
            <p:nvPr/>
          </p:nvSpPr>
          <p:spPr bwMode="auto">
            <a:xfrm>
              <a:off x="5066309" y="1564271"/>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03" name="Ellipse 602"/>
            <p:cNvSpPr/>
            <p:nvPr/>
          </p:nvSpPr>
          <p:spPr bwMode="auto">
            <a:xfrm>
              <a:off x="4156010" y="2881786"/>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04" name="Ellipse 603"/>
            <p:cNvSpPr/>
            <p:nvPr/>
          </p:nvSpPr>
          <p:spPr bwMode="auto">
            <a:xfrm>
              <a:off x="4370322" y="3219923"/>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05" name="Ellipse 604"/>
            <p:cNvSpPr/>
            <p:nvPr/>
          </p:nvSpPr>
          <p:spPr bwMode="auto">
            <a:xfrm>
              <a:off x="3998848" y="3158011"/>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06" name="Ellipse 605"/>
            <p:cNvSpPr/>
            <p:nvPr/>
          </p:nvSpPr>
          <p:spPr bwMode="auto">
            <a:xfrm>
              <a:off x="4885334" y="2683459"/>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07" name="Ellipse 606"/>
            <p:cNvSpPr/>
            <p:nvPr/>
          </p:nvSpPr>
          <p:spPr bwMode="auto">
            <a:xfrm>
              <a:off x="4713884" y="3407359"/>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08" name="Ellipse 607"/>
            <p:cNvSpPr/>
            <p:nvPr/>
          </p:nvSpPr>
          <p:spPr bwMode="auto">
            <a:xfrm>
              <a:off x="5052021" y="3088272"/>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09" name="Ellipse 608"/>
            <p:cNvSpPr/>
            <p:nvPr/>
          </p:nvSpPr>
          <p:spPr bwMode="auto">
            <a:xfrm>
              <a:off x="5491443" y="2889047"/>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10" name="Ellipse 609"/>
            <p:cNvSpPr/>
            <p:nvPr/>
          </p:nvSpPr>
          <p:spPr bwMode="auto">
            <a:xfrm>
              <a:off x="5381905" y="3493884"/>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11" name="Text Box 4"/>
            <p:cNvSpPr txBox="1">
              <a:spLocks noChangeArrowheads="1"/>
            </p:cNvSpPr>
            <p:nvPr/>
          </p:nvSpPr>
          <p:spPr bwMode="auto">
            <a:xfrm>
              <a:off x="5324565" y="4112369"/>
              <a:ext cx="2083579" cy="329126"/>
            </a:xfrm>
            <a:prstGeom prst="rect">
              <a:avLst/>
            </a:prstGeom>
            <a:solidFill>
              <a:srgbClr val="000000"/>
            </a:solid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0,5 M</a:t>
              </a:r>
              <a:r>
                <a:rPr kumimoji="0" lang="de-DE" sz="1100" b="0" i="0" u="none" strike="noStrike" kern="0" cap="none" spc="0" normalizeH="0" baseline="-25000" noProof="0" dirty="0">
                  <a:ln>
                    <a:noFill/>
                  </a:ln>
                  <a:solidFill>
                    <a:srgbClr val="FFFFFF"/>
                  </a:solidFill>
                  <a:effectLst/>
                  <a:uLnTx/>
                  <a:uFillTx/>
                  <a:cs typeface="+mn-cs"/>
                </a:rPr>
                <a:t>ʘ</a:t>
              </a:r>
              <a:r>
                <a:rPr kumimoji="0" lang="de-DE" sz="1100" b="0" i="0" u="none" strike="noStrike" kern="0" cap="none" spc="0" normalizeH="0" baseline="0" noProof="0" dirty="0">
                  <a:ln>
                    <a:noFill/>
                  </a:ln>
                  <a:solidFill>
                    <a:srgbClr val="FFFFFF"/>
                  </a:solidFill>
                  <a:effectLst/>
                  <a:uLnTx/>
                  <a:uFillTx/>
                  <a:cs typeface="+mn-cs"/>
                </a:rPr>
                <a:t> 10</a:t>
              </a:r>
              <a:r>
                <a:rPr kumimoji="0" lang="de-DE" sz="1100" b="0" i="0" u="none" strike="noStrike" kern="0" cap="none" spc="0" normalizeH="0" baseline="30000" noProof="0" dirty="0">
                  <a:ln>
                    <a:noFill/>
                  </a:ln>
                  <a:solidFill>
                    <a:srgbClr val="FFFFFF"/>
                  </a:solidFill>
                  <a:effectLst/>
                  <a:uLnTx/>
                  <a:uFillTx/>
                  <a:cs typeface="+mn-cs"/>
                </a:rPr>
                <a:t>11</a:t>
              </a:r>
              <a:r>
                <a:rPr kumimoji="0" lang="de-DE" sz="1100" b="0" i="0" u="none" strike="noStrike" kern="0" cap="none" spc="0" normalizeH="0" baseline="0" noProof="0" dirty="0">
                  <a:ln>
                    <a:noFill/>
                  </a:ln>
                  <a:solidFill>
                    <a:srgbClr val="FFFFFF"/>
                  </a:solidFill>
                  <a:effectLst/>
                  <a:uLnTx/>
                  <a:uFillTx/>
                  <a:cs typeface="+mn-cs"/>
                </a:rPr>
                <a:t> a</a:t>
              </a:r>
              <a:endParaRPr kumimoji="0" lang="de-DE" sz="1100" b="0" i="0" u="none" strike="noStrike" kern="0" cap="none" spc="0" normalizeH="0" baseline="-25000" noProof="0" dirty="0">
                <a:ln>
                  <a:noFill/>
                </a:ln>
                <a:solidFill>
                  <a:srgbClr val="FFFFFF"/>
                </a:solidFill>
                <a:effectLst/>
                <a:uLnTx/>
                <a:uFillTx/>
                <a:cs typeface="+mn-cs"/>
              </a:endParaRPr>
            </a:p>
          </p:txBody>
        </p:sp>
        <p:sp>
          <p:nvSpPr>
            <p:cNvPr id="612" name="Text Box 4"/>
            <p:cNvSpPr txBox="1">
              <a:spLocks noChangeArrowheads="1"/>
            </p:cNvSpPr>
            <p:nvPr/>
          </p:nvSpPr>
          <p:spPr bwMode="auto">
            <a:xfrm>
              <a:off x="4493483" y="3644796"/>
              <a:ext cx="2189925" cy="329126"/>
            </a:xfrm>
            <a:prstGeom prst="rect">
              <a:avLst/>
            </a:prstGeom>
            <a:solidFill>
              <a:srgbClr val="000000"/>
            </a:solid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1 M</a:t>
              </a:r>
              <a:r>
                <a:rPr kumimoji="0" lang="de-DE" sz="1100" b="0" i="0" u="none" strike="noStrike" kern="0" cap="none" spc="0" normalizeH="0" baseline="-25000" noProof="0" dirty="0">
                  <a:ln>
                    <a:noFill/>
                  </a:ln>
                  <a:solidFill>
                    <a:srgbClr val="FFFFFF"/>
                  </a:solidFill>
                  <a:effectLst/>
                  <a:uLnTx/>
                  <a:uFillTx/>
                  <a:cs typeface="+mn-cs"/>
                </a:rPr>
                <a:t>ʘ </a:t>
              </a:r>
              <a:r>
                <a:rPr kumimoji="0" lang="de-DE" sz="1100" b="0" i="0" u="none" strike="noStrike" kern="0" cap="none" spc="0" normalizeH="0" baseline="0" noProof="0" dirty="0">
                  <a:ln>
                    <a:noFill/>
                  </a:ln>
                  <a:solidFill>
                    <a:srgbClr val="FFFFFF"/>
                  </a:solidFill>
                  <a:effectLst/>
                  <a:uLnTx/>
                  <a:uFillTx/>
                  <a:cs typeface="+mn-cs"/>
                </a:rPr>
                <a:t>10</a:t>
              </a:r>
              <a:r>
                <a:rPr kumimoji="0" lang="de-DE" sz="1100" b="0" i="0" u="none" strike="noStrike" kern="0" cap="none" spc="0" normalizeH="0" baseline="30000" noProof="0" dirty="0">
                  <a:ln>
                    <a:noFill/>
                  </a:ln>
                  <a:solidFill>
                    <a:srgbClr val="FFFFFF"/>
                  </a:solidFill>
                  <a:effectLst/>
                  <a:uLnTx/>
                  <a:uFillTx/>
                  <a:cs typeface="+mn-cs"/>
                </a:rPr>
                <a:t>10</a:t>
              </a:r>
              <a:r>
                <a:rPr kumimoji="0" lang="de-DE" sz="1100" b="0" i="0" u="none" strike="noStrike" kern="0" cap="none" spc="0" normalizeH="0" baseline="0" noProof="0" dirty="0">
                  <a:ln>
                    <a:noFill/>
                  </a:ln>
                  <a:solidFill>
                    <a:srgbClr val="FFFFFF"/>
                  </a:solidFill>
                  <a:effectLst/>
                  <a:uLnTx/>
                  <a:uFillTx/>
                  <a:cs typeface="+mn-cs"/>
                </a:rPr>
                <a:t> a</a:t>
              </a:r>
              <a:endParaRPr kumimoji="0" lang="de-DE" sz="1100" b="0" i="0" u="none" strike="noStrike" kern="0" cap="none" spc="0" normalizeH="0" baseline="-25000" noProof="0" dirty="0">
                <a:ln>
                  <a:noFill/>
                </a:ln>
                <a:solidFill>
                  <a:srgbClr val="FFFFFF"/>
                </a:solidFill>
                <a:effectLst/>
                <a:uLnTx/>
                <a:uFillTx/>
                <a:cs typeface="+mn-cs"/>
              </a:endParaRPr>
            </a:p>
          </p:txBody>
        </p:sp>
        <p:sp>
          <p:nvSpPr>
            <p:cNvPr id="613" name="Text Box 4"/>
            <p:cNvSpPr txBox="1">
              <a:spLocks noChangeArrowheads="1"/>
            </p:cNvSpPr>
            <p:nvPr/>
          </p:nvSpPr>
          <p:spPr bwMode="auto">
            <a:xfrm>
              <a:off x="3135655" y="2659791"/>
              <a:ext cx="1672016" cy="329126"/>
            </a:xfrm>
            <a:prstGeom prst="rect">
              <a:avLst/>
            </a:prstGeom>
            <a:solidFill>
              <a:srgbClr val="000000"/>
            </a:solid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5 M</a:t>
              </a:r>
              <a:r>
                <a:rPr kumimoji="0" lang="de-DE" sz="1100" b="0" i="0" u="none" strike="noStrike" kern="0" cap="none" spc="0" normalizeH="0" baseline="-25000" noProof="0" dirty="0">
                  <a:ln>
                    <a:noFill/>
                  </a:ln>
                  <a:solidFill>
                    <a:srgbClr val="FFFFFF"/>
                  </a:solidFill>
                  <a:effectLst/>
                  <a:uLnTx/>
                  <a:uFillTx/>
                  <a:cs typeface="+mn-cs"/>
                </a:rPr>
                <a:t>ʘ</a:t>
              </a:r>
              <a:r>
                <a:rPr kumimoji="0" lang="de-DE" sz="1100" b="0" i="0" u="none" strike="noStrike" kern="0" cap="none" spc="0" normalizeH="0" baseline="0" noProof="0" dirty="0">
                  <a:ln>
                    <a:noFill/>
                  </a:ln>
                  <a:solidFill>
                    <a:srgbClr val="FFFFFF"/>
                  </a:solidFill>
                  <a:effectLst/>
                  <a:uLnTx/>
                  <a:uFillTx/>
                  <a:cs typeface="+mn-cs"/>
                </a:rPr>
                <a:t> 10</a:t>
              </a:r>
              <a:r>
                <a:rPr kumimoji="0" lang="de-DE" sz="1100" b="0" i="0" u="none" strike="noStrike" kern="0" cap="none" spc="0" normalizeH="0" baseline="30000" noProof="0" dirty="0">
                  <a:ln>
                    <a:noFill/>
                  </a:ln>
                  <a:solidFill>
                    <a:srgbClr val="FFFFFF"/>
                  </a:solidFill>
                  <a:effectLst/>
                  <a:uLnTx/>
                  <a:uFillTx/>
                  <a:cs typeface="+mn-cs"/>
                </a:rPr>
                <a:t>8</a:t>
              </a:r>
              <a:r>
                <a:rPr kumimoji="0" lang="de-DE" sz="1100" b="0" i="0" u="none" strike="noStrike" kern="0" cap="none" spc="0" normalizeH="0" baseline="0" noProof="0" dirty="0">
                  <a:ln>
                    <a:noFill/>
                  </a:ln>
                  <a:solidFill>
                    <a:srgbClr val="FFFFFF"/>
                  </a:solidFill>
                  <a:effectLst/>
                  <a:uLnTx/>
                  <a:uFillTx/>
                  <a:cs typeface="+mn-cs"/>
                </a:rPr>
                <a:t> a</a:t>
              </a:r>
              <a:endParaRPr kumimoji="0" lang="de-DE" sz="1100" b="0" i="0" u="none" strike="noStrike" kern="0" cap="none" spc="0" normalizeH="0" baseline="-25000" noProof="0" dirty="0">
                <a:ln>
                  <a:noFill/>
                </a:ln>
                <a:solidFill>
                  <a:srgbClr val="FFFFFF"/>
                </a:solidFill>
                <a:effectLst/>
                <a:uLnTx/>
                <a:uFillTx/>
                <a:cs typeface="+mn-cs"/>
              </a:endParaRPr>
            </a:p>
          </p:txBody>
        </p:sp>
        <p:sp>
          <p:nvSpPr>
            <p:cNvPr id="614" name="Text Box 4"/>
            <p:cNvSpPr txBox="1">
              <a:spLocks noChangeArrowheads="1"/>
            </p:cNvSpPr>
            <p:nvPr/>
          </p:nvSpPr>
          <p:spPr bwMode="auto">
            <a:xfrm>
              <a:off x="2100415" y="1657243"/>
              <a:ext cx="2046426" cy="329126"/>
            </a:xfrm>
            <a:prstGeom prst="rect">
              <a:avLst/>
            </a:prstGeom>
            <a:solidFill>
              <a:srgbClr val="000000"/>
            </a:solid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20 M</a:t>
              </a:r>
              <a:r>
                <a:rPr kumimoji="0" lang="de-DE" sz="1100" b="0" i="0" u="none" strike="noStrike" kern="0" cap="none" spc="0" normalizeH="0" baseline="-25000" noProof="0" dirty="0">
                  <a:ln>
                    <a:noFill/>
                  </a:ln>
                  <a:solidFill>
                    <a:srgbClr val="FFFFFF"/>
                  </a:solidFill>
                  <a:effectLst/>
                  <a:uLnTx/>
                  <a:uFillTx/>
                  <a:cs typeface="+mn-cs"/>
                </a:rPr>
                <a:t>ʘ </a:t>
              </a:r>
              <a:r>
                <a:rPr kumimoji="0" lang="de-DE" sz="1100" b="0" i="0" u="none" strike="noStrike" kern="0" cap="none" spc="0" normalizeH="0" baseline="0" noProof="0" dirty="0">
                  <a:ln>
                    <a:noFill/>
                  </a:ln>
                  <a:solidFill>
                    <a:srgbClr val="FFFFFF"/>
                  </a:solidFill>
                  <a:effectLst/>
                  <a:uLnTx/>
                  <a:uFillTx/>
                  <a:cs typeface="+mn-cs"/>
                </a:rPr>
                <a:t>10</a:t>
              </a:r>
              <a:r>
                <a:rPr kumimoji="0" lang="de-DE" sz="1100" b="0" i="0" u="none" strike="noStrike" kern="0" cap="none" spc="0" normalizeH="0" baseline="30000" noProof="0" dirty="0">
                  <a:ln>
                    <a:noFill/>
                  </a:ln>
                  <a:solidFill>
                    <a:srgbClr val="FFFFFF"/>
                  </a:solidFill>
                  <a:effectLst/>
                  <a:uLnTx/>
                  <a:uFillTx/>
                  <a:cs typeface="+mn-cs"/>
                </a:rPr>
                <a:t>7</a:t>
              </a:r>
              <a:r>
                <a:rPr kumimoji="0" lang="de-DE" sz="1100" b="0" i="0" u="none" strike="noStrike" kern="0" cap="none" spc="0" normalizeH="0" baseline="0" noProof="0" dirty="0">
                  <a:ln>
                    <a:noFill/>
                  </a:ln>
                  <a:solidFill>
                    <a:srgbClr val="FFFFFF"/>
                  </a:solidFill>
                  <a:effectLst/>
                  <a:uLnTx/>
                  <a:uFillTx/>
                  <a:cs typeface="+mn-cs"/>
                </a:rPr>
                <a:t> a</a:t>
              </a:r>
            </a:p>
          </p:txBody>
        </p:sp>
        <p:sp>
          <p:nvSpPr>
            <p:cNvPr id="615" name="Line 5"/>
            <p:cNvSpPr>
              <a:spLocks noChangeShapeType="1"/>
            </p:cNvSpPr>
            <p:nvPr/>
          </p:nvSpPr>
          <p:spPr bwMode="auto">
            <a:xfrm flipV="1">
              <a:off x="1682436" y="1926203"/>
              <a:ext cx="372462" cy="234431"/>
            </a:xfrm>
            <a:prstGeom prst="line">
              <a:avLst/>
            </a:prstGeom>
            <a:noFill/>
            <a:ln w="19050">
              <a:solidFill>
                <a:srgbClr val="FFFFFF"/>
              </a:solidFill>
              <a:round/>
              <a:headEnd/>
              <a:tailEnd type="none" w="med" len="lg"/>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16" name="Line 5"/>
            <p:cNvSpPr>
              <a:spLocks noChangeShapeType="1"/>
            </p:cNvSpPr>
            <p:nvPr/>
          </p:nvSpPr>
          <p:spPr bwMode="auto">
            <a:xfrm flipV="1">
              <a:off x="2438400" y="3005702"/>
              <a:ext cx="695998" cy="448697"/>
            </a:xfrm>
            <a:prstGeom prst="line">
              <a:avLst/>
            </a:prstGeom>
            <a:noFill/>
            <a:ln w="19050">
              <a:solidFill>
                <a:srgbClr val="FFFFFF"/>
              </a:solidFill>
              <a:round/>
              <a:headEnd/>
              <a:tailEnd type="none" w="med" len="lg"/>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17" name="Line 5"/>
            <p:cNvSpPr>
              <a:spLocks noChangeShapeType="1"/>
            </p:cNvSpPr>
            <p:nvPr/>
          </p:nvSpPr>
          <p:spPr bwMode="auto">
            <a:xfrm flipV="1">
              <a:off x="3543300" y="3628002"/>
              <a:ext cx="607098" cy="372497"/>
            </a:xfrm>
            <a:prstGeom prst="line">
              <a:avLst/>
            </a:prstGeom>
            <a:noFill/>
            <a:ln w="19050">
              <a:solidFill>
                <a:srgbClr val="FFFFFF"/>
              </a:solidFill>
              <a:round/>
              <a:headEnd/>
              <a:tailEnd type="none" w="med" len="lg"/>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18" name="Line 5"/>
            <p:cNvSpPr>
              <a:spLocks noChangeShapeType="1"/>
            </p:cNvSpPr>
            <p:nvPr/>
          </p:nvSpPr>
          <p:spPr bwMode="auto">
            <a:xfrm flipV="1">
              <a:off x="4097023" y="3915340"/>
              <a:ext cx="372462" cy="234431"/>
            </a:xfrm>
            <a:prstGeom prst="line">
              <a:avLst/>
            </a:prstGeom>
            <a:noFill/>
            <a:ln w="19050">
              <a:solidFill>
                <a:srgbClr val="FFFFFF"/>
              </a:solidFill>
              <a:round/>
              <a:headEnd/>
              <a:tailEnd type="none" w="med" len="lg"/>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34" name="Line 5"/>
            <p:cNvSpPr>
              <a:spLocks noChangeShapeType="1"/>
            </p:cNvSpPr>
            <p:nvPr/>
          </p:nvSpPr>
          <p:spPr bwMode="auto">
            <a:xfrm flipV="1">
              <a:off x="4997136" y="4415403"/>
              <a:ext cx="372462" cy="234431"/>
            </a:xfrm>
            <a:prstGeom prst="line">
              <a:avLst/>
            </a:prstGeom>
            <a:noFill/>
            <a:ln w="19050">
              <a:solidFill>
                <a:srgbClr val="FFFFFF"/>
              </a:solidFill>
              <a:round/>
              <a:headEnd/>
              <a:tailEnd type="none" w="med" len="lg"/>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835" name="Text Box 4"/>
            <p:cNvSpPr txBox="1">
              <a:spLocks noChangeArrowheads="1"/>
            </p:cNvSpPr>
            <p:nvPr/>
          </p:nvSpPr>
          <p:spPr bwMode="auto">
            <a:xfrm>
              <a:off x="4163223" y="3312568"/>
              <a:ext cx="1841652" cy="329126"/>
            </a:xfrm>
            <a:prstGeom prst="rect">
              <a:avLst/>
            </a:prstGeom>
            <a:solidFill>
              <a:srgbClr val="000000"/>
            </a:soli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2 M</a:t>
              </a:r>
              <a:r>
                <a:rPr kumimoji="0" lang="de-DE" sz="1100" b="0" i="0" u="none" strike="noStrike" kern="0" cap="none" spc="0" normalizeH="0" baseline="-25000" noProof="0" dirty="0">
                  <a:ln>
                    <a:noFill/>
                  </a:ln>
                  <a:solidFill>
                    <a:srgbClr val="FFFFFF"/>
                  </a:solidFill>
                  <a:effectLst/>
                  <a:uLnTx/>
                  <a:uFillTx/>
                  <a:cs typeface="+mn-cs"/>
                </a:rPr>
                <a:t>ʘ</a:t>
              </a:r>
              <a:r>
                <a:rPr kumimoji="0" lang="de-DE" sz="1100" b="0" i="0" u="none" strike="noStrike" kern="0" cap="none" spc="0" normalizeH="0" baseline="0" noProof="0" dirty="0">
                  <a:ln>
                    <a:noFill/>
                  </a:ln>
                  <a:solidFill>
                    <a:srgbClr val="FFFFFF"/>
                  </a:solidFill>
                  <a:effectLst/>
                  <a:uLnTx/>
                  <a:uFillTx/>
                  <a:cs typeface="+mn-cs"/>
                </a:rPr>
                <a:t> 10</a:t>
              </a:r>
              <a:r>
                <a:rPr kumimoji="0" lang="de-DE" sz="1100" b="0" i="0" u="none" strike="noStrike" kern="0" cap="none" spc="0" normalizeH="0" baseline="30000" noProof="0" dirty="0">
                  <a:ln>
                    <a:noFill/>
                  </a:ln>
                  <a:solidFill>
                    <a:srgbClr val="FFFFFF"/>
                  </a:solidFill>
                  <a:effectLst/>
                  <a:uLnTx/>
                  <a:uFillTx/>
                  <a:cs typeface="+mn-cs"/>
                </a:rPr>
                <a:t>9</a:t>
              </a:r>
              <a:r>
                <a:rPr kumimoji="0" lang="de-DE" sz="1100" b="0" i="0" u="none" strike="noStrike" kern="0" cap="none" spc="0" normalizeH="0" baseline="0" noProof="0" dirty="0">
                  <a:ln>
                    <a:noFill/>
                  </a:ln>
                  <a:solidFill>
                    <a:srgbClr val="FFFFFF"/>
                  </a:solidFill>
                  <a:effectLst/>
                  <a:uLnTx/>
                  <a:uFillTx/>
                  <a:cs typeface="+mn-cs"/>
                </a:rPr>
                <a:t> a</a:t>
              </a:r>
            </a:p>
          </p:txBody>
        </p:sp>
      </p:grpSp>
      <p:sp>
        <p:nvSpPr>
          <p:cNvPr id="836" name="Text Box 4"/>
          <p:cNvSpPr txBox="1">
            <a:spLocks noChangeArrowheads="1"/>
          </p:cNvSpPr>
          <p:nvPr/>
        </p:nvSpPr>
        <p:spPr bwMode="auto">
          <a:xfrm>
            <a:off x="504056" y="2061320"/>
            <a:ext cx="1368152" cy="307777"/>
          </a:xfrm>
          <a:prstGeom prst="rect">
            <a:avLst/>
          </a:prstGeom>
          <a:noFill/>
          <a:ln w="9525">
            <a:noFill/>
            <a:miter lim="800000"/>
            <a:headEnd/>
            <a:tailEnd/>
          </a:ln>
        </p:spPr>
        <p:txBody>
          <a:bodyPr wrap="square">
            <a:spAutoFit/>
          </a:bodyPr>
          <a:lstStyle/>
          <a:p>
            <a:pPr>
              <a:spcBef>
                <a:spcPct val="50000"/>
              </a:spcBef>
            </a:pPr>
            <a:r>
              <a:rPr lang="de-DE" sz="1400" dirty="0">
                <a:solidFill>
                  <a:srgbClr val="FFFFFF"/>
                </a:solidFill>
                <a:cs typeface="+mn-cs"/>
              </a:rPr>
              <a:t>Leuchtkraft M</a:t>
            </a:r>
          </a:p>
        </p:txBody>
      </p:sp>
      <p:sp>
        <p:nvSpPr>
          <p:cNvPr id="281" name="Rechteck 280"/>
          <p:cNvSpPr/>
          <p:nvPr/>
        </p:nvSpPr>
        <p:spPr>
          <a:xfrm>
            <a:off x="4572000" y="3645024"/>
            <a:ext cx="559837" cy="2448272"/>
          </a:xfrm>
          <a:prstGeom prst="rect">
            <a:avLst/>
          </a:prstGeom>
          <a:solidFill>
            <a:srgbClr val="92D050">
              <a:alpha val="26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3" name="Rechteck 282"/>
          <p:cNvSpPr/>
          <p:nvPr/>
        </p:nvSpPr>
        <p:spPr>
          <a:xfrm>
            <a:off x="7470648" y="6264207"/>
            <a:ext cx="1673352" cy="276999"/>
          </a:xfrm>
          <a:prstGeom prst="rect">
            <a:avLst/>
          </a:prstGeom>
        </p:spPr>
        <p:txBody>
          <a:bodyPr wrap="square">
            <a:spAutoFit/>
          </a:bodyPr>
          <a:lstStyle>
            <a:defPPr>
              <a:defRPr lang="de-DE"/>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1200" kern="0" dirty="0">
                <a:solidFill>
                  <a:srgbClr val="FFFFFF"/>
                </a:solidFill>
              </a:rPr>
              <a:t>Grafiken</a:t>
            </a:r>
            <a:r>
              <a:rPr kumimoji="0" lang="de-DE" sz="1200" b="0" i="0" u="none" strike="noStrike" kern="0" cap="none" spc="0" normalizeH="0" baseline="0" noProof="0" dirty="0">
                <a:ln>
                  <a:noFill/>
                </a:ln>
                <a:solidFill>
                  <a:srgbClr val="FFFFFF"/>
                </a:solidFill>
                <a:effectLst/>
                <a:uLnTx/>
                <a:uFillTx/>
              </a:rPr>
              <a:t>: S. Hanssen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 grpId="0"/>
      <p:bldP spid="2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descr="https://upload.wikimedia.org/wikipedia/de/9/93/Navi-Sonnensystem-2.png"/>
          <p:cNvPicPr>
            <a:picLocks noChangeAspect="1" noChangeArrowheads="1"/>
          </p:cNvPicPr>
          <p:nvPr/>
        </p:nvPicPr>
        <p:blipFill>
          <a:blip r:embed="rId2" cstate="print"/>
          <a:srcRect/>
          <a:stretch>
            <a:fillRect/>
          </a:stretch>
        </p:blipFill>
        <p:spPr bwMode="auto">
          <a:xfrm rot="10800000" flipH="1" flipV="1">
            <a:off x="4434677" y="2204864"/>
            <a:ext cx="4196139" cy="432048"/>
          </a:xfrm>
          <a:prstGeom prst="rect">
            <a:avLst/>
          </a:prstGeom>
          <a:noFill/>
        </p:spPr>
      </p:pic>
      <p:sp>
        <p:nvSpPr>
          <p:cNvPr id="52" name="Rechteck 51"/>
          <p:cNvSpPr/>
          <p:nvPr/>
        </p:nvSpPr>
        <p:spPr>
          <a:xfrm flipH="1">
            <a:off x="4357396" y="2167541"/>
            <a:ext cx="465314"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echteck 59"/>
          <p:cNvSpPr/>
          <p:nvPr/>
        </p:nvSpPr>
        <p:spPr>
          <a:xfrm flipH="1">
            <a:off x="7884368" y="2204864"/>
            <a:ext cx="839754"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Line 5"/>
          <p:cNvSpPr>
            <a:spLocks noChangeShapeType="1"/>
          </p:cNvSpPr>
          <p:nvPr/>
        </p:nvSpPr>
        <p:spPr bwMode="auto">
          <a:xfrm flipV="1">
            <a:off x="971500" y="764704"/>
            <a:ext cx="100" cy="5112638"/>
          </a:xfrm>
          <a:prstGeom prst="line">
            <a:avLst/>
          </a:prstGeom>
          <a:noFill/>
          <a:ln w="28575">
            <a:solidFill>
              <a:schemeClr val="bg1"/>
            </a:solidFill>
            <a:round/>
            <a:headEnd/>
            <a:tailEnd type="none" w="med" len="lg"/>
          </a:ln>
        </p:spPr>
        <p:txBody>
          <a:bodyPr/>
          <a:lstStyle/>
          <a:p>
            <a:endParaRPr lang="de-DE">
              <a:solidFill>
                <a:srgbClr val="FFFFFF"/>
              </a:solidFill>
            </a:endParaRPr>
          </a:p>
        </p:txBody>
      </p:sp>
      <p:sp>
        <p:nvSpPr>
          <p:cNvPr id="11" name="Line 6"/>
          <p:cNvSpPr>
            <a:spLocks noChangeShapeType="1"/>
          </p:cNvSpPr>
          <p:nvPr/>
        </p:nvSpPr>
        <p:spPr bwMode="auto">
          <a:xfrm flipH="1">
            <a:off x="971498" y="5877272"/>
            <a:ext cx="6840861" cy="70"/>
          </a:xfrm>
          <a:prstGeom prst="line">
            <a:avLst/>
          </a:prstGeom>
          <a:noFill/>
          <a:ln w="28575">
            <a:solidFill>
              <a:schemeClr val="bg1"/>
            </a:solidFill>
            <a:round/>
            <a:headEnd/>
            <a:tailEnd type="none" w="med" len="lg"/>
          </a:ln>
        </p:spPr>
        <p:txBody>
          <a:bodyPr/>
          <a:lstStyle/>
          <a:p>
            <a:endParaRPr lang="de-DE">
              <a:solidFill>
                <a:schemeClr val="bg1"/>
              </a:solidFill>
            </a:endParaRPr>
          </a:p>
        </p:txBody>
      </p:sp>
      <p:cxnSp>
        <p:nvCxnSpPr>
          <p:cNvPr id="12" name="Gerade Verbindung 11"/>
          <p:cNvCxnSpPr/>
          <p:nvPr/>
        </p:nvCxnSpPr>
        <p:spPr bwMode="auto">
          <a:xfrm>
            <a:off x="899592" y="2492896"/>
            <a:ext cx="72010" cy="0"/>
          </a:xfrm>
          <a:prstGeom prst="line">
            <a:avLst/>
          </a:prstGeom>
          <a:solidFill>
            <a:srgbClr val="000000"/>
          </a:solidFill>
          <a:ln w="28575" cap="flat" cmpd="sng" algn="ctr">
            <a:solidFill>
              <a:schemeClr val="bg1"/>
            </a:solidFill>
            <a:prstDash val="solid"/>
            <a:round/>
            <a:headEnd type="none" w="med" len="med"/>
            <a:tailEnd type="none" w="med" len="med"/>
          </a:ln>
          <a:effectLst/>
        </p:spPr>
      </p:cxnSp>
      <p:cxnSp>
        <p:nvCxnSpPr>
          <p:cNvPr id="13" name="Gerade Verbindung 12"/>
          <p:cNvCxnSpPr/>
          <p:nvPr/>
        </p:nvCxnSpPr>
        <p:spPr bwMode="auto">
          <a:xfrm>
            <a:off x="899592" y="764704"/>
            <a:ext cx="72010" cy="0"/>
          </a:xfrm>
          <a:prstGeom prst="line">
            <a:avLst/>
          </a:prstGeom>
          <a:solidFill>
            <a:srgbClr val="000000"/>
          </a:solidFill>
          <a:ln w="28575" cap="flat" cmpd="sng" algn="ctr">
            <a:solidFill>
              <a:schemeClr val="bg1"/>
            </a:solidFill>
            <a:prstDash val="solid"/>
            <a:round/>
            <a:headEnd type="none" w="med" len="med"/>
            <a:tailEnd type="none" w="med" len="med"/>
          </a:ln>
          <a:effectLst/>
        </p:spPr>
      </p:cxnSp>
      <p:cxnSp>
        <p:nvCxnSpPr>
          <p:cNvPr id="14" name="Gerade Verbindung 13"/>
          <p:cNvCxnSpPr/>
          <p:nvPr/>
        </p:nvCxnSpPr>
        <p:spPr bwMode="auto">
          <a:xfrm>
            <a:off x="971600" y="2132856"/>
            <a:ext cx="576064" cy="0"/>
          </a:xfrm>
          <a:prstGeom prst="line">
            <a:avLst/>
          </a:prstGeom>
          <a:solidFill>
            <a:srgbClr val="000000"/>
          </a:solidFill>
          <a:ln w="28575" cap="flat" cmpd="sng" algn="ctr">
            <a:solidFill>
              <a:schemeClr val="bg1"/>
            </a:solidFill>
            <a:prstDash val="sysDash"/>
            <a:round/>
            <a:headEnd type="none" w="med" len="med"/>
            <a:tailEnd type="none" w="med" len="med"/>
          </a:ln>
          <a:effectLst/>
        </p:spPr>
      </p:cxnSp>
      <p:cxnSp>
        <p:nvCxnSpPr>
          <p:cNvPr id="15" name="Gerade Verbindung 14"/>
          <p:cNvCxnSpPr/>
          <p:nvPr/>
        </p:nvCxnSpPr>
        <p:spPr bwMode="auto">
          <a:xfrm>
            <a:off x="899592" y="4221088"/>
            <a:ext cx="72010" cy="0"/>
          </a:xfrm>
          <a:prstGeom prst="line">
            <a:avLst/>
          </a:prstGeom>
          <a:solidFill>
            <a:srgbClr val="000000"/>
          </a:solidFill>
          <a:ln w="28575" cap="flat" cmpd="sng" algn="ctr">
            <a:solidFill>
              <a:schemeClr val="bg1"/>
            </a:solidFill>
            <a:prstDash val="solid"/>
            <a:round/>
            <a:headEnd type="none" w="med" len="med"/>
            <a:tailEnd type="none" w="med" len="med"/>
          </a:ln>
          <a:effectLst/>
        </p:spPr>
      </p:cxnSp>
      <p:cxnSp>
        <p:nvCxnSpPr>
          <p:cNvPr id="16" name="Gerade Verbindung 15"/>
          <p:cNvCxnSpPr/>
          <p:nvPr/>
        </p:nvCxnSpPr>
        <p:spPr bwMode="auto">
          <a:xfrm>
            <a:off x="1691680" y="5877272"/>
            <a:ext cx="0" cy="72010"/>
          </a:xfrm>
          <a:prstGeom prst="line">
            <a:avLst/>
          </a:prstGeom>
          <a:solidFill>
            <a:srgbClr val="000000"/>
          </a:solidFill>
          <a:ln w="28575" cap="flat" cmpd="sng" algn="ctr">
            <a:solidFill>
              <a:schemeClr val="bg1"/>
            </a:solidFill>
            <a:prstDash val="solid"/>
            <a:round/>
            <a:headEnd type="none" w="med" len="med"/>
            <a:tailEnd type="none" w="med" len="med"/>
          </a:ln>
          <a:effectLst/>
        </p:spPr>
      </p:cxnSp>
      <p:cxnSp>
        <p:nvCxnSpPr>
          <p:cNvPr id="17" name="Gerade Verbindung 16"/>
          <p:cNvCxnSpPr/>
          <p:nvPr/>
        </p:nvCxnSpPr>
        <p:spPr bwMode="auto">
          <a:xfrm>
            <a:off x="2915816" y="5877272"/>
            <a:ext cx="0" cy="72010"/>
          </a:xfrm>
          <a:prstGeom prst="line">
            <a:avLst/>
          </a:prstGeom>
          <a:solidFill>
            <a:srgbClr val="000000"/>
          </a:solidFill>
          <a:ln w="28575" cap="flat" cmpd="sng" algn="ctr">
            <a:solidFill>
              <a:schemeClr val="bg1"/>
            </a:solidFill>
            <a:prstDash val="solid"/>
            <a:round/>
            <a:headEnd type="none" w="med" len="med"/>
            <a:tailEnd type="none" w="med" len="med"/>
          </a:ln>
          <a:effectLst/>
        </p:spPr>
      </p:cxnSp>
      <p:cxnSp>
        <p:nvCxnSpPr>
          <p:cNvPr id="18" name="Gerade Verbindung 17"/>
          <p:cNvCxnSpPr/>
          <p:nvPr/>
        </p:nvCxnSpPr>
        <p:spPr bwMode="auto">
          <a:xfrm>
            <a:off x="4139952" y="5877272"/>
            <a:ext cx="0" cy="72010"/>
          </a:xfrm>
          <a:prstGeom prst="line">
            <a:avLst/>
          </a:prstGeom>
          <a:solidFill>
            <a:srgbClr val="000000"/>
          </a:solidFill>
          <a:ln w="28575" cap="flat" cmpd="sng" algn="ctr">
            <a:solidFill>
              <a:schemeClr val="bg1"/>
            </a:solidFill>
            <a:prstDash val="solid"/>
            <a:round/>
            <a:headEnd type="none" w="med" len="med"/>
            <a:tailEnd type="none" w="med" len="med"/>
          </a:ln>
          <a:effectLst/>
        </p:spPr>
      </p:cxnSp>
      <p:cxnSp>
        <p:nvCxnSpPr>
          <p:cNvPr id="22" name="Gerade Verbindung 21"/>
          <p:cNvCxnSpPr/>
          <p:nvPr/>
        </p:nvCxnSpPr>
        <p:spPr bwMode="auto">
          <a:xfrm>
            <a:off x="971600" y="2276872"/>
            <a:ext cx="576064" cy="0"/>
          </a:xfrm>
          <a:prstGeom prst="line">
            <a:avLst/>
          </a:prstGeom>
          <a:solidFill>
            <a:srgbClr val="000000"/>
          </a:solidFill>
          <a:ln w="28575" cap="flat" cmpd="sng" algn="ctr">
            <a:solidFill>
              <a:schemeClr val="bg1"/>
            </a:solidFill>
            <a:prstDash val="sysDash"/>
            <a:round/>
            <a:headEnd type="none" w="med" len="med"/>
            <a:tailEnd type="none" w="med" len="med"/>
          </a:ln>
          <a:effectLst/>
        </p:spPr>
      </p:cxnSp>
      <p:cxnSp>
        <p:nvCxnSpPr>
          <p:cNvPr id="23" name="Gerade Verbindung 22"/>
          <p:cNvCxnSpPr/>
          <p:nvPr/>
        </p:nvCxnSpPr>
        <p:spPr bwMode="auto">
          <a:xfrm>
            <a:off x="971600" y="2564904"/>
            <a:ext cx="576064" cy="0"/>
          </a:xfrm>
          <a:prstGeom prst="line">
            <a:avLst/>
          </a:prstGeom>
          <a:solidFill>
            <a:srgbClr val="000000"/>
          </a:solidFill>
          <a:ln w="28575" cap="flat" cmpd="sng" algn="ctr">
            <a:solidFill>
              <a:schemeClr val="bg1"/>
            </a:solidFill>
            <a:prstDash val="sysDash"/>
            <a:round/>
            <a:headEnd type="none" w="med" len="med"/>
            <a:tailEnd type="none" w="med" len="med"/>
          </a:ln>
          <a:effectLst/>
        </p:spPr>
      </p:cxnSp>
      <p:cxnSp>
        <p:nvCxnSpPr>
          <p:cNvPr id="24" name="Gerade Verbindung 23"/>
          <p:cNvCxnSpPr/>
          <p:nvPr/>
        </p:nvCxnSpPr>
        <p:spPr bwMode="auto">
          <a:xfrm>
            <a:off x="971600" y="2996952"/>
            <a:ext cx="576064" cy="0"/>
          </a:xfrm>
          <a:prstGeom prst="line">
            <a:avLst/>
          </a:prstGeom>
          <a:solidFill>
            <a:srgbClr val="000000"/>
          </a:solidFill>
          <a:ln w="28575" cap="flat" cmpd="sng" algn="ctr">
            <a:solidFill>
              <a:schemeClr val="bg1"/>
            </a:solidFill>
            <a:prstDash val="sysDash"/>
            <a:round/>
            <a:headEnd type="none" w="med" len="med"/>
            <a:tailEnd type="none" w="med" len="med"/>
          </a:ln>
          <a:effectLst/>
        </p:spPr>
      </p:cxnSp>
      <p:cxnSp>
        <p:nvCxnSpPr>
          <p:cNvPr id="25" name="Gerade Verbindung 24"/>
          <p:cNvCxnSpPr/>
          <p:nvPr/>
        </p:nvCxnSpPr>
        <p:spPr bwMode="auto">
          <a:xfrm>
            <a:off x="971600" y="1556792"/>
            <a:ext cx="576064" cy="0"/>
          </a:xfrm>
          <a:prstGeom prst="line">
            <a:avLst/>
          </a:prstGeom>
          <a:solidFill>
            <a:srgbClr val="000000"/>
          </a:solidFill>
          <a:ln w="28575" cap="flat" cmpd="sng" algn="ctr">
            <a:solidFill>
              <a:schemeClr val="bg1"/>
            </a:solidFill>
            <a:prstDash val="sysDash"/>
            <a:round/>
            <a:headEnd type="none" w="med" len="med"/>
            <a:tailEnd type="none" w="med" len="med"/>
          </a:ln>
          <a:effectLst/>
        </p:spPr>
      </p:cxnSp>
      <p:cxnSp>
        <p:nvCxnSpPr>
          <p:cNvPr id="26" name="Gerade Verbindung 25"/>
          <p:cNvCxnSpPr/>
          <p:nvPr/>
        </p:nvCxnSpPr>
        <p:spPr bwMode="auto">
          <a:xfrm>
            <a:off x="5364088" y="5877272"/>
            <a:ext cx="0" cy="72010"/>
          </a:xfrm>
          <a:prstGeom prst="line">
            <a:avLst/>
          </a:prstGeom>
          <a:solidFill>
            <a:srgbClr val="000000"/>
          </a:solidFill>
          <a:ln w="28575" cap="flat" cmpd="sng" algn="ctr">
            <a:solidFill>
              <a:schemeClr val="bg1"/>
            </a:solidFill>
            <a:prstDash val="solid"/>
            <a:round/>
            <a:headEnd type="none" w="med" len="med"/>
            <a:tailEnd type="none" w="med" len="med"/>
          </a:ln>
          <a:effectLst/>
        </p:spPr>
      </p:cxnSp>
      <p:cxnSp>
        <p:nvCxnSpPr>
          <p:cNvPr id="27" name="Gerade Verbindung 26"/>
          <p:cNvCxnSpPr/>
          <p:nvPr/>
        </p:nvCxnSpPr>
        <p:spPr bwMode="auto">
          <a:xfrm>
            <a:off x="6588224" y="5877272"/>
            <a:ext cx="0" cy="72010"/>
          </a:xfrm>
          <a:prstGeom prst="line">
            <a:avLst/>
          </a:prstGeom>
          <a:solidFill>
            <a:srgbClr val="000000"/>
          </a:solidFill>
          <a:ln w="28575" cap="flat" cmpd="sng" algn="ctr">
            <a:solidFill>
              <a:schemeClr val="bg1"/>
            </a:solidFill>
            <a:prstDash val="solid"/>
            <a:round/>
            <a:headEnd type="none" w="med" len="med"/>
            <a:tailEnd type="none" w="med" len="med"/>
          </a:ln>
          <a:effectLst/>
        </p:spPr>
      </p:cxnSp>
      <p:cxnSp>
        <p:nvCxnSpPr>
          <p:cNvPr id="28" name="Gerade Verbindung 27"/>
          <p:cNvCxnSpPr/>
          <p:nvPr/>
        </p:nvCxnSpPr>
        <p:spPr bwMode="auto">
          <a:xfrm>
            <a:off x="7812360" y="5877272"/>
            <a:ext cx="0" cy="72010"/>
          </a:xfrm>
          <a:prstGeom prst="line">
            <a:avLst/>
          </a:prstGeom>
          <a:solidFill>
            <a:srgbClr val="000000"/>
          </a:solidFill>
          <a:ln w="28575" cap="flat" cmpd="sng" algn="ctr">
            <a:solidFill>
              <a:schemeClr val="bg1"/>
            </a:solidFill>
            <a:prstDash val="solid"/>
            <a:round/>
            <a:headEnd type="none" w="med" len="med"/>
            <a:tailEnd type="none" w="med" len="med"/>
          </a:ln>
          <a:effectLst/>
        </p:spPr>
      </p:cxnSp>
      <p:sp>
        <p:nvSpPr>
          <p:cNvPr id="30" name="Freihandform 29"/>
          <p:cNvSpPr/>
          <p:nvPr/>
        </p:nvSpPr>
        <p:spPr>
          <a:xfrm>
            <a:off x="3229769" y="1824261"/>
            <a:ext cx="2974975" cy="2390775"/>
          </a:xfrm>
          <a:custGeom>
            <a:avLst/>
            <a:gdLst>
              <a:gd name="connsiteX0" fmla="*/ 51594 w 2974975"/>
              <a:gd name="connsiteY0" fmla="*/ 2332831 h 2390775"/>
              <a:gd name="connsiteX1" fmla="*/ 475456 w 2974975"/>
              <a:gd name="connsiteY1" fmla="*/ 2013744 h 2390775"/>
              <a:gd name="connsiteX2" fmla="*/ 770731 w 2974975"/>
              <a:gd name="connsiteY2" fmla="*/ 1704181 h 2390775"/>
              <a:gd name="connsiteX3" fmla="*/ 1046956 w 2974975"/>
              <a:gd name="connsiteY3" fmla="*/ 1342231 h 2390775"/>
              <a:gd name="connsiteX4" fmla="*/ 1261269 w 2974975"/>
              <a:gd name="connsiteY4" fmla="*/ 1142206 h 2390775"/>
              <a:gd name="connsiteX5" fmla="*/ 1585119 w 2974975"/>
              <a:gd name="connsiteY5" fmla="*/ 956469 h 2390775"/>
              <a:gd name="connsiteX6" fmla="*/ 1794669 w 2974975"/>
              <a:gd name="connsiteY6" fmla="*/ 785019 h 2390775"/>
              <a:gd name="connsiteX7" fmla="*/ 1975644 w 2974975"/>
              <a:gd name="connsiteY7" fmla="*/ 623094 h 2390775"/>
              <a:gd name="connsiteX8" fmla="*/ 2166144 w 2974975"/>
              <a:gd name="connsiteY8" fmla="*/ 494506 h 2390775"/>
              <a:gd name="connsiteX9" fmla="*/ 2337594 w 2974975"/>
              <a:gd name="connsiteY9" fmla="*/ 375444 h 2390775"/>
              <a:gd name="connsiteX10" fmla="*/ 2447131 w 2974975"/>
              <a:gd name="connsiteY10" fmla="*/ 208756 h 2390775"/>
              <a:gd name="connsiteX11" fmla="*/ 2532856 w 2974975"/>
              <a:gd name="connsiteY11" fmla="*/ 70644 h 2390775"/>
              <a:gd name="connsiteX12" fmla="*/ 2551906 w 2974975"/>
              <a:gd name="connsiteY12" fmla="*/ 23019 h 2390775"/>
              <a:gd name="connsiteX13" fmla="*/ 2570956 w 2974975"/>
              <a:gd name="connsiteY13" fmla="*/ 23019 h 2390775"/>
              <a:gd name="connsiteX14" fmla="*/ 2628106 w 2974975"/>
              <a:gd name="connsiteY14" fmla="*/ 18256 h 2390775"/>
              <a:gd name="connsiteX15" fmla="*/ 2785269 w 2974975"/>
              <a:gd name="connsiteY15" fmla="*/ 18256 h 2390775"/>
              <a:gd name="connsiteX16" fmla="*/ 2937669 w 2974975"/>
              <a:gd name="connsiteY16" fmla="*/ 13494 h 2390775"/>
              <a:gd name="connsiteX17" fmla="*/ 2951956 w 2974975"/>
              <a:gd name="connsiteY17" fmla="*/ 13494 h 2390775"/>
              <a:gd name="connsiteX18" fmla="*/ 2971006 w 2974975"/>
              <a:gd name="connsiteY18" fmla="*/ 13494 h 2390775"/>
              <a:gd name="connsiteX19" fmla="*/ 2928144 w 2974975"/>
              <a:gd name="connsiteY19" fmla="*/ 94456 h 2390775"/>
              <a:gd name="connsiteX20" fmla="*/ 2870994 w 2974975"/>
              <a:gd name="connsiteY20" fmla="*/ 184944 h 2390775"/>
              <a:gd name="connsiteX21" fmla="*/ 2775744 w 2974975"/>
              <a:gd name="connsiteY21" fmla="*/ 313531 h 2390775"/>
              <a:gd name="connsiteX22" fmla="*/ 2599531 w 2974975"/>
              <a:gd name="connsiteY22" fmla="*/ 470694 h 2390775"/>
              <a:gd name="connsiteX23" fmla="*/ 2385219 w 2974975"/>
              <a:gd name="connsiteY23" fmla="*/ 584994 h 2390775"/>
              <a:gd name="connsiteX24" fmla="*/ 2261394 w 2974975"/>
              <a:gd name="connsiteY24" fmla="*/ 685006 h 2390775"/>
              <a:gd name="connsiteX25" fmla="*/ 2156619 w 2974975"/>
              <a:gd name="connsiteY25" fmla="*/ 804069 h 2390775"/>
              <a:gd name="connsiteX26" fmla="*/ 2028031 w 2974975"/>
              <a:gd name="connsiteY26" fmla="*/ 894556 h 2390775"/>
              <a:gd name="connsiteX27" fmla="*/ 1870869 w 2974975"/>
              <a:gd name="connsiteY27" fmla="*/ 985044 h 2390775"/>
              <a:gd name="connsiteX28" fmla="*/ 1704181 w 2974975"/>
              <a:gd name="connsiteY28" fmla="*/ 1085056 h 2390775"/>
              <a:gd name="connsiteX29" fmla="*/ 1523206 w 2974975"/>
              <a:gd name="connsiteY29" fmla="*/ 1246981 h 2390775"/>
              <a:gd name="connsiteX30" fmla="*/ 1327944 w 2974975"/>
              <a:gd name="connsiteY30" fmla="*/ 1451769 h 2390775"/>
              <a:gd name="connsiteX31" fmla="*/ 1085056 w 2974975"/>
              <a:gd name="connsiteY31" fmla="*/ 1737519 h 2390775"/>
              <a:gd name="connsiteX32" fmla="*/ 827881 w 2974975"/>
              <a:gd name="connsiteY32" fmla="*/ 2042319 h 2390775"/>
              <a:gd name="connsiteX33" fmla="*/ 613569 w 2974975"/>
              <a:gd name="connsiteY33" fmla="*/ 2270919 h 2390775"/>
              <a:gd name="connsiteX34" fmla="*/ 546894 w 2974975"/>
              <a:gd name="connsiteY34" fmla="*/ 2337594 h 2390775"/>
              <a:gd name="connsiteX35" fmla="*/ 518319 w 2974975"/>
              <a:gd name="connsiteY35" fmla="*/ 2356644 h 2390775"/>
              <a:gd name="connsiteX36" fmla="*/ 504031 w 2974975"/>
              <a:gd name="connsiteY36" fmla="*/ 2361406 h 2390775"/>
              <a:gd name="connsiteX37" fmla="*/ 465931 w 2974975"/>
              <a:gd name="connsiteY37" fmla="*/ 2361406 h 2390775"/>
              <a:gd name="connsiteX38" fmla="*/ 408781 w 2974975"/>
              <a:gd name="connsiteY38" fmla="*/ 2361406 h 2390775"/>
              <a:gd name="connsiteX39" fmla="*/ 342106 w 2974975"/>
              <a:gd name="connsiteY39" fmla="*/ 2361406 h 2390775"/>
              <a:gd name="connsiteX40" fmla="*/ 165894 w 2974975"/>
              <a:gd name="connsiteY40" fmla="*/ 2361406 h 2390775"/>
              <a:gd name="connsiteX41" fmla="*/ 51594 w 2974975"/>
              <a:gd name="connsiteY41" fmla="*/ 2332831 h 2390775"/>
              <a:gd name="connsiteX0" fmla="*/ 51594 w 2974975"/>
              <a:gd name="connsiteY0" fmla="*/ 2332831 h 2390775"/>
              <a:gd name="connsiteX1" fmla="*/ 475456 w 2974975"/>
              <a:gd name="connsiteY1" fmla="*/ 2013744 h 2390775"/>
              <a:gd name="connsiteX2" fmla="*/ 770731 w 2974975"/>
              <a:gd name="connsiteY2" fmla="*/ 1704181 h 2390775"/>
              <a:gd name="connsiteX3" fmla="*/ 1046956 w 2974975"/>
              <a:gd name="connsiteY3" fmla="*/ 1342231 h 2390775"/>
              <a:gd name="connsiteX4" fmla="*/ 1261269 w 2974975"/>
              <a:gd name="connsiteY4" fmla="*/ 1142206 h 2390775"/>
              <a:gd name="connsiteX5" fmla="*/ 1558255 w 2974975"/>
              <a:gd name="connsiteY5" fmla="*/ 956667 h 2390775"/>
              <a:gd name="connsiteX6" fmla="*/ 1794669 w 2974975"/>
              <a:gd name="connsiteY6" fmla="*/ 785019 h 2390775"/>
              <a:gd name="connsiteX7" fmla="*/ 1975644 w 2974975"/>
              <a:gd name="connsiteY7" fmla="*/ 623094 h 2390775"/>
              <a:gd name="connsiteX8" fmla="*/ 2166144 w 2974975"/>
              <a:gd name="connsiteY8" fmla="*/ 494506 h 2390775"/>
              <a:gd name="connsiteX9" fmla="*/ 2337594 w 2974975"/>
              <a:gd name="connsiteY9" fmla="*/ 375444 h 2390775"/>
              <a:gd name="connsiteX10" fmla="*/ 2447131 w 2974975"/>
              <a:gd name="connsiteY10" fmla="*/ 208756 h 2390775"/>
              <a:gd name="connsiteX11" fmla="*/ 2532856 w 2974975"/>
              <a:gd name="connsiteY11" fmla="*/ 70644 h 2390775"/>
              <a:gd name="connsiteX12" fmla="*/ 2551906 w 2974975"/>
              <a:gd name="connsiteY12" fmla="*/ 23019 h 2390775"/>
              <a:gd name="connsiteX13" fmla="*/ 2570956 w 2974975"/>
              <a:gd name="connsiteY13" fmla="*/ 23019 h 2390775"/>
              <a:gd name="connsiteX14" fmla="*/ 2628106 w 2974975"/>
              <a:gd name="connsiteY14" fmla="*/ 18256 h 2390775"/>
              <a:gd name="connsiteX15" fmla="*/ 2785269 w 2974975"/>
              <a:gd name="connsiteY15" fmla="*/ 18256 h 2390775"/>
              <a:gd name="connsiteX16" fmla="*/ 2937669 w 2974975"/>
              <a:gd name="connsiteY16" fmla="*/ 13494 h 2390775"/>
              <a:gd name="connsiteX17" fmla="*/ 2951956 w 2974975"/>
              <a:gd name="connsiteY17" fmla="*/ 13494 h 2390775"/>
              <a:gd name="connsiteX18" fmla="*/ 2971006 w 2974975"/>
              <a:gd name="connsiteY18" fmla="*/ 13494 h 2390775"/>
              <a:gd name="connsiteX19" fmla="*/ 2928144 w 2974975"/>
              <a:gd name="connsiteY19" fmla="*/ 94456 h 2390775"/>
              <a:gd name="connsiteX20" fmla="*/ 2870994 w 2974975"/>
              <a:gd name="connsiteY20" fmla="*/ 184944 h 2390775"/>
              <a:gd name="connsiteX21" fmla="*/ 2775744 w 2974975"/>
              <a:gd name="connsiteY21" fmla="*/ 313531 h 2390775"/>
              <a:gd name="connsiteX22" fmla="*/ 2599531 w 2974975"/>
              <a:gd name="connsiteY22" fmla="*/ 470694 h 2390775"/>
              <a:gd name="connsiteX23" fmla="*/ 2385219 w 2974975"/>
              <a:gd name="connsiteY23" fmla="*/ 584994 h 2390775"/>
              <a:gd name="connsiteX24" fmla="*/ 2261394 w 2974975"/>
              <a:gd name="connsiteY24" fmla="*/ 685006 h 2390775"/>
              <a:gd name="connsiteX25" fmla="*/ 2156619 w 2974975"/>
              <a:gd name="connsiteY25" fmla="*/ 804069 h 2390775"/>
              <a:gd name="connsiteX26" fmla="*/ 2028031 w 2974975"/>
              <a:gd name="connsiteY26" fmla="*/ 894556 h 2390775"/>
              <a:gd name="connsiteX27" fmla="*/ 1870869 w 2974975"/>
              <a:gd name="connsiteY27" fmla="*/ 985044 h 2390775"/>
              <a:gd name="connsiteX28" fmla="*/ 1704181 w 2974975"/>
              <a:gd name="connsiteY28" fmla="*/ 1085056 h 2390775"/>
              <a:gd name="connsiteX29" fmla="*/ 1523206 w 2974975"/>
              <a:gd name="connsiteY29" fmla="*/ 1246981 h 2390775"/>
              <a:gd name="connsiteX30" fmla="*/ 1327944 w 2974975"/>
              <a:gd name="connsiteY30" fmla="*/ 1451769 h 2390775"/>
              <a:gd name="connsiteX31" fmla="*/ 1085056 w 2974975"/>
              <a:gd name="connsiteY31" fmla="*/ 1737519 h 2390775"/>
              <a:gd name="connsiteX32" fmla="*/ 827881 w 2974975"/>
              <a:gd name="connsiteY32" fmla="*/ 2042319 h 2390775"/>
              <a:gd name="connsiteX33" fmla="*/ 613569 w 2974975"/>
              <a:gd name="connsiteY33" fmla="*/ 2270919 h 2390775"/>
              <a:gd name="connsiteX34" fmla="*/ 546894 w 2974975"/>
              <a:gd name="connsiteY34" fmla="*/ 2337594 h 2390775"/>
              <a:gd name="connsiteX35" fmla="*/ 518319 w 2974975"/>
              <a:gd name="connsiteY35" fmla="*/ 2356644 h 2390775"/>
              <a:gd name="connsiteX36" fmla="*/ 504031 w 2974975"/>
              <a:gd name="connsiteY36" fmla="*/ 2361406 h 2390775"/>
              <a:gd name="connsiteX37" fmla="*/ 465931 w 2974975"/>
              <a:gd name="connsiteY37" fmla="*/ 2361406 h 2390775"/>
              <a:gd name="connsiteX38" fmla="*/ 408781 w 2974975"/>
              <a:gd name="connsiteY38" fmla="*/ 2361406 h 2390775"/>
              <a:gd name="connsiteX39" fmla="*/ 342106 w 2974975"/>
              <a:gd name="connsiteY39" fmla="*/ 2361406 h 2390775"/>
              <a:gd name="connsiteX40" fmla="*/ 165894 w 2974975"/>
              <a:gd name="connsiteY40" fmla="*/ 2361406 h 2390775"/>
              <a:gd name="connsiteX41" fmla="*/ 51594 w 2974975"/>
              <a:gd name="connsiteY41" fmla="*/ 2332831 h 2390775"/>
              <a:gd name="connsiteX0" fmla="*/ 51594 w 2974975"/>
              <a:gd name="connsiteY0" fmla="*/ 2332831 h 2390775"/>
              <a:gd name="connsiteX1" fmla="*/ 475456 w 2974975"/>
              <a:gd name="connsiteY1" fmla="*/ 2013744 h 2390775"/>
              <a:gd name="connsiteX2" fmla="*/ 770731 w 2974975"/>
              <a:gd name="connsiteY2" fmla="*/ 1704181 h 2390775"/>
              <a:gd name="connsiteX3" fmla="*/ 1046956 w 2974975"/>
              <a:gd name="connsiteY3" fmla="*/ 1342231 h 2390775"/>
              <a:gd name="connsiteX4" fmla="*/ 1261269 w 2974975"/>
              <a:gd name="connsiteY4" fmla="*/ 1142206 h 2390775"/>
              <a:gd name="connsiteX5" fmla="*/ 1558255 w 2974975"/>
              <a:gd name="connsiteY5" fmla="*/ 956667 h 2390775"/>
              <a:gd name="connsiteX6" fmla="*/ 1794669 w 2974975"/>
              <a:gd name="connsiteY6" fmla="*/ 785019 h 2390775"/>
              <a:gd name="connsiteX7" fmla="*/ 1975644 w 2974975"/>
              <a:gd name="connsiteY7" fmla="*/ 623094 h 2390775"/>
              <a:gd name="connsiteX8" fmla="*/ 2166144 w 2974975"/>
              <a:gd name="connsiteY8" fmla="*/ 494506 h 2390775"/>
              <a:gd name="connsiteX9" fmla="*/ 2337594 w 2974975"/>
              <a:gd name="connsiteY9" fmla="*/ 375444 h 2390775"/>
              <a:gd name="connsiteX10" fmla="*/ 2447131 w 2974975"/>
              <a:gd name="connsiteY10" fmla="*/ 208756 h 2390775"/>
              <a:gd name="connsiteX11" fmla="*/ 2532856 w 2974975"/>
              <a:gd name="connsiteY11" fmla="*/ 70644 h 2390775"/>
              <a:gd name="connsiteX12" fmla="*/ 2551906 w 2974975"/>
              <a:gd name="connsiteY12" fmla="*/ 23019 h 2390775"/>
              <a:gd name="connsiteX13" fmla="*/ 2570956 w 2974975"/>
              <a:gd name="connsiteY13" fmla="*/ 23019 h 2390775"/>
              <a:gd name="connsiteX14" fmla="*/ 2628106 w 2974975"/>
              <a:gd name="connsiteY14" fmla="*/ 18256 h 2390775"/>
              <a:gd name="connsiteX15" fmla="*/ 2785269 w 2974975"/>
              <a:gd name="connsiteY15" fmla="*/ 18256 h 2390775"/>
              <a:gd name="connsiteX16" fmla="*/ 2937669 w 2974975"/>
              <a:gd name="connsiteY16" fmla="*/ 13494 h 2390775"/>
              <a:gd name="connsiteX17" fmla="*/ 2951956 w 2974975"/>
              <a:gd name="connsiteY17" fmla="*/ 13494 h 2390775"/>
              <a:gd name="connsiteX18" fmla="*/ 2971006 w 2974975"/>
              <a:gd name="connsiteY18" fmla="*/ 13494 h 2390775"/>
              <a:gd name="connsiteX19" fmla="*/ 2928144 w 2974975"/>
              <a:gd name="connsiteY19" fmla="*/ 94456 h 2390775"/>
              <a:gd name="connsiteX20" fmla="*/ 2870994 w 2974975"/>
              <a:gd name="connsiteY20" fmla="*/ 184944 h 2390775"/>
              <a:gd name="connsiteX21" fmla="*/ 2775744 w 2974975"/>
              <a:gd name="connsiteY21" fmla="*/ 313531 h 2390775"/>
              <a:gd name="connsiteX22" fmla="*/ 2599531 w 2974975"/>
              <a:gd name="connsiteY22" fmla="*/ 470694 h 2390775"/>
              <a:gd name="connsiteX23" fmla="*/ 2385219 w 2974975"/>
              <a:gd name="connsiteY23" fmla="*/ 584994 h 2390775"/>
              <a:gd name="connsiteX24" fmla="*/ 2261394 w 2974975"/>
              <a:gd name="connsiteY24" fmla="*/ 685006 h 2390775"/>
              <a:gd name="connsiteX25" fmla="*/ 2156619 w 2974975"/>
              <a:gd name="connsiteY25" fmla="*/ 804069 h 2390775"/>
              <a:gd name="connsiteX26" fmla="*/ 2028031 w 2974975"/>
              <a:gd name="connsiteY26" fmla="*/ 894556 h 2390775"/>
              <a:gd name="connsiteX27" fmla="*/ 1870869 w 2974975"/>
              <a:gd name="connsiteY27" fmla="*/ 985044 h 2390775"/>
              <a:gd name="connsiteX28" fmla="*/ 1702271 w 2974975"/>
              <a:gd name="connsiteY28" fmla="*/ 1100683 h 2390775"/>
              <a:gd name="connsiteX29" fmla="*/ 1523206 w 2974975"/>
              <a:gd name="connsiteY29" fmla="*/ 1246981 h 2390775"/>
              <a:gd name="connsiteX30" fmla="*/ 1327944 w 2974975"/>
              <a:gd name="connsiteY30" fmla="*/ 1451769 h 2390775"/>
              <a:gd name="connsiteX31" fmla="*/ 1085056 w 2974975"/>
              <a:gd name="connsiteY31" fmla="*/ 1737519 h 2390775"/>
              <a:gd name="connsiteX32" fmla="*/ 827881 w 2974975"/>
              <a:gd name="connsiteY32" fmla="*/ 2042319 h 2390775"/>
              <a:gd name="connsiteX33" fmla="*/ 613569 w 2974975"/>
              <a:gd name="connsiteY33" fmla="*/ 2270919 h 2390775"/>
              <a:gd name="connsiteX34" fmla="*/ 546894 w 2974975"/>
              <a:gd name="connsiteY34" fmla="*/ 2337594 h 2390775"/>
              <a:gd name="connsiteX35" fmla="*/ 518319 w 2974975"/>
              <a:gd name="connsiteY35" fmla="*/ 2356644 h 2390775"/>
              <a:gd name="connsiteX36" fmla="*/ 504031 w 2974975"/>
              <a:gd name="connsiteY36" fmla="*/ 2361406 h 2390775"/>
              <a:gd name="connsiteX37" fmla="*/ 465931 w 2974975"/>
              <a:gd name="connsiteY37" fmla="*/ 2361406 h 2390775"/>
              <a:gd name="connsiteX38" fmla="*/ 408781 w 2974975"/>
              <a:gd name="connsiteY38" fmla="*/ 2361406 h 2390775"/>
              <a:gd name="connsiteX39" fmla="*/ 342106 w 2974975"/>
              <a:gd name="connsiteY39" fmla="*/ 2361406 h 2390775"/>
              <a:gd name="connsiteX40" fmla="*/ 165894 w 2974975"/>
              <a:gd name="connsiteY40" fmla="*/ 2361406 h 2390775"/>
              <a:gd name="connsiteX41" fmla="*/ 51594 w 2974975"/>
              <a:gd name="connsiteY41" fmla="*/ 2332831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74975" h="2390775">
                <a:moveTo>
                  <a:pt x="51594" y="2332831"/>
                </a:moveTo>
                <a:cubicBezTo>
                  <a:pt x="103188" y="2274887"/>
                  <a:pt x="355600" y="2118519"/>
                  <a:pt x="475456" y="2013744"/>
                </a:cubicBezTo>
                <a:cubicBezTo>
                  <a:pt x="595312" y="1908969"/>
                  <a:pt x="675481" y="1816100"/>
                  <a:pt x="770731" y="1704181"/>
                </a:cubicBezTo>
                <a:cubicBezTo>
                  <a:pt x="865981" y="1592262"/>
                  <a:pt x="965200" y="1435893"/>
                  <a:pt x="1046956" y="1342231"/>
                </a:cubicBezTo>
                <a:cubicBezTo>
                  <a:pt x="1128712" y="1248569"/>
                  <a:pt x="1176053" y="1206467"/>
                  <a:pt x="1261269" y="1142206"/>
                </a:cubicBezTo>
                <a:cubicBezTo>
                  <a:pt x="1346485" y="1077945"/>
                  <a:pt x="1469355" y="1016198"/>
                  <a:pt x="1558255" y="956667"/>
                </a:cubicBezTo>
                <a:cubicBezTo>
                  <a:pt x="1647155" y="897136"/>
                  <a:pt x="1725104" y="840615"/>
                  <a:pt x="1794669" y="785019"/>
                </a:cubicBezTo>
                <a:cubicBezTo>
                  <a:pt x="1864234" y="729424"/>
                  <a:pt x="1913732" y="671513"/>
                  <a:pt x="1975644" y="623094"/>
                </a:cubicBezTo>
                <a:cubicBezTo>
                  <a:pt x="2037556" y="574675"/>
                  <a:pt x="2105819" y="535781"/>
                  <a:pt x="2166144" y="494506"/>
                </a:cubicBezTo>
                <a:cubicBezTo>
                  <a:pt x="2226469" y="453231"/>
                  <a:pt x="2290763" y="423069"/>
                  <a:pt x="2337594" y="375444"/>
                </a:cubicBezTo>
                <a:cubicBezTo>
                  <a:pt x="2384425" y="327819"/>
                  <a:pt x="2414587" y="259556"/>
                  <a:pt x="2447131" y="208756"/>
                </a:cubicBezTo>
                <a:cubicBezTo>
                  <a:pt x="2479675" y="157956"/>
                  <a:pt x="2515394" y="101600"/>
                  <a:pt x="2532856" y="70644"/>
                </a:cubicBezTo>
                <a:cubicBezTo>
                  <a:pt x="2550318" y="39688"/>
                  <a:pt x="2545556" y="30956"/>
                  <a:pt x="2551906" y="23019"/>
                </a:cubicBezTo>
                <a:cubicBezTo>
                  <a:pt x="2558256" y="15082"/>
                  <a:pt x="2558256" y="23813"/>
                  <a:pt x="2570956" y="23019"/>
                </a:cubicBezTo>
                <a:cubicBezTo>
                  <a:pt x="2583656" y="22225"/>
                  <a:pt x="2592387" y="19050"/>
                  <a:pt x="2628106" y="18256"/>
                </a:cubicBezTo>
                <a:cubicBezTo>
                  <a:pt x="2663825" y="17462"/>
                  <a:pt x="2733675" y="19050"/>
                  <a:pt x="2785269" y="18256"/>
                </a:cubicBezTo>
                <a:cubicBezTo>
                  <a:pt x="2836863" y="17462"/>
                  <a:pt x="2909888" y="14288"/>
                  <a:pt x="2937669" y="13494"/>
                </a:cubicBezTo>
                <a:cubicBezTo>
                  <a:pt x="2965450" y="12700"/>
                  <a:pt x="2951956" y="13494"/>
                  <a:pt x="2951956" y="13494"/>
                </a:cubicBezTo>
                <a:cubicBezTo>
                  <a:pt x="2957512" y="13494"/>
                  <a:pt x="2974975" y="0"/>
                  <a:pt x="2971006" y="13494"/>
                </a:cubicBezTo>
                <a:cubicBezTo>
                  <a:pt x="2967037" y="26988"/>
                  <a:pt x="2944813" y="65881"/>
                  <a:pt x="2928144" y="94456"/>
                </a:cubicBezTo>
                <a:cubicBezTo>
                  <a:pt x="2911475" y="123031"/>
                  <a:pt x="2896394" y="148432"/>
                  <a:pt x="2870994" y="184944"/>
                </a:cubicBezTo>
                <a:cubicBezTo>
                  <a:pt x="2845594" y="221456"/>
                  <a:pt x="2820988" y="265906"/>
                  <a:pt x="2775744" y="313531"/>
                </a:cubicBezTo>
                <a:cubicBezTo>
                  <a:pt x="2730500" y="361156"/>
                  <a:pt x="2664618" y="425450"/>
                  <a:pt x="2599531" y="470694"/>
                </a:cubicBezTo>
                <a:cubicBezTo>
                  <a:pt x="2534444" y="515938"/>
                  <a:pt x="2441575" y="549275"/>
                  <a:pt x="2385219" y="584994"/>
                </a:cubicBezTo>
                <a:cubicBezTo>
                  <a:pt x="2328863" y="620713"/>
                  <a:pt x="2299494" y="648494"/>
                  <a:pt x="2261394" y="685006"/>
                </a:cubicBezTo>
                <a:cubicBezTo>
                  <a:pt x="2223294" y="721518"/>
                  <a:pt x="2195513" y="769144"/>
                  <a:pt x="2156619" y="804069"/>
                </a:cubicBezTo>
                <a:cubicBezTo>
                  <a:pt x="2117725" y="838994"/>
                  <a:pt x="2075656" y="864394"/>
                  <a:pt x="2028031" y="894556"/>
                </a:cubicBezTo>
                <a:cubicBezTo>
                  <a:pt x="1980406" y="924718"/>
                  <a:pt x="1925162" y="950690"/>
                  <a:pt x="1870869" y="985044"/>
                </a:cubicBezTo>
                <a:cubicBezTo>
                  <a:pt x="1816576" y="1019399"/>
                  <a:pt x="1760215" y="1057027"/>
                  <a:pt x="1702271" y="1100683"/>
                </a:cubicBezTo>
                <a:cubicBezTo>
                  <a:pt x="1644327" y="1144339"/>
                  <a:pt x="1585594" y="1188467"/>
                  <a:pt x="1523206" y="1246981"/>
                </a:cubicBezTo>
                <a:cubicBezTo>
                  <a:pt x="1460818" y="1305495"/>
                  <a:pt x="1400969" y="1370013"/>
                  <a:pt x="1327944" y="1451769"/>
                </a:cubicBezTo>
                <a:cubicBezTo>
                  <a:pt x="1254919" y="1533525"/>
                  <a:pt x="1085056" y="1737519"/>
                  <a:pt x="1085056" y="1737519"/>
                </a:cubicBezTo>
                <a:cubicBezTo>
                  <a:pt x="1001712" y="1835944"/>
                  <a:pt x="906462" y="1953419"/>
                  <a:pt x="827881" y="2042319"/>
                </a:cubicBezTo>
                <a:cubicBezTo>
                  <a:pt x="749300" y="2131219"/>
                  <a:pt x="660400" y="2221707"/>
                  <a:pt x="613569" y="2270919"/>
                </a:cubicBezTo>
                <a:cubicBezTo>
                  <a:pt x="566738" y="2320131"/>
                  <a:pt x="562769" y="2323307"/>
                  <a:pt x="546894" y="2337594"/>
                </a:cubicBezTo>
                <a:cubicBezTo>
                  <a:pt x="531019" y="2351882"/>
                  <a:pt x="525463" y="2352675"/>
                  <a:pt x="518319" y="2356644"/>
                </a:cubicBezTo>
                <a:cubicBezTo>
                  <a:pt x="511175" y="2360613"/>
                  <a:pt x="512762" y="2360612"/>
                  <a:pt x="504031" y="2361406"/>
                </a:cubicBezTo>
                <a:cubicBezTo>
                  <a:pt x="495300" y="2362200"/>
                  <a:pt x="465931" y="2361406"/>
                  <a:pt x="465931" y="2361406"/>
                </a:cubicBezTo>
                <a:lnTo>
                  <a:pt x="408781" y="2361406"/>
                </a:lnTo>
                <a:lnTo>
                  <a:pt x="342106" y="2361406"/>
                </a:lnTo>
                <a:lnTo>
                  <a:pt x="165894" y="2361406"/>
                </a:lnTo>
                <a:cubicBezTo>
                  <a:pt x="120650" y="2360612"/>
                  <a:pt x="0" y="2390775"/>
                  <a:pt x="51594" y="2332831"/>
                </a:cubicBezTo>
                <a:close/>
              </a:path>
            </a:pathLst>
          </a:custGeom>
          <a:solidFill>
            <a:srgbClr val="00B0F0">
              <a:alpha val="44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2" name="Gerade Verbindung 31"/>
          <p:cNvCxnSpPr/>
          <p:nvPr/>
        </p:nvCxnSpPr>
        <p:spPr>
          <a:xfrm flipH="1">
            <a:off x="2339752" y="764704"/>
            <a:ext cx="3744416" cy="5112568"/>
          </a:xfrm>
          <a:prstGeom prst="line">
            <a:avLst/>
          </a:prstGeom>
          <a:ln w="31750">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flipH="1">
            <a:off x="3491880" y="764704"/>
            <a:ext cx="3744416" cy="5112568"/>
          </a:xfrm>
          <a:prstGeom prst="line">
            <a:avLst/>
          </a:prstGeom>
          <a:ln w="31750">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35" name="Text Box 4"/>
          <p:cNvSpPr txBox="1">
            <a:spLocks noChangeArrowheads="1"/>
          </p:cNvSpPr>
          <p:nvPr/>
        </p:nvSpPr>
        <p:spPr bwMode="auto">
          <a:xfrm>
            <a:off x="323528" y="4005064"/>
            <a:ext cx="648090" cy="369332"/>
          </a:xfrm>
          <a:prstGeom prst="rect">
            <a:avLst/>
          </a:prstGeom>
          <a:noFill/>
          <a:ln w="9525">
            <a:noFill/>
            <a:miter lim="800000"/>
            <a:headEnd/>
            <a:tailEnd/>
          </a:ln>
        </p:spPr>
        <p:txBody>
          <a:bodyPr wrap="square">
            <a:spAutoFit/>
          </a:bodyPr>
          <a:lstStyle/>
          <a:p>
            <a:pPr algn="r">
              <a:spcBef>
                <a:spcPct val="50000"/>
              </a:spcBef>
            </a:pPr>
            <a:r>
              <a:rPr lang="de-DE" dirty="0">
                <a:solidFill>
                  <a:schemeClr val="bg1"/>
                </a:solidFill>
              </a:rPr>
              <a:t>0,1</a:t>
            </a:r>
          </a:p>
        </p:txBody>
      </p:sp>
      <p:sp>
        <p:nvSpPr>
          <p:cNvPr id="36" name="Text Box 4"/>
          <p:cNvSpPr txBox="1">
            <a:spLocks noChangeArrowheads="1"/>
          </p:cNvSpPr>
          <p:nvPr/>
        </p:nvSpPr>
        <p:spPr bwMode="auto">
          <a:xfrm>
            <a:off x="323528" y="2276872"/>
            <a:ext cx="648090" cy="369332"/>
          </a:xfrm>
          <a:prstGeom prst="rect">
            <a:avLst/>
          </a:prstGeom>
          <a:noFill/>
          <a:ln w="9525">
            <a:noFill/>
            <a:miter lim="800000"/>
            <a:headEnd/>
            <a:tailEnd/>
          </a:ln>
        </p:spPr>
        <p:txBody>
          <a:bodyPr wrap="square">
            <a:spAutoFit/>
          </a:bodyPr>
          <a:lstStyle/>
          <a:p>
            <a:pPr algn="r">
              <a:spcBef>
                <a:spcPct val="50000"/>
              </a:spcBef>
            </a:pPr>
            <a:r>
              <a:rPr lang="de-DE" dirty="0">
                <a:solidFill>
                  <a:schemeClr val="bg1"/>
                </a:solidFill>
              </a:rPr>
              <a:t>1</a:t>
            </a:r>
          </a:p>
        </p:txBody>
      </p:sp>
      <p:sp>
        <p:nvSpPr>
          <p:cNvPr id="37" name="Text Box 4"/>
          <p:cNvSpPr txBox="1">
            <a:spLocks noChangeArrowheads="1"/>
          </p:cNvSpPr>
          <p:nvPr/>
        </p:nvSpPr>
        <p:spPr bwMode="auto">
          <a:xfrm>
            <a:off x="323528" y="548680"/>
            <a:ext cx="648090" cy="369332"/>
          </a:xfrm>
          <a:prstGeom prst="rect">
            <a:avLst/>
          </a:prstGeom>
          <a:noFill/>
          <a:ln w="9525">
            <a:noFill/>
            <a:miter lim="800000"/>
            <a:headEnd/>
            <a:tailEnd/>
          </a:ln>
        </p:spPr>
        <p:txBody>
          <a:bodyPr wrap="square">
            <a:spAutoFit/>
          </a:bodyPr>
          <a:lstStyle/>
          <a:p>
            <a:pPr algn="r">
              <a:spcBef>
                <a:spcPct val="50000"/>
              </a:spcBef>
            </a:pPr>
            <a:r>
              <a:rPr lang="de-DE" dirty="0">
                <a:solidFill>
                  <a:schemeClr val="bg1"/>
                </a:solidFill>
              </a:rPr>
              <a:t>10</a:t>
            </a:r>
          </a:p>
        </p:txBody>
      </p:sp>
      <p:sp>
        <p:nvSpPr>
          <p:cNvPr id="38" name="Text Box 4"/>
          <p:cNvSpPr txBox="1">
            <a:spLocks noChangeArrowheads="1"/>
          </p:cNvSpPr>
          <p:nvPr/>
        </p:nvSpPr>
        <p:spPr bwMode="auto">
          <a:xfrm>
            <a:off x="1187624" y="5949280"/>
            <a:ext cx="864096" cy="369332"/>
          </a:xfrm>
          <a:prstGeom prst="rect">
            <a:avLst/>
          </a:prstGeom>
          <a:noFill/>
          <a:ln w="9525">
            <a:noFill/>
            <a:miter lim="800000"/>
            <a:headEnd/>
            <a:tailEnd/>
          </a:ln>
        </p:spPr>
        <p:txBody>
          <a:bodyPr wrap="square">
            <a:spAutoFit/>
          </a:bodyPr>
          <a:lstStyle/>
          <a:p>
            <a:pPr algn="r">
              <a:spcBef>
                <a:spcPct val="50000"/>
              </a:spcBef>
            </a:pPr>
            <a:r>
              <a:rPr lang="de-DE" dirty="0">
                <a:solidFill>
                  <a:schemeClr val="bg1"/>
                </a:solidFill>
              </a:rPr>
              <a:t>0,001</a:t>
            </a:r>
          </a:p>
        </p:txBody>
      </p:sp>
      <p:sp>
        <p:nvSpPr>
          <p:cNvPr id="39" name="Text Box 4"/>
          <p:cNvSpPr txBox="1">
            <a:spLocks noChangeArrowheads="1"/>
          </p:cNvSpPr>
          <p:nvPr/>
        </p:nvSpPr>
        <p:spPr bwMode="auto">
          <a:xfrm>
            <a:off x="2339752" y="5949280"/>
            <a:ext cx="864096" cy="369332"/>
          </a:xfrm>
          <a:prstGeom prst="rect">
            <a:avLst/>
          </a:prstGeom>
          <a:noFill/>
          <a:ln w="9525">
            <a:noFill/>
            <a:miter lim="800000"/>
            <a:headEnd/>
            <a:tailEnd/>
          </a:ln>
        </p:spPr>
        <p:txBody>
          <a:bodyPr wrap="square">
            <a:spAutoFit/>
          </a:bodyPr>
          <a:lstStyle/>
          <a:p>
            <a:pPr algn="r">
              <a:spcBef>
                <a:spcPct val="50000"/>
              </a:spcBef>
            </a:pPr>
            <a:r>
              <a:rPr lang="de-DE" dirty="0">
                <a:solidFill>
                  <a:schemeClr val="bg1"/>
                </a:solidFill>
              </a:rPr>
              <a:t>0,01</a:t>
            </a:r>
          </a:p>
        </p:txBody>
      </p:sp>
      <p:sp>
        <p:nvSpPr>
          <p:cNvPr id="40" name="Text Box 4"/>
          <p:cNvSpPr txBox="1">
            <a:spLocks noChangeArrowheads="1"/>
          </p:cNvSpPr>
          <p:nvPr/>
        </p:nvSpPr>
        <p:spPr bwMode="auto">
          <a:xfrm>
            <a:off x="3923928" y="5949280"/>
            <a:ext cx="504056" cy="369332"/>
          </a:xfrm>
          <a:prstGeom prst="rect">
            <a:avLst/>
          </a:prstGeom>
          <a:noFill/>
          <a:ln w="9525">
            <a:noFill/>
            <a:miter lim="800000"/>
            <a:headEnd/>
            <a:tailEnd/>
          </a:ln>
        </p:spPr>
        <p:txBody>
          <a:bodyPr wrap="square">
            <a:spAutoFit/>
          </a:bodyPr>
          <a:lstStyle/>
          <a:p>
            <a:pPr algn="r">
              <a:spcBef>
                <a:spcPct val="50000"/>
              </a:spcBef>
            </a:pPr>
            <a:r>
              <a:rPr lang="de-DE" dirty="0">
                <a:solidFill>
                  <a:schemeClr val="bg1"/>
                </a:solidFill>
              </a:rPr>
              <a:t>0,1</a:t>
            </a:r>
          </a:p>
        </p:txBody>
      </p:sp>
      <p:sp>
        <p:nvSpPr>
          <p:cNvPr id="41" name="Text Box 4"/>
          <p:cNvSpPr txBox="1">
            <a:spLocks noChangeArrowheads="1"/>
          </p:cNvSpPr>
          <p:nvPr/>
        </p:nvSpPr>
        <p:spPr bwMode="auto">
          <a:xfrm>
            <a:off x="5220072" y="5949280"/>
            <a:ext cx="288032" cy="369332"/>
          </a:xfrm>
          <a:prstGeom prst="rect">
            <a:avLst/>
          </a:prstGeom>
          <a:noFill/>
          <a:ln w="9525">
            <a:noFill/>
            <a:miter lim="800000"/>
            <a:headEnd/>
            <a:tailEnd/>
          </a:ln>
        </p:spPr>
        <p:txBody>
          <a:bodyPr wrap="square">
            <a:spAutoFit/>
          </a:bodyPr>
          <a:lstStyle/>
          <a:p>
            <a:pPr algn="r">
              <a:spcBef>
                <a:spcPct val="50000"/>
              </a:spcBef>
            </a:pPr>
            <a:r>
              <a:rPr lang="de-DE" dirty="0">
                <a:solidFill>
                  <a:schemeClr val="bg1"/>
                </a:solidFill>
              </a:rPr>
              <a:t>1</a:t>
            </a:r>
          </a:p>
        </p:txBody>
      </p:sp>
      <p:sp>
        <p:nvSpPr>
          <p:cNvPr id="42" name="Text Box 4"/>
          <p:cNvSpPr txBox="1">
            <a:spLocks noChangeArrowheads="1"/>
          </p:cNvSpPr>
          <p:nvPr/>
        </p:nvSpPr>
        <p:spPr bwMode="auto">
          <a:xfrm>
            <a:off x="6300192" y="5949280"/>
            <a:ext cx="504056" cy="369332"/>
          </a:xfrm>
          <a:prstGeom prst="rect">
            <a:avLst/>
          </a:prstGeom>
          <a:noFill/>
          <a:ln w="9525">
            <a:noFill/>
            <a:miter lim="800000"/>
            <a:headEnd/>
            <a:tailEnd/>
          </a:ln>
        </p:spPr>
        <p:txBody>
          <a:bodyPr wrap="square">
            <a:spAutoFit/>
          </a:bodyPr>
          <a:lstStyle/>
          <a:p>
            <a:pPr algn="r">
              <a:spcBef>
                <a:spcPct val="50000"/>
              </a:spcBef>
            </a:pPr>
            <a:r>
              <a:rPr lang="de-DE" dirty="0">
                <a:solidFill>
                  <a:schemeClr val="bg1"/>
                </a:solidFill>
              </a:rPr>
              <a:t>10</a:t>
            </a:r>
          </a:p>
        </p:txBody>
      </p:sp>
      <p:sp>
        <p:nvSpPr>
          <p:cNvPr id="43" name="Text Box 4"/>
          <p:cNvSpPr txBox="1">
            <a:spLocks noChangeArrowheads="1"/>
          </p:cNvSpPr>
          <p:nvPr/>
        </p:nvSpPr>
        <p:spPr bwMode="auto">
          <a:xfrm>
            <a:off x="7380312" y="5949280"/>
            <a:ext cx="648072" cy="369332"/>
          </a:xfrm>
          <a:prstGeom prst="rect">
            <a:avLst/>
          </a:prstGeom>
          <a:noFill/>
          <a:ln w="9525">
            <a:noFill/>
            <a:miter lim="800000"/>
            <a:headEnd/>
            <a:tailEnd/>
          </a:ln>
        </p:spPr>
        <p:txBody>
          <a:bodyPr wrap="square">
            <a:spAutoFit/>
          </a:bodyPr>
          <a:lstStyle/>
          <a:p>
            <a:pPr algn="r">
              <a:spcBef>
                <a:spcPct val="50000"/>
              </a:spcBef>
            </a:pPr>
            <a:r>
              <a:rPr lang="de-DE" dirty="0">
                <a:solidFill>
                  <a:schemeClr val="bg1"/>
                </a:solidFill>
              </a:rPr>
              <a:t>100</a:t>
            </a:r>
          </a:p>
        </p:txBody>
      </p:sp>
      <p:sp>
        <p:nvSpPr>
          <p:cNvPr id="44" name="Text Box 4"/>
          <p:cNvSpPr txBox="1">
            <a:spLocks noChangeArrowheads="1"/>
          </p:cNvSpPr>
          <p:nvPr/>
        </p:nvSpPr>
        <p:spPr bwMode="auto">
          <a:xfrm>
            <a:off x="323528" y="5661248"/>
            <a:ext cx="648090" cy="369332"/>
          </a:xfrm>
          <a:prstGeom prst="rect">
            <a:avLst/>
          </a:prstGeom>
          <a:noFill/>
          <a:ln w="9525">
            <a:noFill/>
            <a:miter lim="800000"/>
            <a:headEnd/>
            <a:tailEnd/>
          </a:ln>
        </p:spPr>
        <p:txBody>
          <a:bodyPr wrap="square">
            <a:spAutoFit/>
          </a:bodyPr>
          <a:lstStyle/>
          <a:p>
            <a:pPr algn="r">
              <a:spcBef>
                <a:spcPct val="50000"/>
              </a:spcBef>
            </a:pPr>
            <a:r>
              <a:rPr lang="de-DE" dirty="0">
                <a:solidFill>
                  <a:schemeClr val="bg1"/>
                </a:solidFill>
              </a:rPr>
              <a:t>0,01</a:t>
            </a:r>
          </a:p>
        </p:txBody>
      </p:sp>
      <p:sp>
        <p:nvSpPr>
          <p:cNvPr id="45" name="Text Box 4"/>
          <p:cNvSpPr txBox="1">
            <a:spLocks noChangeArrowheads="1"/>
          </p:cNvSpPr>
          <p:nvPr/>
        </p:nvSpPr>
        <p:spPr bwMode="auto">
          <a:xfrm>
            <a:off x="1259632" y="1628800"/>
            <a:ext cx="360058" cy="369332"/>
          </a:xfrm>
          <a:prstGeom prst="rect">
            <a:avLst/>
          </a:prstGeom>
          <a:noFill/>
          <a:ln w="9525">
            <a:noFill/>
            <a:miter lim="800000"/>
            <a:headEnd/>
            <a:tailEnd/>
          </a:ln>
        </p:spPr>
        <p:txBody>
          <a:bodyPr wrap="square">
            <a:spAutoFit/>
          </a:bodyPr>
          <a:lstStyle/>
          <a:p>
            <a:pPr>
              <a:spcBef>
                <a:spcPct val="50000"/>
              </a:spcBef>
            </a:pPr>
            <a:r>
              <a:rPr lang="de-DE" dirty="0">
                <a:solidFill>
                  <a:schemeClr val="bg1"/>
                </a:solidFill>
              </a:rPr>
              <a:t>A</a:t>
            </a:r>
          </a:p>
        </p:txBody>
      </p:sp>
      <p:sp>
        <p:nvSpPr>
          <p:cNvPr id="46" name="Text Box 4"/>
          <p:cNvSpPr txBox="1">
            <a:spLocks noChangeArrowheads="1"/>
          </p:cNvSpPr>
          <p:nvPr/>
        </p:nvSpPr>
        <p:spPr bwMode="auto">
          <a:xfrm>
            <a:off x="1466326" y="2026162"/>
            <a:ext cx="360058" cy="369332"/>
          </a:xfrm>
          <a:prstGeom prst="rect">
            <a:avLst/>
          </a:prstGeom>
          <a:noFill/>
          <a:ln w="9525">
            <a:noFill/>
            <a:miter lim="800000"/>
            <a:headEnd/>
            <a:tailEnd/>
          </a:ln>
        </p:spPr>
        <p:txBody>
          <a:bodyPr wrap="square">
            <a:spAutoFit/>
          </a:bodyPr>
          <a:lstStyle/>
          <a:p>
            <a:pPr algn="r">
              <a:spcBef>
                <a:spcPct val="50000"/>
              </a:spcBef>
            </a:pPr>
            <a:r>
              <a:rPr lang="de-DE" dirty="0">
                <a:solidFill>
                  <a:srgbClr val="FFFF99"/>
                </a:solidFill>
              </a:rPr>
              <a:t>F</a:t>
            </a:r>
          </a:p>
        </p:txBody>
      </p:sp>
      <p:sp>
        <p:nvSpPr>
          <p:cNvPr id="47" name="Text Box 4"/>
          <p:cNvSpPr txBox="1">
            <a:spLocks noChangeArrowheads="1"/>
          </p:cNvSpPr>
          <p:nvPr/>
        </p:nvSpPr>
        <p:spPr bwMode="auto">
          <a:xfrm>
            <a:off x="1250301" y="2230219"/>
            <a:ext cx="360058" cy="369332"/>
          </a:xfrm>
          <a:prstGeom prst="rect">
            <a:avLst/>
          </a:prstGeom>
          <a:noFill/>
          <a:ln w="9525">
            <a:noFill/>
            <a:miter lim="800000"/>
            <a:headEnd/>
            <a:tailEnd/>
          </a:ln>
        </p:spPr>
        <p:txBody>
          <a:bodyPr wrap="square">
            <a:spAutoFit/>
          </a:bodyPr>
          <a:lstStyle/>
          <a:p>
            <a:pPr algn="r">
              <a:spcBef>
                <a:spcPct val="50000"/>
              </a:spcBef>
            </a:pPr>
            <a:r>
              <a:rPr lang="de-DE" dirty="0">
                <a:solidFill>
                  <a:srgbClr val="FFFF00"/>
                </a:solidFill>
              </a:rPr>
              <a:t>G</a:t>
            </a:r>
          </a:p>
        </p:txBody>
      </p:sp>
      <p:sp>
        <p:nvSpPr>
          <p:cNvPr id="48" name="Text Box 4"/>
          <p:cNvSpPr txBox="1">
            <a:spLocks noChangeArrowheads="1"/>
          </p:cNvSpPr>
          <p:nvPr/>
        </p:nvSpPr>
        <p:spPr bwMode="auto">
          <a:xfrm>
            <a:off x="1259632" y="2636912"/>
            <a:ext cx="360058" cy="369332"/>
          </a:xfrm>
          <a:prstGeom prst="rect">
            <a:avLst/>
          </a:prstGeom>
          <a:noFill/>
          <a:ln w="9525">
            <a:noFill/>
            <a:miter lim="800000"/>
            <a:headEnd/>
            <a:tailEnd/>
          </a:ln>
        </p:spPr>
        <p:txBody>
          <a:bodyPr wrap="square">
            <a:spAutoFit/>
          </a:bodyPr>
          <a:lstStyle/>
          <a:p>
            <a:pPr algn="r">
              <a:spcBef>
                <a:spcPct val="50000"/>
              </a:spcBef>
            </a:pPr>
            <a:r>
              <a:rPr lang="de-DE" dirty="0">
                <a:solidFill>
                  <a:srgbClr val="FFC000"/>
                </a:solidFill>
              </a:rPr>
              <a:t>K</a:t>
            </a:r>
          </a:p>
        </p:txBody>
      </p:sp>
      <p:sp>
        <p:nvSpPr>
          <p:cNvPr id="49" name="Text Box 4"/>
          <p:cNvSpPr txBox="1">
            <a:spLocks noChangeArrowheads="1"/>
          </p:cNvSpPr>
          <p:nvPr/>
        </p:nvSpPr>
        <p:spPr bwMode="auto">
          <a:xfrm>
            <a:off x="1259632" y="3356992"/>
            <a:ext cx="360058" cy="369332"/>
          </a:xfrm>
          <a:prstGeom prst="rect">
            <a:avLst/>
          </a:prstGeom>
          <a:noFill/>
          <a:ln w="9525">
            <a:noFill/>
            <a:miter lim="800000"/>
            <a:headEnd/>
            <a:tailEnd/>
          </a:ln>
        </p:spPr>
        <p:txBody>
          <a:bodyPr wrap="square">
            <a:spAutoFit/>
          </a:bodyPr>
          <a:lstStyle/>
          <a:p>
            <a:pPr algn="r">
              <a:spcBef>
                <a:spcPct val="50000"/>
              </a:spcBef>
            </a:pPr>
            <a:r>
              <a:rPr lang="de-DE" dirty="0">
                <a:solidFill>
                  <a:srgbClr val="FF0000"/>
                </a:solidFill>
              </a:rPr>
              <a:t>M</a:t>
            </a:r>
          </a:p>
        </p:txBody>
      </p:sp>
      <p:cxnSp>
        <p:nvCxnSpPr>
          <p:cNvPr id="50" name="Gerade Verbindung 49"/>
          <p:cNvCxnSpPr/>
          <p:nvPr/>
        </p:nvCxnSpPr>
        <p:spPr>
          <a:xfrm flipH="1">
            <a:off x="4139952" y="764704"/>
            <a:ext cx="1224136" cy="5112568"/>
          </a:xfrm>
          <a:prstGeom prst="line">
            <a:avLst/>
          </a:prstGeom>
          <a:ln w="31750">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53" name="Text Box 4"/>
          <p:cNvSpPr txBox="1">
            <a:spLocks noChangeArrowheads="1"/>
          </p:cNvSpPr>
          <p:nvPr/>
        </p:nvSpPr>
        <p:spPr bwMode="auto">
          <a:xfrm rot="18347047">
            <a:off x="2584432" y="4360980"/>
            <a:ext cx="2664296" cy="369332"/>
          </a:xfrm>
          <a:prstGeom prst="rect">
            <a:avLst/>
          </a:prstGeom>
          <a:noFill/>
          <a:ln w="9525">
            <a:noFill/>
            <a:miter lim="800000"/>
            <a:headEnd/>
            <a:tailEnd/>
          </a:ln>
        </p:spPr>
        <p:txBody>
          <a:bodyPr wrap="square">
            <a:spAutoFit/>
          </a:bodyPr>
          <a:lstStyle/>
          <a:p>
            <a:pPr algn="r">
              <a:spcBef>
                <a:spcPct val="50000"/>
              </a:spcBef>
            </a:pPr>
            <a:r>
              <a:rPr lang="de-DE" dirty="0">
                <a:solidFill>
                  <a:schemeClr val="bg1"/>
                </a:solidFill>
              </a:rPr>
              <a:t>Terrestrische Planeten</a:t>
            </a:r>
          </a:p>
        </p:txBody>
      </p:sp>
      <p:sp>
        <p:nvSpPr>
          <p:cNvPr id="54" name="Text Box 4"/>
          <p:cNvSpPr txBox="1">
            <a:spLocks noChangeArrowheads="1"/>
          </p:cNvSpPr>
          <p:nvPr/>
        </p:nvSpPr>
        <p:spPr bwMode="auto">
          <a:xfrm rot="18347047">
            <a:off x="4215777" y="3935555"/>
            <a:ext cx="2424426" cy="369332"/>
          </a:xfrm>
          <a:prstGeom prst="rect">
            <a:avLst/>
          </a:prstGeom>
          <a:noFill/>
          <a:ln w="9525">
            <a:noFill/>
            <a:miter lim="800000"/>
            <a:headEnd/>
            <a:tailEnd/>
          </a:ln>
        </p:spPr>
        <p:txBody>
          <a:bodyPr wrap="square">
            <a:spAutoFit/>
          </a:bodyPr>
          <a:lstStyle/>
          <a:p>
            <a:pPr>
              <a:spcBef>
                <a:spcPct val="50000"/>
              </a:spcBef>
            </a:pPr>
            <a:r>
              <a:rPr lang="de-DE" dirty="0">
                <a:solidFill>
                  <a:schemeClr val="bg1"/>
                </a:solidFill>
              </a:rPr>
              <a:t>Jupiterartige Planeten</a:t>
            </a:r>
          </a:p>
        </p:txBody>
      </p:sp>
      <p:sp>
        <p:nvSpPr>
          <p:cNvPr id="55" name="Text Box 4"/>
          <p:cNvSpPr txBox="1">
            <a:spLocks noChangeArrowheads="1"/>
          </p:cNvSpPr>
          <p:nvPr/>
        </p:nvSpPr>
        <p:spPr bwMode="auto">
          <a:xfrm>
            <a:off x="2771800" y="2996952"/>
            <a:ext cx="1224136" cy="646331"/>
          </a:xfrm>
          <a:prstGeom prst="rect">
            <a:avLst/>
          </a:prstGeom>
          <a:noFill/>
          <a:ln w="9525">
            <a:noFill/>
            <a:miter lim="800000"/>
            <a:headEnd/>
            <a:tailEnd/>
          </a:ln>
        </p:spPr>
        <p:txBody>
          <a:bodyPr wrap="square">
            <a:spAutoFit/>
          </a:bodyPr>
          <a:lstStyle/>
          <a:p>
            <a:pPr>
              <a:spcBef>
                <a:spcPct val="50000"/>
              </a:spcBef>
            </a:pPr>
            <a:r>
              <a:rPr lang="de-DE" dirty="0" err="1">
                <a:solidFill>
                  <a:srgbClr val="00B0F0"/>
                </a:solidFill>
              </a:rPr>
              <a:t>Habitable</a:t>
            </a:r>
            <a:r>
              <a:rPr lang="de-DE" dirty="0">
                <a:solidFill>
                  <a:srgbClr val="00B0F0"/>
                </a:solidFill>
              </a:rPr>
              <a:t> Zone</a:t>
            </a:r>
          </a:p>
        </p:txBody>
      </p:sp>
      <p:sp>
        <p:nvSpPr>
          <p:cNvPr id="56" name="Text Box 4"/>
          <p:cNvSpPr txBox="1">
            <a:spLocks noChangeArrowheads="1"/>
          </p:cNvSpPr>
          <p:nvPr/>
        </p:nvSpPr>
        <p:spPr bwMode="auto">
          <a:xfrm>
            <a:off x="4283968" y="5157192"/>
            <a:ext cx="2520280" cy="646331"/>
          </a:xfrm>
          <a:prstGeom prst="rect">
            <a:avLst/>
          </a:prstGeom>
          <a:noFill/>
          <a:ln w="9525">
            <a:noFill/>
            <a:miter lim="800000"/>
            <a:headEnd/>
            <a:tailEnd/>
          </a:ln>
        </p:spPr>
        <p:txBody>
          <a:bodyPr wrap="square">
            <a:spAutoFit/>
          </a:bodyPr>
          <a:lstStyle/>
          <a:p>
            <a:pPr>
              <a:spcBef>
                <a:spcPts val="0"/>
              </a:spcBef>
            </a:pPr>
            <a:r>
              <a:rPr lang="de-DE" dirty="0">
                <a:solidFill>
                  <a:srgbClr val="FFC000"/>
                </a:solidFill>
              </a:rPr>
              <a:t>Grenze</a:t>
            </a:r>
          </a:p>
          <a:p>
            <a:pPr>
              <a:spcBef>
                <a:spcPts val="0"/>
              </a:spcBef>
            </a:pPr>
            <a:r>
              <a:rPr lang="de-DE" dirty="0">
                <a:solidFill>
                  <a:srgbClr val="FFC000"/>
                </a:solidFill>
              </a:rPr>
              <a:t>gebundene Rotation</a:t>
            </a:r>
          </a:p>
        </p:txBody>
      </p:sp>
      <p:sp>
        <p:nvSpPr>
          <p:cNvPr id="57" name="Text Box 4"/>
          <p:cNvSpPr txBox="1">
            <a:spLocks noChangeArrowheads="1"/>
          </p:cNvSpPr>
          <p:nvPr/>
        </p:nvSpPr>
        <p:spPr bwMode="auto">
          <a:xfrm>
            <a:off x="6372200" y="1844824"/>
            <a:ext cx="1699535" cy="369332"/>
          </a:xfrm>
          <a:prstGeom prst="rect">
            <a:avLst/>
          </a:prstGeom>
          <a:noFill/>
          <a:ln w="9525">
            <a:noFill/>
            <a:miter lim="800000"/>
            <a:headEnd/>
            <a:tailEnd/>
          </a:ln>
        </p:spPr>
        <p:txBody>
          <a:bodyPr wrap="square">
            <a:spAutoFit/>
          </a:bodyPr>
          <a:lstStyle/>
          <a:p>
            <a:pPr>
              <a:spcBef>
                <a:spcPct val="50000"/>
              </a:spcBef>
            </a:pPr>
            <a:r>
              <a:rPr lang="de-DE" dirty="0">
                <a:solidFill>
                  <a:srgbClr val="FFFF00"/>
                </a:solidFill>
              </a:rPr>
              <a:t>Sonnensystem</a:t>
            </a:r>
          </a:p>
        </p:txBody>
      </p:sp>
      <p:sp>
        <p:nvSpPr>
          <p:cNvPr id="58" name="Text Box 4"/>
          <p:cNvSpPr txBox="1">
            <a:spLocks noChangeArrowheads="1"/>
          </p:cNvSpPr>
          <p:nvPr/>
        </p:nvSpPr>
        <p:spPr bwMode="auto">
          <a:xfrm>
            <a:off x="1115616" y="620688"/>
            <a:ext cx="2304256" cy="369332"/>
          </a:xfrm>
          <a:prstGeom prst="rect">
            <a:avLst/>
          </a:prstGeom>
          <a:noFill/>
          <a:ln w="9525">
            <a:noFill/>
            <a:miter lim="800000"/>
            <a:headEnd/>
            <a:tailEnd/>
          </a:ln>
        </p:spPr>
        <p:txBody>
          <a:bodyPr wrap="square">
            <a:spAutoFit/>
          </a:bodyPr>
          <a:lstStyle/>
          <a:p>
            <a:pPr>
              <a:spcBef>
                <a:spcPct val="50000"/>
              </a:spcBef>
            </a:pPr>
            <a:r>
              <a:rPr lang="de-DE" dirty="0">
                <a:solidFill>
                  <a:schemeClr val="bg1"/>
                </a:solidFill>
              </a:rPr>
              <a:t>Sternmasse in M</a:t>
            </a:r>
            <a:r>
              <a:rPr lang="de-DE" baseline="-25000" dirty="0">
                <a:solidFill>
                  <a:schemeClr val="bg1"/>
                </a:solidFill>
              </a:rPr>
              <a:t>ʘ</a:t>
            </a:r>
          </a:p>
        </p:txBody>
      </p:sp>
      <p:sp>
        <p:nvSpPr>
          <p:cNvPr id="59" name="Text Box 4"/>
          <p:cNvSpPr txBox="1">
            <a:spLocks noChangeArrowheads="1"/>
          </p:cNvSpPr>
          <p:nvPr/>
        </p:nvSpPr>
        <p:spPr bwMode="auto">
          <a:xfrm>
            <a:off x="3131840" y="6165304"/>
            <a:ext cx="2304256" cy="369332"/>
          </a:xfrm>
          <a:prstGeom prst="rect">
            <a:avLst/>
          </a:prstGeom>
          <a:noFill/>
          <a:ln w="9525">
            <a:noFill/>
            <a:miter lim="800000"/>
            <a:headEnd/>
            <a:tailEnd/>
          </a:ln>
        </p:spPr>
        <p:txBody>
          <a:bodyPr wrap="square">
            <a:spAutoFit/>
          </a:bodyPr>
          <a:lstStyle/>
          <a:p>
            <a:pPr>
              <a:spcBef>
                <a:spcPct val="50000"/>
              </a:spcBef>
            </a:pPr>
            <a:r>
              <a:rPr lang="de-DE" dirty="0">
                <a:solidFill>
                  <a:schemeClr val="bg1"/>
                </a:solidFill>
              </a:rPr>
              <a:t>Entfernung in AE</a:t>
            </a:r>
            <a:endParaRPr lang="de-DE" baseline="-25000" dirty="0">
              <a:solidFill>
                <a:schemeClr val="bg1"/>
              </a:solidFill>
            </a:endParaRPr>
          </a:p>
        </p:txBody>
      </p:sp>
      <p:sp>
        <p:nvSpPr>
          <p:cNvPr id="64" name="Text Box 4"/>
          <p:cNvSpPr txBox="1">
            <a:spLocks noChangeArrowheads="1"/>
          </p:cNvSpPr>
          <p:nvPr/>
        </p:nvSpPr>
        <p:spPr bwMode="auto">
          <a:xfrm>
            <a:off x="1331640" y="4437112"/>
            <a:ext cx="1224136" cy="646331"/>
          </a:xfrm>
          <a:prstGeom prst="rect">
            <a:avLst/>
          </a:prstGeom>
          <a:noFill/>
          <a:ln w="9525">
            <a:noFill/>
            <a:miter lim="800000"/>
            <a:headEnd/>
            <a:tailEnd/>
          </a:ln>
        </p:spPr>
        <p:txBody>
          <a:bodyPr wrap="square">
            <a:spAutoFit/>
          </a:bodyPr>
          <a:lstStyle/>
          <a:p>
            <a:pPr>
              <a:spcBef>
                <a:spcPct val="50000"/>
              </a:spcBef>
            </a:pPr>
            <a:r>
              <a:rPr lang="de-DE" dirty="0">
                <a:solidFill>
                  <a:srgbClr val="92D050"/>
                </a:solidFill>
              </a:rPr>
              <a:t>Roche-Radius</a:t>
            </a:r>
          </a:p>
        </p:txBody>
      </p:sp>
      <p:cxnSp>
        <p:nvCxnSpPr>
          <p:cNvPr id="66" name="Gerade Verbindung mit Pfeil 65"/>
          <p:cNvCxnSpPr/>
          <p:nvPr/>
        </p:nvCxnSpPr>
        <p:spPr>
          <a:xfrm>
            <a:off x="2267744" y="4797152"/>
            <a:ext cx="648072" cy="288032"/>
          </a:xfrm>
          <a:prstGeom prst="straightConnector1">
            <a:avLst/>
          </a:prstGeom>
          <a:ln w="2222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1" name="Rechteck 60"/>
          <p:cNvSpPr/>
          <p:nvPr/>
        </p:nvSpPr>
        <p:spPr>
          <a:xfrm>
            <a:off x="6669741" y="6262463"/>
            <a:ext cx="2474261" cy="276999"/>
          </a:xfrm>
          <a:prstGeom prst="rect">
            <a:avLst/>
          </a:prstGeom>
        </p:spPr>
        <p:txBody>
          <a:bodyPr wrap="square">
            <a:spAutoFit/>
          </a:bodyPr>
          <a:lstStyle/>
          <a:p>
            <a:r>
              <a:rPr lang="de-DE" sz="1200" dirty="0">
                <a:solidFill>
                  <a:schemeClr val="bg1"/>
                </a:solidFill>
              </a:rPr>
              <a:t>Bild: NASA, Grafiken: S. Hanssen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5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3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5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54"/>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66"/>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64"/>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5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50"/>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56"/>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nodeType="clickEffect">
                                  <p:stCondLst>
                                    <p:cond delay="0"/>
                                  </p:stCondLst>
                                  <p:childTnLst>
                                    <p:set>
                                      <p:cBhvr>
                                        <p:cTn id="148" dur="1" fill="hold">
                                          <p:stCondLst>
                                            <p:cond delay="0"/>
                                          </p:stCondLst>
                                        </p:cTn>
                                        <p:tgtEl>
                                          <p:spTgt spid="51"/>
                                        </p:tgtEl>
                                        <p:attrNameLst>
                                          <p:attrName>style.visibility</p:attrName>
                                        </p:attrNameLst>
                                      </p:cBhvr>
                                      <p:to>
                                        <p:strVal val="visible"/>
                                      </p:to>
                                    </p:set>
                                    <p:animEffect transition="in" filter="wipe(left)">
                                      <p:cBhvr>
                                        <p:cTn id="149"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0" grpId="0" animBg="1"/>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3" grpId="0"/>
      <p:bldP spid="54" grpId="0"/>
      <p:bldP spid="55" grpId="0"/>
      <p:bldP spid="56" grpId="0"/>
      <p:bldP spid="57" grpId="0"/>
      <p:bldP spid="58" grpId="0"/>
      <p:bldP spid="59" grpId="0"/>
      <p:bldP spid="64"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395536" y="1224000"/>
            <a:ext cx="8435975" cy="5040312"/>
          </a:xfrm>
          <a:prstGeom prst="rect">
            <a:avLst/>
          </a:prstGeom>
        </p:spPr>
        <p:txBody>
          <a:bodyPr/>
          <a:lstStyle/>
          <a:p>
            <a:pPr algn="just">
              <a:buNone/>
            </a:pPr>
            <a:r>
              <a:rPr lang="de-DE" sz="2400" dirty="0">
                <a:solidFill>
                  <a:schemeClr val="bg1"/>
                </a:solidFill>
              </a:rPr>
              <a:t>Problem der Sternbildungsrate:</a:t>
            </a:r>
          </a:p>
          <a:p>
            <a:pPr algn="just"/>
            <a:endParaRPr lang="de-DE" sz="2400" dirty="0">
              <a:solidFill>
                <a:schemeClr val="bg1"/>
              </a:solidFill>
            </a:endParaRPr>
          </a:p>
          <a:p>
            <a:pPr algn="just">
              <a:buNone/>
            </a:pPr>
            <a:r>
              <a:rPr lang="de-DE" sz="2400" dirty="0">
                <a:solidFill>
                  <a:schemeClr val="bg1"/>
                </a:solidFill>
              </a:rPr>
              <a:t>	Zu groß: 	Nähe zu Supernovae – starke kosmische 			Strahlung.</a:t>
            </a:r>
          </a:p>
          <a:p>
            <a:pPr algn="just">
              <a:buNone/>
            </a:pPr>
            <a:r>
              <a:rPr lang="de-DE" sz="2400" dirty="0">
                <a:solidFill>
                  <a:schemeClr val="bg1"/>
                </a:solidFill>
              </a:rPr>
              <a:t>			(Innerer Bereich der Galaxis)</a:t>
            </a:r>
          </a:p>
          <a:p>
            <a:pPr algn="just">
              <a:buNone/>
            </a:pPr>
            <a:endParaRPr lang="de-DE" sz="2400" dirty="0">
              <a:solidFill>
                <a:schemeClr val="bg1"/>
              </a:solidFill>
            </a:endParaRPr>
          </a:p>
          <a:p>
            <a:pPr algn="just">
              <a:buNone/>
            </a:pPr>
            <a:r>
              <a:rPr lang="de-DE" sz="2400" dirty="0">
                <a:solidFill>
                  <a:schemeClr val="bg1"/>
                </a:solidFill>
              </a:rPr>
              <a:t>	Zu klein: 	Zu wenige Sterne haben genug schwere 			Elemente gebildet.</a:t>
            </a:r>
          </a:p>
          <a:p>
            <a:pPr algn="just">
              <a:buNone/>
            </a:pPr>
            <a:r>
              <a:rPr lang="de-DE" sz="2400" dirty="0">
                <a:solidFill>
                  <a:schemeClr val="bg1"/>
                </a:solidFill>
              </a:rPr>
              <a:t>			(Äußerer Bereich der Galaxis)</a:t>
            </a:r>
          </a:p>
          <a:p>
            <a:pPr algn="just">
              <a:buNone/>
            </a:pPr>
            <a:endParaRPr lang="de-DE" sz="2400" dirty="0">
              <a:solidFill>
                <a:schemeClr val="bg1"/>
              </a:solidFill>
            </a:endParaRPr>
          </a:p>
          <a:p>
            <a:pPr algn="just">
              <a:buNone/>
            </a:pPr>
            <a:r>
              <a:rPr lang="de-DE" sz="2400" kern="1200" dirty="0">
                <a:solidFill>
                  <a:srgbClr val="FFFFFF"/>
                </a:solidFill>
                <a:latin typeface="Arial" charset="0"/>
              </a:rPr>
              <a:t>	→ </a:t>
            </a:r>
            <a:r>
              <a:rPr lang="de-DE" sz="2400" dirty="0">
                <a:solidFill>
                  <a:schemeClr val="bg1"/>
                </a:solidFill>
              </a:rPr>
              <a:t>Ringförmige </a:t>
            </a:r>
            <a:r>
              <a:rPr lang="de-DE" sz="2400" dirty="0" err="1">
                <a:solidFill>
                  <a:schemeClr val="bg1"/>
                </a:solidFill>
              </a:rPr>
              <a:t>habitable</a:t>
            </a:r>
            <a:r>
              <a:rPr lang="de-DE" sz="2400" dirty="0">
                <a:solidFill>
                  <a:schemeClr val="bg1"/>
                </a:solidFill>
              </a:rPr>
              <a:t> Zone</a:t>
            </a:r>
          </a:p>
          <a:p>
            <a:pPr algn="just">
              <a:buNone/>
            </a:pPr>
            <a:endParaRPr lang="de-DE" sz="2400" dirty="0">
              <a:solidFill>
                <a:schemeClr val="bg1"/>
              </a:solidFill>
            </a:endParaRPr>
          </a:p>
          <a:p>
            <a:pPr algn="just">
              <a:buNone/>
            </a:pPr>
            <a:endParaRPr lang="de-DE" sz="2400" dirty="0">
              <a:solidFill>
                <a:schemeClr val="bg1"/>
              </a:solidFill>
            </a:endParaRPr>
          </a:p>
          <a:p>
            <a:pPr algn="just"/>
            <a:endParaRPr lang="de-DE" sz="2400" dirty="0">
              <a:solidFill>
                <a:schemeClr val="bg1"/>
              </a:solidFill>
            </a:endParaRPr>
          </a:p>
        </p:txBody>
      </p:sp>
      <p:sp>
        <p:nvSpPr>
          <p:cNvPr id="4" name="Inhaltsplatzhalter 2"/>
          <p:cNvSpPr txBox="1">
            <a:spLocks/>
          </p:cNvSpPr>
          <p:nvPr/>
        </p:nvSpPr>
        <p:spPr bwMode="auto">
          <a:xfrm>
            <a:off x="396000" y="548600"/>
            <a:ext cx="8435400" cy="682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0" cap="small" dirty="0">
                <a:solidFill>
                  <a:schemeClr val="bg1"/>
                </a:solidFill>
                <a:latin typeface="+mn-lt"/>
                <a:cs typeface="+mn-cs"/>
              </a:rPr>
              <a:t>Die galaktische habitable Zone</a:t>
            </a:r>
            <a:endParaRPr kumimoji="0" lang="de-DE" sz="2400" b="1" i="0" u="none" strike="noStrike" kern="0" cap="small" spc="0" normalizeH="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mn-lt"/>
                <a:ea typeface="+mn-ea"/>
                <a:cs typeface="+mn-cs"/>
              </a:rPr>
              <a:t>	</a:t>
            </a:r>
            <a:endParaRPr kumimoji="0" lang="de-DE" sz="2400" b="0" i="0" u="none" strike="noStrike" kern="0" cap="none" spc="0" normalizeH="0" baseline="0" noProof="0" dirty="0">
              <a:ln>
                <a:noFill/>
              </a:ln>
              <a:solidFill>
                <a:srgbClr val="FFFF23"/>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Milchstraße mit Balken"/>
          <p:cNvPicPr>
            <a:picLocks noChangeAspect="1" noChangeArrowheads="1"/>
          </p:cNvPicPr>
          <p:nvPr/>
        </p:nvPicPr>
        <p:blipFill>
          <a:blip r:embed="rId2" cstate="print"/>
          <a:srcRect/>
          <a:stretch>
            <a:fillRect/>
          </a:stretch>
        </p:blipFill>
        <p:spPr bwMode="auto">
          <a:xfrm>
            <a:off x="1907704" y="1053108"/>
            <a:ext cx="5256212" cy="5256212"/>
          </a:xfrm>
          <a:prstGeom prst="rect">
            <a:avLst/>
          </a:prstGeom>
          <a:noFill/>
        </p:spPr>
      </p:pic>
      <p:sp>
        <p:nvSpPr>
          <p:cNvPr id="8" name="Rad 7"/>
          <p:cNvSpPr>
            <a:spLocks noChangeAspect="1"/>
          </p:cNvSpPr>
          <p:nvPr/>
        </p:nvSpPr>
        <p:spPr>
          <a:xfrm>
            <a:off x="2930420" y="2067506"/>
            <a:ext cx="3276000" cy="3276000"/>
          </a:xfrm>
          <a:prstGeom prst="donut">
            <a:avLst>
              <a:gd name="adj" fmla="val 27091"/>
            </a:avLst>
          </a:prstGeom>
          <a:solidFill>
            <a:srgbClr val="92D050">
              <a:alpha val="50000"/>
            </a:srgb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Line 7"/>
          <p:cNvSpPr>
            <a:spLocks noChangeShapeType="1"/>
          </p:cNvSpPr>
          <p:nvPr/>
        </p:nvSpPr>
        <p:spPr bwMode="auto">
          <a:xfrm flipH="1" flipV="1">
            <a:off x="5593176" y="4155492"/>
            <a:ext cx="635007" cy="426008"/>
          </a:xfrm>
          <a:prstGeom prst="line">
            <a:avLst/>
          </a:prstGeom>
          <a:noFill/>
          <a:ln w="9525">
            <a:solidFill>
              <a:srgbClr val="FFFF00"/>
            </a:solidFill>
            <a:round/>
            <a:headEnd/>
            <a:tailEnd type="triangle" w="med" len="med"/>
          </a:ln>
          <a:effectLst/>
        </p:spPr>
        <p:txBody>
          <a:bodyPr/>
          <a:lstStyle/>
          <a:p>
            <a:endParaRPr lang="de-DE"/>
          </a:p>
        </p:txBody>
      </p:sp>
      <p:sp>
        <p:nvSpPr>
          <p:cNvPr id="13" name="Inhaltsplatzhalter 2"/>
          <p:cNvSpPr txBox="1">
            <a:spLocks/>
          </p:cNvSpPr>
          <p:nvPr/>
        </p:nvSpPr>
        <p:spPr bwMode="auto">
          <a:xfrm>
            <a:off x="6156176" y="4509492"/>
            <a:ext cx="1101419" cy="469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l" eaLnBrk="0" hangingPunct="0">
              <a:spcBef>
                <a:spcPct val="20000"/>
              </a:spcBef>
              <a:defRPr/>
            </a:pPr>
            <a:r>
              <a:rPr lang="de-DE" sz="2400" kern="0" dirty="0">
                <a:solidFill>
                  <a:srgbClr val="FFFF00"/>
                </a:solidFill>
                <a:latin typeface="Arial"/>
              </a:rPr>
              <a:t>Sonne</a:t>
            </a:r>
          </a:p>
        </p:txBody>
      </p:sp>
      <p:sp>
        <p:nvSpPr>
          <p:cNvPr id="7" name="Inhaltsplatzhalter 2"/>
          <p:cNvSpPr txBox="1">
            <a:spLocks/>
          </p:cNvSpPr>
          <p:nvPr/>
        </p:nvSpPr>
        <p:spPr bwMode="auto">
          <a:xfrm>
            <a:off x="396000" y="548600"/>
            <a:ext cx="8435400" cy="682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0" cap="small" dirty="0">
                <a:solidFill>
                  <a:schemeClr val="bg1"/>
                </a:solidFill>
                <a:latin typeface="+mn-lt"/>
                <a:cs typeface="+mn-cs"/>
              </a:rPr>
              <a:t>Die galaktische habitable Zone</a:t>
            </a:r>
            <a:endParaRPr kumimoji="0" lang="de-DE" sz="2400" b="1" i="0" u="none" strike="noStrike" kern="0" cap="small" spc="0" normalizeH="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mn-lt"/>
                <a:ea typeface="+mn-ea"/>
                <a:cs typeface="+mn-cs"/>
              </a:rPr>
              <a:t>	</a:t>
            </a:r>
            <a:endParaRPr kumimoji="0" lang="de-DE" sz="2400" b="0" i="0" u="none" strike="noStrike" kern="0" cap="none" spc="0" normalizeH="0" baseline="0" noProof="0" dirty="0">
              <a:ln>
                <a:noFill/>
              </a:ln>
              <a:solidFill>
                <a:srgbClr val="FFFF23"/>
              </a:solidFill>
              <a:effectLst/>
              <a:uLnTx/>
              <a:uFillTx/>
              <a:latin typeface="+mn-lt"/>
              <a:ea typeface="+mn-ea"/>
              <a:cs typeface="+mn-cs"/>
            </a:endParaRPr>
          </a:p>
        </p:txBody>
      </p:sp>
      <p:sp>
        <p:nvSpPr>
          <p:cNvPr id="9" name="Rechteck 8"/>
          <p:cNvSpPr/>
          <p:nvPr/>
        </p:nvSpPr>
        <p:spPr>
          <a:xfrm>
            <a:off x="0" y="6210232"/>
            <a:ext cx="9223899" cy="237644"/>
          </a:xfrm>
          <a:prstGeom prst="rect">
            <a:avLst/>
          </a:prstGeom>
        </p:spPr>
        <p:txBody>
          <a:bodyPr wrap="square" lIns="82945" tIns="41473" rIns="82945" bIns="41473">
            <a:spAutoFit/>
          </a:bodyPr>
          <a:lstStyle/>
          <a:p>
            <a:r>
              <a:rPr lang="de-DE" sz="1000" dirty="0">
                <a:solidFill>
                  <a:schemeClr val="bg1"/>
                </a:solidFill>
                <a:latin typeface="Arial" pitchFamily="34" charset="0"/>
                <a:cs typeface="Arial" pitchFamily="34" charset="0"/>
              </a:rPr>
              <a:t>Bild: „</a:t>
            </a:r>
            <a:r>
              <a:rPr lang="de-DE" sz="1000" dirty="0" err="1">
                <a:solidFill>
                  <a:schemeClr val="bg1"/>
                </a:solidFill>
                <a:latin typeface="Arial" pitchFamily="34" charset="0"/>
                <a:cs typeface="Arial" pitchFamily="34" charset="0"/>
              </a:rPr>
              <a:t>Milky</a:t>
            </a:r>
            <a:r>
              <a:rPr lang="de-DE" sz="1000" dirty="0">
                <a:solidFill>
                  <a:schemeClr val="bg1"/>
                </a:solidFill>
                <a:latin typeface="Arial" pitchFamily="34" charset="0"/>
                <a:cs typeface="Arial" pitchFamily="34" charset="0"/>
              </a:rPr>
              <a:t> Way 2005“ von Robert Hurt/SSC/Caltech/JPL/NASA via </a:t>
            </a:r>
            <a:r>
              <a:rPr lang="de-DE" sz="1000" dirty="0">
                <a:solidFill>
                  <a:schemeClr val="bg1"/>
                </a:solidFill>
                <a:latin typeface="Arial" pitchFamily="34" charset="0"/>
                <a:cs typeface="Arial" pitchFamily="34" charset="0"/>
                <a:hlinkClick r:id="rId3"/>
              </a:rPr>
              <a:t>https://commons.wikimedia.org/wiki/File:Milky_Way_2005.jpg</a:t>
            </a:r>
            <a:r>
              <a:rPr lang="de-DE" sz="1000" dirty="0">
                <a:solidFill>
                  <a:schemeClr val="bg1"/>
                </a:solidFill>
                <a:latin typeface="Arial" pitchFamily="34" charset="0"/>
                <a:cs typeface="Arial" pitchFamily="34" charset="0"/>
              </a:rPr>
              <a:t> [Public Domain (PD-US-</a:t>
            </a:r>
            <a:r>
              <a:rPr lang="de-DE" sz="1000" dirty="0" err="1">
                <a:solidFill>
                  <a:schemeClr val="bg1"/>
                </a:solidFill>
                <a:latin typeface="Arial" pitchFamily="34" charset="0"/>
                <a:cs typeface="Arial" pitchFamily="34" charset="0"/>
              </a:rPr>
              <a:t>Gov</a:t>
            </a:r>
            <a:r>
              <a:rPr lang="de-DE" sz="1000" dirty="0">
                <a:solidFill>
                  <a:schemeClr val="bg1"/>
                </a:solidFill>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p:cNvSpPr>
            <a:spLocks noGrp="1"/>
          </p:cNvSpPr>
          <p:nvPr>
            <p:ph idx="4294967295"/>
          </p:nvPr>
        </p:nvSpPr>
        <p:spPr>
          <a:xfrm>
            <a:off x="396000" y="2204864"/>
            <a:ext cx="8435975" cy="5040312"/>
          </a:xfrm>
          <a:prstGeom prst="rect">
            <a:avLst/>
          </a:prstGeom>
        </p:spPr>
        <p:txBody>
          <a:bodyPr/>
          <a:lstStyle/>
          <a:p>
            <a:pPr>
              <a:buNone/>
            </a:pPr>
            <a:endParaRPr lang="de-DE" sz="800" dirty="0">
              <a:solidFill>
                <a:schemeClr val="bg1"/>
              </a:solidFill>
            </a:endParaRPr>
          </a:p>
          <a:p>
            <a:pPr algn="just">
              <a:spcAft>
                <a:spcPts val="1200"/>
              </a:spcAft>
            </a:pPr>
            <a:r>
              <a:rPr lang="de-DE" sz="2400" dirty="0">
                <a:solidFill>
                  <a:schemeClr val="bg1"/>
                </a:solidFill>
              </a:rPr>
              <a:t>Frank Drake, US Astrophysiker</a:t>
            </a:r>
          </a:p>
          <a:p>
            <a:pPr algn="just">
              <a:spcAft>
                <a:spcPts val="1200"/>
              </a:spcAft>
            </a:pPr>
            <a:r>
              <a:rPr lang="de-DE" sz="2400" dirty="0">
                <a:solidFill>
                  <a:schemeClr val="bg1"/>
                </a:solidFill>
              </a:rPr>
              <a:t>Vorgestellt 1961 in Green-Bank, SETI-Konferenz</a:t>
            </a:r>
          </a:p>
          <a:p>
            <a:pPr algn="just">
              <a:spcAft>
                <a:spcPts val="1200"/>
              </a:spcAft>
            </a:pPr>
            <a:r>
              <a:rPr lang="de-DE" sz="2400" dirty="0">
                <a:solidFill>
                  <a:schemeClr val="bg1"/>
                </a:solidFill>
              </a:rPr>
              <a:t>Auch als Green-Bank-Gleichung oder SETI-Gleichung bekannt.</a:t>
            </a:r>
          </a:p>
          <a:p>
            <a:pPr algn="just">
              <a:spcAft>
                <a:spcPts val="1200"/>
              </a:spcAft>
            </a:pPr>
            <a:r>
              <a:rPr lang="de-DE" sz="2400" kern="1200" dirty="0">
                <a:solidFill>
                  <a:srgbClr val="FFFFFF"/>
                </a:solidFill>
                <a:latin typeface="Arial" charset="0"/>
                <a:cs typeface="Arial" charset="0"/>
              </a:rPr>
              <a:t>Drake-Gleichung schätzt die Anzahl extraterrestrischer intelligenter Zivilisationen in der Galaxis, die durch Radiowellen kommunizieren</a:t>
            </a:r>
          </a:p>
          <a:p>
            <a:pPr algn="just"/>
            <a:endParaRPr lang="de-DE" sz="2400" dirty="0">
              <a:solidFill>
                <a:schemeClr val="bg1"/>
              </a:solidFill>
            </a:endParaRPr>
          </a:p>
          <a:p>
            <a:pPr algn="just">
              <a:buNone/>
            </a:pPr>
            <a:endParaRPr lang="de-DE" sz="2400" dirty="0">
              <a:solidFill>
                <a:schemeClr val="bg1"/>
              </a:solidFill>
            </a:endParaRPr>
          </a:p>
          <a:p>
            <a:pPr algn="just">
              <a:buNone/>
            </a:pPr>
            <a:endParaRPr lang="de-DE" sz="2400" dirty="0">
              <a:solidFill>
                <a:schemeClr val="bg1"/>
              </a:solidFill>
            </a:endParaRPr>
          </a:p>
          <a:p>
            <a:pPr algn="just"/>
            <a:endParaRPr lang="de-DE" sz="2400" dirty="0">
              <a:solidFill>
                <a:schemeClr val="bg1"/>
              </a:solidFill>
            </a:endParaRPr>
          </a:p>
        </p:txBody>
      </p:sp>
      <p:sp>
        <p:nvSpPr>
          <p:cNvPr id="5" name="Inhaltsplatzhalter 2"/>
          <p:cNvSpPr txBox="1">
            <a:spLocks/>
          </p:cNvSpPr>
          <p:nvPr/>
        </p:nvSpPr>
        <p:spPr bwMode="auto">
          <a:xfrm>
            <a:off x="396000" y="548600"/>
            <a:ext cx="8435400" cy="682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0" cap="small" dirty="0">
                <a:solidFill>
                  <a:schemeClr val="bg1"/>
                </a:solidFill>
                <a:latin typeface="+mn-lt"/>
                <a:cs typeface="+mn-cs"/>
              </a:rPr>
              <a:t>Extraterrestrische Intelligenz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1" i="0" u="none" strike="noStrike" kern="0" cap="small" spc="0" normalizeH="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0" cap="small" dirty="0">
                <a:solidFill>
                  <a:schemeClr val="bg1"/>
                </a:solidFill>
                <a:latin typeface="+mn-lt"/>
                <a:cs typeface="+mn-cs"/>
              </a:rPr>
              <a:t>DRAKE - Gleichung</a:t>
            </a:r>
            <a:endParaRPr kumimoji="0" lang="de-DE" sz="2400" b="1" i="0" u="none" strike="noStrike" kern="0" cap="small" spc="0" normalizeH="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mn-lt"/>
                <a:ea typeface="+mn-ea"/>
                <a:cs typeface="+mn-cs"/>
              </a:rPr>
              <a:t>	</a:t>
            </a:r>
            <a:endParaRPr kumimoji="0" lang="de-DE" sz="2400" b="0" i="0" u="none" strike="noStrike" kern="0" cap="none" spc="0" normalizeH="0" baseline="0" noProof="0" dirty="0">
              <a:ln>
                <a:noFill/>
              </a:ln>
              <a:solidFill>
                <a:srgbClr val="FFFF23"/>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9" name="Textfeld 3"/>
          <p:cNvSpPr txBox="1">
            <a:spLocks noChangeArrowheads="1"/>
          </p:cNvSpPr>
          <p:nvPr/>
        </p:nvSpPr>
        <p:spPr bwMode="auto">
          <a:xfrm>
            <a:off x="0" y="1143000"/>
            <a:ext cx="9144000" cy="400050"/>
          </a:xfrm>
          <a:prstGeom prst="rect">
            <a:avLst/>
          </a:prstGeom>
          <a:noFill/>
          <a:ln w="9525">
            <a:noFill/>
            <a:miter lim="800000"/>
            <a:headEnd/>
            <a:tailEnd/>
          </a:ln>
        </p:spPr>
        <p:txBody>
          <a:bodyPr>
            <a:spAutoFit/>
          </a:bodyPr>
          <a:lstStyle/>
          <a:p>
            <a:r>
              <a:rPr lang="de-DE" sz="2000">
                <a:solidFill>
                  <a:prstClr val="black"/>
                </a:solidFill>
              </a:rPr>
              <a:t>	</a:t>
            </a:r>
          </a:p>
        </p:txBody>
      </p:sp>
      <p:sp>
        <p:nvSpPr>
          <p:cNvPr id="4100" name="Textfeld 7"/>
          <p:cNvSpPr txBox="1">
            <a:spLocks noChangeArrowheads="1"/>
          </p:cNvSpPr>
          <p:nvPr/>
        </p:nvSpPr>
        <p:spPr bwMode="auto">
          <a:xfrm>
            <a:off x="396000" y="2831445"/>
            <a:ext cx="8172400" cy="3477875"/>
          </a:xfrm>
          <a:prstGeom prst="rect">
            <a:avLst/>
          </a:prstGeom>
          <a:noFill/>
          <a:ln w="9525">
            <a:noFill/>
            <a:miter lim="800000"/>
            <a:headEnd/>
            <a:tailEnd/>
          </a:ln>
        </p:spPr>
        <p:txBody>
          <a:bodyPr wrap="square">
            <a:spAutoFit/>
          </a:bodyPr>
          <a:lstStyle/>
          <a:p>
            <a:pPr>
              <a:spcAft>
                <a:spcPts val="600"/>
              </a:spcAft>
            </a:pPr>
            <a:r>
              <a:rPr lang="de-DE" dirty="0">
                <a:solidFill>
                  <a:schemeClr val="bg1"/>
                </a:solidFill>
              </a:rPr>
              <a:t>N	Anzahl intelligenter kommunizierender Zivilisationen in der Galaxis</a:t>
            </a:r>
          </a:p>
          <a:p>
            <a:pPr>
              <a:spcAft>
                <a:spcPts val="600"/>
              </a:spcAft>
            </a:pPr>
            <a:r>
              <a:rPr lang="de-DE" dirty="0">
                <a:solidFill>
                  <a:schemeClr val="bg1"/>
                </a:solidFill>
              </a:rPr>
              <a:t>N</a:t>
            </a:r>
            <a:r>
              <a:rPr lang="de-DE" baseline="-25000" dirty="0">
                <a:solidFill>
                  <a:schemeClr val="bg1"/>
                </a:solidFill>
              </a:rPr>
              <a:t>S</a:t>
            </a:r>
            <a:r>
              <a:rPr lang="de-DE" dirty="0">
                <a:solidFill>
                  <a:schemeClr val="bg1"/>
                </a:solidFill>
              </a:rPr>
              <a:t> 	Anzahl geeigneter Sterne in der Galaxis</a:t>
            </a:r>
          </a:p>
          <a:p>
            <a:pPr>
              <a:spcAft>
                <a:spcPts val="600"/>
              </a:spcAft>
            </a:pPr>
            <a:r>
              <a:rPr lang="de-DE" dirty="0" err="1">
                <a:solidFill>
                  <a:schemeClr val="bg1"/>
                </a:solidFill>
              </a:rPr>
              <a:t>f</a:t>
            </a:r>
            <a:r>
              <a:rPr lang="de-DE" baseline="-25000" dirty="0" err="1">
                <a:solidFill>
                  <a:schemeClr val="bg1"/>
                </a:solidFill>
              </a:rPr>
              <a:t>P</a:t>
            </a:r>
            <a:r>
              <a:rPr lang="de-DE" baseline="-25000" dirty="0">
                <a:solidFill>
                  <a:schemeClr val="bg1"/>
                </a:solidFill>
              </a:rPr>
              <a:t> </a:t>
            </a:r>
            <a:r>
              <a:rPr lang="de-DE" dirty="0">
                <a:solidFill>
                  <a:schemeClr val="bg1"/>
                </a:solidFill>
              </a:rPr>
              <a:t> 	Anteil der Sterne, die Planeten haben</a:t>
            </a:r>
          </a:p>
          <a:p>
            <a:pPr>
              <a:spcAft>
                <a:spcPts val="0"/>
              </a:spcAft>
            </a:pPr>
            <a:r>
              <a:rPr lang="de-DE" dirty="0" err="1">
                <a:solidFill>
                  <a:schemeClr val="bg1"/>
                </a:solidFill>
              </a:rPr>
              <a:t>n</a:t>
            </a:r>
            <a:r>
              <a:rPr lang="de-DE" baseline="-25000" dirty="0" err="1">
                <a:solidFill>
                  <a:schemeClr val="bg1"/>
                </a:solidFill>
              </a:rPr>
              <a:t>E</a:t>
            </a:r>
            <a:r>
              <a:rPr lang="de-DE" dirty="0">
                <a:solidFill>
                  <a:schemeClr val="bg1"/>
                </a:solidFill>
              </a:rPr>
              <a:t> 	Anzahl </a:t>
            </a:r>
            <a:r>
              <a:rPr lang="de-DE" dirty="0" err="1">
                <a:solidFill>
                  <a:schemeClr val="bg1"/>
                </a:solidFill>
              </a:rPr>
              <a:t>habitabler</a:t>
            </a:r>
            <a:r>
              <a:rPr lang="de-DE" dirty="0">
                <a:solidFill>
                  <a:schemeClr val="bg1"/>
                </a:solidFill>
              </a:rPr>
              <a:t> Planeten in CHZ pro Stern</a:t>
            </a:r>
          </a:p>
          <a:p>
            <a:pPr>
              <a:spcAft>
                <a:spcPts val="600"/>
              </a:spcAft>
            </a:pPr>
            <a:r>
              <a:rPr lang="de-DE" dirty="0">
                <a:solidFill>
                  <a:schemeClr val="bg1"/>
                </a:solidFill>
              </a:rPr>
              <a:t>	</a:t>
            </a:r>
            <a:r>
              <a:rPr lang="de-DE" sz="1400" dirty="0">
                <a:solidFill>
                  <a:schemeClr val="bg1"/>
                </a:solidFill>
              </a:rPr>
              <a:t>(CHZ: Kontinuierliche </a:t>
            </a:r>
            <a:r>
              <a:rPr lang="de-DE" sz="1400" dirty="0" err="1">
                <a:solidFill>
                  <a:schemeClr val="bg1"/>
                </a:solidFill>
              </a:rPr>
              <a:t>habitable</a:t>
            </a:r>
            <a:r>
              <a:rPr lang="de-DE" sz="1400" dirty="0">
                <a:solidFill>
                  <a:schemeClr val="bg1"/>
                </a:solidFill>
              </a:rPr>
              <a:t> Zone; Entwicklung von Leben über Mrd. a möglich)</a:t>
            </a:r>
          </a:p>
          <a:p>
            <a:pPr>
              <a:spcAft>
                <a:spcPts val="600"/>
              </a:spcAft>
            </a:pPr>
            <a:r>
              <a:rPr lang="de-DE" dirty="0" err="1">
                <a:solidFill>
                  <a:schemeClr val="bg1"/>
                </a:solidFill>
              </a:rPr>
              <a:t>f</a:t>
            </a:r>
            <a:r>
              <a:rPr lang="de-DE" baseline="-25000" dirty="0" err="1">
                <a:solidFill>
                  <a:schemeClr val="bg1"/>
                </a:solidFill>
              </a:rPr>
              <a:t>L</a:t>
            </a:r>
            <a:r>
              <a:rPr lang="de-DE" dirty="0">
                <a:solidFill>
                  <a:schemeClr val="bg1"/>
                </a:solidFill>
              </a:rPr>
              <a:t> 	Wahrscheinlichkeit, dass sich Leben auf </a:t>
            </a:r>
            <a:r>
              <a:rPr lang="de-DE" dirty="0" err="1">
                <a:solidFill>
                  <a:schemeClr val="bg1"/>
                </a:solidFill>
              </a:rPr>
              <a:t>habitablem</a:t>
            </a:r>
            <a:r>
              <a:rPr lang="de-DE" dirty="0">
                <a:solidFill>
                  <a:schemeClr val="bg1"/>
                </a:solidFill>
              </a:rPr>
              <a:t> Planet entwickelt</a:t>
            </a:r>
          </a:p>
          <a:p>
            <a:pPr>
              <a:spcAft>
                <a:spcPts val="600"/>
              </a:spcAft>
            </a:pPr>
            <a:r>
              <a:rPr lang="de-DE" dirty="0" err="1">
                <a:solidFill>
                  <a:schemeClr val="bg1"/>
                </a:solidFill>
              </a:rPr>
              <a:t>f</a:t>
            </a:r>
            <a:r>
              <a:rPr lang="de-DE" baseline="-25000" dirty="0" err="1">
                <a:solidFill>
                  <a:schemeClr val="bg1"/>
                </a:solidFill>
              </a:rPr>
              <a:t>I</a:t>
            </a:r>
            <a:r>
              <a:rPr lang="de-DE" baseline="-25000" dirty="0">
                <a:solidFill>
                  <a:schemeClr val="bg1"/>
                </a:solidFill>
              </a:rPr>
              <a:t> </a:t>
            </a:r>
            <a:r>
              <a:rPr lang="de-DE" dirty="0">
                <a:solidFill>
                  <a:schemeClr val="bg1"/>
                </a:solidFill>
              </a:rPr>
              <a:t> 	Wahrscheinlichkeit, dass sich aus Leben Intelligenz entwickelt</a:t>
            </a:r>
          </a:p>
          <a:p>
            <a:pPr>
              <a:spcAft>
                <a:spcPts val="600"/>
              </a:spcAft>
            </a:pPr>
            <a:r>
              <a:rPr lang="de-DE" dirty="0" err="1">
                <a:solidFill>
                  <a:schemeClr val="bg1"/>
                </a:solidFill>
              </a:rPr>
              <a:t>f</a:t>
            </a:r>
            <a:r>
              <a:rPr lang="de-DE" baseline="-25000" dirty="0" err="1">
                <a:solidFill>
                  <a:schemeClr val="bg1"/>
                </a:solidFill>
              </a:rPr>
              <a:t>C</a:t>
            </a:r>
            <a:r>
              <a:rPr lang="de-DE" baseline="-25000" dirty="0">
                <a:solidFill>
                  <a:schemeClr val="bg1"/>
                </a:solidFill>
              </a:rPr>
              <a:t> </a:t>
            </a:r>
            <a:r>
              <a:rPr lang="de-DE" dirty="0">
                <a:solidFill>
                  <a:schemeClr val="bg1"/>
                </a:solidFill>
              </a:rPr>
              <a:t> 	Wahrscheinlichkeit, dass intelligente Zivilisation kommuniziert</a:t>
            </a:r>
          </a:p>
          <a:p>
            <a:pPr>
              <a:spcAft>
                <a:spcPts val="600"/>
              </a:spcAft>
            </a:pPr>
            <a:r>
              <a:rPr lang="de-DE" dirty="0">
                <a:solidFill>
                  <a:schemeClr val="bg1"/>
                </a:solidFill>
              </a:rPr>
              <a:t>L	Durchschnittliche Lebenszeit einer technologischen Zivilisation</a:t>
            </a:r>
          </a:p>
          <a:p>
            <a:pPr>
              <a:spcAft>
                <a:spcPts val="600"/>
              </a:spcAft>
            </a:pPr>
            <a:r>
              <a:rPr lang="de-DE" dirty="0">
                <a:solidFill>
                  <a:schemeClr val="bg1"/>
                </a:solidFill>
              </a:rPr>
              <a:t>L</a:t>
            </a:r>
            <a:r>
              <a:rPr lang="de-DE" baseline="-25000" dirty="0">
                <a:solidFill>
                  <a:schemeClr val="bg1"/>
                </a:solidFill>
              </a:rPr>
              <a:t>S</a:t>
            </a:r>
            <a:r>
              <a:rPr lang="de-DE" dirty="0">
                <a:solidFill>
                  <a:schemeClr val="bg1"/>
                </a:solidFill>
              </a:rPr>
              <a:t> 	Zeitspanne, während der habitable Planeten existiert haben</a:t>
            </a:r>
          </a:p>
        </p:txBody>
      </p:sp>
      <p:sp>
        <p:nvSpPr>
          <p:cNvPr id="7" name="Rechteck 6"/>
          <p:cNvSpPr/>
          <p:nvPr/>
        </p:nvSpPr>
        <p:spPr>
          <a:xfrm>
            <a:off x="2627784" y="1980129"/>
            <a:ext cx="735972" cy="584775"/>
          </a:xfrm>
          <a:prstGeom prst="rect">
            <a:avLst/>
          </a:prstGeom>
        </p:spPr>
        <p:txBody>
          <a:bodyPr wrap="square">
            <a:spAutoFit/>
          </a:bodyPr>
          <a:lstStyle/>
          <a:p>
            <a:pPr marL="342900" lvl="0" indent="-342900" algn="ctr">
              <a:spcBef>
                <a:spcPct val="20000"/>
              </a:spcBef>
            </a:pPr>
            <a:r>
              <a:rPr lang="de-DE" sz="3200" dirty="0">
                <a:solidFill>
                  <a:srgbClr val="FFC000"/>
                </a:solidFill>
              </a:rPr>
              <a:t>N</a:t>
            </a:r>
            <a:r>
              <a:rPr lang="de-DE" sz="3200" baseline="-25000" dirty="0">
                <a:solidFill>
                  <a:srgbClr val="FFC000"/>
                </a:solidFill>
              </a:rPr>
              <a:t>S</a:t>
            </a:r>
            <a:endParaRPr lang="de-DE" sz="3200" kern="0" baseline="-25000" dirty="0">
              <a:solidFill>
                <a:srgbClr val="FFC000"/>
              </a:solidFill>
              <a:latin typeface="Arial"/>
              <a:cs typeface="Arial"/>
            </a:endParaRPr>
          </a:p>
        </p:txBody>
      </p:sp>
      <p:sp>
        <p:nvSpPr>
          <p:cNvPr id="10" name="Rechteck 9"/>
          <p:cNvSpPr/>
          <p:nvPr/>
        </p:nvSpPr>
        <p:spPr>
          <a:xfrm>
            <a:off x="3267841" y="1980129"/>
            <a:ext cx="481222" cy="584775"/>
          </a:xfrm>
          <a:prstGeom prst="rect">
            <a:avLst/>
          </a:prstGeom>
        </p:spPr>
        <p:txBody>
          <a:bodyPr wrap="none">
            <a:spAutoFit/>
          </a:bodyPr>
          <a:lstStyle/>
          <a:p>
            <a:pPr marL="342900" lvl="0" indent="-342900" algn="ctr">
              <a:spcBef>
                <a:spcPct val="20000"/>
              </a:spcBef>
            </a:pPr>
            <a:r>
              <a:rPr lang="de-DE" sz="3200" dirty="0" err="1">
                <a:solidFill>
                  <a:srgbClr val="FFC000"/>
                </a:solidFill>
              </a:rPr>
              <a:t>f</a:t>
            </a:r>
            <a:r>
              <a:rPr lang="de-DE" sz="3200" baseline="-25000" dirty="0" err="1">
                <a:solidFill>
                  <a:srgbClr val="FFC000"/>
                </a:solidFill>
              </a:rPr>
              <a:t>P</a:t>
            </a:r>
            <a:endParaRPr lang="de-DE" sz="3200" kern="0" baseline="-25000" dirty="0">
              <a:solidFill>
                <a:srgbClr val="FFC000"/>
              </a:solidFill>
              <a:latin typeface="Arial"/>
              <a:cs typeface="Arial"/>
            </a:endParaRPr>
          </a:p>
        </p:txBody>
      </p:sp>
      <p:sp>
        <p:nvSpPr>
          <p:cNvPr id="12" name="Rechteck 11"/>
          <p:cNvSpPr/>
          <p:nvPr/>
        </p:nvSpPr>
        <p:spPr>
          <a:xfrm>
            <a:off x="3707904" y="1980129"/>
            <a:ext cx="595035" cy="584775"/>
          </a:xfrm>
          <a:prstGeom prst="rect">
            <a:avLst/>
          </a:prstGeom>
        </p:spPr>
        <p:txBody>
          <a:bodyPr wrap="square">
            <a:spAutoFit/>
          </a:bodyPr>
          <a:lstStyle/>
          <a:p>
            <a:pPr marL="342900" lvl="0" indent="-342900" algn="ctr">
              <a:spcBef>
                <a:spcPct val="20000"/>
              </a:spcBef>
            </a:pPr>
            <a:r>
              <a:rPr lang="de-DE" sz="3200" dirty="0" err="1">
                <a:solidFill>
                  <a:srgbClr val="FFC000"/>
                </a:solidFill>
              </a:rPr>
              <a:t>n</a:t>
            </a:r>
            <a:r>
              <a:rPr lang="de-DE" sz="3200" baseline="-25000" dirty="0" err="1">
                <a:solidFill>
                  <a:srgbClr val="FFC000"/>
                </a:solidFill>
              </a:rPr>
              <a:t>E</a:t>
            </a:r>
            <a:endParaRPr lang="de-DE" sz="3200" kern="0" baseline="-25000" dirty="0">
              <a:solidFill>
                <a:srgbClr val="FFC000"/>
              </a:solidFill>
              <a:latin typeface="Arial"/>
              <a:cs typeface="Arial"/>
            </a:endParaRPr>
          </a:p>
        </p:txBody>
      </p:sp>
      <p:sp>
        <p:nvSpPr>
          <p:cNvPr id="13" name="Rechteck 12"/>
          <p:cNvSpPr/>
          <p:nvPr/>
        </p:nvSpPr>
        <p:spPr>
          <a:xfrm>
            <a:off x="4283968" y="1980129"/>
            <a:ext cx="450764" cy="584775"/>
          </a:xfrm>
          <a:prstGeom prst="rect">
            <a:avLst/>
          </a:prstGeom>
        </p:spPr>
        <p:txBody>
          <a:bodyPr wrap="none">
            <a:spAutoFit/>
          </a:bodyPr>
          <a:lstStyle/>
          <a:p>
            <a:pPr marL="342900" lvl="0" indent="-342900" algn="ctr">
              <a:spcBef>
                <a:spcPct val="20000"/>
              </a:spcBef>
            </a:pPr>
            <a:r>
              <a:rPr lang="de-DE" sz="3200" dirty="0">
                <a:solidFill>
                  <a:srgbClr val="FFC000"/>
                </a:solidFill>
              </a:rPr>
              <a:t>f</a:t>
            </a:r>
            <a:r>
              <a:rPr lang="de-DE" sz="3200" baseline="-25000" dirty="0">
                <a:solidFill>
                  <a:srgbClr val="FFC000"/>
                </a:solidFill>
              </a:rPr>
              <a:t>L</a:t>
            </a:r>
            <a:endParaRPr lang="de-DE" sz="3200" kern="0" baseline="-25000" dirty="0">
              <a:solidFill>
                <a:srgbClr val="FFC000"/>
              </a:solidFill>
              <a:latin typeface="Arial"/>
              <a:cs typeface="Arial"/>
            </a:endParaRPr>
          </a:p>
        </p:txBody>
      </p:sp>
      <p:sp>
        <p:nvSpPr>
          <p:cNvPr id="14" name="Rechteck 13"/>
          <p:cNvSpPr/>
          <p:nvPr/>
        </p:nvSpPr>
        <p:spPr>
          <a:xfrm>
            <a:off x="4644008" y="1980129"/>
            <a:ext cx="445828" cy="584775"/>
          </a:xfrm>
          <a:prstGeom prst="rect">
            <a:avLst/>
          </a:prstGeom>
        </p:spPr>
        <p:txBody>
          <a:bodyPr wrap="square">
            <a:spAutoFit/>
          </a:bodyPr>
          <a:lstStyle/>
          <a:p>
            <a:pPr marL="342900" lvl="0" indent="-342900" algn="ctr">
              <a:spcBef>
                <a:spcPct val="20000"/>
              </a:spcBef>
            </a:pPr>
            <a:r>
              <a:rPr lang="de-DE" sz="3200" dirty="0" err="1">
                <a:solidFill>
                  <a:srgbClr val="FFC000"/>
                </a:solidFill>
              </a:rPr>
              <a:t>f</a:t>
            </a:r>
            <a:r>
              <a:rPr lang="de-DE" sz="3200" baseline="-25000" dirty="0" err="1">
                <a:solidFill>
                  <a:srgbClr val="FFC000"/>
                </a:solidFill>
              </a:rPr>
              <a:t>I</a:t>
            </a:r>
            <a:endParaRPr lang="de-DE" sz="3200" kern="0" baseline="-25000" dirty="0">
              <a:solidFill>
                <a:srgbClr val="FFC000"/>
              </a:solidFill>
              <a:latin typeface="Arial"/>
              <a:cs typeface="Arial"/>
            </a:endParaRPr>
          </a:p>
        </p:txBody>
      </p:sp>
      <p:sp>
        <p:nvSpPr>
          <p:cNvPr id="15" name="Rechteck 14"/>
          <p:cNvSpPr/>
          <p:nvPr/>
        </p:nvSpPr>
        <p:spPr>
          <a:xfrm>
            <a:off x="5004048" y="1980129"/>
            <a:ext cx="495649" cy="584775"/>
          </a:xfrm>
          <a:prstGeom prst="rect">
            <a:avLst/>
          </a:prstGeom>
        </p:spPr>
        <p:txBody>
          <a:bodyPr wrap="none">
            <a:spAutoFit/>
          </a:bodyPr>
          <a:lstStyle/>
          <a:p>
            <a:pPr marL="342900" lvl="0" indent="-342900" algn="ctr">
              <a:spcBef>
                <a:spcPct val="20000"/>
              </a:spcBef>
            </a:pPr>
            <a:r>
              <a:rPr lang="de-DE" sz="3200" dirty="0" err="1">
                <a:solidFill>
                  <a:srgbClr val="FFC000"/>
                </a:solidFill>
              </a:rPr>
              <a:t>f</a:t>
            </a:r>
            <a:r>
              <a:rPr lang="de-DE" sz="3200" baseline="-25000" dirty="0" err="1">
                <a:solidFill>
                  <a:srgbClr val="FFC000"/>
                </a:solidFill>
              </a:rPr>
              <a:t>C</a:t>
            </a:r>
            <a:endParaRPr lang="de-DE" sz="3200" kern="0" baseline="-25000" dirty="0">
              <a:solidFill>
                <a:srgbClr val="FFC000"/>
              </a:solidFill>
              <a:latin typeface="Arial"/>
              <a:cs typeface="Arial"/>
            </a:endParaRPr>
          </a:p>
        </p:txBody>
      </p:sp>
      <p:sp>
        <p:nvSpPr>
          <p:cNvPr id="16" name="Rechteck 15"/>
          <p:cNvSpPr/>
          <p:nvPr/>
        </p:nvSpPr>
        <p:spPr>
          <a:xfrm>
            <a:off x="5436096" y="1980129"/>
            <a:ext cx="432048" cy="584775"/>
          </a:xfrm>
          <a:prstGeom prst="rect">
            <a:avLst/>
          </a:prstGeom>
        </p:spPr>
        <p:txBody>
          <a:bodyPr wrap="square">
            <a:spAutoFit/>
          </a:bodyPr>
          <a:lstStyle/>
          <a:p>
            <a:pPr marL="342900" lvl="0" indent="-342900" algn="ctr">
              <a:spcBef>
                <a:spcPct val="20000"/>
              </a:spcBef>
            </a:pPr>
            <a:r>
              <a:rPr lang="de-DE" sz="3200" dirty="0">
                <a:solidFill>
                  <a:srgbClr val="FFC000"/>
                </a:solidFill>
              </a:rPr>
              <a:t>L</a:t>
            </a:r>
            <a:endParaRPr lang="de-DE" sz="3200" kern="0" baseline="-25000" dirty="0">
              <a:solidFill>
                <a:srgbClr val="FFC000"/>
              </a:solidFill>
              <a:latin typeface="Arial"/>
              <a:cs typeface="Arial"/>
            </a:endParaRPr>
          </a:p>
        </p:txBody>
      </p:sp>
      <p:sp>
        <p:nvSpPr>
          <p:cNvPr id="17" name="Rechteck 16"/>
          <p:cNvSpPr/>
          <p:nvPr/>
        </p:nvSpPr>
        <p:spPr>
          <a:xfrm>
            <a:off x="5652120" y="1980129"/>
            <a:ext cx="936475" cy="584775"/>
          </a:xfrm>
          <a:prstGeom prst="rect">
            <a:avLst/>
          </a:prstGeom>
        </p:spPr>
        <p:txBody>
          <a:bodyPr wrap="none">
            <a:spAutoFit/>
          </a:bodyPr>
          <a:lstStyle/>
          <a:p>
            <a:pPr marL="342900" lvl="0" indent="-342900" algn="ctr">
              <a:spcBef>
                <a:spcPct val="20000"/>
              </a:spcBef>
            </a:pPr>
            <a:r>
              <a:rPr lang="de-DE" sz="3200" dirty="0">
                <a:solidFill>
                  <a:srgbClr val="FFC000"/>
                </a:solidFill>
              </a:rPr>
              <a:t> / L</a:t>
            </a:r>
            <a:r>
              <a:rPr lang="de-DE" sz="3200" baseline="-25000" dirty="0">
                <a:solidFill>
                  <a:srgbClr val="FFC000"/>
                </a:solidFill>
              </a:rPr>
              <a:t>S</a:t>
            </a:r>
            <a:endParaRPr lang="de-DE" sz="3200" kern="0" baseline="-25000" dirty="0">
              <a:solidFill>
                <a:srgbClr val="FFC000"/>
              </a:solidFill>
              <a:latin typeface="Arial"/>
              <a:cs typeface="Arial"/>
            </a:endParaRPr>
          </a:p>
        </p:txBody>
      </p:sp>
      <p:sp>
        <p:nvSpPr>
          <p:cNvPr id="19" name="Rechteck 18"/>
          <p:cNvSpPr/>
          <p:nvPr/>
        </p:nvSpPr>
        <p:spPr>
          <a:xfrm>
            <a:off x="1907704" y="1980129"/>
            <a:ext cx="835485" cy="584775"/>
          </a:xfrm>
          <a:prstGeom prst="rect">
            <a:avLst/>
          </a:prstGeom>
        </p:spPr>
        <p:txBody>
          <a:bodyPr wrap="none">
            <a:spAutoFit/>
          </a:bodyPr>
          <a:lstStyle/>
          <a:p>
            <a:pPr marL="342900" lvl="0" indent="-342900" algn="ctr">
              <a:spcBef>
                <a:spcPct val="20000"/>
              </a:spcBef>
            </a:pPr>
            <a:r>
              <a:rPr lang="de-DE" sz="3200" dirty="0">
                <a:solidFill>
                  <a:srgbClr val="FFC000"/>
                </a:solidFill>
              </a:rPr>
              <a:t>N =</a:t>
            </a:r>
            <a:endParaRPr lang="de-DE" sz="3200" kern="0" baseline="-25000" dirty="0">
              <a:solidFill>
                <a:srgbClr val="FFC000"/>
              </a:solidFill>
              <a:latin typeface="Arial"/>
              <a:cs typeface="Arial"/>
            </a:endParaRPr>
          </a:p>
        </p:txBody>
      </p:sp>
      <p:sp>
        <p:nvSpPr>
          <p:cNvPr id="18" name="Inhaltsplatzhalter 2"/>
          <p:cNvSpPr txBox="1">
            <a:spLocks/>
          </p:cNvSpPr>
          <p:nvPr/>
        </p:nvSpPr>
        <p:spPr bwMode="auto">
          <a:xfrm>
            <a:off x="396000" y="548600"/>
            <a:ext cx="8435400" cy="682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0" cap="small" dirty="0">
                <a:solidFill>
                  <a:schemeClr val="bg1"/>
                </a:solidFill>
                <a:latin typeface="+mn-lt"/>
                <a:cs typeface="+mn-cs"/>
              </a:rPr>
              <a:t>Extraterrestrische Intelligenz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1" i="0" u="none" strike="noStrike" kern="0" cap="small" spc="0" normalizeH="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0" cap="small" dirty="0">
                <a:solidFill>
                  <a:schemeClr val="bg1"/>
                </a:solidFill>
                <a:latin typeface="+mn-lt"/>
                <a:cs typeface="+mn-cs"/>
              </a:rPr>
              <a:t>DRAKE - Gleichung</a:t>
            </a:r>
            <a:endParaRPr kumimoji="0" lang="de-DE" sz="2400" b="1" i="0" u="none" strike="noStrike" kern="0" cap="small" spc="0" normalizeH="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mn-lt"/>
                <a:ea typeface="+mn-ea"/>
                <a:cs typeface="+mn-cs"/>
              </a:rPr>
              <a:t>	</a:t>
            </a:r>
            <a:endParaRPr kumimoji="0" lang="de-DE" sz="2400" b="0" i="0" u="none" strike="noStrike" kern="0" cap="none" spc="0" normalizeH="0" baseline="0" noProof="0" dirty="0">
              <a:ln>
                <a:noFill/>
              </a:ln>
              <a:solidFill>
                <a:srgbClr val="FFFF23"/>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00">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00">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00">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00">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10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P spid="7" grpId="0"/>
      <p:bldP spid="10" grpId="0"/>
      <p:bldP spid="12" grpId="0"/>
      <p:bldP spid="13" grpId="0"/>
      <p:bldP spid="14" grpId="0"/>
      <p:bldP spid="15" grpId="0"/>
      <p:bldP spid="16" grpId="0"/>
      <p:bldP spid="17"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9" name="Textfeld 3"/>
          <p:cNvSpPr txBox="1">
            <a:spLocks noChangeArrowheads="1"/>
          </p:cNvSpPr>
          <p:nvPr/>
        </p:nvSpPr>
        <p:spPr bwMode="auto">
          <a:xfrm>
            <a:off x="0" y="1143000"/>
            <a:ext cx="9144000" cy="400050"/>
          </a:xfrm>
          <a:prstGeom prst="rect">
            <a:avLst/>
          </a:prstGeom>
          <a:noFill/>
          <a:ln w="9525">
            <a:noFill/>
            <a:miter lim="800000"/>
            <a:headEnd/>
            <a:tailEnd/>
          </a:ln>
        </p:spPr>
        <p:txBody>
          <a:bodyPr>
            <a:spAutoFit/>
          </a:bodyPr>
          <a:lstStyle/>
          <a:p>
            <a:r>
              <a:rPr lang="de-DE" sz="2000">
                <a:solidFill>
                  <a:prstClr val="black"/>
                </a:solidFill>
              </a:rPr>
              <a:t>	</a:t>
            </a:r>
          </a:p>
        </p:txBody>
      </p:sp>
      <p:sp>
        <p:nvSpPr>
          <p:cNvPr id="7" name="Geschweifte Klammer links 6"/>
          <p:cNvSpPr/>
          <p:nvPr/>
        </p:nvSpPr>
        <p:spPr>
          <a:xfrm rot="16200000">
            <a:off x="3383868" y="2096852"/>
            <a:ext cx="216024" cy="1440160"/>
          </a:xfrm>
          <a:prstGeom prst="lef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Geschweifte Klammer links 9"/>
          <p:cNvSpPr/>
          <p:nvPr/>
        </p:nvSpPr>
        <p:spPr>
          <a:xfrm rot="16200000">
            <a:off x="5292080" y="1772816"/>
            <a:ext cx="216024" cy="2088232"/>
          </a:xfrm>
          <a:prstGeom prst="lef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Rechteck 11"/>
          <p:cNvSpPr/>
          <p:nvPr/>
        </p:nvSpPr>
        <p:spPr>
          <a:xfrm>
            <a:off x="3195833" y="2924944"/>
            <a:ext cx="861134" cy="584775"/>
          </a:xfrm>
          <a:prstGeom prst="rect">
            <a:avLst/>
          </a:prstGeom>
        </p:spPr>
        <p:txBody>
          <a:bodyPr wrap="none">
            <a:spAutoFit/>
          </a:bodyPr>
          <a:lstStyle/>
          <a:p>
            <a:pPr marL="342900" indent="-342900" algn="ctr">
              <a:spcBef>
                <a:spcPct val="20000"/>
              </a:spcBef>
            </a:pPr>
            <a:r>
              <a:rPr lang="de-DE" sz="3200" dirty="0">
                <a:solidFill>
                  <a:srgbClr val="FFC000"/>
                </a:solidFill>
              </a:rPr>
              <a:t>N</a:t>
            </a:r>
            <a:r>
              <a:rPr lang="de-DE" sz="3200" baseline="-25000" dirty="0">
                <a:solidFill>
                  <a:srgbClr val="FFC000"/>
                </a:solidFill>
              </a:rPr>
              <a:t>HP</a:t>
            </a:r>
            <a:endParaRPr lang="de-DE" sz="3200" kern="0" baseline="-25000" dirty="0">
              <a:solidFill>
                <a:srgbClr val="FFC000"/>
              </a:solidFill>
              <a:latin typeface="Arial"/>
              <a:cs typeface="Arial"/>
            </a:endParaRPr>
          </a:p>
        </p:txBody>
      </p:sp>
      <p:sp>
        <p:nvSpPr>
          <p:cNvPr id="13" name="Rechteck 12"/>
          <p:cNvSpPr/>
          <p:nvPr/>
        </p:nvSpPr>
        <p:spPr>
          <a:xfrm>
            <a:off x="5148064" y="2924944"/>
            <a:ext cx="570989" cy="584775"/>
          </a:xfrm>
          <a:prstGeom prst="rect">
            <a:avLst/>
          </a:prstGeom>
        </p:spPr>
        <p:txBody>
          <a:bodyPr wrap="none">
            <a:spAutoFit/>
          </a:bodyPr>
          <a:lstStyle/>
          <a:p>
            <a:pPr marL="342900" indent="-342900" algn="ctr">
              <a:spcBef>
                <a:spcPct val="20000"/>
              </a:spcBef>
            </a:pPr>
            <a:r>
              <a:rPr lang="de-DE" sz="3200" dirty="0" err="1">
                <a:solidFill>
                  <a:srgbClr val="FFC000"/>
                </a:solidFill>
              </a:rPr>
              <a:t>f</a:t>
            </a:r>
            <a:r>
              <a:rPr lang="de-DE" sz="3200" baseline="-25000" dirty="0" err="1">
                <a:solidFill>
                  <a:srgbClr val="FFC000"/>
                </a:solidFill>
              </a:rPr>
              <a:t>IC</a:t>
            </a:r>
            <a:endParaRPr lang="de-DE" sz="3200" kern="0" baseline="-25000" dirty="0">
              <a:solidFill>
                <a:srgbClr val="FFC000"/>
              </a:solidFill>
              <a:latin typeface="Arial"/>
              <a:cs typeface="Arial"/>
            </a:endParaRPr>
          </a:p>
        </p:txBody>
      </p:sp>
      <p:sp>
        <p:nvSpPr>
          <p:cNvPr id="14" name="Textfeld 12"/>
          <p:cNvSpPr txBox="1">
            <a:spLocks noChangeArrowheads="1"/>
          </p:cNvSpPr>
          <p:nvPr/>
        </p:nvSpPr>
        <p:spPr bwMode="auto">
          <a:xfrm>
            <a:off x="0" y="4437112"/>
            <a:ext cx="9144000" cy="1569660"/>
          </a:xfrm>
          <a:prstGeom prst="rect">
            <a:avLst/>
          </a:prstGeom>
          <a:noFill/>
          <a:ln w="9525">
            <a:noFill/>
            <a:miter lim="800000"/>
            <a:headEnd/>
            <a:tailEnd/>
          </a:ln>
        </p:spPr>
        <p:txBody>
          <a:bodyPr wrap="square">
            <a:spAutoFit/>
          </a:bodyPr>
          <a:lstStyle/>
          <a:p>
            <a:r>
              <a:rPr lang="de-DE" sz="2400" dirty="0">
                <a:solidFill>
                  <a:schemeClr val="bg1"/>
                </a:solidFill>
              </a:rPr>
              <a:t>	N</a:t>
            </a:r>
            <a:r>
              <a:rPr lang="de-DE" sz="2400" baseline="-25000" dirty="0">
                <a:solidFill>
                  <a:schemeClr val="bg1"/>
                </a:solidFill>
              </a:rPr>
              <a:t>HP</a:t>
            </a:r>
            <a:r>
              <a:rPr lang="de-DE" sz="2400" b="1" dirty="0">
                <a:solidFill>
                  <a:schemeClr val="bg1"/>
                </a:solidFill>
              </a:rPr>
              <a:t> </a:t>
            </a:r>
            <a:r>
              <a:rPr lang="de-DE" sz="2400" dirty="0">
                <a:solidFill>
                  <a:schemeClr val="bg1"/>
                </a:solidFill>
              </a:rPr>
              <a:t>	Anzahl </a:t>
            </a:r>
            <a:r>
              <a:rPr lang="de-DE" sz="2400" dirty="0" err="1">
                <a:solidFill>
                  <a:schemeClr val="bg1"/>
                </a:solidFill>
              </a:rPr>
              <a:t>habitabler</a:t>
            </a:r>
            <a:r>
              <a:rPr lang="de-DE" sz="2400" dirty="0">
                <a:solidFill>
                  <a:schemeClr val="bg1"/>
                </a:solidFill>
              </a:rPr>
              <a:t> Planeten in Galaxis</a:t>
            </a:r>
          </a:p>
          <a:p>
            <a:endParaRPr lang="de-DE" sz="2400" dirty="0">
              <a:solidFill>
                <a:schemeClr val="bg1"/>
              </a:solidFill>
            </a:endParaRPr>
          </a:p>
          <a:p>
            <a:r>
              <a:rPr lang="de-DE" sz="2400" dirty="0">
                <a:solidFill>
                  <a:schemeClr val="bg1"/>
                </a:solidFill>
              </a:rPr>
              <a:t>	</a:t>
            </a:r>
            <a:r>
              <a:rPr lang="de-DE" sz="2400" dirty="0" err="1">
                <a:solidFill>
                  <a:schemeClr val="bg1"/>
                </a:solidFill>
              </a:rPr>
              <a:t>f</a:t>
            </a:r>
            <a:r>
              <a:rPr lang="de-DE" sz="2400" baseline="-25000" dirty="0" err="1">
                <a:solidFill>
                  <a:schemeClr val="bg1"/>
                </a:solidFill>
              </a:rPr>
              <a:t>IC</a:t>
            </a:r>
            <a:r>
              <a:rPr lang="de-DE" sz="2400" dirty="0">
                <a:solidFill>
                  <a:schemeClr val="bg1"/>
                </a:solidFill>
              </a:rPr>
              <a:t> 	Anteil </a:t>
            </a:r>
            <a:r>
              <a:rPr lang="de-DE" sz="2400" dirty="0" err="1">
                <a:solidFill>
                  <a:schemeClr val="bg1"/>
                </a:solidFill>
              </a:rPr>
              <a:t>habitabler</a:t>
            </a:r>
            <a:r>
              <a:rPr lang="de-DE" sz="2400" dirty="0">
                <a:solidFill>
                  <a:schemeClr val="bg1"/>
                </a:solidFill>
              </a:rPr>
              <a:t> Planeten, die kommunizierende 		Intelligenz entwickeln</a:t>
            </a:r>
          </a:p>
        </p:txBody>
      </p:sp>
      <p:sp>
        <p:nvSpPr>
          <p:cNvPr id="15" name="Textfeld 12"/>
          <p:cNvSpPr txBox="1">
            <a:spLocks noChangeArrowheads="1"/>
          </p:cNvSpPr>
          <p:nvPr/>
        </p:nvSpPr>
        <p:spPr bwMode="auto">
          <a:xfrm>
            <a:off x="1907704" y="3645024"/>
            <a:ext cx="2808312" cy="461665"/>
          </a:xfrm>
          <a:prstGeom prst="rect">
            <a:avLst/>
          </a:prstGeom>
          <a:noFill/>
          <a:ln w="9525">
            <a:noFill/>
            <a:miter lim="800000"/>
            <a:headEnd/>
            <a:tailEnd/>
          </a:ln>
        </p:spPr>
        <p:txBody>
          <a:bodyPr wrap="square">
            <a:spAutoFit/>
          </a:bodyPr>
          <a:lstStyle/>
          <a:p>
            <a:r>
              <a:rPr lang="de-DE" sz="2400" dirty="0">
                <a:solidFill>
                  <a:schemeClr val="bg1"/>
                </a:solidFill>
              </a:rPr>
              <a:t>astronomischer Teil</a:t>
            </a:r>
          </a:p>
        </p:txBody>
      </p:sp>
      <p:sp>
        <p:nvSpPr>
          <p:cNvPr id="16" name="Textfeld 12"/>
          <p:cNvSpPr txBox="1">
            <a:spLocks noChangeArrowheads="1"/>
          </p:cNvSpPr>
          <p:nvPr/>
        </p:nvSpPr>
        <p:spPr bwMode="auto">
          <a:xfrm>
            <a:off x="5004048" y="3645024"/>
            <a:ext cx="2808312" cy="461665"/>
          </a:xfrm>
          <a:prstGeom prst="rect">
            <a:avLst/>
          </a:prstGeom>
          <a:noFill/>
          <a:ln w="9525">
            <a:noFill/>
            <a:miter lim="800000"/>
            <a:headEnd/>
            <a:tailEnd/>
          </a:ln>
        </p:spPr>
        <p:txBody>
          <a:bodyPr wrap="square">
            <a:spAutoFit/>
          </a:bodyPr>
          <a:lstStyle/>
          <a:p>
            <a:r>
              <a:rPr lang="de-DE" sz="2400" dirty="0">
                <a:solidFill>
                  <a:schemeClr val="bg1"/>
                </a:solidFill>
              </a:rPr>
              <a:t>biologischer Teil</a:t>
            </a:r>
          </a:p>
        </p:txBody>
      </p:sp>
      <p:sp>
        <p:nvSpPr>
          <p:cNvPr id="26" name="Inhaltsplatzhalter 2"/>
          <p:cNvSpPr txBox="1">
            <a:spLocks/>
          </p:cNvSpPr>
          <p:nvPr/>
        </p:nvSpPr>
        <p:spPr bwMode="auto">
          <a:xfrm>
            <a:off x="396000" y="548600"/>
            <a:ext cx="8435400" cy="682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0" cap="small" dirty="0">
                <a:solidFill>
                  <a:schemeClr val="bg1"/>
                </a:solidFill>
                <a:latin typeface="+mn-lt"/>
                <a:cs typeface="+mn-cs"/>
              </a:rPr>
              <a:t>Extraterrestrische Intelligenz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1" i="0" u="none" strike="noStrike" kern="0" cap="small" spc="0" normalizeH="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0" cap="small" dirty="0">
                <a:solidFill>
                  <a:schemeClr val="bg1"/>
                </a:solidFill>
                <a:latin typeface="+mn-lt"/>
                <a:cs typeface="+mn-cs"/>
              </a:rPr>
              <a:t>DRAKE - Gleichung</a:t>
            </a:r>
            <a:endParaRPr kumimoji="0" lang="de-DE" sz="2400" b="1" i="0" u="none" strike="noStrike" kern="0" cap="small" spc="0" normalizeH="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mn-lt"/>
                <a:ea typeface="+mn-ea"/>
                <a:cs typeface="+mn-cs"/>
              </a:rPr>
              <a:t>	</a:t>
            </a:r>
            <a:endParaRPr kumimoji="0" lang="de-DE" sz="2400" b="0" i="0" u="none" strike="noStrike" kern="0" cap="none" spc="0" normalizeH="0" baseline="0" noProof="0" dirty="0">
              <a:ln>
                <a:noFill/>
              </a:ln>
              <a:solidFill>
                <a:srgbClr val="FFFF23"/>
              </a:solidFill>
              <a:effectLst/>
              <a:uLnTx/>
              <a:uFillTx/>
              <a:latin typeface="+mn-lt"/>
              <a:ea typeface="+mn-ea"/>
              <a:cs typeface="+mn-cs"/>
            </a:endParaRPr>
          </a:p>
        </p:txBody>
      </p:sp>
      <p:sp>
        <p:nvSpPr>
          <p:cNvPr id="27" name="Rechteck 26">
            <a:extLst>
              <a:ext uri="{FF2B5EF4-FFF2-40B4-BE49-F238E27FC236}">
                <a16:creationId xmlns:a16="http://schemas.microsoft.com/office/drawing/2014/main" id="{E17092D7-F14A-4034-AB7F-DCF4C7892965}"/>
              </a:ext>
            </a:extLst>
          </p:cNvPr>
          <p:cNvSpPr/>
          <p:nvPr/>
        </p:nvSpPr>
        <p:spPr>
          <a:xfrm>
            <a:off x="2627784" y="1980129"/>
            <a:ext cx="735972" cy="584775"/>
          </a:xfrm>
          <a:prstGeom prst="rect">
            <a:avLst/>
          </a:prstGeom>
        </p:spPr>
        <p:txBody>
          <a:bodyPr wrap="square">
            <a:spAutoFit/>
          </a:bodyPr>
          <a:lstStyle/>
          <a:p>
            <a:pPr marL="342900" lvl="0" indent="-342900" algn="ctr">
              <a:spcBef>
                <a:spcPct val="20000"/>
              </a:spcBef>
            </a:pPr>
            <a:r>
              <a:rPr lang="de-DE" sz="3200" dirty="0">
                <a:solidFill>
                  <a:srgbClr val="FFC000"/>
                </a:solidFill>
              </a:rPr>
              <a:t>N</a:t>
            </a:r>
            <a:r>
              <a:rPr lang="de-DE" sz="3200" baseline="-25000" dirty="0">
                <a:solidFill>
                  <a:srgbClr val="FFC000"/>
                </a:solidFill>
              </a:rPr>
              <a:t>S</a:t>
            </a:r>
            <a:endParaRPr lang="de-DE" sz="3200" kern="0" baseline="-25000" dirty="0">
              <a:solidFill>
                <a:srgbClr val="FFC000"/>
              </a:solidFill>
              <a:latin typeface="Arial"/>
              <a:cs typeface="Arial"/>
            </a:endParaRPr>
          </a:p>
        </p:txBody>
      </p:sp>
      <p:sp>
        <p:nvSpPr>
          <p:cNvPr id="28" name="Rechteck 27">
            <a:extLst>
              <a:ext uri="{FF2B5EF4-FFF2-40B4-BE49-F238E27FC236}">
                <a16:creationId xmlns:a16="http://schemas.microsoft.com/office/drawing/2014/main" id="{339CE776-6FAC-4242-8A02-46F88764EDE2}"/>
              </a:ext>
            </a:extLst>
          </p:cNvPr>
          <p:cNvSpPr/>
          <p:nvPr/>
        </p:nvSpPr>
        <p:spPr>
          <a:xfrm>
            <a:off x="3267841" y="1980129"/>
            <a:ext cx="481222" cy="584775"/>
          </a:xfrm>
          <a:prstGeom prst="rect">
            <a:avLst/>
          </a:prstGeom>
        </p:spPr>
        <p:txBody>
          <a:bodyPr wrap="none">
            <a:spAutoFit/>
          </a:bodyPr>
          <a:lstStyle/>
          <a:p>
            <a:pPr marL="342900" lvl="0" indent="-342900" algn="ctr">
              <a:spcBef>
                <a:spcPct val="20000"/>
              </a:spcBef>
            </a:pPr>
            <a:r>
              <a:rPr lang="de-DE" sz="3200" dirty="0" err="1">
                <a:solidFill>
                  <a:srgbClr val="FFC000"/>
                </a:solidFill>
              </a:rPr>
              <a:t>f</a:t>
            </a:r>
            <a:r>
              <a:rPr lang="de-DE" sz="3200" baseline="-25000" dirty="0" err="1">
                <a:solidFill>
                  <a:srgbClr val="FFC000"/>
                </a:solidFill>
              </a:rPr>
              <a:t>P</a:t>
            </a:r>
            <a:endParaRPr lang="de-DE" sz="3200" kern="0" baseline="-25000" dirty="0">
              <a:solidFill>
                <a:srgbClr val="FFC000"/>
              </a:solidFill>
              <a:latin typeface="Arial"/>
              <a:cs typeface="Arial"/>
            </a:endParaRPr>
          </a:p>
        </p:txBody>
      </p:sp>
      <p:sp>
        <p:nvSpPr>
          <p:cNvPr id="29" name="Rechteck 28">
            <a:extLst>
              <a:ext uri="{FF2B5EF4-FFF2-40B4-BE49-F238E27FC236}">
                <a16:creationId xmlns:a16="http://schemas.microsoft.com/office/drawing/2014/main" id="{A0D1BCA7-A8A9-48ED-96B2-3412E722D5F9}"/>
              </a:ext>
            </a:extLst>
          </p:cNvPr>
          <p:cNvSpPr/>
          <p:nvPr/>
        </p:nvSpPr>
        <p:spPr>
          <a:xfrm>
            <a:off x="3707904" y="1980129"/>
            <a:ext cx="595035" cy="584775"/>
          </a:xfrm>
          <a:prstGeom prst="rect">
            <a:avLst/>
          </a:prstGeom>
        </p:spPr>
        <p:txBody>
          <a:bodyPr wrap="square">
            <a:spAutoFit/>
          </a:bodyPr>
          <a:lstStyle/>
          <a:p>
            <a:pPr marL="342900" lvl="0" indent="-342900" algn="ctr">
              <a:spcBef>
                <a:spcPct val="20000"/>
              </a:spcBef>
            </a:pPr>
            <a:r>
              <a:rPr lang="de-DE" sz="3200" dirty="0" err="1">
                <a:solidFill>
                  <a:srgbClr val="FFC000"/>
                </a:solidFill>
              </a:rPr>
              <a:t>n</a:t>
            </a:r>
            <a:r>
              <a:rPr lang="de-DE" sz="3200" baseline="-25000" dirty="0" err="1">
                <a:solidFill>
                  <a:srgbClr val="FFC000"/>
                </a:solidFill>
              </a:rPr>
              <a:t>E</a:t>
            </a:r>
            <a:endParaRPr lang="de-DE" sz="3200" kern="0" baseline="-25000" dirty="0">
              <a:solidFill>
                <a:srgbClr val="FFC000"/>
              </a:solidFill>
              <a:latin typeface="Arial"/>
              <a:cs typeface="Arial"/>
            </a:endParaRPr>
          </a:p>
        </p:txBody>
      </p:sp>
      <p:sp>
        <p:nvSpPr>
          <p:cNvPr id="30" name="Rechteck 29">
            <a:extLst>
              <a:ext uri="{FF2B5EF4-FFF2-40B4-BE49-F238E27FC236}">
                <a16:creationId xmlns:a16="http://schemas.microsoft.com/office/drawing/2014/main" id="{44817E52-CBB1-4B03-A5C1-A60F61E9F052}"/>
              </a:ext>
            </a:extLst>
          </p:cNvPr>
          <p:cNvSpPr/>
          <p:nvPr/>
        </p:nvSpPr>
        <p:spPr>
          <a:xfrm>
            <a:off x="4283968" y="1980129"/>
            <a:ext cx="450764" cy="584775"/>
          </a:xfrm>
          <a:prstGeom prst="rect">
            <a:avLst/>
          </a:prstGeom>
        </p:spPr>
        <p:txBody>
          <a:bodyPr wrap="none">
            <a:spAutoFit/>
          </a:bodyPr>
          <a:lstStyle/>
          <a:p>
            <a:pPr marL="342900" lvl="0" indent="-342900" algn="ctr">
              <a:spcBef>
                <a:spcPct val="20000"/>
              </a:spcBef>
            </a:pPr>
            <a:r>
              <a:rPr lang="de-DE" sz="3200" dirty="0">
                <a:solidFill>
                  <a:srgbClr val="FFC000"/>
                </a:solidFill>
              </a:rPr>
              <a:t>f</a:t>
            </a:r>
            <a:r>
              <a:rPr lang="de-DE" sz="3200" baseline="-25000" dirty="0">
                <a:solidFill>
                  <a:srgbClr val="FFC000"/>
                </a:solidFill>
              </a:rPr>
              <a:t>L</a:t>
            </a:r>
            <a:endParaRPr lang="de-DE" sz="3200" kern="0" baseline="-25000" dirty="0">
              <a:solidFill>
                <a:srgbClr val="FFC000"/>
              </a:solidFill>
              <a:latin typeface="Arial"/>
              <a:cs typeface="Arial"/>
            </a:endParaRPr>
          </a:p>
        </p:txBody>
      </p:sp>
      <p:sp>
        <p:nvSpPr>
          <p:cNvPr id="31" name="Rechteck 30">
            <a:extLst>
              <a:ext uri="{FF2B5EF4-FFF2-40B4-BE49-F238E27FC236}">
                <a16:creationId xmlns:a16="http://schemas.microsoft.com/office/drawing/2014/main" id="{E9D22A6C-02E0-4D2B-B73E-577F89690293}"/>
              </a:ext>
            </a:extLst>
          </p:cNvPr>
          <p:cNvSpPr/>
          <p:nvPr/>
        </p:nvSpPr>
        <p:spPr>
          <a:xfrm>
            <a:off x="4644008" y="1980129"/>
            <a:ext cx="445828" cy="584775"/>
          </a:xfrm>
          <a:prstGeom prst="rect">
            <a:avLst/>
          </a:prstGeom>
        </p:spPr>
        <p:txBody>
          <a:bodyPr wrap="square">
            <a:spAutoFit/>
          </a:bodyPr>
          <a:lstStyle/>
          <a:p>
            <a:pPr marL="342900" lvl="0" indent="-342900" algn="ctr">
              <a:spcBef>
                <a:spcPct val="20000"/>
              </a:spcBef>
            </a:pPr>
            <a:r>
              <a:rPr lang="de-DE" sz="3200" dirty="0" err="1">
                <a:solidFill>
                  <a:srgbClr val="FFC000"/>
                </a:solidFill>
              </a:rPr>
              <a:t>f</a:t>
            </a:r>
            <a:r>
              <a:rPr lang="de-DE" sz="3200" baseline="-25000" dirty="0" err="1">
                <a:solidFill>
                  <a:srgbClr val="FFC000"/>
                </a:solidFill>
              </a:rPr>
              <a:t>I</a:t>
            </a:r>
            <a:endParaRPr lang="de-DE" sz="3200" kern="0" baseline="-25000" dirty="0">
              <a:solidFill>
                <a:srgbClr val="FFC000"/>
              </a:solidFill>
              <a:latin typeface="Arial"/>
              <a:cs typeface="Arial"/>
            </a:endParaRPr>
          </a:p>
        </p:txBody>
      </p:sp>
      <p:sp>
        <p:nvSpPr>
          <p:cNvPr id="32" name="Rechteck 31">
            <a:extLst>
              <a:ext uri="{FF2B5EF4-FFF2-40B4-BE49-F238E27FC236}">
                <a16:creationId xmlns:a16="http://schemas.microsoft.com/office/drawing/2014/main" id="{620877F6-011E-4200-A58B-0354C21FBE73}"/>
              </a:ext>
            </a:extLst>
          </p:cNvPr>
          <p:cNvSpPr/>
          <p:nvPr/>
        </p:nvSpPr>
        <p:spPr>
          <a:xfrm>
            <a:off x="5004048" y="1980129"/>
            <a:ext cx="495649" cy="584775"/>
          </a:xfrm>
          <a:prstGeom prst="rect">
            <a:avLst/>
          </a:prstGeom>
        </p:spPr>
        <p:txBody>
          <a:bodyPr wrap="none">
            <a:spAutoFit/>
          </a:bodyPr>
          <a:lstStyle/>
          <a:p>
            <a:pPr marL="342900" lvl="0" indent="-342900" algn="ctr">
              <a:spcBef>
                <a:spcPct val="20000"/>
              </a:spcBef>
            </a:pPr>
            <a:r>
              <a:rPr lang="de-DE" sz="3200" dirty="0" err="1">
                <a:solidFill>
                  <a:srgbClr val="FFC000"/>
                </a:solidFill>
              </a:rPr>
              <a:t>f</a:t>
            </a:r>
            <a:r>
              <a:rPr lang="de-DE" sz="3200" baseline="-25000" dirty="0" err="1">
                <a:solidFill>
                  <a:srgbClr val="FFC000"/>
                </a:solidFill>
              </a:rPr>
              <a:t>C</a:t>
            </a:r>
            <a:endParaRPr lang="de-DE" sz="3200" kern="0" baseline="-25000" dirty="0">
              <a:solidFill>
                <a:srgbClr val="FFC000"/>
              </a:solidFill>
              <a:latin typeface="Arial"/>
              <a:cs typeface="Arial"/>
            </a:endParaRPr>
          </a:p>
        </p:txBody>
      </p:sp>
      <p:sp>
        <p:nvSpPr>
          <p:cNvPr id="33" name="Rechteck 32">
            <a:extLst>
              <a:ext uri="{FF2B5EF4-FFF2-40B4-BE49-F238E27FC236}">
                <a16:creationId xmlns:a16="http://schemas.microsoft.com/office/drawing/2014/main" id="{2F88E5C1-7DF5-4ACD-BD31-B709FBC679BA}"/>
              </a:ext>
            </a:extLst>
          </p:cNvPr>
          <p:cNvSpPr/>
          <p:nvPr/>
        </p:nvSpPr>
        <p:spPr>
          <a:xfrm>
            <a:off x="5436096" y="1980129"/>
            <a:ext cx="432048" cy="584775"/>
          </a:xfrm>
          <a:prstGeom prst="rect">
            <a:avLst/>
          </a:prstGeom>
        </p:spPr>
        <p:txBody>
          <a:bodyPr wrap="square">
            <a:spAutoFit/>
          </a:bodyPr>
          <a:lstStyle/>
          <a:p>
            <a:pPr marL="342900" lvl="0" indent="-342900" algn="ctr">
              <a:spcBef>
                <a:spcPct val="20000"/>
              </a:spcBef>
            </a:pPr>
            <a:r>
              <a:rPr lang="de-DE" sz="3200" dirty="0">
                <a:solidFill>
                  <a:srgbClr val="FFC000"/>
                </a:solidFill>
              </a:rPr>
              <a:t>L</a:t>
            </a:r>
            <a:endParaRPr lang="de-DE" sz="3200" kern="0" baseline="-25000" dirty="0">
              <a:solidFill>
                <a:srgbClr val="FFC000"/>
              </a:solidFill>
              <a:latin typeface="Arial"/>
              <a:cs typeface="Arial"/>
            </a:endParaRPr>
          </a:p>
        </p:txBody>
      </p:sp>
      <p:sp>
        <p:nvSpPr>
          <p:cNvPr id="34" name="Rechteck 33">
            <a:extLst>
              <a:ext uri="{FF2B5EF4-FFF2-40B4-BE49-F238E27FC236}">
                <a16:creationId xmlns:a16="http://schemas.microsoft.com/office/drawing/2014/main" id="{D34577C7-E580-4FE6-AB24-B53255D79E5C}"/>
              </a:ext>
            </a:extLst>
          </p:cNvPr>
          <p:cNvSpPr/>
          <p:nvPr/>
        </p:nvSpPr>
        <p:spPr>
          <a:xfrm>
            <a:off x="5652120" y="1980129"/>
            <a:ext cx="936475" cy="584775"/>
          </a:xfrm>
          <a:prstGeom prst="rect">
            <a:avLst/>
          </a:prstGeom>
        </p:spPr>
        <p:txBody>
          <a:bodyPr wrap="none">
            <a:spAutoFit/>
          </a:bodyPr>
          <a:lstStyle/>
          <a:p>
            <a:pPr marL="342900" lvl="0" indent="-342900" algn="ctr">
              <a:spcBef>
                <a:spcPct val="20000"/>
              </a:spcBef>
            </a:pPr>
            <a:r>
              <a:rPr lang="de-DE" sz="3200" dirty="0">
                <a:solidFill>
                  <a:srgbClr val="FFC000"/>
                </a:solidFill>
              </a:rPr>
              <a:t> / L</a:t>
            </a:r>
            <a:r>
              <a:rPr lang="de-DE" sz="3200" baseline="-25000" dirty="0">
                <a:solidFill>
                  <a:srgbClr val="FFC000"/>
                </a:solidFill>
              </a:rPr>
              <a:t>S</a:t>
            </a:r>
            <a:endParaRPr lang="de-DE" sz="3200" kern="0" baseline="-25000" dirty="0">
              <a:solidFill>
                <a:srgbClr val="FFC000"/>
              </a:solidFill>
              <a:latin typeface="Arial"/>
              <a:cs typeface="Arial"/>
            </a:endParaRPr>
          </a:p>
        </p:txBody>
      </p:sp>
      <p:sp>
        <p:nvSpPr>
          <p:cNvPr id="35" name="Rechteck 34">
            <a:extLst>
              <a:ext uri="{FF2B5EF4-FFF2-40B4-BE49-F238E27FC236}">
                <a16:creationId xmlns:a16="http://schemas.microsoft.com/office/drawing/2014/main" id="{0E465973-07B1-4524-8669-88D03384F629}"/>
              </a:ext>
            </a:extLst>
          </p:cNvPr>
          <p:cNvSpPr/>
          <p:nvPr/>
        </p:nvSpPr>
        <p:spPr>
          <a:xfrm>
            <a:off x="1907704" y="1980129"/>
            <a:ext cx="835485" cy="584775"/>
          </a:xfrm>
          <a:prstGeom prst="rect">
            <a:avLst/>
          </a:prstGeom>
        </p:spPr>
        <p:txBody>
          <a:bodyPr wrap="none">
            <a:spAutoFit/>
          </a:bodyPr>
          <a:lstStyle/>
          <a:p>
            <a:pPr marL="342900" lvl="0" indent="-342900" algn="ctr">
              <a:spcBef>
                <a:spcPct val="20000"/>
              </a:spcBef>
            </a:pPr>
            <a:r>
              <a:rPr lang="de-DE" sz="3200" dirty="0">
                <a:solidFill>
                  <a:srgbClr val="FFC000"/>
                </a:solidFill>
              </a:rPr>
              <a:t>N =</a:t>
            </a:r>
            <a:endParaRPr lang="de-DE" sz="3200" kern="0" baseline="-25000" dirty="0">
              <a:solidFill>
                <a:srgbClr val="FFC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p:bldP spid="13" grpId="0"/>
      <p:bldP spid="14" grpId="0" uiExpand="1" build="p"/>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14313" y="2214563"/>
            <a:ext cx="8672512" cy="2141537"/>
          </a:xfrm>
          <a:prstGeom prst="rect">
            <a:avLst/>
          </a:prstGeom>
          <a:noFill/>
          <a:ln w="9525">
            <a:noFill/>
            <a:miter lim="800000"/>
            <a:headEnd/>
            <a:tailEnd/>
          </a:ln>
        </p:spPr>
      </p:pic>
      <p:sp>
        <p:nvSpPr>
          <p:cNvPr id="7" name="Textfeld 6"/>
          <p:cNvSpPr txBox="1">
            <a:spLocks noChangeArrowheads="1"/>
          </p:cNvSpPr>
          <p:nvPr/>
        </p:nvSpPr>
        <p:spPr bwMode="auto">
          <a:xfrm>
            <a:off x="0" y="4429125"/>
            <a:ext cx="9144000" cy="369888"/>
          </a:xfrm>
          <a:prstGeom prst="rect">
            <a:avLst/>
          </a:prstGeom>
          <a:noFill/>
          <a:ln w="9525">
            <a:noFill/>
            <a:miter lim="800000"/>
            <a:headEnd/>
            <a:tailEnd/>
          </a:ln>
        </p:spPr>
        <p:txBody>
          <a:bodyPr>
            <a:spAutoFit/>
          </a:bodyPr>
          <a:lstStyle/>
          <a:p>
            <a:pPr algn="ctr"/>
            <a:r>
              <a:rPr lang="de-DE" dirty="0">
                <a:solidFill>
                  <a:schemeClr val="bg1"/>
                </a:solidFill>
              </a:rPr>
              <a:t>Werte in der Drake-Formel bei verschiedenen Autoren (</a:t>
            </a:r>
            <a:r>
              <a:rPr lang="de-DE" dirty="0" err="1">
                <a:solidFill>
                  <a:schemeClr val="bg1"/>
                </a:solidFill>
              </a:rPr>
              <a:t>Ulmschneider</a:t>
            </a:r>
            <a:r>
              <a:rPr lang="de-DE" dirty="0">
                <a:solidFill>
                  <a:schemeClr val="bg1"/>
                </a:solidFill>
              </a:rPr>
              <a:t> 2006)</a:t>
            </a:r>
          </a:p>
        </p:txBody>
      </p:sp>
      <p:sp>
        <p:nvSpPr>
          <p:cNvPr id="5" name="Inhaltsplatzhalter 2"/>
          <p:cNvSpPr txBox="1">
            <a:spLocks/>
          </p:cNvSpPr>
          <p:nvPr/>
        </p:nvSpPr>
        <p:spPr bwMode="auto">
          <a:xfrm>
            <a:off x="396000" y="548600"/>
            <a:ext cx="8435400" cy="682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0" cap="small" dirty="0">
                <a:solidFill>
                  <a:schemeClr val="bg1"/>
                </a:solidFill>
                <a:latin typeface="+mn-lt"/>
                <a:cs typeface="+mn-cs"/>
              </a:rPr>
              <a:t>Extraterrestrische Intelligenz</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mn-lt"/>
                <a:ea typeface="+mn-ea"/>
                <a:cs typeface="+mn-cs"/>
              </a:rPr>
              <a:t>	</a:t>
            </a:r>
            <a:endParaRPr kumimoji="0" lang="de-DE" sz="2400" b="0" i="0" u="none" strike="noStrike" kern="0" cap="none" spc="0" normalizeH="0" baseline="0" noProof="0" dirty="0">
              <a:ln>
                <a:noFill/>
              </a:ln>
              <a:solidFill>
                <a:srgbClr val="FFFF23"/>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a:spLocks noGrp="1"/>
          </p:cNvSpPr>
          <p:nvPr>
            <p:ph idx="4294967295"/>
          </p:nvPr>
        </p:nvSpPr>
        <p:spPr>
          <a:xfrm>
            <a:off x="395536" y="1340768"/>
            <a:ext cx="8435975" cy="4175125"/>
          </a:xfrm>
          <a:prstGeom prst="rect">
            <a:avLst/>
          </a:prstGeom>
        </p:spPr>
        <p:txBody>
          <a:bodyPr/>
          <a:lstStyle/>
          <a:p>
            <a:pPr>
              <a:buNone/>
            </a:pPr>
            <a:endParaRPr lang="de-DE" sz="800" dirty="0">
              <a:solidFill>
                <a:schemeClr val="bg1"/>
              </a:solidFill>
            </a:endParaRPr>
          </a:p>
          <a:p>
            <a:pPr algn="just">
              <a:buNone/>
            </a:pPr>
            <a:r>
              <a:rPr lang="de-DE" sz="2400" dirty="0">
                <a:solidFill>
                  <a:schemeClr val="bg1"/>
                </a:solidFill>
              </a:rPr>
              <a:t>Extrasolare Planeten (</a:t>
            </a:r>
            <a:r>
              <a:rPr lang="de-DE" sz="2400" dirty="0" err="1">
                <a:solidFill>
                  <a:schemeClr val="bg1"/>
                </a:solidFill>
              </a:rPr>
              <a:t>Exoplaneten</a:t>
            </a:r>
            <a:r>
              <a:rPr lang="de-DE" sz="2400" dirty="0">
                <a:solidFill>
                  <a:schemeClr val="bg1"/>
                </a:solidFill>
              </a:rPr>
              <a:t>)</a:t>
            </a:r>
          </a:p>
          <a:p>
            <a:pPr algn="just">
              <a:buNone/>
            </a:pPr>
            <a:r>
              <a:rPr lang="de-DE" sz="2400" dirty="0">
                <a:solidFill>
                  <a:schemeClr val="bg1"/>
                </a:solidFill>
              </a:rPr>
              <a:t>Indikatoren für biologische Prozesse:</a:t>
            </a:r>
          </a:p>
          <a:p>
            <a:pPr algn="just">
              <a:buNone/>
            </a:pPr>
            <a:r>
              <a:rPr lang="de-DE" sz="2400" dirty="0">
                <a:solidFill>
                  <a:schemeClr val="bg1"/>
                </a:solidFill>
              </a:rPr>
              <a:t>Infrarotspektrum</a:t>
            </a:r>
          </a:p>
        </p:txBody>
      </p:sp>
      <p:sp>
        <p:nvSpPr>
          <p:cNvPr id="9" name="Rechteck 8"/>
          <p:cNvSpPr/>
          <p:nvPr/>
        </p:nvSpPr>
        <p:spPr>
          <a:xfrm>
            <a:off x="395536" y="3284984"/>
            <a:ext cx="8748464" cy="2400657"/>
          </a:xfrm>
          <a:prstGeom prst="rect">
            <a:avLst/>
          </a:prstGeom>
        </p:spPr>
        <p:txBody>
          <a:bodyPr wrap="square">
            <a:spAutoFit/>
          </a:bodyPr>
          <a:lstStyle/>
          <a:p>
            <a:pPr>
              <a:lnSpc>
                <a:spcPct val="150000"/>
              </a:lnSpc>
            </a:pPr>
            <a:r>
              <a:rPr lang="de-DE" sz="2000" dirty="0">
                <a:solidFill>
                  <a:schemeClr val="bg1"/>
                </a:solidFill>
              </a:rPr>
              <a:t>H</a:t>
            </a:r>
            <a:r>
              <a:rPr lang="de-DE" sz="2000" baseline="-25000" dirty="0">
                <a:solidFill>
                  <a:schemeClr val="bg1"/>
                </a:solidFill>
              </a:rPr>
              <a:t>2</a:t>
            </a:r>
            <a:r>
              <a:rPr lang="de-DE" sz="2000" dirty="0">
                <a:solidFill>
                  <a:schemeClr val="bg1"/>
                </a:solidFill>
              </a:rPr>
              <a:t>O	8 µm</a:t>
            </a:r>
          </a:p>
          <a:p>
            <a:pPr>
              <a:lnSpc>
                <a:spcPct val="150000"/>
              </a:lnSpc>
            </a:pPr>
            <a:r>
              <a:rPr lang="de-DE" sz="2000" dirty="0">
                <a:solidFill>
                  <a:schemeClr val="bg1"/>
                </a:solidFill>
              </a:rPr>
              <a:t>  O</a:t>
            </a:r>
            <a:r>
              <a:rPr lang="de-DE" sz="2000" baseline="-25000" dirty="0">
                <a:solidFill>
                  <a:schemeClr val="bg1"/>
                </a:solidFill>
              </a:rPr>
              <a:t>2 </a:t>
            </a:r>
            <a:r>
              <a:rPr lang="de-DE" sz="2000" dirty="0">
                <a:solidFill>
                  <a:schemeClr val="bg1"/>
                </a:solidFill>
              </a:rPr>
              <a:t> 	0,76 µm im sichtbaren!	aus Photosynthese</a:t>
            </a:r>
          </a:p>
          <a:p>
            <a:pPr>
              <a:lnSpc>
                <a:spcPct val="150000"/>
              </a:lnSpc>
            </a:pPr>
            <a:r>
              <a:rPr lang="de-DE" sz="2000" dirty="0">
                <a:solidFill>
                  <a:schemeClr val="bg1"/>
                </a:solidFill>
              </a:rPr>
              <a:t>  O</a:t>
            </a:r>
            <a:r>
              <a:rPr lang="de-DE" sz="2000" baseline="-25000" dirty="0">
                <a:solidFill>
                  <a:schemeClr val="bg1"/>
                </a:solidFill>
              </a:rPr>
              <a:t>3</a:t>
            </a:r>
            <a:r>
              <a:rPr lang="de-DE" sz="2000" dirty="0">
                <a:solidFill>
                  <a:schemeClr val="bg1"/>
                </a:solidFill>
              </a:rPr>
              <a:t>  	9,6 µm			photochemisch aus O</a:t>
            </a:r>
            <a:r>
              <a:rPr lang="de-DE" sz="2000" baseline="-25000" dirty="0">
                <a:solidFill>
                  <a:schemeClr val="bg1"/>
                </a:solidFill>
              </a:rPr>
              <a:t>2 </a:t>
            </a:r>
            <a:r>
              <a:rPr lang="de-DE" sz="2000" dirty="0">
                <a:solidFill>
                  <a:schemeClr val="bg1"/>
                </a:solidFill>
              </a:rPr>
              <a:t> </a:t>
            </a:r>
          </a:p>
          <a:p>
            <a:pPr>
              <a:lnSpc>
                <a:spcPct val="150000"/>
              </a:lnSpc>
            </a:pPr>
            <a:r>
              <a:rPr lang="de-DE" sz="2000" dirty="0">
                <a:solidFill>
                  <a:schemeClr val="bg1"/>
                </a:solidFill>
              </a:rPr>
              <a:t>(CH</a:t>
            </a:r>
            <a:r>
              <a:rPr lang="de-DE" sz="2000" baseline="-25000" dirty="0">
                <a:solidFill>
                  <a:schemeClr val="bg1"/>
                </a:solidFill>
              </a:rPr>
              <a:t>4</a:t>
            </a:r>
            <a:r>
              <a:rPr lang="de-DE" sz="2000" dirty="0">
                <a:solidFill>
                  <a:schemeClr val="bg1"/>
                </a:solidFill>
              </a:rPr>
              <a:t> )	7,6 µm			aus Bakterien, </a:t>
            </a:r>
            <a:r>
              <a:rPr lang="de-DE" sz="2000" dirty="0" err="1">
                <a:solidFill>
                  <a:schemeClr val="bg1"/>
                </a:solidFill>
              </a:rPr>
              <a:t>Kuhmägen</a:t>
            </a:r>
            <a:r>
              <a:rPr lang="de-DE" sz="2000" dirty="0">
                <a:solidFill>
                  <a:schemeClr val="bg1"/>
                </a:solidFill>
              </a:rPr>
              <a:t>, oxidiert schnell!</a:t>
            </a:r>
          </a:p>
          <a:p>
            <a:pPr>
              <a:lnSpc>
                <a:spcPct val="150000"/>
              </a:lnSpc>
            </a:pPr>
            <a:r>
              <a:rPr lang="de-DE" sz="2000" dirty="0">
                <a:solidFill>
                  <a:schemeClr val="bg1"/>
                </a:solidFill>
              </a:rPr>
              <a:t>(N</a:t>
            </a:r>
            <a:r>
              <a:rPr lang="de-DE" sz="2000" baseline="-25000" dirty="0">
                <a:solidFill>
                  <a:schemeClr val="bg1"/>
                </a:solidFill>
              </a:rPr>
              <a:t>2 </a:t>
            </a:r>
            <a:r>
              <a:rPr lang="de-DE" sz="2000" dirty="0">
                <a:solidFill>
                  <a:schemeClr val="bg1"/>
                </a:solidFill>
              </a:rPr>
              <a:t>O)				aus Bakterien im Boden und im Ozean</a:t>
            </a:r>
          </a:p>
        </p:txBody>
      </p:sp>
      <p:sp>
        <p:nvSpPr>
          <p:cNvPr id="6" name="Inhaltsplatzhalter 2"/>
          <p:cNvSpPr txBox="1">
            <a:spLocks/>
          </p:cNvSpPr>
          <p:nvPr/>
        </p:nvSpPr>
        <p:spPr bwMode="auto">
          <a:xfrm>
            <a:off x="396000" y="548600"/>
            <a:ext cx="8435400" cy="682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0" cap="small" dirty="0">
                <a:solidFill>
                  <a:schemeClr val="bg1"/>
                </a:solidFill>
                <a:latin typeface="+mn-lt"/>
                <a:cs typeface="+mn-cs"/>
              </a:rPr>
              <a:t>Leb</a:t>
            </a:r>
            <a:r>
              <a:rPr kumimoji="0" lang="de-DE" sz="2400" b="1" i="0" u="none" strike="noStrike" kern="0" cap="small" spc="0" normalizeH="0" noProof="0" dirty="0">
                <a:ln>
                  <a:noFill/>
                </a:ln>
                <a:solidFill>
                  <a:schemeClr val="bg1"/>
                </a:solidFill>
                <a:effectLst/>
                <a:uLnTx/>
                <a:uFillTx/>
                <a:latin typeface="+mn-lt"/>
                <a:ea typeface="+mn-ea"/>
                <a:cs typeface="+mn-cs"/>
              </a:rPr>
              <a:t>en außerhalb des Sonnensystems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mn-lt"/>
                <a:ea typeface="+mn-ea"/>
                <a:cs typeface="+mn-cs"/>
              </a:rPr>
              <a:t>	</a:t>
            </a:r>
            <a:endParaRPr kumimoji="0" lang="de-DE" sz="2400" b="0" i="0" u="none" strike="noStrike" kern="0" cap="none" spc="0" normalizeH="0" baseline="0" noProof="0" dirty="0">
              <a:ln>
                <a:noFill/>
              </a:ln>
              <a:solidFill>
                <a:srgbClr val="FFFF23"/>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a:spLocks noGrp="1"/>
          </p:cNvSpPr>
          <p:nvPr>
            <p:ph idx="4294967295"/>
          </p:nvPr>
        </p:nvSpPr>
        <p:spPr>
          <a:xfrm>
            <a:off x="396000" y="1268413"/>
            <a:ext cx="8435975" cy="5040312"/>
          </a:xfrm>
          <a:prstGeom prst="rect">
            <a:avLst/>
          </a:prstGeom>
        </p:spPr>
        <p:txBody>
          <a:bodyPr/>
          <a:lstStyle/>
          <a:p>
            <a:pPr algn="just">
              <a:spcAft>
                <a:spcPts val="600"/>
              </a:spcAft>
              <a:buNone/>
            </a:pPr>
            <a:r>
              <a:rPr lang="de-DE" sz="2400" dirty="0">
                <a:solidFill>
                  <a:schemeClr val="bg1"/>
                </a:solidFill>
              </a:rPr>
              <a:t>Wo sind die anderen?</a:t>
            </a:r>
          </a:p>
          <a:p>
            <a:pPr algn="just"/>
            <a:r>
              <a:rPr lang="de-DE" sz="2400" dirty="0">
                <a:solidFill>
                  <a:schemeClr val="bg1"/>
                </a:solidFill>
              </a:rPr>
              <a:t>Alter Universum: 13,8 Mrd. Jahre</a:t>
            </a:r>
          </a:p>
          <a:p>
            <a:pPr algn="just"/>
            <a:r>
              <a:rPr lang="de-DE" sz="2400" dirty="0">
                <a:solidFill>
                  <a:schemeClr val="bg1"/>
                </a:solidFill>
              </a:rPr>
              <a:t>Population erster Sterne vor 10 Mrd. Jahren</a:t>
            </a:r>
          </a:p>
          <a:p>
            <a:pPr algn="just">
              <a:buNone/>
            </a:pPr>
            <a:r>
              <a:rPr lang="de-DE" sz="2400" dirty="0">
                <a:solidFill>
                  <a:schemeClr val="bg1"/>
                </a:solidFill>
              </a:rPr>
              <a:t>	(erste Lebensbildung möglich - uns 5,4 Mrd. Jahre voraus)</a:t>
            </a:r>
          </a:p>
          <a:p>
            <a:pPr algn="just"/>
            <a:r>
              <a:rPr lang="de-DE" sz="2400" dirty="0">
                <a:solidFill>
                  <a:schemeClr val="bg1"/>
                </a:solidFill>
              </a:rPr>
              <a:t>Erde existiert seit 4,6 Mrd. Jahren</a:t>
            </a:r>
          </a:p>
          <a:p>
            <a:pPr algn="just"/>
            <a:r>
              <a:rPr lang="de-DE" sz="2400" dirty="0">
                <a:solidFill>
                  <a:schemeClr val="bg1"/>
                </a:solidFill>
              </a:rPr>
              <a:t>Leben seit 3,46 Mrd. Jahren</a:t>
            </a:r>
          </a:p>
          <a:p>
            <a:pPr algn="just"/>
            <a:r>
              <a:rPr lang="de-DE" sz="2400" dirty="0">
                <a:solidFill>
                  <a:schemeClr val="bg1"/>
                </a:solidFill>
              </a:rPr>
              <a:t>Intelligentes Leben seit 2,5 </a:t>
            </a:r>
            <a:r>
              <a:rPr lang="de-DE" sz="2400" dirty="0" err="1">
                <a:solidFill>
                  <a:schemeClr val="bg1"/>
                </a:solidFill>
              </a:rPr>
              <a:t>Mio</a:t>
            </a:r>
            <a:r>
              <a:rPr lang="de-DE" sz="2400" dirty="0">
                <a:solidFill>
                  <a:schemeClr val="bg1"/>
                </a:solidFill>
              </a:rPr>
              <a:t> Jahren - wie lange?</a:t>
            </a:r>
          </a:p>
          <a:p>
            <a:pPr algn="just"/>
            <a:r>
              <a:rPr lang="de-DE" sz="2400" dirty="0">
                <a:solidFill>
                  <a:schemeClr val="bg1"/>
                </a:solidFill>
              </a:rPr>
              <a:t>Fähigkeit zu funken seit ca. 100 Jahren</a:t>
            </a:r>
          </a:p>
          <a:p>
            <a:pPr algn="just"/>
            <a:endParaRPr lang="de-DE" sz="2400" dirty="0">
              <a:solidFill>
                <a:schemeClr val="bg1"/>
              </a:solidFill>
            </a:endParaRPr>
          </a:p>
          <a:p>
            <a:pPr algn="just">
              <a:buNone/>
            </a:pPr>
            <a:r>
              <a:rPr lang="de-DE" sz="2400" kern="1200" dirty="0">
                <a:solidFill>
                  <a:srgbClr val="FFFFFF"/>
                </a:solidFill>
                <a:latin typeface="Arial" charset="0"/>
                <a:cs typeface="Arial" charset="0"/>
              </a:rPr>
              <a:t>	→ </a:t>
            </a:r>
            <a:r>
              <a:rPr lang="de-DE" sz="2400" dirty="0">
                <a:solidFill>
                  <a:schemeClr val="bg1"/>
                </a:solidFill>
              </a:rPr>
              <a:t>Zeitfenster sehr eng!</a:t>
            </a:r>
          </a:p>
        </p:txBody>
      </p:sp>
      <p:sp>
        <p:nvSpPr>
          <p:cNvPr id="6" name="Inhaltsplatzhalter 2"/>
          <p:cNvSpPr txBox="1">
            <a:spLocks/>
          </p:cNvSpPr>
          <p:nvPr/>
        </p:nvSpPr>
        <p:spPr bwMode="auto">
          <a:xfrm>
            <a:off x="396000" y="548600"/>
            <a:ext cx="8435400" cy="682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0" cap="small" dirty="0">
                <a:solidFill>
                  <a:schemeClr val="bg1"/>
                </a:solidFill>
                <a:latin typeface="+mn-lt"/>
                <a:cs typeface="+mn-cs"/>
              </a:rPr>
              <a:t>Extraterrestrische Intelligenz</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mn-lt"/>
                <a:ea typeface="+mn-ea"/>
                <a:cs typeface="+mn-cs"/>
              </a:rPr>
              <a:t>	</a:t>
            </a:r>
            <a:endParaRPr kumimoji="0" lang="de-DE" sz="2400" b="0" i="0" u="none" strike="noStrike" kern="0" cap="none" spc="0" normalizeH="0" baseline="0" noProof="0" dirty="0">
              <a:ln>
                <a:noFill/>
              </a:ln>
              <a:solidFill>
                <a:srgbClr val="FFFF23"/>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a:spLocks noGrp="1"/>
          </p:cNvSpPr>
          <p:nvPr>
            <p:ph idx="4294967295"/>
          </p:nvPr>
        </p:nvSpPr>
        <p:spPr>
          <a:xfrm>
            <a:off x="396000" y="1268413"/>
            <a:ext cx="8435975" cy="5040312"/>
          </a:xfrm>
          <a:prstGeom prst="rect">
            <a:avLst/>
          </a:prstGeom>
        </p:spPr>
        <p:txBody>
          <a:bodyPr/>
          <a:lstStyle/>
          <a:p>
            <a:pPr algn="just">
              <a:spcAft>
                <a:spcPts val="600"/>
              </a:spcAft>
              <a:buNone/>
            </a:pPr>
            <a:r>
              <a:rPr lang="de-DE" sz="2400" dirty="0">
                <a:solidFill>
                  <a:schemeClr val="bg1"/>
                </a:solidFill>
              </a:rPr>
              <a:t>Wo sind die anderen?</a:t>
            </a:r>
          </a:p>
          <a:p>
            <a:pPr algn="just">
              <a:spcAft>
                <a:spcPts val="600"/>
              </a:spcAft>
              <a:buNone/>
            </a:pPr>
            <a:r>
              <a:rPr lang="de-DE" sz="2400" dirty="0">
                <a:solidFill>
                  <a:schemeClr val="bg1"/>
                </a:solidFill>
              </a:rPr>
              <a:t>Zur Zeit (</a:t>
            </a:r>
            <a:r>
              <a:rPr lang="de-DE" sz="2400" dirty="0" err="1">
                <a:solidFill>
                  <a:schemeClr val="bg1"/>
                </a:solidFill>
              </a:rPr>
              <a:t>Ulmschneider</a:t>
            </a:r>
            <a:r>
              <a:rPr lang="de-DE" sz="2400" dirty="0">
                <a:solidFill>
                  <a:schemeClr val="bg1"/>
                </a:solidFill>
              </a:rPr>
              <a:t>):</a:t>
            </a:r>
          </a:p>
          <a:p>
            <a:pPr algn="just"/>
            <a:r>
              <a:rPr lang="de-DE" sz="2400" dirty="0">
                <a:solidFill>
                  <a:schemeClr val="bg1"/>
                </a:solidFill>
              </a:rPr>
              <a:t>ca. 4 Millionen </a:t>
            </a:r>
            <a:r>
              <a:rPr lang="de-DE" sz="2400" dirty="0" err="1">
                <a:solidFill>
                  <a:schemeClr val="bg1"/>
                </a:solidFill>
              </a:rPr>
              <a:t>habitable</a:t>
            </a:r>
            <a:r>
              <a:rPr lang="de-DE" sz="2400" dirty="0">
                <a:solidFill>
                  <a:schemeClr val="bg1"/>
                </a:solidFill>
              </a:rPr>
              <a:t> (terrestrische Planeten) in unserer Galaxis.</a:t>
            </a:r>
          </a:p>
          <a:p>
            <a:pPr algn="just"/>
            <a:endParaRPr lang="de-DE" sz="2400" dirty="0">
              <a:solidFill>
                <a:schemeClr val="bg1"/>
              </a:solidFill>
            </a:endParaRPr>
          </a:p>
          <a:p>
            <a:pPr algn="just"/>
            <a:r>
              <a:rPr lang="de-DE" sz="2400" dirty="0">
                <a:solidFill>
                  <a:schemeClr val="bg1"/>
                </a:solidFill>
              </a:rPr>
              <a:t>170 Lj durchschnittlicher Abstand zweier </a:t>
            </a:r>
            <a:r>
              <a:rPr lang="de-DE" sz="2400" dirty="0" err="1">
                <a:solidFill>
                  <a:schemeClr val="bg1"/>
                </a:solidFill>
              </a:rPr>
              <a:t>habitabler</a:t>
            </a:r>
            <a:r>
              <a:rPr lang="de-DE" sz="2400" dirty="0">
                <a:solidFill>
                  <a:schemeClr val="bg1"/>
                </a:solidFill>
              </a:rPr>
              <a:t> Planeten.</a:t>
            </a:r>
          </a:p>
          <a:p>
            <a:pPr algn="just"/>
            <a:r>
              <a:rPr lang="de-DE" sz="2400" dirty="0">
                <a:solidFill>
                  <a:schemeClr val="bg1"/>
                </a:solidFill>
              </a:rPr>
              <a:t>4000 intelligente Zivilisationen.</a:t>
            </a:r>
          </a:p>
          <a:p>
            <a:pPr algn="just"/>
            <a:endParaRPr lang="de-DE" sz="2400" dirty="0">
              <a:solidFill>
                <a:schemeClr val="bg1"/>
              </a:solidFill>
            </a:endParaRPr>
          </a:p>
          <a:p>
            <a:pPr algn="just"/>
            <a:r>
              <a:rPr lang="de-DE" sz="2400" dirty="0">
                <a:solidFill>
                  <a:schemeClr val="bg1"/>
                </a:solidFill>
              </a:rPr>
              <a:t>1700 Lj durchschnittlicher Abstand zweier intelligenter Zivilisationen.</a:t>
            </a:r>
          </a:p>
        </p:txBody>
      </p:sp>
      <p:sp>
        <p:nvSpPr>
          <p:cNvPr id="9" name="Rechteck 8"/>
          <p:cNvSpPr/>
          <p:nvPr/>
        </p:nvSpPr>
        <p:spPr>
          <a:xfrm>
            <a:off x="1691680" y="3068960"/>
            <a:ext cx="6201593" cy="461665"/>
          </a:xfrm>
          <a:prstGeom prst="rect">
            <a:avLst/>
          </a:prstGeom>
        </p:spPr>
        <p:txBody>
          <a:bodyPr wrap="square">
            <a:spAutoFit/>
          </a:bodyPr>
          <a:lstStyle/>
          <a:p>
            <a:pPr marL="342900" indent="-342900">
              <a:spcBef>
                <a:spcPct val="20000"/>
              </a:spcBef>
            </a:pPr>
            <a:r>
              <a:rPr lang="de-DE" sz="2400" dirty="0">
                <a:solidFill>
                  <a:srgbClr val="FFC000"/>
                </a:solidFill>
              </a:rPr>
              <a:t>	N</a:t>
            </a:r>
            <a:r>
              <a:rPr lang="de-DE" sz="2400" baseline="-25000" dirty="0">
                <a:solidFill>
                  <a:srgbClr val="FFC000"/>
                </a:solidFill>
              </a:rPr>
              <a:t>HP</a:t>
            </a:r>
            <a:r>
              <a:rPr lang="de-DE" sz="2400" dirty="0">
                <a:solidFill>
                  <a:srgbClr val="FFC000"/>
                </a:solidFill>
              </a:rPr>
              <a:t> = N</a:t>
            </a:r>
            <a:r>
              <a:rPr lang="de-DE" sz="2400" baseline="-25000" dirty="0">
                <a:solidFill>
                  <a:srgbClr val="FFC000"/>
                </a:solidFill>
              </a:rPr>
              <a:t>S</a:t>
            </a:r>
            <a:r>
              <a:rPr lang="de-DE" sz="2400" dirty="0">
                <a:solidFill>
                  <a:srgbClr val="FFC000"/>
                </a:solidFill>
              </a:rPr>
              <a:t> ∙</a:t>
            </a:r>
            <a:r>
              <a:rPr lang="de-DE" sz="2400" baseline="-25000" dirty="0">
                <a:solidFill>
                  <a:srgbClr val="FFC000"/>
                </a:solidFill>
              </a:rPr>
              <a:t> </a:t>
            </a:r>
            <a:r>
              <a:rPr lang="de-DE" sz="2400" dirty="0" err="1">
                <a:solidFill>
                  <a:srgbClr val="FFC000"/>
                </a:solidFill>
              </a:rPr>
              <a:t>f</a:t>
            </a:r>
            <a:r>
              <a:rPr lang="de-DE" sz="2400" baseline="-25000" dirty="0" err="1">
                <a:solidFill>
                  <a:srgbClr val="FFC000"/>
                </a:solidFill>
              </a:rPr>
              <a:t>P</a:t>
            </a:r>
            <a:r>
              <a:rPr lang="de-DE" sz="2400" dirty="0">
                <a:solidFill>
                  <a:srgbClr val="FFC000"/>
                </a:solidFill>
              </a:rPr>
              <a:t> ∙</a:t>
            </a:r>
            <a:r>
              <a:rPr lang="de-DE" sz="2400" baseline="-25000" dirty="0">
                <a:solidFill>
                  <a:srgbClr val="FFC000"/>
                </a:solidFill>
              </a:rPr>
              <a:t> </a:t>
            </a:r>
            <a:r>
              <a:rPr lang="de-DE" sz="2400" dirty="0" err="1">
                <a:solidFill>
                  <a:srgbClr val="FFC000"/>
                </a:solidFill>
              </a:rPr>
              <a:t>n</a:t>
            </a:r>
            <a:r>
              <a:rPr lang="de-DE" sz="2400" baseline="-25000" dirty="0" err="1">
                <a:solidFill>
                  <a:srgbClr val="FFC000"/>
                </a:solidFill>
              </a:rPr>
              <a:t>E</a:t>
            </a:r>
            <a:r>
              <a:rPr lang="de-DE" sz="2400" baseline="-25000" dirty="0">
                <a:solidFill>
                  <a:srgbClr val="FFC000"/>
                </a:solidFill>
              </a:rPr>
              <a:t> </a:t>
            </a:r>
            <a:r>
              <a:rPr lang="de-DE" sz="2400" dirty="0">
                <a:solidFill>
                  <a:srgbClr val="FFC000"/>
                </a:solidFill>
              </a:rPr>
              <a:t>= 1,4∙10</a:t>
            </a:r>
            <a:r>
              <a:rPr lang="de-DE" sz="2400" baseline="30000" dirty="0">
                <a:solidFill>
                  <a:srgbClr val="FFC000"/>
                </a:solidFill>
              </a:rPr>
              <a:t>9</a:t>
            </a:r>
            <a:r>
              <a:rPr lang="de-DE" sz="2400" dirty="0">
                <a:solidFill>
                  <a:srgbClr val="FFC000"/>
                </a:solidFill>
              </a:rPr>
              <a:t> ∙ 1,0 ∙ 0,003 </a:t>
            </a:r>
            <a:endParaRPr lang="de-DE" sz="2400" kern="0" dirty="0">
              <a:solidFill>
                <a:srgbClr val="FFC000"/>
              </a:solidFill>
              <a:latin typeface="Arial"/>
              <a:cs typeface="Arial"/>
            </a:endParaRPr>
          </a:p>
        </p:txBody>
      </p:sp>
      <p:sp>
        <p:nvSpPr>
          <p:cNvPr id="10" name="Rechteck 9"/>
          <p:cNvSpPr/>
          <p:nvPr/>
        </p:nvSpPr>
        <p:spPr>
          <a:xfrm>
            <a:off x="1691680" y="4797152"/>
            <a:ext cx="6742161" cy="461665"/>
          </a:xfrm>
          <a:prstGeom prst="rect">
            <a:avLst/>
          </a:prstGeom>
        </p:spPr>
        <p:txBody>
          <a:bodyPr wrap="square">
            <a:spAutoFit/>
          </a:bodyPr>
          <a:lstStyle/>
          <a:p>
            <a:pPr marL="342900" indent="-342900">
              <a:spcBef>
                <a:spcPct val="20000"/>
              </a:spcBef>
            </a:pPr>
            <a:r>
              <a:rPr lang="de-DE" sz="2400" dirty="0">
                <a:solidFill>
                  <a:srgbClr val="FFC000"/>
                </a:solidFill>
              </a:rPr>
              <a:t>	N = N</a:t>
            </a:r>
            <a:r>
              <a:rPr lang="de-DE" sz="2400" baseline="-25000" dirty="0">
                <a:solidFill>
                  <a:srgbClr val="FFC000"/>
                </a:solidFill>
              </a:rPr>
              <a:t>HP</a:t>
            </a:r>
            <a:r>
              <a:rPr lang="de-DE" sz="2400" dirty="0">
                <a:solidFill>
                  <a:srgbClr val="FFC000"/>
                </a:solidFill>
              </a:rPr>
              <a:t> ∙ f</a:t>
            </a:r>
            <a:r>
              <a:rPr lang="de-DE" sz="2400" baseline="-25000" dirty="0">
                <a:solidFill>
                  <a:srgbClr val="FFC000"/>
                </a:solidFill>
              </a:rPr>
              <a:t>L</a:t>
            </a:r>
            <a:r>
              <a:rPr lang="de-DE" sz="2400" dirty="0">
                <a:solidFill>
                  <a:srgbClr val="FFC000"/>
                </a:solidFill>
              </a:rPr>
              <a:t>∙</a:t>
            </a:r>
            <a:r>
              <a:rPr lang="de-DE" sz="2400" baseline="-25000" dirty="0">
                <a:solidFill>
                  <a:srgbClr val="FFC000"/>
                </a:solidFill>
              </a:rPr>
              <a:t> </a:t>
            </a:r>
            <a:r>
              <a:rPr lang="de-DE" sz="2400" dirty="0" err="1">
                <a:solidFill>
                  <a:srgbClr val="FFC000"/>
                </a:solidFill>
              </a:rPr>
              <a:t>f</a:t>
            </a:r>
            <a:r>
              <a:rPr lang="de-DE" sz="2400" baseline="-25000" dirty="0" err="1">
                <a:solidFill>
                  <a:srgbClr val="FFC000"/>
                </a:solidFill>
              </a:rPr>
              <a:t>I</a:t>
            </a:r>
            <a:r>
              <a:rPr lang="de-DE" sz="2400" dirty="0">
                <a:solidFill>
                  <a:srgbClr val="FFC000"/>
                </a:solidFill>
              </a:rPr>
              <a:t> ∙</a:t>
            </a:r>
            <a:r>
              <a:rPr lang="de-DE" sz="2400" baseline="-25000" dirty="0">
                <a:solidFill>
                  <a:srgbClr val="FFC000"/>
                </a:solidFill>
              </a:rPr>
              <a:t> </a:t>
            </a:r>
            <a:r>
              <a:rPr lang="de-DE" sz="2400" dirty="0" err="1">
                <a:solidFill>
                  <a:srgbClr val="FFC000"/>
                </a:solidFill>
              </a:rPr>
              <a:t>f</a:t>
            </a:r>
            <a:r>
              <a:rPr lang="de-DE" sz="2400" baseline="-25000" dirty="0" err="1">
                <a:solidFill>
                  <a:srgbClr val="FFC000"/>
                </a:solidFill>
              </a:rPr>
              <a:t>C</a:t>
            </a:r>
            <a:r>
              <a:rPr lang="de-DE" sz="2400" baseline="-25000" dirty="0">
                <a:solidFill>
                  <a:srgbClr val="FFC000"/>
                </a:solidFill>
              </a:rPr>
              <a:t> </a:t>
            </a:r>
            <a:r>
              <a:rPr lang="de-DE" sz="2400" dirty="0">
                <a:solidFill>
                  <a:srgbClr val="FFC000"/>
                </a:solidFill>
              </a:rPr>
              <a:t>∙ L / L</a:t>
            </a:r>
            <a:r>
              <a:rPr lang="de-DE" sz="2400" baseline="-25000" dirty="0">
                <a:solidFill>
                  <a:srgbClr val="FFC000"/>
                </a:solidFill>
              </a:rPr>
              <a:t>S</a:t>
            </a:r>
            <a:r>
              <a:rPr lang="de-DE" sz="2400" dirty="0">
                <a:solidFill>
                  <a:srgbClr val="FFC000"/>
                </a:solidFill>
              </a:rPr>
              <a:t>= 1 ∙ 1 ∙ 1 ∙ 10</a:t>
            </a:r>
            <a:r>
              <a:rPr lang="de-DE" sz="2400" baseline="30000" dirty="0">
                <a:solidFill>
                  <a:srgbClr val="FFC000"/>
                </a:solidFill>
              </a:rPr>
              <a:t>7</a:t>
            </a:r>
            <a:r>
              <a:rPr lang="de-DE" sz="2400" dirty="0">
                <a:solidFill>
                  <a:srgbClr val="FFC000"/>
                </a:solidFill>
              </a:rPr>
              <a:t> / 10</a:t>
            </a:r>
            <a:r>
              <a:rPr lang="de-DE" sz="2400" baseline="30000" dirty="0">
                <a:solidFill>
                  <a:srgbClr val="FFC000"/>
                </a:solidFill>
              </a:rPr>
              <a:t>10</a:t>
            </a:r>
            <a:r>
              <a:rPr lang="de-DE" sz="2400" dirty="0">
                <a:solidFill>
                  <a:srgbClr val="FFC000"/>
                </a:solidFill>
              </a:rPr>
              <a:t> </a:t>
            </a:r>
            <a:endParaRPr lang="de-DE" sz="2400" kern="0" dirty="0">
              <a:solidFill>
                <a:srgbClr val="FFC000"/>
              </a:solidFill>
              <a:latin typeface="Arial"/>
              <a:cs typeface="Arial"/>
            </a:endParaRPr>
          </a:p>
        </p:txBody>
      </p:sp>
      <p:sp>
        <p:nvSpPr>
          <p:cNvPr id="6" name="Inhaltsplatzhalter 2"/>
          <p:cNvSpPr txBox="1">
            <a:spLocks/>
          </p:cNvSpPr>
          <p:nvPr/>
        </p:nvSpPr>
        <p:spPr bwMode="auto">
          <a:xfrm>
            <a:off x="396000" y="548600"/>
            <a:ext cx="8435400" cy="682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0" cap="small" dirty="0">
                <a:solidFill>
                  <a:schemeClr val="bg1"/>
                </a:solidFill>
                <a:latin typeface="+mn-lt"/>
                <a:cs typeface="+mn-cs"/>
              </a:rPr>
              <a:t>Extraterrestrische Intelligenz</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mn-lt"/>
                <a:ea typeface="+mn-ea"/>
                <a:cs typeface="+mn-cs"/>
              </a:rPr>
              <a:t>	</a:t>
            </a:r>
            <a:endParaRPr kumimoji="0" lang="de-DE" sz="2400" b="0" i="0" u="none" strike="noStrike" kern="0" cap="none" spc="0" normalizeH="0" baseline="0" noProof="0" dirty="0">
              <a:ln>
                <a:noFill/>
              </a:ln>
              <a:solidFill>
                <a:srgbClr val="FFFF23"/>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79512" y="2708920"/>
            <a:ext cx="8785225" cy="3416320"/>
          </a:xfrm>
          <a:prstGeom prst="rect">
            <a:avLst/>
          </a:prstGeom>
          <a:noFill/>
          <a:ln w="9525" algn="ctr">
            <a:noFill/>
            <a:miter lim="800000"/>
            <a:headEnd/>
            <a:tailEnd/>
          </a:ln>
          <a:effectLst/>
        </p:spPr>
        <p:txBody>
          <a:bodyPr>
            <a:spAutoFit/>
          </a:bodyPr>
          <a:lstStyle/>
          <a:p>
            <a:pPr algn="just"/>
            <a:r>
              <a:rPr lang="en-GB" sz="1200" dirty="0">
                <a:solidFill>
                  <a:srgbClr val="FFFFFF"/>
                </a:solidFill>
                <a:latin typeface="Tahoma" pitchFamily="34" charset="0"/>
                <a:cs typeface="+mn-cs"/>
              </a:rPr>
              <a:t>14 </a:t>
            </a:r>
            <a:r>
              <a:rPr lang="en-GB" sz="1200" dirty="0" err="1">
                <a:solidFill>
                  <a:srgbClr val="FFFFFF"/>
                </a:solidFill>
                <a:latin typeface="Tahoma" pitchFamily="34" charset="0"/>
                <a:cs typeface="+mn-cs"/>
              </a:rPr>
              <a:t>Herculis</a:t>
            </a:r>
            <a:r>
              <a:rPr lang="en-GB" sz="1200" dirty="0">
                <a:solidFill>
                  <a:srgbClr val="FFFFFF"/>
                </a:solidFill>
                <a:latin typeface="Tahoma" pitchFamily="34" charset="0"/>
                <a:cs typeface="+mn-cs"/>
              </a:rPr>
              <a:t> b, 16 </a:t>
            </a:r>
            <a:r>
              <a:rPr lang="en-GB" sz="1200" dirty="0" err="1">
                <a:solidFill>
                  <a:srgbClr val="FFFFFF"/>
                </a:solidFill>
                <a:latin typeface="Tahoma" pitchFamily="34" charset="0"/>
                <a:cs typeface="+mn-cs"/>
              </a:rPr>
              <a:t>Cygni</a:t>
            </a:r>
            <a:r>
              <a:rPr lang="en-GB" sz="1200" dirty="0">
                <a:solidFill>
                  <a:srgbClr val="FFFFFF"/>
                </a:solidFill>
                <a:latin typeface="Tahoma" pitchFamily="34" charset="0"/>
                <a:cs typeface="+mn-cs"/>
              </a:rPr>
              <a:t> b, 47 </a:t>
            </a:r>
            <a:r>
              <a:rPr lang="en-GB" sz="1200" dirty="0" err="1">
                <a:solidFill>
                  <a:srgbClr val="FFFFFF"/>
                </a:solidFill>
                <a:latin typeface="Tahoma" pitchFamily="34" charset="0"/>
                <a:cs typeface="+mn-cs"/>
              </a:rPr>
              <a:t>Ursa</a:t>
            </a:r>
            <a:r>
              <a:rPr lang="en-GB" sz="1200" dirty="0">
                <a:solidFill>
                  <a:srgbClr val="FFFFFF"/>
                </a:solidFill>
                <a:latin typeface="Tahoma" pitchFamily="34" charset="0"/>
                <a:cs typeface="+mn-cs"/>
              </a:rPr>
              <a:t> </a:t>
            </a:r>
            <a:r>
              <a:rPr lang="en-GB" sz="1200" dirty="0" err="1">
                <a:solidFill>
                  <a:srgbClr val="FFFFFF"/>
                </a:solidFill>
                <a:latin typeface="Tahoma" pitchFamily="34" charset="0"/>
                <a:cs typeface="+mn-cs"/>
              </a:rPr>
              <a:t>Majoris</a:t>
            </a:r>
            <a:r>
              <a:rPr lang="en-GB" sz="1200" dirty="0">
                <a:solidFill>
                  <a:srgbClr val="FFFFFF"/>
                </a:solidFill>
                <a:latin typeface="Tahoma" pitchFamily="34" charset="0"/>
                <a:cs typeface="+mn-cs"/>
              </a:rPr>
              <a:t> b, 47 </a:t>
            </a:r>
            <a:r>
              <a:rPr lang="en-GB" sz="1200" dirty="0" err="1">
                <a:solidFill>
                  <a:srgbClr val="FFFFFF"/>
                </a:solidFill>
                <a:latin typeface="Tahoma" pitchFamily="34" charset="0"/>
                <a:cs typeface="+mn-cs"/>
              </a:rPr>
              <a:t>Ursa</a:t>
            </a:r>
            <a:r>
              <a:rPr lang="en-GB" sz="1200" dirty="0">
                <a:solidFill>
                  <a:srgbClr val="FFFFFF"/>
                </a:solidFill>
                <a:latin typeface="Tahoma" pitchFamily="34" charset="0"/>
                <a:cs typeface="+mn-cs"/>
              </a:rPr>
              <a:t> </a:t>
            </a:r>
            <a:r>
              <a:rPr lang="en-GB" sz="1200" dirty="0" err="1">
                <a:solidFill>
                  <a:schemeClr val="bg1"/>
                </a:solidFill>
                <a:latin typeface="Tahoma" pitchFamily="34" charset="0"/>
                <a:cs typeface="+mn-cs"/>
              </a:rPr>
              <a:t>Majoris</a:t>
            </a:r>
            <a:r>
              <a:rPr lang="en-GB" sz="1200" dirty="0">
                <a:solidFill>
                  <a:schemeClr val="bg1"/>
                </a:solidFill>
                <a:latin typeface="Tahoma" pitchFamily="34" charset="0"/>
                <a:cs typeface="+mn-cs"/>
              </a:rPr>
              <a:t> c, 51 </a:t>
            </a:r>
            <a:r>
              <a:rPr lang="en-GB" sz="1200" dirty="0" err="1">
                <a:solidFill>
                  <a:schemeClr val="bg1"/>
                </a:solidFill>
                <a:latin typeface="Tahoma" pitchFamily="34" charset="0"/>
                <a:cs typeface="+mn-cs"/>
              </a:rPr>
              <a:t>Pegasi</a:t>
            </a:r>
            <a:r>
              <a:rPr lang="en-GB" sz="1200" dirty="0">
                <a:solidFill>
                  <a:schemeClr val="bg1"/>
                </a:solidFill>
                <a:latin typeface="Tahoma" pitchFamily="34" charset="0"/>
                <a:cs typeface="+mn-cs"/>
              </a:rPr>
              <a:t> b, 55 </a:t>
            </a:r>
            <a:r>
              <a:rPr lang="en-GB" sz="1200" dirty="0" err="1">
                <a:solidFill>
                  <a:schemeClr val="bg1"/>
                </a:solidFill>
                <a:latin typeface="Tahoma" pitchFamily="34" charset="0"/>
                <a:cs typeface="+mn-cs"/>
              </a:rPr>
              <a:t>Cancri</a:t>
            </a:r>
            <a:r>
              <a:rPr lang="en-GB" sz="1200" dirty="0">
                <a:solidFill>
                  <a:schemeClr val="bg1"/>
                </a:solidFill>
                <a:latin typeface="Tahoma" pitchFamily="34" charset="0"/>
                <a:cs typeface="+mn-cs"/>
              </a:rPr>
              <a:t> b, 55 </a:t>
            </a:r>
            <a:r>
              <a:rPr lang="en-GB" sz="1200" dirty="0" err="1">
                <a:solidFill>
                  <a:schemeClr val="bg1"/>
                </a:solidFill>
                <a:latin typeface="Tahoma" pitchFamily="34" charset="0"/>
                <a:cs typeface="+mn-cs"/>
              </a:rPr>
              <a:t>Canric</a:t>
            </a:r>
            <a:r>
              <a:rPr lang="en-GB" sz="1200" dirty="0">
                <a:solidFill>
                  <a:schemeClr val="bg1"/>
                </a:solidFill>
                <a:latin typeface="Tahoma" pitchFamily="34" charset="0"/>
                <a:cs typeface="+mn-cs"/>
              </a:rPr>
              <a:t> c, 55 </a:t>
            </a:r>
            <a:r>
              <a:rPr lang="en-GB" sz="1200" dirty="0" err="1">
                <a:solidFill>
                  <a:schemeClr val="bg1"/>
                </a:solidFill>
                <a:latin typeface="Tahoma" pitchFamily="34" charset="0"/>
                <a:cs typeface="+mn-cs"/>
              </a:rPr>
              <a:t>Cancri</a:t>
            </a:r>
            <a:r>
              <a:rPr lang="en-GB" sz="1200" dirty="0">
                <a:solidFill>
                  <a:schemeClr val="bg1"/>
                </a:solidFill>
                <a:latin typeface="Tahoma" pitchFamily="34" charset="0"/>
                <a:cs typeface="+mn-cs"/>
              </a:rPr>
              <a:t> d, 55 </a:t>
            </a:r>
            <a:r>
              <a:rPr lang="en-GB" sz="1200" dirty="0" err="1">
                <a:solidFill>
                  <a:schemeClr val="bg1"/>
                </a:solidFill>
                <a:latin typeface="Tahoma" pitchFamily="34" charset="0"/>
                <a:cs typeface="+mn-cs"/>
              </a:rPr>
              <a:t>Cancri</a:t>
            </a:r>
            <a:r>
              <a:rPr lang="en-GB" sz="1200" dirty="0">
                <a:solidFill>
                  <a:schemeClr val="bg1"/>
                </a:solidFill>
                <a:latin typeface="Tahoma" pitchFamily="34" charset="0"/>
                <a:cs typeface="+mn-cs"/>
              </a:rPr>
              <a:t> e, 70 </a:t>
            </a:r>
            <a:r>
              <a:rPr lang="en-GB" sz="1200" dirty="0" err="1">
                <a:solidFill>
                  <a:schemeClr val="bg1"/>
                </a:solidFill>
                <a:latin typeface="Tahoma" pitchFamily="34" charset="0"/>
                <a:cs typeface="+mn-cs"/>
              </a:rPr>
              <a:t>Virginis</a:t>
            </a:r>
            <a:r>
              <a:rPr lang="en-GB" sz="1200" dirty="0">
                <a:solidFill>
                  <a:schemeClr val="bg1"/>
                </a:solidFill>
                <a:latin typeface="Tahoma" pitchFamily="34" charset="0"/>
                <a:cs typeface="+mn-cs"/>
              </a:rPr>
              <a:t> b, BD-10_3166 b, Epsilon </a:t>
            </a:r>
            <a:r>
              <a:rPr lang="en-GB" sz="1200" dirty="0" err="1">
                <a:solidFill>
                  <a:schemeClr val="bg1"/>
                </a:solidFill>
                <a:latin typeface="Tahoma" pitchFamily="34" charset="0"/>
                <a:cs typeface="+mn-cs"/>
              </a:rPr>
              <a:t>Eridani</a:t>
            </a:r>
            <a:r>
              <a:rPr lang="en-GB" sz="1200" dirty="0">
                <a:solidFill>
                  <a:schemeClr val="bg1"/>
                </a:solidFill>
                <a:latin typeface="Tahoma" pitchFamily="34" charset="0"/>
                <a:cs typeface="+mn-cs"/>
              </a:rPr>
              <a:t> b, Epsilon </a:t>
            </a:r>
            <a:r>
              <a:rPr lang="en-GB" sz="1200" dirty="0" err="1">
                <a:solidFill>
                  <a:schemeClr val="bg1"/>
                </a:solidFill>
                <a:latin typeface="Tahoma" pitchFamily="34" charset="0"/>
                <a:cs typeface="+mn-cs"/>
              </a:rPr>
              <a:t>Eridani</a:t>
            </a:r>
            <a:r>
              <a:rPr lang="en-GB" sz="1200" dirty="0">
                <a:solidFill>
                  <a:schemeClr val="bg1"/>
                </a:solidFill>
                <a:latin typeface="Tahoma" pitchFamily="34" charset="0"/>
                <a:cs typeface="+mn-cs"/>
              </a:rPr>
              <a:t> c, Gamma </a:t>
            </a:r>
            <a:r>
              <a:rPr lang="en-GB" sz="1200" dirty="0" err="1">
                <a:solidFill>
                  <a:schemeClr val="bg1"/>
                </a:solidFill>
                <a:latin typeface="Tahoma" pitchFamily="34" charset="0"/>
                <a:cs typeface="+mn-cs"/>
              </a:rPr>
              <a:t>Cephei</a:t>
            </a:r>
            <a:r>
              <a:rPr lang="en-GB" sz="1200" dirty="0">
                <a:solidFill>
                  <a:schemeClr val="bg1"/>
                </a:solidFill>
                <a:latin typeface="Tahoma" pitchFamily="34" charset="0"/>
                <a:cs typeface="+mn-cs"/>
              </a:rPr>
              <a:t> b, GJ 3021 b, GJ 436, </a:t>
            </a:r>
            <a:r>
              <a:rPr lang="en-GB" sz="1200" dirty="0" err="1">
                <a:solidFill>
                  <a:schemeClr val="bg1"/>
                </a:solidFill>
                <a:latin typeface="Tahoma" pitchFamily="34" charset="0"/>
                <a:cs typeface="+mn-cs"/>
              </a:rPr>
              <a:t>Gliese</a:t>
            </a:r>
            <a:r>
              <a:rPr lang="en-GB" sz="1200" dirty="0">
                <a:solidFill>
                  <a:schemeClr val="bg1"/>
                </a:solidFill>
                <a:latin typeface="Tahoma" pitchFamily="34" charset="0"/>
                <a:cs typeface="+mn-cs"/>
              </a:rPr>
              <a:t> 777A b, </a:t>
            </a:r>
            <a:r>
              <a:rPr lang="en-GB" sz="1200" dirty="0" err="1">
                <a:solidFill>
                  <a:schemeClr val="bg1"/>
                </a:solidFill>
                <a:latin typeface="Tahoma" pitchFamily="34" charset="0"/>
                <a:cs typeface="+mn-cs"/>
              </a:rPr>
              <a:t>Gliese</a:t>
            </a:r>
            <a:r>
              <a:rPr lang="en-GB" sz="1200" dirty="0">
                <a:solidFill>
                  <a:schemeClr val="bg1"/>
                </a:solidFill>
                <a:latin typeface="Tahoma" pitchFamily="34" charset="0"/>
                <a:cs typeface="+mn-cs"/>
              </a:rPr>
              <a:t> 86 b, </a:t>
            </a:r>
            <a:r>
              <a:rPr lang="en-GB" sz="1200" dirty="0" err="1">
                <a:solidFill>
                  <a:schemeClr val="bg1"/>
                </a:solidFill>
                <a:latin typeface="Tahoma" pitchFamily="34" charset="0"/>
                <a:cs typeface="+mn-cs"/>
              </a:rPr>
              <a:t>Gliese</a:t>
            </a:r>
            <a:r>
              <a:rPr lang="en-GB" sz="1200" dirty="0">
                <a:solidFill>
                  <a:schemeClr val="bg1"/>
                </a:solidFill>
                <a:latin typeface="Tahoma" pitchFamily="34" charset="0"/>
                <a:cs typeface="+mn-cs"/>
              </a:rPr>
              <a:t> 876 b, </a:t>
            </a:r>
            <a:r>
              <a:rPr lang="en-GB" sz="1200" dirty="0" err="1">
                <a:solidFill>
                  <a:schemeClr val="bg1"/>
                </a:solidFill>
                <a:latin typeface="Tahoma" pitchFamily="34" charset="0"/>
                <a:cs typeface="+mn-cs"/>
              </a:rPr>
              <a:t>Gliese</a:t>
            </a:r>
            <a:r>
              <a:rPr lang="en-GB" sz="1200" dirty="0">
                <a:solidFill>
                  <a:schemeClr val="bg1"/>
                </a:solidFill>
                <a:latin typeface="Tahoma" pitchFamily="34" charset="0"/>
                <a:cs typeface="+mn-cs"/>
              </a:rPr>
              <a:t> 876 c, TrES-1, HD 102117, HD 102117 b, HD 104985 b, HD 106252 b, HD 10647 b, HD 10697 b, HD 108147 b, HD 108874 b, HD 111232 b, HD 114386 b, HD 114729 b, HD 114783 b, HD 117207 b, HD 11768 b, HD 121504 b, HD 12661 b, HD 12661 c, HD 128311 b, HD 130322 b, HD 134987 b, HD 136118 b, HD 141937 b, HD 142 b, HD 142022A b, HD 142415 b, HD 147513 b, HD 150706 b, HD 154857 b, HD 160691 b, HD 160691 c, HD 160691 d, HD 16141 b, HD 162020 b, HD 168443 b, HD 168443 c, HD 168746 b, HD 169830 b, HD 169830 c, HD 177830 b, HD 178911 b, HD 179949 b, HD 183263 b, HD 187123 b, HD 188015 b, HD 190228 b, HD 192263 b, HD 195019 b, HD 196050 b, HD 19994 b, HD 202206 b, HD 20367 b, HD 2039 b, HD 208487 b, HD 209458 b, HD 210277 b, HD 213240 b, HD 216437 b, HD 216770 b, HD 217107 b, HD 219449 b, HD 222582 b, HD 23079 b, HD 23596 b, HD 2638 </a:t>
            </a:r>
            <a:r>
              <a:rPr lang="en-GB" sz="1200" dirty="0">
                <a:solidFill>
                  <a:srgbClr val="FFFFFF"/>
                </a:solidFill>
                <a:latin typeface="Tahoma" pitchFamily="34" charset="0"/>
                <a:cs typeface="+mn-cs"/>
              </a:rPr>
              <a:t>b, HD 27442 b, HD 27894 b, HD 28185 b, HD 30177 b, HD 330075 b, HD 33636 b, HD 3651 b, HD 37124 b, HD 37124 c, HD 37605 b, HD 38529 b, HD 38529 c, HD 39091 b, HD 40979 b, HD 41004A b, HD 4203 b, HD 4208 b, HD 45350 b, HD 46375 b, HD 47536 b, HD 49674 b, HD 50554 b, HD 52265 b, HD 59686 b, HD 63454 b, HD 6434 b, HD 65216 b, HD 68988 b, HD 70642 b, HD 72659 b, HD 73256 b, HD 73526 b, HD 74156 b, HD 74156 c, HD 75289 b, HD 76700 b, HD 80606 b, HD 82943 b, HD 82943 c, HD 83443 b, HD 8574 b, HD 88133 b, HD 89744 b, HD 92788 b, HD 93083 b, HD 99492 b, HR 810 b, Iota </a:t>
            </a:r>
            <a:r>
              <a:rPr lang="en-GB" sz="1200" dirty="0" err="1">
                <a:solidFill>
                  <a:srgbClr val="FFFFFF"/>
                </a:solidFill>
                <a:latin typeface="Tahoma" pitchFamily="34" charset="0"/>
                <a:cs typeface="+mn-cs"/>
              </a:rPr>
              <a:t>Draconis</a:t>
            </a:r>
            <a:r>
              <a:rPr lang="en-GB" sz="1200" dirty="0">
                <a:solidFill>
                  <a:srgbClr val="FFFFFF"/>
                </a:solidFill>
                <a:latin typeface="Tahoma" pitchFamily="34" charset="0"/>
                <a:cs typeface="+mn-cs"/>
              </a:rPr>
              <a:t> b, OGLE-TR-111 b, OGLE-TR-113 b, OGLE-TR-132 b, OGLE-TR-56 b, PSR 1257 a, PSR 1257 b, PSR 1257 c, PSR 1257 d, Rho </a:t>
            </a:r>
            <a:r>
              <a:rPr lang="en-GB" sz="1200" dirty="0" err="1">
                <a:solidFill>
                  <a:srgbClr val="FFFFFF"/>
                </a:solidFill>
                <a:latin typeface="Tahoma" pitchFamily="34" charset="0"/>
                <a:cs typeface="+mn-cs"/>
              </a:rPr>
              <a:t>CrB</a:t>
            </a:r>
            <a:r>
              <a:rPr lang="en-GB" sz="1200" dirty="0">
                <a:solidFill>
                  <a:srgbClr val="FFFFFF"/>
                </a:solidFill>
                <a:latin typeface="Tahoma" pitchFamily="34" charset="0"/>
                <a:cs typeface="+mn-cs"/>
              </a:rPr>
              <a:t>, Tau 1 </a:t>
            </a:r>
            <a:r>
              <a:rPr lang="en-GB" sz="1200" dirty="0" err="1">
                <a:solidFill>
                  <a:srgbClr val="FFFFFF"/>
                </a:solidFill>
                <a:latin typeface="Tahoma" pitchFamily="34" charset="0"/>
                <a:cs typeface="+mn-cs"/>
              </a:rPr>
              <a:t>Gruis</a:t>
            </a:r>
            <a:r>
              <a:rPr lang="en-GB" sz="1200" dirty="0">
                <a:solidFill>
                  <a:srgbClr val="FFFFFF"/>
                </a:solidFill>
                <a:latin typeface="Tahoma" pitchFamily="34" charset="0"/>
                <a:cs typeface="+mn-cs"/>
              </a:rPr>
              <a:t> b, Tau Boo, Upsilon </a:t>
            </a:r>
            <a:r>
              <a:rPr lang="en-GB" sz="1200" dirty="0" err="1">
                <a:solidFill>
                  <a:srgbClr val="FFFFFF"/>
                </a:solidFill>
                <a:latin typeface="Tahoma" pitchFamily="34" charset="0"/>
                <a:cs typeface="+mn-cs"/>
              </a:rPr>
              <a:t>Andromedae</a:t>
            </a:r>
            <a:r>
              <a:rPr lang="en-GB" sz="1200" dirty="0">
                <a:solidFill>
                  <a:srgbClr val="FFFFFF"/>
                </a:solidFill>
                <a:latin typeface="Tahoma" pitchFamily="34" charset="0"/>
                <a:cs typeface="+mn-cs"/>
              </a:rPr>
              <a:t> b, Upsilon </a:t>
            </a:r>
            <a:r>
              <a:rPr lang="en-GB" sz="1200" dirty="0" err="1">
                <a:solidFill>
                  <a:srgbClr val="FFFFFF"/>
                </a:solidFill>
                <a:latin typeface="Tahoma" pitchFamily="34" charset="0"/>
                <a:cs typeface="+mn-cs"/>
              </a:rPr>
              <a:t>Andromedae</a:t>
            </a:r>
            <a:r>
              <a:rPr lang="en-GB" sz="1200" dirty="0">
                <a:solidFill>
                  <a:srgbClr val="FFFFFF"/>
                </a:solidFill>
                <a:latin typeface="Tahoma" pitchFamily="34" charset="0"/>
                <a:cs typeface="+mn-cs"/>
              </a:rPr>
              <a:t> c, Upsilon </a:t>
            </a:r>
            <a:r>
              <a:rPr lang="en-GB" sz="1200" dirty="0" err="1">
                <a:solidFill>
                  <a:srgbClr val="FFFFFF"/>
                </a:solidFill>
                <a:latin typeface="Tahoma" pitchFamily="34" charset="0"/>
                <a:cs typeface="+mn-cs"/>
              </a:rPr>
              <a:t>Andromedae</a:t>
            </a:r>
            <a:r>
              <a:rPr lang="en-GB" sz="1200" dirty="0">
                <a:solidFill>
                  <a:srgbClr val="FFFFFF"/>
                </a:solidFill>
                <a:latin typeface="Tahoma" pitchFamily="34" charset="0"/>
                <a:cs typeface="+mn-cs"/>
              </a:rPr>
              <a:t> d</a:t>
            </a:r>
          </a:p>
          <a:p>
            <a:endParaRPr lang="de-DE" sz="1200" dirty="0">
              <a:solidFill>
                <a:srgbClr val="FFFFFF"/>
              </a:solidFill>
              <a:latin typeface="Tahoma" pitchFamily="34" charset="0"/>
              <a:cs typeface="+mn-cs"/>
            </a:endParaRPr>
          </a:p>
        </p:txBody>
      </p:sp>
      <p:sp>
        <p:nvSpPr>
          <p:cNvPr id="5" name="Text Box 10"/>
          <p:cNvSpPr txBox="1">
            <a:spLocks noChangeArrowheads="1"/>
          </p:cNvSpPr>
          <p:nvPr/>
        </p:nvSpPr>
        <p:spPr bwMode="auto">
          <a:xfrm>
            <a:off x="0" y="906463"/>
            <a:ext cx="9144000" cy="946150"/>
          </a:xfrm>
          <a:prstGeom prst="rect">
            <a:avLst/>
          </a:prstGeom>
          <a:noFill/>
          <a:ln w="9525" algn="ctr">
            <a:noFill/>
            <a:miter lim="800000"/>
            <a:headEnd/>
            <a:tailEnd/>
          </a:ln>
          <a:effectLst/>
        </p:spPr>
        <p:txBody>
          <a:bodyPr>
            <a:spAutoFit/>
          </a:bodyPr>
          <a:lstStyle/>
          <a:p>
            <a:pPr algn="ctr"/>
            <a:r>
              <a:rPr lang="de-DE" sz="2800" dirty="0">
                <a:solidFill>
                  <a:srgbClr val="FFFFFF"/>
                </a:solidFill>
                <a:latin typeface="Tahoma" pitchFamily="34" charset="0"/>
                <a:cs typeface="+mn-cs"/>
              </a:rPr>
              <a:t>Zwischen 1995 und 2005 wurden 97 Planetensysteme mit 144 Planeten entdeckt.</a:t>
            </a:r>
            <a:endParaRPr lang="de-DE" sz="2000" b="1" i="1" dirty="0">
              <a:solidFill>
                <a:srgbClr val="FFFFFF"/>
              </a:solidFill>
              <a:latin typeface="Tahoma"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Milchstraße mit Balken"/>
          <p:cNvPicPr>
            <a:picLocks noChangeAspect="1" noChangeArrowheads="1"/>
          </p:cNvPicPr>
          <p:nvPr/>
        </p:nvPicPr>
        <p:blipFill>
          <a:blip r:embed="rId2" cstate="print"/>
          <a:srcRect/>
          <a:stretch>
            <a:fillRect/>
          </a:stretch>
        </p:blipFill>
        <p:spPr bwMode="auto">
          <a:xfrm rot="16200000">
            <a:off x="522065" y="764954"/>
            <a:ext cx="4768340" cy="4767840"/>
          </a:xfrm>
          <a:prstGeom prst="rect">
            <a:avLst/>
          </a:prstGeom>
          <a:noFill/>
        </p:spPr>
      </p:pic>
      <p:grpSp>
        <p:nvGrpSpPr>
          <p:cNvPr id="2" name="Gruppieren 38"/>
          <p:cNvGrpSpPr/>
          <p:nvPr/>
        </p:nvGrpSpPr>
        <p:grpSpPr>
          <a:xfrm rot="535873">
            <a:off x="4100906" y="2923474"/>
            <a:ext cx="238410" cy="655563"/>
            <a:chOff x="4473575" y="4139877"/>
            <a:chExt cx="262830" cy="722637"/>
          </a:xfrm>
        </p:grpSpPr>
        <p:sp>
          <p:nvSpPr>
            <p:cNvPr id="40" name="Ellipse 39"/>
            <p:cNvSpPr/>
            <p:nvPr/>
          </p:nvSpPr>
          <p:spPr>
            <a:xfrm>
              <a:off x="4473575" y="4139877"/>
              <a:ext cx="262830" cy="286073"/>
            </a:xfrm>
            <a:prstGeom prst="ellipse">
              <a:avLst/>
            </a:prstGeom>
            <a:gradFill flip="none" rotWithShape="1">
              <a:gsLst>
                <a:gs pos="75000">
                  <a:srgbClr val="FF0000">
                    <a:shade val="30000"/>
                    <a:satMod val="115000"/>
                    <a:alpha val="0"/>
                  </a:srgbClr>
                </a:gs>
                <a:gs pos="26000">
                  <a:srgbClr val="FF0000">
                    <a:shade val="67500"/>
                    <a:satMod val="115000"/>
                  </a:srgbClr>
                </a:gs>
                <a:gs pos="4000">
                  <a:srgbClr val="FF0000">
                    <a:shade val="100000"/>
                    <a:satMod val="115000"/>
                    <a:alpha val="94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Flussdiagramm: Zusammenführen 40"/>
            <p:cNvSpPr/>
            <p:nvPr/>
          </p:nvSpPr>
          <p:spPr>
            <a:xfrm rot="10800000">
              <a:off x="4537777" y="4259511"/>
              <a:ext cx="153376" cy="603003"/>
            </a:xfrm>
            <a:prstGeom prst="flowChartMerge">
              <a:avLst/>
            </a:prstGeom>
            <a:gradFill flip="none" rotWithShape="1">
              <a:gsLst>
                <a:gs pos="7000">
                  <a:srgbClr val="FF0000">
                    <a:shade val="30000"/>
                    <a:satMod val="115000"/>
                    <a:alpha val="3000"/>
                  </a:srgbClr>
                </a:gs>
                <a:gs pos="24000">
                  <a:srgbClr val="FF0000">
                    <a:shade val="67500"/>
                    <a:satMod val="115000"/>
                    <a:alpha val="47000"/>
                  </a:srgbClr>
                </a:gs>
                <a:gs pos="72000">
                  <a:srgbClr val="FF0000">
                    <a:shade val="100000"/>
                    <a:satMod val="115000"/>
                    <a:alpha val="59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 name="Group 23"/>
          <p:cNvGrpSpPr>
            <a:grpSpLocks/>
          </p:cNvGrpSpPr>
          <p:nvPr/>
        </p:nvGrpSpPr>
        <p:grpSpPr bwMode="auto">
          <a:xfrm>
            <a:off x="848903" y="5468065"/>
            <a:ext cx="4180320" cy="338436"/>
            <a:chOff x="340" y="3974"/>
            <a:chExt cx="2903" cy="235"/>
          </a:xfrm>
        </p:grpSpPr>
        <p:sp>
          <p:nvSpPr>
            <p:cNvPr id="23" name="Line 10"/>
            <p:cNvSpPr>
              <a:spLocks noChangeShapeType="1"/>
            </p:cNvSpPr>
            <p:nvPr/>
          </p:nvSpPr>
          <p:spPr bwMode="auto">
            <a:xfrm>
              <a:off x="340" y="4065"/>
              <a:ext cx="2903" cy="0"/>
            </a:xfrm>
            <a:prstGeom prst="line">
              <a:avLst/>
            </a:prstGeom>
            <a:noFill/>
            <a:ln w="38100">
              <a:solidFill>
                <a:srgbClr val="FFFFFF"/>
              </a:solidFill>
              <a:round/>
              <a:headEnd type="triangle" w="med" len="med"/>
              <a:tailEnd type="triangle" w="med" len="med"/>
            </a:ln>
            <a:effectLst/>
          </p:spPr>
          <p:txBody>
            <a:bodyPr/>
            <a:lstStyle/>
            <a:p>
              <a:pPr defTabSz="829452" fontAlgn="auto">
                <a:spcBef>
                  <a:spcPts val="0"/>
                </a:spcBef>
                <a:spcAft>
                  <a:spcPts val="0"/>
                </a:spcAft>
                <a:defRPr/>
              </a:pPr>
              <a:endParaRPr lang="de-DE" sz="1600" kern="0" dirty="0">
                <a:solidFill>
                  <a:sysClr val="windowText" lastClr="000000"/>
                </a:solidFill>
                <a:latin typeface="Arial" pitchFamily="34" charset="0"/>
                <a:cs typeface="Arial" pitchFamily="34" charset="0"/>
              </a:endParaRPr>
            </a:p>
          </p:txBody>
        </p:sp>
        <p:sp>
          <p:nvSpPr>
            <p:cNvPr id="24" name="Text Box 11"/>
            <p:cNvSpPr txBox="1">
              <a:spLocks noChangeArrowheads="1"/>
            </p:cNvSpPr>
            <p:nvPr/>
          </p:nvSpPr>
          <p:spPr bwMode="auto">
            <a:xfrm>
              <a:off x="1066" y="3974"/>
              <a:ext cx="1361" cy="235"/>
            </a:xfrm>
            <a:prstGeom prst="rect">
              <a:avLst/>
            </a:prstGeom>
            <a:solidFill>
              <a:srgbClr val="000000"/>
            </a:solidFill>
            <a:ln w="9525">
              <a:noFill/>
              <a:miter lim="800000"/>
              <a:headEnd/>
              <a:tailEnd/>
            </a:ln>
            <a:effectLst/>
          </p:spPr>
          <p:txBody>
            <a:bodyPr>
              <a:spAutoFit/>
            </a:bodyPr>
            <a:lstStyle/>
            <a:p>
              <a:pPr defTabSz="829452" fontAlgn="auto">
                <a:spcBef>
                  <a:spcPct val="50000"/>
                </a:spcBef>
                <a:spcAft>
                  <a:spcPts val="0"/>
                </a:spcAft>
                <a:defRPr/>
              </a:pPr>
              <a:r>
                <a:rPr lang="de-DE" sz="1600" kern="0" dirty="0">
                  <a:solidFill>
                    <a:srgbClr val="FFFFFF"/>
                  </a:solidFill>
                  <a:latin typeface="Arial" pitchFamily="34" charset="0"/>
                  <a:cs typeface="Arial" pitchFamily="34" charset="0"/>
                </a:rPr>
                <a:t>100 000 Lichtjahre</a:t>
              </a:r>
            </a:p>
          </p:txBody>
        </p:sp>
      </p:grpSp>
      <p:sp>
        <p:nvSpPr>
          <p:cNvPr id="33" name="Rectangle 22"/>
          <p:cNvSpPr>
            <a:spLocks noChangeArrowheads="1"/>
          </p:cNvSpPr>
          <p:nvPr/>
        </p:nvSpPr>
        <p:spPr bwMode="auto">
          <a:xfrm>
            <a:off x="5523317" y="2767601"/>
            <a:ext cx="3620683" cy="2342628"/>
          </a:xfrm>
          <a:prstGeom prst="rect">
            <a:avLst/>
          </a:prstGeom>
          <a:noFill/>
          <a:ln w="9525">
            <a:noFill/>
            <a:miter lim="800000"/>
            <a:headEnd/>
            <a:tailEnd/>
          </a:ln>
          <a:effectLst/>
        </p:spPr>
        <p:txBody>
          <a:bodyPr lIns="83521" tIns="41761" rIns="83521" bIns="41761"/>
          <a:lstStyle/>
          <a:p>
            <a:pPr defTabSz="829452" eaLnBrk="0" fontAlgn="auto" hangingPunct="0">
              <a:spcBef>
                <a:spcPts val="0"/>
              </a:spcBef>
              <a:spcAft>
                <a:spcPts val="0"/>
              </a:spcAft>
              <a:tabLst>
                <a:tab pos="521288" algn="l"/>
              </a:tabLst>
              <a:defRPr/>
            </a:pPr>
            <a:r>
              <a:rPr lang="de-DE" kern="0" dirty="0">
                <a:solidFill>
                  <a:srgbClr val="FF0000"/>
                </a:solidFill>
                <a:latin typeface="Arial" pitchFamily="34" charset="0"/>
                <a:ea typeface="ＭＳ Ｐゴシック" pitchFamily="34" charset="-128"/>
                <a:cs typeface="Arial" pitchFamily="34" charset="0"/>
              </a:rPr>
              <a:t>Die meisten der seit 1996 entdeckten 4043 Exoplaneten in 3004 Sonnensystemen (Stand: 27.08.2019) befinden sich in diesem („kleinen“) Bereich:</a:t>
            </a:r>
          </a:p>
          <a:p>
            <a:pPr defTabSz="829452" eaLnBrk="0" fontAlgn="auto" hangingPunct="0">
              <a:spcBef>
                <a:spcPts val="0"/>
              </a:spcBef>
              <a:spcAft>
                <a:spcPts val="0"/>
              </a:spcAft>
              <a:tabLst>
                <a:tab pos="521288" algn="l"/>
              </a:tabLst>
              <a:defRPr/>
            </a:pPr>
            <a:r>
              <a:rPr lang="de-DE" kern="0" dirty="0">
                <a:solidFill>
                  <a:srgbClr val="FF0000"/>
                </a:solidFill>
                <a:latin typeface="Arial" pitchFamily="34" charset="0"/>
                <a:ea typeface="ＭＳ Ｐゴシック" pitchFamily="34" charset="-128"/>
                <a:cs typeface="Arial" pitchFamily="34" charset="0"/>
              </a:rPr>
              <a:t>Entfernungen bis ca. 10 000 </a:t>
            </a:r>
            <a:r>
              <a:rPr lang="de-DE" kern="0" dirty="0" err="1">
                <a:solidFill>
                  <a:srgbClr val="FF0000"/>
                </a:solidFill>
                <a:latin typeface="Arial" pitchFamily="34" charset="0"/>
                <a:ea typeface="ＭＳ Ｐゴシック" pitchFamily="34" charset="-128"/>
                <a:cs typeface="Arial" pitchFamily="34" charset="0"/>
              </a:rPr>
              <a:t>Lj</a:t>
            </a:r>
            <a:endParaRPr lang="de-DE" kern="0" dirty="0">
              <a:solidFill>
                <a:srgbClr val="FF0000"/>
              </a:solidFill>
              <a:latin typeface="Arial" pitchFamily="34" charset="0"/>
              <a:ea typeface="ＭＳ Ｐゴシック" pitchFamily="34" charset="-128"/>
              <a:cs typeface="Arial" pitchFamily="34" charset="0"/>
            </a:endParaRPr>
          </a:p>
        </p:txBody>
      </p:sp>
      <p:grpSp>
        <p:nvGrpSpPr>
          <p:cNvPr id="4" name="Gruppieren 36"/>
          <p:cNvGrpSpPr/>
          <p:nvPr/>
        </p:nvGrpSpPr>
        <p:grpSpPr>
          <a:xfrm>
            <a:off x="848902" y="5468058"/>
            <a:ext cx="4180320" cy="262108"/>
            <a:chOff x="935856" y="6660157"/>
            <a:chExt cx="4608512" cy="288925"/>
          </a:xfrm>
        </p:grpSpPr>
        <p:sp>
          <p:nvSpPr>
            <p:cNvPr id="35" name="Line 16"/>
            <p:cNvSpPr>
              <a:spLocks noChangeShapeType="1"/>
            </p:cNvSpPr>
            <p:nvPr/>
          </p:nvSpPr>
          <p:spPr bwMode="auto">
            <a:xfrm>
              <a:off x="5544368" y="6660157"/>
              <a:ext cx="0" cy="288925"/>
            </a:xfrm>
            <a:prstGeom prst="line">
              <a:avLst/>
            </a:prstGeom>
            <a:noFill/>
            <a:ln w="28575">
              <a:solidFill>
                <a:schemeClr val="tx1"/>
              </a:solidFill>
              <a:round/>
              <a:headEnd/>
              <a:tailEnd/>
            </a:ln>
            <a:effectLst/>
          </p:spPr>
          <p:txBody>
            <a:bodyPr/>
            <a:lstStyle/>
            <a:p>
              <a:pPr defTabSz="829452" fontAlgn="auto">
                <a:spcBef>
                  <a:spcPts val="0"/>
                </a:spcBef>
                <a:spcAft>
                  <a:spcPts val="0"/>
                </a:spcAft>
                <a:defRPr/>
              </a:pPr>
              <a:endParaRPr lang="de-DE" sz="1600" kern="0" dirty="0">
                <a:solidFill>
                  <a:sysClr val="windowText" lastClr="000000"/>
                </a:solidFill>
                <a:latin typeface="Arial" pitchFamily="34" charset="0"/>
                <a:cs typeface="Arial" pitchFamily="34" charset="0"/>
              </a:endParaRPr>
            </a:p>
          </p:txBody>
        </p:sp>
        <p:sp>
          <p:nvSpPr>
            <p:cNvPr id="36" name="Line 16"/>
            <p:cNvSpPr>
              <a:spLocks noChangeShapeType="1"/>
            </p:cNvSpPr>
            <p:nvPr/>
          </p:nvSpPr>
          <p:spPr bwMode="auto">
            <a:xfrm>
              <a:off x="935856" y="6660157"/>
              <a:ext cx="0" cy="288925"/>
            </a:xfrm>
            <a:prstGeom prst="line">
              <a:avLst/>
            </a:prstGeom>
            <a:noFill/>
            <a:ln w="28575">
              <a:solidFill>
                <a:schemeClr val="tx1"/>
              </a:solidFill>
              <a:round/>
              <a:headEnd/>
              <a:tailEnd/>
            </a:ln>
            <a:effectLst/>
          </p:spPr>
          <p:txBody>
            <a:bodyPr/>
            <a:lstStyle/>
            <a:p>
              <a:pPr defTabSz="829452" fontAlgn="auto">
                <a:spcBef>
                  <a:spcPts val="0"/>
                </a:spcBef>
                <a:spcAft>
                  <a:spcPts val="0"/>
                </a:spcAft>
                <a:defRPr/>
              </a:pPr>
              <a:endParaRPr lang="de-DE" sz="1600" kern="0" dirty="0">
                <a:solidFill>
                  <a:sysClr val="windowText" lastClr="000000"/>
                </a:solidFill>
                <a:latin typeface="Arial" pitchFamily="34" charset="0"/>
                <a:cs typeface="Arial" pitchFamily="34" charset="0"/>
              </a:endParaRPr>
            </a:p>
          </p:txBody>
        </p:sp>
      </p:grpSp>
      <p:sp>
        <p:nvSpPr>
          <p:cNvPr id="43" name="Rectangle 8"/>
          <p:cNvSpPr>
            <a:spLocks noChangeArrowheads="1"/>
          </p:cNvSpPr>
          <p:nvPr/>
        </p:nvSpPr>
        <p:spPr bwMode="auto">
          <a:xfrm>
            <a:off x="5198257" y="2254475"/>
            <a:ext cx="3232800" cy="442585"/>
          </a:xfrm>
          <a:prstGeom prst="rect">
            <a:avLst/>
          </a:prstGeom>
          <a:noFill/>
          <a:ln w="9525">
            <a:noFill/>
            <a:miter lim="800000"/>
            <a:headEnd/>
            <a:tailEnd/>
          </a:ln>
          <a:effectLst/>
        </p:spPr>
        <p:txBody>
          <a:bodyPr lIns="83521" tIns="41761" rIns="83521" bIns="41761"/>
          <a:lstStyle/>
          <a:p>
            <a:pPr defTabSz="829452" eaLnBrk="0" fontAlgn="auto" hangingPunct="0">
              <a:spcBef>
                <a:spcPts val="0"/>
              </a:spcBef>
              <a:spcAft>
                <a:spcPts val="0"/>
              </a:spcAft>
              <a:tabLst>
                <a:tab pos="521288" algn="l"/>
              </a:tabLst>
              <a:defRPr/>
            </a:pPr>
            <a:r>
              <a:rPr lang="de-DE" kern="0" dirty="0">
                <a:solidFill>
                  <a:srgbClr val="FFFFFF"/>
                </a:solidFill>
                <a:latin typeface="Arial" pitchFamily="34" charset="0"/>
                <a:ea typeface="ＭＳ Ｐゴシック" pitchFamily="34" charset="-128"/>
                <a:cs typeface="Arial" pitchFamily="34" charset="0"/>
              </a:rPr>
              <a:t>Unser Sonnensystem</a:t>
            </a:r>
          </a:p>
        </p:txBody>
      </p:sp>
      <p:sp>
        <p:nvSpPr>
          <p:cNvPr id="44" name="Line 7"/>
          <p:cNvSpPr>
            <a:spLocks noChangeShapeType="1"/>
          </p:cNvSpPr>
          <p:nvPr/>
        </p:nvSpPr>
        <p:spPr bwMode="auto">
          <a:xfrm flipH="1">
            <a:off x="4259520" y="2588656"/>
            <a:ext cx="907200" cy="475251"/>
          </a:xfrm>
          <a:prstGeom prst="line">
            <a:avLst/>
          </a:prstGeom>
          <a:noFill/>
          <a:ln w="9525">
            <a:solidFill>
              <a:srgbClr val="FFFF00"/>
            </a:solidFill>
            <a:round/>
            <a:headEnd/>
            <a:tailEnd type="triangle" w="med" len="med"/>
          </a:ln>
          <a:effectLst/>
        </p:spPr>
        <p:txBody>
          <a:bodyPr lIns="82945" tIns="41473" rIns="82945" bIns="41473"/>
          <a:lstStyle/>
          <a:p>
            <a:pPr defTabSz="829452" fontAlgn="auto">
              <a:spcBef>
                <a:spcPts val="0"/>
              </a:spcBef>
              <a:spcAft>
                <a:spcPts val="0"/>
              </a:spcAft>
              <a:defRPr/>
            </a:pPr>
            <a:endParaRPr lang="de-DE" sz="1600" kern="0" dirty="0">
              <a:solidFill>
                <a:sysClr val="windowText" lastClr="000000"/>
              </a:solidFill>
              <a:latin typeface="Arial" pitchFamily="34" charset="0"/>
              <a:cs typeface="Arial" pitchFamily="34" charset="0"/>
            </a:endParaRPr>
          </a:p>
        </p:txBody>
      </p:sp>
      <p:sp>
        <p:nvSpPr>
          <p:cNvPr id="26" name="Ellipse 25"/>
          <p:cNvSpPr/>
          <p:nvPr/>
        </p:nvSpPr>
        <p:spPr>
          <a:xfrm>
            <a:off x="3836161" y="2847882"/>
            <a:ext cx="763461" cy="744689"/>
          </a:xfrm>
          <a:prstGeom prst="ellipse">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de-DE"/>
          </a:p>
        </p:txBody>
      </p:sp>
      <p:cxnSp>
        <p:nvCxnSpPr>
          <p:cNvPr id="38" name="Gerade Verbindung 37"/>
          <p:cNvCxnSpPr/>
          <p:nvPr/>
        </p:nvCxnSpPr>
        <p:spPr>
          <a:xfrm>
            <a:off x="4618473" y="3300353"/>
            <a:ext cx="876568" cy="150823"/>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0" name="Rechteck 19">
            <a:extLst>
              <a:ext uri="{FF2B5EF4-FFF2-40B4-BE49-F238E27FC236}">
                <a16:creationId xmlns:a16="http://schemas.microsoft.com/office/drawing/2014/main" id="{0C5E974E-4DDA-4EC8-9C4F-E4633225F03F}"/>
              </a:ext>
            </a:extLst>
          </p:cNvPr>
          <p:cNvSpPr/>
          <p:nvPr/>
        </p:nvSpPr>
        <p:spPr>
          <a:xfrm>
            <a:off x="0" y="6210232"/>
            <a:ext cx="9223899" cy="237644"/>
          </a:xfrm>
          <a:prstGeom prst="rect">
            <a:avLst/>
          </a:prstGeom>
        </p:spPr>
        <p:txBody>
          <a:bodyPr wrap="square" lIns="82945" tIns="41473" rIns="82945" bIns="41473">
            <a:spAutoFit/>
          </a:bodyPr>
          <a:lstStyle/>
          <a:p>
            <a:r>
              <a:rPr lang="de-DE" sz="1000" dirty="0">
                <a:solidFill>
                  <a:schemeClr val="bg1"/>
                </a:solidFill>
                <a:latin typeface="Arial" pitchFamily="34" charset="0"/>
                <a:cs typeface="Arial" pitchFamily="34" charset="0"/>
              </a:rPr>
              <a:t>Bild: „</a:t>
            </a:r>
            <a:r>
              <a:rPr lang="de-DE" sz="1000" dirty="0" err="1">
                <a:solidFill>
                  <a:schemeClr val="bg1"/>
                </a:solidFill>
                <a:latin typeface="Arial" pitchFamily="34" charset="0"/>
                <a:cs typeface="Arial" pitchFamily="34" charset="0"/>
              </a:rPr>
              <a:t>Milky</a:t>
            </a:r>
            <a:r>
              <a:rPr lang="de-DE" sz="1000" dirty="0">
                <a:solidFill>
                  <a:schemeClr val="bg1"/>
                </a:solidFill>
                <a:latin typeface="Arial" pitchFamily="34" charset="0"/>
                <a:cs typeface="Arial" pitchFamily="34" charset="0"/>
              </a:rPr>
              <a:t> Way 2005“ von Robert Hurt/SSC/Caltech/JPL/NASA via </a:t>
            </a:r>
            <a:r>
              <a:rPr lang="de-DE" sz="1000" dirty="0">
                <a:solidFill>
                  <a:schemeClr val="bg1"/>
                </a:solidFill>
                <a:latin typeface="Arial" pitchFamily="34" charset="0"/>
                <a:cs typeface="Arial" pitchFamily="34" charset="0"/>
                <a:hlinkClick r:id="rId3"/>
              </a:rPr>
              <a:t>https://commons.wikimedia.org/wiki/File:Milky_Way_2005.jpg</a:t>
            </a:r>
            <a:r>
              <a:rPr lang="de-DE" sz="1000" dirty="0">
                <a:solidFill>
                  <a:schemeClr val="bg1"/>
                </a:solidFill>
                <a:latin typeface="Arial" pitchFamily="34" charset="0"/>
                <a:cs typeface="Arial" pitchFamily="34" charset="0"/>
              </a:rPr>
              <a:t> [Public Domain (PD-US-</a:t>
            </a:r>
            <a:r>
              <a:rPr lang="de-DE" sz="1000" dirty="0" err="1">
                <a:solidFill>
                  <a:schemeClr val="bg1"/>
                </a:solidFill>
                <a:latin typeface="Arial" pitchFamily="34" charset="0"/>
                <a:cs typeface="Arial" pitchFamily="34" charset="0"/>
              </a:rPr>
              <a:t>Gov</a:t>
            </a:r>
            <a:r>
              <a:rPr lang="de-DE" sz="1000" dirty="0">
                <a:solidFill>
                  <a:schemeClr val="bg1"/>
                </a:solidFill>
                <a:latin typeface="Arial" pitchFamily="34" charset="0"/>
                <a:cs typeface="Arial"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3" grpId="0"/>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508063"/>
            <a:ext cx="6688463" cy="422310"/>
          </a:xfrm>
          <a:prstGeom prst="rect">
            <a:avLst/>
          </a:prstGeom>
          <a:noFill/>
          <a:ln w="9525">
            <a:noFill/>
            <a:miter lim="800000"/>
            <a:headEnd/>
            <a:tailEnd/>
          </a:ln>
          <a:effectLst/>
        </p:spPr>
        <p:txBody>
          <a:bodyPr vert="horz" wrap="square" lIns="82945" tIns="41473" rIns="82945" bIns="41473" numCol="1" anchor="ctr" anchorCtr="0" compatLnSpc="1">
            <a:prstTxWarp prst="textNoShape">
              <a:avLst/>
            </a:prstTxWarp>
            <a:spAutoFit/>
          </a:bodyPr>
          <a:lstStyle/>
          <a:p>
            <a:pPr algn="just" defTabSz="829452"/>
            <a:r>
              <a:rPr lang="de-DE" sz="2200" dirty="0" err="1">
                <a:solidFill>
                  <a:schemeClr val="bg1"/>
                </a:solidFill>
                <a:latin typeface="Arial" pitchFamily="34" charset="0"/>
                <a:ea typeface="Calibri" pitchFamily="34" charset="0"/>
                <a:cs typeface="Arial" pitchFamily="34" charset="0"/>
              </a:rPr>
              <a:t>Planetquest</a:t>
            </a:r>
            <a:r>
              <a:rPr lang="de-DE" sz="2200" dirty="0">
                <a:solidFill>
                  <a:schemeClr val="bg1"/>
                </a:solidFill>
                <a:latin typeface="Arial" pitchFamily="34" charset="0"/>
                <a:ea typeface="Calibri" pitchFamily="34" charset="0"/>
                <a:cs typeface="Arial" pitchFamily="34" charset="0"/>
              </a:rPr>
              <a:t> (NASA): </a:t>
            </a:r>
            <a:r>
              <a:rPr lang="de-DE" sz="2200" dirty="0">
                <a:solidFill>
                  <a:schemeClr val="bg1"/>
                </a:solidFill>
                <a:latin typeface="Calibri" pitchFamily="34" charset="0"/>
                <a:ea typeface="Calibri" pitchFamily="34" charset="0"/>
                <a:cs typeface="Times New Roman" pitchFamily="18" charset="0"/>
              </a:rPr>
              <a:t> </a:t>
            </a:r>
            <a:r>
              <a:rPr lang="de-DE" sz="2200" i="1" u="sng" dirty="0">
                <a:solidFill>
                  <a:srgbClr val="00B0F0"/>
                </a:solidFill>
                <a:latin typeface="Arial" pitchFamily="34" charset="0"/>
                <a:ea typeface="Calibri" pitchFamily="34" charset="0"/>
                <a:cs typeface="Arial" pitchFamily="34" charset="0"/>
              </a:rPr>
              <a:t>https://exoplanets.nasa.gov/</a:t>
            </a:r>
            <a:r>
              <a:rPr lang="de-DE" sz="2200" dirty="0">
                <a:solidFill>
                  <a:srgbClr val="00B0F0"/>
                </a:solidFill>
                <a:latin typeface="Arial" pitchFamily="34" charset="0"/>
                <a:ea typeface="Calibri" pitchFamily="34" charset="0"/>
                <a:cs typeface="Arial" pitchFamily="34" charset="0"/>
              </a:rPr>
              <a:t> </a:t>
            </a:r>
            <a:endParaRPr lang="de-DE" sz="2200" dirty="0">
              <a:solidFill>
                <a:schemeClr val="bg1"/>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sa.gov/images/content/361283main_sd_comet_2400x3000.jpg"/>
          <p:cNvPicPr>
            <a:picLocks noChangeAspect="1" noChangeArrowheads="1"/>
          </p:cNvPicPr>
          <p:nvPr/>
        </p:nvPicPr>
        <p:blipFill>
          <a:blip r:embed="rId2" cstate="print"/>
          <a:srcRect/>
          <a:stretch>
            <a:fillRect/>
          </a:stretch>
        </p:blipFill>
        <p:spPr bwMode="auto">
          <a:xfrm>
            <a:off x="6732240" y="1268760"/>
            <a:ext cx="2059429" cy="2574285"/>
          </a:xfrm>
          <a:prstGeom prst="rect">
            <a:avLst/>
          </a:prstGeom>
          <a:noFill/>
        </p:spPr>
      </p:pic>
      <p:sp>
        <p:nvSpPr>
          <p:cNvPr id="5" name="Inhaltsplatzhalter 2"/>
          <p:cNvSpPr>
            <a:spLocks noGrp="1"/>
          </p:cNvSpPr>
          <p:nvPr>
            <p:ph idx="4294967295"/>
          </p:nvPr>
        </p:nvSpPr>
        <p:spPr>
          <a:xfrm>
            <a:off x="396000" y="1124744"/>
            <a:ext cx="4297363" cy="5040560"/>
          </a:xfrm>
          <a:prstGeom prst="rect">
            <a:avLst/>
          </a:prstGeom>
        </p:spPr>
        <p:txBody>
          <a:bodyPr/>
          <a:lstStyle/>
          <a:p>
            <a:pPr>
              <a:buNone/>
            </a:pPr>
            <a:endParaRPr lang="de-DE" sz="800" dirty="0">
              <a:solidFill>
                <a:schemeClr val="bg1"/>
              </a:solidFill>
            </a:endParaRPr>
          </a:p>
          <a:p>
            <a:pPr algn="just">
              <a:spcAft>
                <a:spcPts val="600"/>
              </a:spcAft>
              <a:buNone/>
            </a:pPr>
            <a:r>
              <a:rPr lang="de-DE" sz="2400" dirty="0">
                <a:solidFill>
                  <a:schemeClr val="bg1"/>
                </a:solidFill>
              </a:rPr>
              <a:t>Komet Wild 2 (Stardust):</a:t>
            </a:r>
          </a:p>
          <a:p>
            <a:pPr marL="0" indent="0" algn="just">
              <a:spcAft>
                <a:spcPts val="600"/>
              </a:spcAft>
              <a:buNone/>
            </a:pPr>
            <a:r>
              <a:rPr lang="de-DE" sz="2000" dirty="0">
                <a:solidFill>
                  <a:schemeClr val="bg1"/>
                </a:solidFill>
              </a:rPr>
              <a:t>Aminosäuren COOH-Gruppe und NH</a:t>
            </a:r>
            <a:r>
              <a:rPr lang="de-DE" sz="2000" baseline="-25000" dirty="0">
                <a:solidFill>
                  <a:schemeClr val="bg1"/>
                </a:solidFill>
              </a:rPr>
              <a:t>2</a:t>
            </a:r>
            <a:r>
              <a:rPr lang="de-DE" sz="2000" dirty="0">
                <a:solidFill>
                  <a:schemeClr val="bg1"/>
                </a:solidFill>
              </a:rPr>
              <a:t>-Gruppe</a:t>
            </a:r>
          </a:p>
          <a:p>
            <a:pPr algn="just">
              <a:spcAft>
                <a:spcPts val="0"/>
              </a:spcAft>
              <a:buNone/>
            </a:pPr>
            <a:r>
              <a:rPr lang="de-DE" sz="2400" dirty="0" err="1">
                <a:solidFill>
                  <a:schemeClr val="bg1"/>
                </a:solidFill>
              </a:rPr>
              <a:t>Sagittarius</a:t>
            </a:r>
            <a:r>
              <a:rPr lang="de-DE" sz="2400" dirty="0">
                <a:solidFill>
                  <a:schemeClr val="bg1"/>
                </a:solidFill>
              </a:rPr>
              <a:t> A (</a:t>
            </a:r>
            <a:r>
              <a:rPr lang="de-DE" sz="2400" dirty="0" err="1">
                <a:solidFill>
                  <a:schemeClr val="bg1"/>
                </a:solidFill>
              </a:rPr>
              <a:t>Sgr</a:t>
            </a:r>
            <a:r>
              <a:rPr lang="de-DE" sz="2400" dirty="0">
                <a:solidFill>
                  <a:schemeClr val="bg1"/>
                </a:solidFill>
              </a:rPr>
              <a:t> A)</a:t>
            </a:r>
          </a:p>
          <a:p>
            <a:pPr marL="0" indent="0">
              <a:spcAft>
                <a:spcPts val="600"/>
              </a:spcAft>
              <a:buNone/>
            </a:pPr>
            <a:r>
              <a:rPr lang="de-DE" sz="2400" dirty="0">
                <a:solidFill>
                  <a:schemeClr val="bg1"/>
                </a:solidFill>
              </a:rPr>
              <a:t>(Riesenmolekülwolke):</a:t>
            </a:r>
          </a:p>
          <a:p>
            <a:pPr>
              <a:buNone/>
            </a:pPr>
            <a:r>
              <a:rPr lang="de-DE" sz="2000" dirty="0">
                <a:solidFill>
                  <a:schemeClr val="bg1"/>
                </a:solidFill>
              </a:rPr>
              <a:t>Methylalkohol (CH</a:t>
            </a:r>
            <a:r>
              <a:rPr lang="de-DE" sz="2000" baseline="-25000" dirty="0">
                <a:solidFill>
                  <a:schemeClr val="bg1"/>
                </a:solidFill>
              </a:rPr>
              <a:t>3</a:t>
            </a:r>
            <a:r>
              <a:rPr lang="de-DE" sz="2000" dirty="0">
                <a:solidFill>
                  <a:schemeClr val="bg1"/>
                </a:solidFill>
              </a:rPr>
              <a:t>OH)</a:t>
            </a:r>
          </a:p>
          <a:p>
            <a:pPr>
              <a:buNone/>
            </a:pPr>
            <a:r>
              <a:rPr lang="de-DE" sz="2000" dirty="0">
                <a:solidFill>
                  <a:schemeClr val="bg1"/>
                </a:solidFill>
              </a:rPr>
              <a:t>Ameisensäure (HCOOH)</a:t>
            </a:r>
          </a:p>
          <a:p>
            <a:pPr>
              <a:buNone/>
            </a:pPr>
            <a:r>
              <a:rPr lang="de-DE" sz="2000" dirty="0">
                <a:solidFill>
                  <a:schemeClr val="bg1"/>
                </a:solidFill>
              </a:rPr>
              <a:t>Essigsäure (C</a:t>
            </a:r>
            <a:r>
              <a:rPr lang="de-DE" sz="2000" baseline="-25000" dirty="0">
                <a:solidFill>
                  <a:schemeClr val="bg1"/>
                </a:solidFill>
              </a:rPr>
              <a:t>2</a:t>
            </a:r>
            <a:r>
              <a:rPr lang="de-DE" sz="2000" dirty="0">
                <a:solidFill>
                  <a:schemeClr val="bg1"/>
                </a:solidFill>
              </a:rPr>
              <a:t>H</a:t>
            </a:r>
            <a:r>
              <a:rPr lang="de-DE" sz="2000" baseline="-25000" dirty="0">
                <a:solidFill>
                  <a:schemeClr val="bg1"/>
                </a:solidFill>
              </a:rPr>
              <a:t>4</a:t>
            </a:r>
            <a:r>
              <a:rPr lang="de-DE" sz="2000" dirty="0">
                <a:solidFill>
                  <a:schemeClr val="bg1"/>
                </a:solidFill>
              </a:rPr>
              <a:t>O</a:t>
            </a:r>
            <a:r>
              <a:rPr lang="de-DE" sz="2000" baseline="-25000" dirty="0">
                <a:solidFill>
                  <a:schemeClr val="bg1"/>
                </a:solidFill>
              </a:rPr>
              <a:t>2</a:t>
            </a:r>
            <a:r>
              <a:rPr lang="de-DE" sz="2000" dirty="0">
                <a:solidFill>
                  <a:schemeClr val="bg1"/>
                </a:solidFill>
              </a:rPr>
              <a:t>)</a:t>
            </a:r>
          </a:p>
          <a:p>
            <a:pPr>
              <a:buNone/>
            </a:pPr>
            <a:r>
              <a:rPr lang="de-DE" sz="2000" dirty="0">
                <a:solidFill>
                  <a:schemeClr val="bg1"/>
                </a:solidFill>
              </a:rPr>
              <a:t>Azeton</a:t>
            </a:r>
            <a:r>
              <a:rPr lang="de-DE" sz="2000" dirty="0"/>
              <a:t> </a:t>
            </a:r>
            <a:r>
              <a:rPr lang="de-DE" sz="2000" dirty="0">
                <a:solidFill>
                  <a:schemeClr val="bg1"/>
                </a:solidFill>
              </a:rPr>
              <a:t>(C</a:t>
            </a:r>
            <a:r>
              <a:rPr lang="de-DE" sz="2000" baseline="-25000" dirty="0">
                <a:solidFill>
                  <a:schemeClr val="bg1"/>
                </a:solidFill>
              </a:rPr>
              <a:t>3</a:t>
            </a:r>
            <a:r>
              <a:rPr lang="de-DE" sz="2000" dirty="0">
                <a:solidFill>
                  <a:schemeClr val="bg1"/>
                </a:solidFill>
              </a:rPr>
              <a:t>H</a:t>
            </a:r>
            <a:r>
              <a:rPr lang="de-DE" sz="2000" baseline="-25000" dirty="0">
                <a:solidFill>
                  <a:schemeClr val="bg1"/>
                </a:solidFill>
              </a:rPr>
              <a:t>6</a:t>
            </a:r>
            <a:r>
              <a:rPr lang="de-DE" sz="2000" dirty="0">
                <a:solidFill>
                  <a:schemeClr val="bg1"/>
                </a:solidFill>
              </a:rPr>
              <a:t>O)</a:t>
            </a:r>
          </a:p>
          <a:p>
            <a:pPr marL="0" indent="0">
              <a:buNone/>
            </a:pPr>
            <a:r>
              <a:rPr lang="de-DE" sz="2000" dirty="0" err="1">
                <a:solidFill>
                  <a:schemeClr val="bg1"/>
                </a:solidFill>
              </a:rPr>
              <a:t>Glykolaldehyd</a:t>
            </a:r>
            <a:r>
              <a:rPr lang="de-DE" sz="2000" dirty="0">
                <a:solidFill>
                  <a:schemeClr val="bg1"/>
                </a:solidFill>
              </a:rPr>
              <a:t> (C</a:t>
            </a:r>
            <a:r>
              <a:rPr lang="de-DE" sz="2000" baseline="-25000" dirty="0">
                <a:solidFill>
                  <a:schemeClr val="bg1"/>
                </a:solidFill>
              </a:rPr>
              <a:t>2</a:t>
            </a:r>
            <a:r>
              <a:rPr lang="de-DE" sz="2000" dirty="0">
                <a:solidFill>
                  <a:schemeClr val="bg1"/>
                </a:solidFill>
              </a:rPr>
              <a:t>H</a:t>
            </a:r>
            <a:r>
              <a:rPr lang="de-DE" sz="2000" baseline="-25000" dirty="0">
                <a:solidFill>
                  <a:schemeClr val="bg1"/>
                </a:solidFill>
              </a:rPr>
              <a:t>4</a:t>
            </a:r>
            <a:r>
              <a:rPr lang="de-DE" sz="2000" dirty="0">
                <a:solidFill>
                  <a:schemeClr val="bg1"/>
                </a:solidFill>
              </a:rPr>
              <a:t>O</a:t>
            </a:r>
            <a:r>
              <a:rPr lang="de-DE" sz="2000" baseline="-25000" dirty="0">
                <a:solidFill>
                  <a:schemeClr val="bg1"/>
                </a:solidFill>
              </a:rPr>
              <a:t>2</a:t>
            </a:r>
            <a:r>
              <a:rPr lang="de-DE" sz="2000" dirty="0">
                <a:solidFill>
                  <a:schemeClr val="bg1"/>
                </a:solidFill>
              </a:rPr>
              <a:t>)</a:t>
            </a:r>
          </a:p>
          <a:p>
            <a:pPr marL="0" indent="0">
              <a:spcBef>
                <a:spcPts val="0"/>
              </a:spcBef>
              <a:buNone/>
            </a:pPr>
            <a:r>
              <a:rPr lang="de-DE" sz="2000" dirty="0">
                <a:solidFill>
                  <a:schemeClr val="bg1"/>
                </a:solidFill>
              </a:rPr>
              <a:t>(der einfachste Zucker)</a:t>
            </a:r>
          </a:p>
          <a:p>
            <a:pPr>
              <a:buNone/>
            </a:pPr>
            <a:r>
              <a:rPr lang="de-DE" sz="2000" dirty="0" err="1">
                <a:solidFill>
                  <a:schemeClr val="bg1"/>
                </a:solidFill>
              </a:rPr>
              <a:t>Ethylenglykol</a:t>
            </a:r>
            <a:r>
              <a:rPr lang="de-DE" sz="2000" dirty="0">
                <a:solidFill>
                  <a:schemeClr val="bg1"/>
                </a:solidFill>
              </a:rPr>
              <a:t> (C</a:t>
            </a:r>
            <a:r>
              <a:rPr lang="de-DE" sz="2000" baseline="-25000" dirty="0">
                <a:solidFill>
                  <a:schemeClr val="bg1"/>
                </a:solidFill>
              </a:rPr>
              <a:t>2</a:t>
            </a:r>
            <a:r>
              <a:rPr lang="de-DE" sz="2000" dirty="0">
                <a:solidFill>
                  <a:schemeClr val="bg1"/>
                </a:solidFill>
              </a:rPr>
              <a:t>H</a:t>
            </a:r>
            <a:r>
              <a:rPr lang="de-DE" sz="2000" baseline="-25000" dirty="0">
                <a:solidFill>
                  <a:schemeClr val="bg1"/>
                </a:solidFill>
              </a:rPr>
              <a:t>6</a:t>
            </a:r>
            <a:r>
              <a:rPr lang="de-DE" sz="2000" dirty="0">
                <a:solidFill>
                  <a:schemeClr val="bg1"/>
                </a:solidFill>
              </a:rPr>
              <a:t>O</a:t>
            </a:r>
            <a:r>
              <a:rPr lang="de-DE" sz="2000" baseline="-25000" dirty="0">
                <a:solidFill>
                  <a:schemeClr val="bg1"/>
                </a:solidFill>
              </a:rPr>
              <a:t>2</a:t>
            </a:r>
            <a:r>
              <a:rPr lang="de-DE" sz="2000" dirty="0">
                <a:solidFill>
                  <a:schemeClr val="bg1"/>
                </a:solidFill>
              </a:rPr>
              <a:t>)</a:t>
            </a:r>
          </a:p>
        </p:txBody>
      </p:sp>
      <p:sp>
        <p:nvSpPr>
          <p:cNvPr id="12" name="Rechteck 11"/>
          <p:cNvSpPr/>
          <p:nvPr/>
        </p:nvSpPr>
        <p:spPr>
          <a:xfrm>
            <a:off x="3823353" y="5888549"/>
            <a:ext cx="4716966" cy="707886"/>
          </a:xfrm>
          <a:prstGeom prst="rect">
            <a:avLst/>
          </a:prstGeom>
        </p:spPr>
        <p:txBody>
          <a:bodyPr wrap="square">
            <a:spAutoFit/>
          </a:bodyPr>
          <a:lstStyle/>
          <a:p>
            <a:r>
              <a:rPr lang="de-DE" sz="1000" dirty="0">
                <a:solidFill>
                  <a:schemeClr val="bg1"/>
                </a:solidFill>
              </a:rPr>
              <a:t>Bild links: „</a:t>
            </a:r>
            <a:r>
              <a:rPr lang="en-US" sz="1000" dirty="0">
                <a:solidFill>
                  <a:schemeClr val="bg1"/>
                </a:solidFill>
              </a:rPr>
              <a:t>Chandra image of </a:t>
            </a:r>
            <a:r>
              <a:rPr lang="en-US" sz="1000" dirty="0" err="1">
                <a:solidFill>
                  <a:schemeClr val="bg1"/>
                </a:solidFill>
              </a:rPr>
              <a:t>Sgr</a:t>
            </a:r>
            <a:r>
              <a:rPr lang="en-US" sz="1000" dirty="0">
                <a:solidFill>
                  <a:schemeClr val="bg1"/>
                </a:solidFill>
              </a:rPr>
              <a:t> A</a:t>
            </a:r>
            <a:r>
              <a:rPr lang="de-DE" sz="1000" dirty="0">
                <a:solidFill>
                  <a:schemeClr val="bg1"/>
                </a:solidFill>
              </a:rPr>
              <a:t>“ von </a:t>
            </a:r>
            <a:r>
              <a:rPr lang="da-DK" sz="1000" dirty="0">
                <a:solidFill>
                  <a:schemeClr val="bg1"/>
                </a:solidFill>
              </a:rPr>
              <a:t>NASA/CXC/MIT/F. Baganoff, R. Shcherbakov et al. </a:t>
            </a:r>
            <a:r>
              <a:rPr lang="de-DE" sz="1000" dirty="0">
                <a:solidFill>
                  <a:schemeClr val="bg1"/>
                </a:solidFill>
              </a:rPr>
              <a:t>via </a:t>
            </a:r>
            <a:r>
              <a:rPr lang="de-DE" sz="1000" dirty="0">
                <a:solidFill>
                  <a:schemeClr val="bg1"/>
                </a:solidFill>
                <a:hlinkClick r:id="rId3"/>
              </a:rPr>
              <a:t>https://commons.wikimedia.org/wiki/File:Chandra_image_of_Sgr_A.jpg</a:t>
            </a:r>
            <a:endParaRPr lang="de-DE" sz="1000" dirty="0">
              <a:solidFill>
                <a:schemeClr val="bg1"/>
              </a:solidFill>
            </a:endParaRPr>
          </a:p>
          <a:p>
            <a:r>
              <a:rPr lang="de-DE" sz="1000" dirty="0">
                <a:solidFill>
                  <a:schemeClr val="bg1"/>
                </a:solidFill>
              </a:rPr>
              <a:t>[Public Domain (PD-</a:t>
            </a:r>
            <a:r>
              <a:rPr lang="de-DE" sz="1000" dirty="0" err="1">
                <a:solidFill>
                  <a:schemeClr val="bg1"/>
                </a:solidFill>
              </a:rPr>
              <a:t>USGov</a:t>
            </a:r>
            <a:r>
              <a:rPr lang="de-DE" sz="1000" dirty="0">
                <a:solidFill>
                  <a:schemeClr val="bg1"/>
                </a:solidFill>
              </a:rPr>
              <a:t>)]</a:t>
            </a:r>
          </a:p>
        </p:txBody>
      </p:sp>
      <p:sp>
        <p:nvSpPr>
          <p:cNvPr id="8" name="Inhaltsplatzhalter 2"/>
          <p:cNvSpPr txBox="1">
            <a:spLocks/>
          </p:cNvSpPr>
          <p:nvPr/>
        </p:nvSpPr>
        <p:spPr bwMode="auto">
          <a:xfrm>
            <a:off x="396000" y="548600"/>
            <a:ext cx="8435400" cy="682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0" cap="small" dirty="0">
                <a:solidFill>
                  <a:schemeClr val="bg1"/>
                </a:solidFill>
                <a:latin typeface="+mn-lt"/>
                <a:cs typeface="+mn-cs"/>
              </a:rPr>
              <a:t>Leb</a:t>
            </a:r>
            <a:r>
              <a:rPr kumimoji="0" lang="de-DE" sz="2400" b="1" i="0" u="none" strike="noStrike" kern="0" cap="small" spc="0" normalizeH="0" noProof="0" dirty="0">
                <a:ln>
                  <a:noFill/>
                </a:ln>
                <a:solidFill>
                  <a:schemeClr val="bg1"/>
                </a:solidFill>
                <a:effectLst/>
                <a:uLnTx/>
                <a:uFillTx/>
                <a:latin typeface="+mn-lt"/>
                <a:ea typeface="+mn-ea"/>
                <a:cs typeface="+mn-cs"/>
              </a:rPr>
              <a:t>en außerhalb des Sonnensystems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mn-lt"/>
                <a:ea typeface="+mn-ea"/>
                <a:cs typeface="+mn-cs"/>
              </a:rPr>
              <a:t>	</a:t>
            </a:r>
            <a:endParaRPr kumimoji="0" lang="de-DE" sz="2400" b="0" i="0" u="none" strike="noStrike" kern="0" cap="none" spc="0" normalizeH="0" baseline="0" noProof="0" dirty="0">
              <a:ln>
                <a:noFill/>
              </a:ln>
              <a:solidFill>
                <a:srgbClr val="FFFF23"/>
              </a:solidFill>
              <a:effectLst/>
              <a:uLnTx/>
              <a:uFillTx/>
              <a:latin typeface="+mn-lt"/>
              <a:ea typeface="+mn-ea"/>
              <a:cs typeface="+mn-cs"/>
            </a:endParaRPr>
          </a:p>
        </p:txBody>
      </p:sp>
      <p:pic>
        <p:nvPicPr>
          <p:cNvPr id="23554" name="Picture 2" descr="Supermassive black hole Sagittarius A"/>
          <p:cNvPicPr>
            <a:picLocks noChangeAspect="1" noChangeArrowheads="1"/>
          </p:cNvPicPr>
          <p:nvPr/>
        </p:nvPicPr>
        <p:blipFill>
          <a:blip r:embed="rId4" cstate="print"/>
          <a:srcRect l="2108" t="3194" r="34641" b="993"/>
          <a:stretch>
            <a:fillRect/>
          </a:stretch>
        </p:blipFill>
        <p:spPr bwMode="auto">
          <a:xfrm>
            <a:off x="3923928" y="3140968"/>
            <a:ext cx="2664296" cy="2664296"/>
          </a:xfrm>
          <a:prstGeom prst="rect">
            <a:avLst/>
          </a:prstGeom>
          <a:noFill/>
        </p:spPr>
      </p:pic>
      <p:sp>
        <p:nvSpPr>
          <p:cNvPr id="7" name="Rechteck 6">
            <a:extLst>
              <a:ext uri="{FF2B5EF4-FFF2-40B4-BE49-F238E27FC236}">
                <a16:creationId xmlns:a16="http://schemas.microsoft.com/office/drawing/2014/main" id="{09B0C2C1-0A1F-449A-B86B-9B4389D891E3}"/>
              </a:ext>
            </a:extLst>
          </p:cNvPr>
          <p:cNvSpPr/>
          <p:nvPr/>
        </p:nvSpPr>
        <p:spPr>
          <a:xfrm>
            <a:off x="6588224" y="3902423"/>
            <a:ext cx="2333834" cy="1015663"/>
          </a:xfrm>
          <a:prstGeom prst="rect">
            <a:avLst/>
          </a:prstGeom>
        </p:spPr>
        <p:txBody>
          <a:bodyPr wrap="square">
            <a:spAutoFit/>
          </a:bodyPr>
          <a:lstStyle/>
          <a:p>
            <a:r>
              <a:rPr lang="de-DE" sz="1000" dirty="0">
                <a:solidFill>
                  <a:schemeClr val="bg1"/>
                </a:solidFill>
              </a:rPr>
              <a:t>Bild oben: „</a:t>
            </a:r>
            <a:r>
              <a:rPr lang="en-US" sz="1000" dirty="0">
                <a:solidFill>
                  <a:schemeClr val="bg1"/>
                </a:solidFill>
              </a:rPr>
              <a:t>NASA Spacecraft's Pinch of Comet Dust Reveals 'Cosmic Zoo' </a:t>
            </a:r>
            <a:r>
              <a:rPr lang="de-DE" sz="1000" dirty="0">
                <a:solidFill>
                  <a:schemeClr val="bg1"/>
                </a:solidFill>
              </a:rPr>
              <a:t>“ von </a:t>
            </a:r>
            <a:r>
              <a:rPr lang="da-DK" sz="1000" dirty="0">
                <a:solidFill>
                  <a:schemeClr val="bg1"/>
                </a:solidFill>
              </a:rPr>
              <a:t>NASA </a:t>
            </a:r>
            <a:r>
              <a:rPr lang="de-DE" sz="1000" dirty="0">
                <a:solidFill>
                  <a:schemeClr val="bg1"/>
                </a:solidFill>
              </a:rPr>
              <a:t>via </a:t>
            </a:r>
            <a:r>
              <a:rPr lang="de-DE" sz="1000" dirty="0">
                <a:solidFill>
                  <a:schemeClr val="bg1"/>
                </a:solidFill>
                <a:hlinkClick r:id="rId5"/>
              </a:rPr>
              <a:t>https://www.nasa.gov/mission_pages/stardust/news/stardust_cosmiczoo.html</a:t>
            </a:r>
            <a:r>
              <a:rPr lang="de-DE" sz="1000" dirty="0">
                <a:solidFill>
                  <a:schemeClr val="bg1"/>
                </a:solidFill>
              </a:rPr>
              <a:t> [Public Domain (PD-</a:t>
            </a:r>
            <a:r>
              <a:rPr lang="de-DE" sz="1000" dirty="0" err="1">
                <a:solidFill>
                  <a:schemeClr val="bg1"/>
                </a:solidFill>
              </a:rPr>
              <a:t>USGov</a:t>
            </a:r>
            <a:r>
              <a:rPr lang="de-DE" sz="1000" dirty="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a:spLocks noGrp="1"/>
          </p:cNvSpPr>
          <p:nvPr>
            <p:ph idx="4294967295"/>
          </p:nvPr>
        </p:nvSpPr>
        <p:spPr>
          <a:xfrm>
            <a:off x="396000" y="1152000"/>
            <a:ext cx="4297363" cy="4175125"/>
          </a:xfrm>
          <a:prstGeom prst="rect">
            <a:avLst/>
          </a:prstGeom>
        </p:spPr>
        <p:txBody>
          <a:bodyPr/>
          <a:lstStyle/>
          <a:p>
            <a:pPr algn="just">
              <a:buNone/>
            </a:pPr>
            <a:r>
              <a:rPr lang="de-DE" sz="2400" dirty="0">
                <a:solidFill>
                  <a:schemeClr val="bg1"/>
                </a:solidFill>
              </a:rPr>
              <a:t>Wasser im Universum</a:t>
            </a:r>
          </a:p>
        </p:txBody>
      </p:sp>
      <p:pic>
        <p:nvPicPr>
          <p:cNvPr id="9" name="Picture 2" descr="The Orion Molecular cloud">
            <a:hlinkClick r:id="rId2"/>
          </p:cNvPr>
          <p:cNvPicPr>
            <a:picLocks noGrp="1" noChangeAspect="1" noChangeArrowheads="1"/>
          </p:cNvPicPr>
          <p:nvPr>
            <p:ph sz="half" idx="4294967295"/>
          </p:nvPr>
        </p:nvPicPr>
        <p:blipFill>
          <a:blip r:embed="rId3" cstate="print"/>
          <a:srcRect/>
          <a:stretch>
            <a:fillRect/>
          </a:stretch>
        </p:blipFill>
        <p:spPr>
          <a:xfrm>
            <a:off x="5868144" y="1916832"/>
            <a:ext cx="3216275" cy="3436938"/>
          </a:xfrm>
          <a:prstGeom prst="rect">
            <a:avLst/>
          </a:prstGeom>
          <a:noFill/>
          <a:ln/>
        </p:spPr>
      </p:pic>
      <p:pic>
        <p:nvPicPr>
          <p:cNvPr id="13" name="Picture 4" descr="Comet lee observed by SWAS">
            <a:hlinkClick r:id="rId4"/>
          </p:cNvPr>
          <p:cNvPicPr>
            <a:picLocks noGrp="1" noChangeAspect="1" noChangeArrowheads="1"/>
          </p:cNvPicPr>
          <p:nvPr>
            <p:ph sz="quarter" idx="4294967295"/>
          </p:nvPr>
        </p:nvPicPr>
        <p:blipFill>
          <a:blip r:embed="rId5" cstate="print"/>
          <a:srcRect/>
          <a:stretch>
            <a:fillRect/>
          </a:stretch>
        </p:blipFill>
        <p:spPr>
          <a:xfrm>
            <a:off x="-324544" y="2060848"/>
            <a:ext cx="2973388" cy="3089275"/>
          </a:xfrm>
          <a:prstGeom prst="rect">
            <a:avLst/>
          </a:prstGeom>
          <a:noFill/>
          <a:ln/>
        </p:spPr>
      </p:pic>
      <p:pic>
        <p:nvPicPr>
          <p:cNvPr id="14" name="Picture 8" descr="bhr71_h2o"/>
          <p:cNvPicPr>
            <a:picLocks noChangeAspect="1" noChangeArrowheads="1"/>
          </p:cNvPicPr>
          <p:nvPr/>
        </p:nvPicPr>
        <p:blipFill>
          <a:blip r:embed="rId6" cstate="print"/>
          <a:srcRect/>
          <a:stretch>
            <a:fillRect/>
          </a:stretch>
        </p:blipFill>
        <p:spPr bwMode="auto">
          <a:xfrm>
            <a:off x="2699792" y="2492896"/>
            <a:ext cx="3046692" cy="2407096"/>
          </a:xfrm>
          <a:prstGeom prst="rect">
            <a:avLst/>
          </a:prstGeom>
          <a:noFill/>
        </p:spPr>
      </p:pic>
      <p:sp>
        <p:nvSpPr>
          <p:cNvPr id="15" name="Inhaltsplatzhalter 2"/>
          <p:cNvSpPr txBox="1">
            <a:spLocks/>
          </p:cNvSpPr>
          <p:nvPr/>
        </p:nvSpPr>
        <p:spPr bwMode="auto">
          <a:xfrm>
            <a:off x="6372200" y="5373216"/>
            <a:ext cx="2376264"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l" eaLnBrk="0" hangingPunct="0">
              <a:spcBef>
                <a:spcPts val="0"/>
              </a:spcBef>
              <a:defRPr/>
            </a:pPr>
            <a:r>
              <a:rPr lang="de-DE" sz="1600" kern="0" dirty="0">
                <a:solidFill>
                  <a:schemeClr val="bg1"/>
                </a:solidFill>
                <a:latin typeface="Arial"/>
              </a:rPr>
              <a:t>Orion </a:t>
            </a:r>
            <a:r>
              <a:rPr lang="de-DE" sz="1600" kern="0" dirty="0" err="1">
                <a:solidFill>
                  <a:schemeClr val="bg1"/>
                </a:solidFill>
                <a:latin typeface="Arial"/>
              </a:rPr>
              <a:t>Molecular</a:t>
            </a:r>
            <a:r>
              <a:rPr lang="de-DE" sz="1600" kern="0" dirty="0">
                <a:solidFill>
                  <a:schemeClr val="bg1"/>
                </a:solidFill>
                <a:latin typeface="Arial"/>
              </a:rPr>
              <a:t> </a:t>
            </a:r>
            <a:r>
              <a:rPr lang="de-DE" sz="1600" kern="0" dirty="0" err="1">
                <a:solidFill>
                  <a:schemeClr val="bg1"/>
                </a:solidFill>
                <a:latin typeface="Arial"/>
              </a:rPr>
              <a:t>Cloud</a:t>
            </a:r>
            <a:r>
              <a:rPr lang="de-DE" sz="1600" kern="0" dirty="0">
                <a:solidFill>
                  <a:schemeClr val="bg1"/>
                </a:solidFill>
                <a:latin typeface="Arial"/>
              </a:rPr>
              <a:t> 1</a:t>
            </a:r>
          </a:p>
          <a:p>
            <a:pPr marL="342900" indent="-342900" algn="l" eaLnBrk="0" hangingPunct="0">
              <a:spcBef>
                <a:spcPts val="0"/>
              </a:spcBef>
              <a:defRPr/>
            </a:pPr>
            <a:r>
              <a:rPr lang="de-DE" sz="1600" kern="0" dirty="0">
                <a:solidFill>
                  <a:schemeClr val="bg1"/>
                </a:solidFill>
                <a:latin typeface="Arial"/>
              </a:rPr>
              <a:t>OMC-1</a:t>
            </a:r>
          </a:p>
        </p:txBody>
      </p:sp>
      <p:sp>
        <p:nvSpPr>
          <p:cNvPr id="16" name="Inhaltsplatzhalter 2"/>
          <p:cNvSpPr txBox="1">
            <a:spLocks/>
          </p:cNvSpPr>
          <p:nvPr/>
        </p:nvSpPr>
        <p:spPr bwMode="auto">
          <a:xfrm>
            <a:off x="2771800" y="5373216"/>
            <a:ext cx="3024336"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l" eaLnBrk="0" hangingPunct="0">
              <a:spcBef>
                <a:spcPts val="0"/>
              </a:spcBef>
              <a:defRPr/>
            </a:pPr>
            <a:r>
              <a:rPr lang="de-DE" sz="1600" kern="0" dirty="0">
                <a:solidFill>
                  <a:schemeClr val="bg1"/>
                </a:solidFill>
                <a:latin typeface="Arial"/>
              </a:rPr>
              <a:t>BHR71</a:t>
            </a:r>
          </a:p>
          <a:p>
            <a:pPr marL="342900" indent="-342900" algn="l" eaLnBrk="0" hangingPunct="0">
              <a:spcBef>
                <a:spcPts val="0"/>
              </a:spcBef>
              <a:defRPr/>
            </a:pPr>
            <a:r>
              <a:rPr lang="de-DE" sz="1600" kern="0" dirty="0">
                <a:solidFill>
                  <a:schemeClr val="bg1"/>
                </a:solidFill>
                <a:latin typeface="Arial"/>
              </a:rPr>
              <a:t>Dunkler Nebel Sternbild Fliege</a:t>
            </a:r>
          </a:p>
        </p:txBody>
      </p:sp>
      <p:sp>
        <p:nvSpPr>
          <p:cNvPr id="17" name="Inhaltsplatzhalter 2"/>
          <p:cNvSpPr txBox="1">
            <a:spLocks/>
          </p:cNvSpPr>
          <p:nvPr/>
        </p:nvSpPr>
        <p:spPr bwMode="auto">
          <a:xfrm>
            <a:off x="323528" y="5373216"/>
            <a:ext cx="1872208"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l" eaLnBrk="0" hangingPunct="0">
              <a:spcBef>
                <a:spcPts val="0"/>
              </a:spcBef>
              <a:defRPr/>
            </a:pPr>
            <a:r>
              <a:rPr lang="de-DE" sz="1600" kern="0" dirty="0">
                <a:solidFill>
                  <a:schemeClr val="bg1"/>
                </a:solidFill>
                <a:latin typeface="Arial"/>
              </a:rPr>
              <a:t>H</a:t>
            </a:r>
            <a:r>
              <a:rPr lang="de-DE" sz="1600" kern="0" baseline="-25000" dirty="0">
                <a:solidFill>
                  <a:schemeClr val="bg1"/>
                </a:solidFill>
                <a:latin typeface="Arial"/>
              </a:rPr>
              <a:t>2</a:t>
            </a:r>
            <a:r>
              <a:rPr lang="de-DE" sz="1600" kern="0" dirty="0">
                <a:solidFill>
                  <a:schemeClr val="bg1"/>
                </a:solidFill>
                <a:latin typeface="Arial"/>
              </a:rPr>
              <a:t>O in Kometen</a:t>
            </a:r>
          </a:p>
        </p:txBody>
      </p:sp>
      <p:sp>
        <p:nvSpPr>
          <p:cNvPr id="11" name="Inhaltsplatzhalter 2"/>
          <p:cNvSpPr txBox="1">
            <a:spLocks/>
          </p:cNvSpPr>
          <p:nvPr/>
        </p:nvSpPr>
        <p:spPr bwMode="auto">
          <a:xfrm>
            <a:off x="396000" y="548600"/>
            <a:ext cx="8435400" cy="682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0" cap="small" dirty="0">
                <a:solidFill>
                  <a:schemeClr val="bg1"/>
                </a:solidFill>
                <a:latin typeface="+mn-lt"/>
                <a:cs typeface="+mn-cs"/>
              </a:rPr>
              <a:t>Leb</a:t>
            </a:r>
            <a:r>
              <a:rPr kumimoji="0" lang="de-DE" sz="2400" b="1" i="0" u="none" strike="noStrike" kern="0" cap="small" spc="0" normalizeH="0" noProof="0" dirty="0">
                <a:ln>
                  <a:noFill/>
                </a:ln>
                <a:solidFill>
                  <a:schemeClr val="bg1"/>
                </a:solidFill>
                <a:effectLst/>
                <a:uLnTx/>
                <a:uFillTx/>
                <a:latin typeface="+mn-lt"/>
                <a:ea typeface="+mn-ea"/>
                <a:cs typeface="+mn-cs"/>
              </a:rPr>
              <a:t>en außerhalb des Sonnensystems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mn-lt"/>
                <a:ea typeface="+mn-ea"/>
                <a:cs typeface="+mn-cs"/>
              </a:rPr>
              <a:t>	</a:t>
            </a:r>
            <a:endParaRPr kumimoji="0" lang="de-DE" sz="2400" b="0" i="0" u="none" strike="noStrike" kern="0" cap="none" spc="0" normalizeH="0" baseline="0" noProof="0" dirty="0">
              <a:ln>
                <a:noFill/>
              </a:ln>
              <a:solidFill>
                <a:srgbClr val="FFFF23"/>
              </a:solidFill>
              <a:effectLst/>
              <a:uLnTx/>
              <a:uFillTx/>
              <a:latin typeface="+mn-lt"/>
              <a:ea typeface="+mn-ea"/>
              <a:cs typeface="+mn-cs"/>
            </a:endParaRPr>
          </a:p>
        </p:txBody>
      </p:sp>
      <p:sp>
        <p:nvSpPr>
          <p:cNvPr id="20" name="Rechteck 19"/>
          <p:cNvSpPr/>
          <p:nvPr/>
        </p:nvSpPr>
        <p:spPr>
          <a:xfrm>
            <a:off x="7884368" y="6264207"/>
            <a:ext cx="1259632" cy="276999"/>
          </a:xfrm>
          <a:prstGeom prst="rect">
            <a:avLst/>
          </a:prstGeom>
        </p:spPr>
        <p:txBody>
          <a:bodyPr wrap="square">
            <a:spAutoFit/>
          </a:bodyPr>
          <a:lstStyle/>
          <a:p>
            <a:r>
              <a:rPr lang="de-DE" sz="1200" dirty="0">
                <a:solidFill>
                  <a:schemeClr val="bg1"/>
                </a:solidFill>
              </a:rPr>
              <a:t>Bilder: NASA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5" grpId="0"/>
      <p:bldP spid="16" grpId="0"/>
      <p:bldP spid="1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uppieren 8"/>
          <p:cNvGrpSpPr/>
          <p:nvPr/>
        </p:nvGrpSpPr>
        <p:grpSpPr>
          <a:xfrm>
            <a:off x="3527976" y="836712"/>
            <a:ext cx="5616024" cy="5616024"/>
            <a:chOff x="3779912" y="332656"/>
            <a:chExt cx="5220580" cy="5328592"/>
          </a:xfrm>
        </p:grpSpPr>
        <p:sp>
          <p:nvSpPr>
            <p:cNvPr id="70" name="Ellipse 69"/>
            <p:cNvSpPr/>
            <p:nvPr/>
          </p:nvSpPr>
          <p:spPr>
            <a:xfrm>
              <a:off x="3851920" y="548680"/>
              <a:ext cx="5040560" cy="5040000"/>
            </a:xfrm>
            <a:prstGeom prst="ellipse">
              <a:avLst/>
            </a:prstGeom>
            <a:gradFill>
              <a:gsLst>
                <a:gs pos="51000">
                  <a:schemeClr val="tx1"/>
                </a:gs>
                <a:gs pos="67000">
                  <a:srgbClr val="00B050"/>
                </a:gs>
                <a:gs pos="69000">
                  <a:schemeClr val="tx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useBgFill="1">
          <p:nvSpPr>
            <p:cNvPr id="71" name="Halbbogen 70"/>
            <p:cNvSpPr/>
            <p:nvPr/>
          </p:nvSpPr>
          <p:spPr>
            <a:xfrm rot="16200000">
              <a:off x="3725906" y="386662"/>
              <a:ext cx="5328592" cy="5220580"/>
            </a:xfrm>
            <a:prstGeom prst="blockArc">
              <a:avLst>
                <a:gd name="adj1" fmla="val 10320543"/>
                <a:gd name="adj2" fmla="val 707709"/>
                <a:gd name="adj3" fmla="val 178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63" name="Ellipse 62"/>
          <p:cNvSpPr/>
          <p:nvPr/>
        </p:nvSpPr>
        <p:spPr bwMode="auto">
          <a:xfrm>
            <a:off x="8568536" y="3572416"/>
            <a:ext cx="144016" cy="144016"/>
          </a:xfrm>
          <a:prstGeom prst="ellipse">
            <a:avLst/>
          </a:prstGeom>
          <a:gradFill flip="none" rotWithShape="1">
            <a:gsLst>
              <a:gs pos="81000">
                <a:srgbClr val="0070C0"/>
              </a:gs>
              <a:gs pos="24000">
                <a:schemeClr val="bg1"/>
              </a:gs>
              <a:gs pos="100000">
                <a:schemeClr val="accent1">
                  <a:shade val="100000"/>
                  <a:satMod val="115000"/>
                </a:schemeClr>
              </a:gs>
            </a:gsLst>
            <a:path path="circle">
              <a:fillToRect l="100000" b="100000"/>
            </a:path>
            <a:tileRect t="-100000" r="-10000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grpSp>
        <p:nvGrpSpPr>
          <p:cNvPr id="30" name="Gruppieren 29"/>
          <p:cNvGrpSpPr/>
          <p:nvPr/>
        </p:nvGrpSpPr>
        <p:grpSpPr>
          <a:xfrm>
            <a:off x="6511062" y="2420284"/>
            <a:ext cx="1935956" cy="1140796"/>
            <a:chOff x="6511062" y="2636908"/>
            <a:chExt cx="1935956" cy="1140796"/>
          </a:xfrm>
        </p:grpSpPr>
        <p:cxnSp>
          <p:nvCxnSpPr>
            <p:cNvPr id="64" name="Gerade Verbindung 63"/>
            <p:cNvCxnSpPr/>
            <p:nvPr/>
          </p:nvCxnSpPr>
          <p:spPr>
            <a:xfrm flipV="1">
              <a:off x="6515824" y="2832348"/>
              <a:ext cx="1931194" cy="9429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p:nvCxnSpPr>
          <p:spPr>
            <a:xfrm flipV="1">
              <a:off x="6515824" y="2713285"/>
              <a:ext cx="1650206" cy="10596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Parallelogramm 65"/>
            <p:cNvSpPr/>
            <p:nvPr/>
          </p:nvSpPr>
          <p:spPr>
            <a:xfrm rot="2955432">
              <a:off x="8169956" y="2707822"/>
              <a:ext cx="271164" cy="129335"/>
            </a:xfrm>
            <a:prstGeom prst="parallelogram">
              <a:avLst>
                <a:gd name="adj" fmla="val 64142"/>
              </a:avLst>
            </a:prstGeom>
            <a:gradFill>
              <a:gsLst>
                <a:gs pos="100000">
                  <a:srgbClr val="FF0000"/>
                </a:gs>
                <a:gs pos="49000">
                  <a:srgbClr val="FFFF23"/>
                </a:gs>
                <a:gs pos="100000">
                  <a:schemeClr val="accent1">
                    <a:shade val="100000"/>
                    <a:satMod val="115000"/>
                  </a:schemeClr>
                </a:gs>
              </a:gsLst>
              <a:path path="circle">
                <a:fillToRect l="50000" t="50000" r="50000" b="50000"/>
              </a:path>
            </a:gra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7" name="Gerade Verbindung 66"/>
            <p:cNvCxnSpPr/>
            <p:nvPr/>
          </p:nvCxnSpPr>
          <p:spPr>
            <a:xfrm flipV="1">
              <a:off x="6518206" y="2694236"/>
              <a:ext cx="1804987" cy="10787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p:nvCxnSpPr>
          <p:spPr>
            <a:xfrm flipV="1">
              <a:off x="6511062" y="2851400"/>
              <a:ext cx="1778794" cy="9263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9" name="Ellipse 68"/>
          <p:cNvSpPr/>
          <p:nvPr/>
        </p:nvSpPr>
        <p:spPr bwMode="auto">
          <a:xfrm>
            <a:off x="6122645" y="3426018"/>
            <a:ext cx="432000" cy="432000"/>
          </a:xfrm>
          <a:prstGeom prst="ellipse">
            <a:avLst/>
          </a:prstGeom>
          <a:gradFill flip="none" rotWithShape="1">
            <a:gsLst>
              <a:gs pos="100000">
                <a:srgbClr val="FF0000"/>
              </a:gs>
              <a:gs pos="49000">
                <a:srgbClr val="FFFF23"/>
              </a:gs>
              <a:gs pos="100000">
                <a:schemeClr val="accent1">
                  <a:shade val="100000"/>
                  <a:satMod val="115000"/>
                </a:schemeClr>
              </a:gs>
            </a:gsLst>
            <a:path path="circle">
              <a:fillToRect l="50000" t="50000" r="50000" b="50000"/>
            </a:path>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15" name="Inhaltsplatzhalter 2"/>
          <p:cNvSpPr txBox="1">
            <a:spLocks/>
          </p:cNvSpPr>
          <p:nvPr/>
        </p:nvSpPr>
        <p:spPr bwMode="auto">
          <a:xfrm>
            <a:off x="396000" y="2132856"/>
            <a:ext cx="5760640"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eaLnBrk="0" hangingPunct="0">
              <a:spcBef>
                <a:spcPct val="20000"/>
              </a:spcBef>
              <a:defRPr/>
            </a:pPr>
            <a:r>
              <a:rPr lang="de-DE" sz="2000" kern="0" dirty="0">
                <a:solidFill>
                  <a:schemeClr val="bg1"/>
                </a:solidFill>
                <a:latin typeface="Arial"/>
              </a:rPr>
              <a:t>Der Strahlungsstrom S(d) im Abstand d eines Sterns bestimmt sich demnach zu: </a:t>
            </a:r>
          </a:p>
        </p:txBody>
      </p:sp>
      <p:sp>
        <p:nvSpPr>
          <p:cNvPr id="16" name="Inhaltsplatzhalter 2"/>
          <p:cNvSpPr txBox="1">
            <a:spLocks/>
          </p:cNvSpPr>
          <p:nvPr/>
        </p:nvSpPr>
        <p:spPr bwMode="auto">
          <a:xfrm>
            <a:off x="396000" y="4221088"/>
            <a:ext cx="5112568"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eaLnBrk="0" hangingPunct="0">
              <a:spcBef>
                <a:spcPct val="20000"/>
              </a:spcBef>
              <a:defRPr/>
            </a:pPr>
            <a:r>
              <a:rPr lang="de-DE" sz="2000" kern="0" dirty="0">
                <a:solidFill>
                  <a:schemeClr val="bg1"/>
                </a:solidFill>
                <a:latin typeface="Arial"/>
              </a:rPr>
              <a:t>Im Abstand der Erde ist auf der gedachten Kugel mit Radius 1 AE:</a:t>
            </a:r>
          </a:p>
        </p:txBody>
      </p:sp>
      <p:grpSp>
        <p:nvGrpSpPr>
          <p:cNvPr id="29" name="Gruppieren 67"/>
          <p:cNvGrpSpPr/>
          <p:nvPr/>
        </p:nvGrpSpPr>
        <p:grpSpPr>
          <a:xfrm>
            <a:off x="1187624" y="2924944"/>
            <a:ext cx="2319184" cy="1037729"/>
            <a:chOff x="2214459" y="3501008"/>
            <a:chExt cx="1575265" cy="1037729"/>
          </a:xfrm>
        </p:grpSpPr>
        <p:grpSp>
          <p:nvGrpSpPr>
            <p:cNvPr id="31" name="Gruppieren 7"/>
            <p:cNvGrpSpPr/>
            <p:nvPr/>
          </p:nvGrpSpPr>
          <p:grpSpPr>
            <a:xfrm>
              <a:off x="3045933" y="3501008"/>
              <a:ext cx="743791" cy="1037729"/>
              <a:chOff x="2674680" y="2378104"/>
              <a:chExt cx="609578" cy="1037729"/>
            </a:xfrm>
          </p:grpSpPr>
          <p:sp>
            <p:nvSpPr>
              <p:cNvPr id="42" name="Rechteck 41"/>
              <p:cNvSpPr/>
              <p:nvPr/>
            </p:nvSpPr>
            <p:spPr>
              <a:xfrm>
                <a:off x="2714765" y="2954168"/>
                <a:ext cx="56949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400" kern="0" dirty="0">
                    <a:solidFill>
                      <a:srgbClr val="FFC000"/>
                    </a:solidFill>
                  </a:rPr>
                  <a:t>4 </a:t>
                </a:r>
                <a:r>
                  <a:rPr lang="el-GR" sz="2400" kern="0" dirty="0">
                    <a:solidFill>
                      <a:srgbClr val="FFC000"/>
                    </a:solidFill>
                  </a:rPr>
                  <a:t>π</a:t>
                </a:r>
                <a:r>
                  <a:rPr lang="de-DE" sz="2400" kern="0" dirty="0">
                    <a:solidFill>
                      <a:srgbClr val="FFC000"/>
                    </a:solidFill>
                  </a:rPr>
                  <a:t> d</a:t>
                </a:r>
                <a:r>
                  <a:rPr lang="de-DE" sz="2400" kern="0" baseline="30000" dirty="0">
                    <a:solidFill>
                      <a:srgbClr val="FFC000"/>
                    </a:solidFill>
                  </a:rPr>
                  <a:t>2</a:t>
                </a:r>
                <a:endParaRPr kumimoji="0" lang="de-DE" sz="2400" b="0" i="0" u="none" strike="noStrike" kern="0" cap="none" spc="0" normalizeH="0" baseline="-25000" noProof="0" dirty="0">
                  <a:ln>
                    <a:noFill/>
                  </a:ln>
                  <a:solidFill>
                    <a:srgbClr val="FFC000"/>
                  </a:solidFill>
                  <a:effectLst/>
                  <a:uLnTx/>
                  <a:uFillTx/>
                </a:endParaRPr>
              </a:p>
            </p:txBody>
          </p:sp>
          <p:sp>
            <p:nvSpPr>
              <p:cNvPr id="44" name="Text Box 4"/>
              <p:cNvSpPr txBox="1">
                <a:spLocks noChangeArrowheads="1"/>
              </p:cNvSpPr>
              <p:nvPr/>
            </p:nvSpPr>
            <p:spPr bwMode="auto">
              <a:xfrm>
                <a:off x="2674680" y="2378104"/>
                <a:ext cx="496562" cy="461665"/>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2400" b="0" i="0" u="none" strike="noStrike" kern="0" cap="none" spc="0" normalizeH="0" baseline="0" noProof="0" dirty="0">
                    <a:ln>
                      <a:noFill/>
                    </a:ln>
                    <a:solidFill>
                      <a:srgbClr val="FFC000"/>
                    </a:solidFill>
                    <a:effectLst/>
                    <a:uLnTx/>
                    <a:uFillTx/>
                  </a:rPr>
                  <a:t>L</a:t>
                </a:r>
                <a:r>
                  <a:rPr kumimoji="0" lang="de-DE" sz="2400" b="0" i="0" u="none" strike="noStrike" kern="0" cap="none" spc="0" normalizeH="0" baseline="-25000" noProof="0" dirty="0">
                    <a:ln>
                      <a:noFill/>
                    </a:ln>
                    <a:solidFill>
                      <a:srgbClr val="FFC000"/>
                    </a:solidFill>
                    <a:effectLst/>
                    <a:uLnTx/>
                    <a:uFillTx/>
                  </a:rPr>
                  <a:t>Stern</a:t>
                </a:r>
                <a:r>
                  <a:rPr kumimoji="0" lang="de-DE" sz="2400" b="0" i="0" u="none" strike="noStrike" kern="0" cap="none" spc="0" normalizeH="0" baseline="0" noProof="0" dirty="0">
                    <a:ln>
                      <a:noFill/>
                    </a:ln>
                    <a:solidFill>
                      <a:srgbClr val="FFC000"/>
                    </a:solidFill>
                    <a:effectLst/>
                    <a:uLnTx/>
                    <a:uFillTx/>
                  </a:rPr>
                  <a:t> </a:t>
                </a:r>
              </a:p>
            </p:txBody>
          </p:sp>
        </p:grpSp>
        <p:sp>
          <p:nvSpPr>
            <p:cNvPr id="32" name="Text Box 4"/>
            <p:cNvSpPr txBox="1">
              <a:spLocks noChangeArrowheads="1"/>
            </p:cNvSpPr>
            <p:nvPr/>
          </p:nvSpPr>
          <p:spPr bwMode="auto">
            <a:xfrm>
              <a:off x="2214459" y="3861048"/>
              <a:ext cx="856436" cy="461665"/>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lang="de-DE" sz="2400" kern="0" dirty="0">
                  <a:solidFill>
                    <a:srgbClr val="FFC000"/>
                  </a:solidFill>
                </a:rPr>
                <a:t>S(d)</a:t>
              </a:r>
              <a:r>
                <a:rPr kumimoji="0" lang="de-DE" sz="2400" b="0" i="0" u="none" strike="noStrike" kern="0" cap="none" spc="0" normalizeH="0" baseline="0" noProof="0" dirty="0">
                  <a:ln>
                    <a:noFill/>
                  </a:ln>
                  <a:solidFill>
                    <a:srgbClr val="FFC000"/>
                  </a:solidFill>
                  <a:effectLst/>
                  <a:uLnTx/>
                  <a:uFillTx/>
                </a:rPr>
                <a:t> =</a:t>
              </a:r>
            </a:p>
          </p:txBody>
        </p:sp>
        <p:cxnSp>
          <p:nvCxnSpPr>
            <p:cNvPr id="33" name="Gerade Verbindung 32"/>
            <p:cNvCxnSpPr/>
            <p:nvPr/>
          </p:nvCxnSpPr>
          <p:spPr bwMode="auto">
            <a:xfrm flipV="1">
              <a:off x="3045931" y="4077072"/>
              <a:ext cx="733653" cy="2"/>
            </a:xfrm>
            <a:prstGeom prst="line">
              <a:avLst/>
            </a:prstGeom>
            <a:solidFill>
              <a:srgbClr val="000000"/>
            </a:solidFill>
            <a:ln w="31750" cap="flat" cmpd="sng" algn="ctr">
              <a:solidFill>
                <a:srgbClr val="FFC000"/>
              </a:solidFill>
              <a:prstDash val="solid"/>
              <a:round/>
              <a:headEnd type="none" w="med" len="med"/>
              <a:tailEnd type="none" w="med" len="med"/>
            </a:ln>
            <a:effectLst/>
          </p:spPr>
        </p:cxnSp>
      </p:grpSp>
      <p:grpSp>
        <p:nvGrpSpPr>
          <p:cNvPr id="48" name="Gruppieren 67"/>
          <p:cNvGrpSpPr/>
          <p:nvPr/>
        </p:nvGrpSpPr>
        <p:grpSpPr>
          <a:xfrm>
            <a:off x="899592" y="5013176"/>
            <a:ext cx="3307730" cy="1037729"/>
            <a:chOff x="2018819" y="3501008"/>
            <a:chExt cx="2246718" cy="1037729"/>
          </a:xfrm>
        </p:grpSpPr>
        <p:grpSp>
          <p:nvGrpSpPr>
            <p:cNvPr id="49" name="Gruppieren 7"/>
            <p:cNvGrpSpPr/>
            <p:nvPr/>
          </p:nvGrpSpPr>
          <p:grpSpPr>
            <a:xfrm>
              <a:off x="3094846" y="3501008"/>
              <a:ext cx="1170691" cy="1037729"/>
              <a:chOff x="2714764" y="2378104"/>
              <a:chExt cx="959445" cy="1037729"/>
            </a:xfrm>
          </p:grpSpPr>
          <p:sp>
            <p:nvSpPr>
              <p:cNvPr id="53" name="Rechteck 52"/>
              <p:cNvSpPr/>
              <p:nvPr/>
            </p:nvSpPr>
            <p:spPr>
              <a:xfrm>
                <a:off x="2714764" y="2954168"/>
                <a:ext cx="95944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400" kern="0" dirty="0">
                    <a:solidFill>
                      <a:srgbClr val="FFC000"/>
                    </a:solidFill>
                  </a:rPr>
                  <a:t>4 </a:t>
                </a:r>
                <a:r>
                  <a:rPr lang="el-GR" sz="2400" kern="0" dirty="0">
                    <a:solidFill>
                      <a:srgbClr val="FFC000"/>
                    </a:solidFill>
                  </a:rPr>
                  <a:t>π</a:t>
                </a:r>
                <a:r>
                  <a:rPr lang="de-DE" sz="2400" kern="0" dirty="0">
                    <a:solidFill>
                      <a:srgbClr val="FFC000"/>
                    </a:solidFill>
                  </a:rPr>
                  <a:t> (1 AE)</a:t>
                </a:r>
                <a:r>
                  <a:rPr lang="de-DE" sz="2400" kern="0" baseline="30000" dirty="0">
                    <a:solidFill>
                      <a:srgbClr val="FFC000"/>
                    </a:solidFill>
                  </a:rPr>
                  <a:t>2</a:t>
                </a:r>
                <a:endParaRPr kumimoji="0" lang="de-DE" sz="2400" b="0" i="0" u="none" strike="noStrike" kern="0" cap="none" spc="0" normalizeH="0" baseline="-25000" noProof="0" dirty="0">
                  <a:ln>
                    <a:noFill/>
                  </a:ln>
                  <a:solidFill>
                    <a:srgbClr val="FFC000"/>
                  </a:solidFill>
                  <a:effectLst/>
                  <a:uLnTx/>
                  <a:uFillTx/>
                </a:endParaRPr>
              </a:p>
            </p:txBody>
          </p:sp>
          <p:sp>
            <p:nvSpPr>
              <p:cNvPr id="54" name="Text Box 4"/>
              <p:cNvSpPr txBox="1">
                <a:spLocks noChangeArrowheads="1"/>
              </p:cNvSpPr>
              <p:nvPr/>
            </p:nvSpPr>
            <p:spPr bwMode="auto">
              <a:xfrm>
                <a:off x="2875101" y="2378104"/>
                <a:ext cx="561183" cy="461665"/>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2400" b="0" i="0" u="none" strike="noStrike" kern="0" cap="none" spc="0" normalizeH="0" baseline="0" noProof="0" dirty="0">
                    <a:ln>
                      <a:noFill/>
                    </a:ln>
                    <a:solidFill>
                      <a:srgbClr val="FFC000"/>
                    </a:solidFill>
                    <a:effectLst/>
                    <a:uLnTx/>
                    <a:uFillTx/>
                  </a:rPr>
                  <a:t>L</a:t>
                </a:r>
                <a:r>
                  <a:rPr kumimoji="0" lang="de-DE" sz="2400" b="0" i="0" u="none" strike="noStrike" kern="0" cap="none" spc="0" normalizeH="0" baseline="-25000" noProof="0" dirty="0">
                    <a:ln>
                      <a:noFill/>
                    </a:ln>
                    <a:solidFill>
                      <a:srgbClr val="FFC000"/>
                    </a:solidFill>
                    <a:effectLst/>
                    <a:uLnTx/>
                    <a:uFillTx/>
                  </a:rPr>
                  <a:t>Sonne</a:t>
                </a:r>
                <a:r>
                  <a:rPr kumimoji="0" lang="de-DE" sz="2400" b="0" i="0" u="none" strike="noStrike" kern="0" cap="none" spc="0" normalizeH="0" baseline="0" noProof="0" dirty="0">
                    <a:ln>
                      <a:noFill/>
                    </a:ln>
                    <a:solidFill>
                      <a:srgbClr val="FFC000"/>
                    </a:solidFill>
                    <a:effectLst/>
                    <a:uLnTx/>
                    <a:uFillTx/>
                  </a:rPr>
                  <a:t> </a:t>
                </a:r>
              </a:p>
            </p:txBody>
          </p:sp>
        </p:grpSp>
        <p:sp>
          <p:nvSpPr>
            <p:cNvPr id="51" name="Text Box 4"/>
            <p:cNvSpPr txBox="1">
              <a:spLocks noChangeArrowheads="1"/>
            </p:cNvSpPr>
            <p:nvPr/>
          </p:nvSpPr>
          <p:spPr bwMode="auto">
            <a:xfrm>
              <a:off x="2018819" y="3861048"/>
              <a:ext cx="1052077" cy="461665"/>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lang="de-DE" sz="2400" kern="0" dirty="0">
                  <a:solidFill>
                    <a:srgbClr val="FFC000"/>
                  </a:solidFill>
                </a:rPr>
                <a:t>S(1 AE)</a:t>
              </a:r>
              <a:r>
                <a:rPr kumimoji="0" lang="de-DE" sz="2400" b="0" i="0" u="none" strike="noStrike" kern="0" cap="none" spc="0" normalizeH="0" baseline="0" noProof="0" dirty="0">
                  <a:ln>
                    <a:noFill/>
                  </a:ln>
                  <a:solidFill>
                    <a:srgbClr val="FFC000"/>
                  </a:solidFill>
                  <a:effectLst/>
                  <a:uLnTx/>
                  <a:uFillTx/>
                </a:rPr>
                <a:t> =</a:t>
              </a:r>
            </a:p>
          </p:txBody>
        </p:sp>
        <p:cxnSp>
          <p:nvCxnSpPr>
            <p:cNvPr id="52" name="Gerade Verbindung 51"/>
            <p:cNvCxnSpPr/>
            <p:nvPr/>
          </p:nvCxnSpPr>
          <p:spPr bwMode="auto">
            <a:xfrm>
              <a:off x="3094843" y="4077072"/>
              <a:ext cx="1076024" cy="0"/>
            </a:xfrm>
            <a:prstGeom prst="line">
              <a:avLst/>
            </a:prstGeom>
            <a:solidFill>
              <a:srgbClr val="000000"/>
            </a:solidFill>
            <a:ln w="31750" cap="flat" cmpd="sng" algn="ctr">
              <a:solidFill>
                <a:srgbClr val="FFC000"/>
              </a:solidFill>
              <a:prstDash val="solid"/>
              <a:round/>
              <a:headEnd type="none" w="med" len="med"/>
              <a:tailEnd type="none" w="med" len="med"/>
            </a:ln>
            <a:effectLst/>
          </p:spPr>
        </p:cxnSp>
      </p:grpSp>
      <p:sp>
        <p:nvSpPr>
          <p:cNvPr id="58" name="Inhaltsplatzhalter 2"/>
          <p:cNvSpPr txBox="1">
            <a:spLocks/>
          </p:cNvSpPr>
          <p:nvPr/>
        </p:nvSpPr>
        <p:spPr bwMode="auto">
          <a:xfrm>
            <a:off x="396000" y="1196752"/>
            <a:ext cx="5760640"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eaLnBrk="0" hangingPunct="0">
              <a:spcBef>
                <a:spcPct val="20000"/>
              </a:spcBef>
              <a:defRPr/>
            </a:pPr>
            <a:r>
              <a:rPr lang="de-DE" sz="2000" kern="0" dirty="0">
                <a:solidFill>
                  <a:schemeClr val="bg1"/>
                </a:solidFill>
                <a:latin typeface="Arial"/>
              </a:rPr>
              <a:t>Unter dem Strahlungsstrom S versteht man die Strahlungsleistung L pro Fläche.</a:t>
            </a:r>
          </a:p>
        </p:txBody>
      </p:sp>
      <p:sp>
        <p:nvSpPr>
          <p:cNvPr id="72" name="Text Box 4"/>
          <p:cNvSpPr txBox="1">
            <a:spLocks noChangeArrowheads="1"/>
          </p:cNvSpPr>
          <p:nvPr/>
        </p:nvSpPr>
        <p:spPr bwMode="auto">
          <a:xfrm>
            <a:off x="6948264" y="2636312"/>
            <a:ext cx="468800" cy="461665"/>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lang="de-DE" sz="2400" kern="0" dirty="0">
                <a:solidFill>
                  <a:srgbClr val="FF0000"/>
                </a:solidFill>
              </a:rPr>
              <a:t>d</a:t>
            </a:r>
            <a:endParaRPr kumimoji="0" lang="de-DE" sz="2400" b="0" i="0" u="none" strike="noStrike" kern="0" cap="none" spc="0" normalizeH="0" baseline="0" noProof="0" dirty="0">
              <a:ln>
                <a:noFill/>
              </a:ln>
              <a:solidFill>
                <a:srgbClr val="FF0000"/>
              </a:solidFill>
              <a:effectLst/>
              <a:uLnTx/>
              <a:uFillTx/>
            </a:endParaRPr>
          </a:p>
        </p:txBody>
      </p:sp>
      <p:sp>
        <p:nvSpPr>
          <p:cNvPr id="34" name="Inhaltsplatzhalter 2"/>
          <p:cNvSpPr txBox="1">
            <a:spLocks/>
          </p:cNvSpPr>
          <p:nvPr/>
        </p:nvSpPr>
        <p:spPr bwMode="auto">
          <a:xfrm>
            <a:off x="396000" y="548600"/>
            <a:ext cx="8435400" cy="682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0" cap="small" dirty="0">
                <a:solidFill>
                  <a:schemeClr val="bg1"/>
                </a:solidFill>
                <a:latin typeface="+mn-lt"/>
                <a:cs typeface="+mn-cs"/>
              </a:rPr>
              <a:t>Die stellare habitable Zone</a:t>
            </a:r>
            <a:endParaRPr kumimoji="0" lang="de-DE" sz="2400" b="1" i="0" u="none" strike="noStrike" kern="0" cap="small" spc="0" normalizeH="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mn-lt"/>
                <a:ea typeface="+mn-ea"/>
                <a:cs typeface="+mn-cs"/>
              </a:rPr>
              <a:t>	</a:t>
            </a:r>
            <a:endParaRPr kumimoji="0" lang="de-DE" sz="2400" b="0" i="0" u="none" strike="noStrike" kern="0" cap="none" spc="0" normalizeH="0" baseline="0" noProof="0" dirty="0">
              <a:ln>
                <a:noFill/>
              </a:ln>
              <a:solidFill>
                <a:srgbClr val="FFFF23"/>
              </a:solidFill>
              <a:effectLst/>
              <a:uLnTx/>
              <a:uFillTx/>
              <a:latin typeface="+mn-lt"/>
              <a:ea typeface="+mn-ea"/>
              <a:cs typeface="+mn-cs"/>
            </a:endParaRPr>
          </a:p>
        </p:txBody>
      </p:sp>
      <p:sp>
        <p:nvSpPr>
          <p:cNvPr id="36" name="Rechteck 35"/>
          <p:cNvSpPr/>
          <p:nvPr/>
        </p:nvSpPr>
        <p:spPr>
          <a:xfrm>
            <a:off x="7470648" y="6264207"/>
            <a:ext cx="1673352" cy="276999"/>
          </a:xfrm>
          <a:prstGeom prst="rect">
            <a:avLst/>
          </a:prstGeom>
        </p:spPr>
        <p:txBody>
          <a:bodyPr wrap="square">
            <a:spAutoFit/>
          </a:bodyPr>
          <a:lstStyle>
            <a:defPPr>
              <a:defRPr lang="de-DE"/>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1200" kern="0" dirty="0">
                <a:solidFill>
                  <a:srgbClr val="FFFFFF"/>
                </a:solidFill>
              </a:rPr>
              <a:t>Grafiken</a:t>
            </a:r>
            <a:r>
              <a:rPr kumimoji="0" lang="de-DE" sz="1200" b="0" i="0" u="none" strike="noStrike" kern="0" cap="none" spc="0" normalizeH="0" baseline="0" noProof="0" dirty="0">
                <a:ln>
                  <a:noFill/>
                </a:ln>
                <a:solidFill>
                  <a:srgbClr val="FFFFFF"/>
                </a:solidFill>
                <a:effectLst/>
                <a:uLnTx/>
                <a:uFillTx/>
              </a:rPr>
              <a:t>: S. Hanssen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9" grpId="0" animBg="1"/>
      <p:bldP spid="15" grpId="0"/>
      <p:bldP spid="16" grpId="0"/>
      <p:bldP spid="58" grpId="0"/>
      <p:bldP spid="72"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http://www.dlr.de/en/Portaldata/1/Resources/portal_news/newsarchiv2009_1/3habitable_zone-en.jpg"/>
          <p:cNvPicPr>
            <a:picLocks noChangeAspect="1" noChangeArrowheads="1"/>
          </p:cNvPicPr>
          <p:nvPr/>
        </p:nvPicPr>
        <p:blipFill>
          <a:blip r:embed="rId2" cstate="print"/>
          <a:srcRect/>
          <a:stretch>
            <a:fillRect/>
          </a:stretch>
        </p:blipFill>
        <p:spPr bwMode="auto">
          <a:xfrm>
            <a:off x="3693357" y="2420888"/>
            <a:ext cx="5450643" cy="3240360"/>
          </a:xfrm>
          <a:prstGeom prst="rect">
            <a:avLst/>
          </a:prstGeom>
          <a:noFill/>
        </p:spPr>
      </p:pic>
      <p:sp>
        <p:nvSpPr>
          <p:cNvPr id="38" name="Text Box 4"/>
          <p:cNvSpPr txBox="1">
            <a:spLocks noChangeArrowheads="1"/>
          </p:cNvSpPr>
          <p:nvPr/>
        </p:nvSpPr>
        <p:spPr bwMode="auto">
          <a:xfrm>
            <a:off x="227840" y="5157192"/>
            <a:ext cx="756831" cy="461665"/>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2400" b="0" i="0" u="none" strike="noStrike" kern="0" cap="none" spc="0" normalizeH="0" baseline="0" noProof="0" dirty="0">
                <a:ln>
                  <a:noFill/>
                </a:ln>
                <a:solidFill>
                  <a:srgbClr val="FFC000"/>
                </a:solidFill>
                <a:effectLst/>
                <a:uLnTx/>
                <a:uFillTx/>
              </a:rPr>
              <a:t>d =</a:t>
            </a:r>
          </a:p>
        </p:txBody>
      </p:sp>
      <p:grpSp>
        <p:nvGrpSpPr>
          <p:cNvPr id="42" name="Gruppieren 41"/>
          <p:cNvGrpSpPr/>
          <p:nvPr/>
        </p:nvGrpSpPr>
        <p:grpSpPr>
          <a:xfrm>
            <a:off x="1019924" y="4725144"/>
            <a:ext cx="1451746" cy="1109737"/>
            <a:chOff x="792084" y="4725144"/>
            <a:chExt cx="1451746" cy="1109737"/>
          </a:xfrm>
        </p:grpSpPr>
        <p:grpSp>
          <p:nvGrpSpPr>
            <p:cNvPr id="4" name="Gruppieren 7"/>
            <p:cNvGrpSpPr/>
            <p:nvPr/>
          </p:nvGrpSpPr>
          <p:grpSpPr>
            <a:xfrm>
              <a:off x="1224130" y="4797152"/>
              <a:ext cx="1019700" cy="1037729"/>
              <a:chOff x="2955268" y="2378104"/>
              <a:chExt cx="567635" cy="1037729"/>
            </a:xfrm>
          </p:grpSpPr>
          <p:sp>
            <p:nvSpPr>
              <p:cNvPr id="40" name="Rechteck 39"/>
              <p:cNvSpPr/>
              <p:nvPr/>
            </p:nvSpPr>
            <p:spPr>
              <a:xfrm>
                <a:off x="2995351" y="2954168"/>
                <a:ext cx="52755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C000"/>
                    </a:solidFill>
                    <a:effectLst/>
                    <a:uLnTx/>
                    <a:uFillTx/>
                  </a:rPr>
                  <a:t>L</a:t>
                </a:r>
                <a:r>
                  <a:rPr kumimoji="0" lang="de-DE" sz="2400" b="0" i="0" u="none" strike="noStrike" kern="0" cap="none" spc="0" normalizeH="0" baseline="-25000" noProof="0" dirty="0">
                    <a:ln>
                      <a:noFill/>
                    </a:ln>
                    <a:solidFill>
                      <a:srgbClr val="FFC000"/>
                    </a:solidFill>
                    <a:effectLst/>
                    <a:uLnTx/>
                    <a:uFillTx/>
                  </a:rPr>
                  <a:t>Sonne</a:t>
                </a:r>
              </a:p>
            </p:txBody>
          </p:sp>
          <p:sp>
            <p:nvSpPr>
              <p:cNvPr id="41" name="Text Box 4"/>
              <p:cNvSpPr txBox="1">
                <a:spLocks noChangeArrowheads="1"/>
              </p:cNvSpPr>
              <p:nvPr/>
            </p:nvSpPr>
            <p:spPr bwMode="auto">
              <a:xfrm>
                <a:off x="2955268" y="2378104"/>
                <a:ext cx="496562" cy="461665"/>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2400" b="0" i="0" u="none" strike="noStrike" kern="0" cap="none" spc="0" normalizeH="0" baseline="0" noProof="0" dirty="0">
                    <a:ln>
                      <a:noFill/>
                    </a:ln>
                    <a:solidFill>
                      <a:srgbClr val="FFC000"/>
                    </a:solidFill>
                    <a:effectLst/>
                    <a:uLnTx/>
                    <a:uFillTx/>
                  </a:rPr>
                  <a:t>L</a:t>
                </a:r>
                <a:r>
                  <a:rPr kumimoji="0" lang="de-DE" sz="2400" b="0" i="0" u="none" strike="noStrike" kern="0" cap="none" spc="0" normalizeH="0" baseline="-25000" noProof="0" dirty="0">
                    <a:ln>
                      <a:noFill/>
                    </a:ln>
                    <a:solidFill>
                      <a:srgbClr val="FFC000"/>
                    </a:solidFill>
                    <a:effectLst/>
                    <a:uLnTx/>
                    <a:uFillTx/>
                  </a:rPr>
                  <a:t>Stern</a:t>
                </a:r>
                <a:r>
                  <a:rPr kumimoji="0" lang="de-DE" sz="2400" b="0" i="0" u="none" strike="noStrike" kern="0" cap="none" spc="0" normalizeH="0" baseline="0" noProof="0" dirty="0">
                    <a:ln>
                      <a:noFill/>
                    </a:ln>
                    <a:solidFill>
                      <a:srgbClr val="FFC000"/>
                    </a:solidFill>
                    <a:effectLst/>
                    <a:uLnTx/>
                    <a:uFillTx/>
                  </a:rPr>
                  <a:t> </a:t>
                </a:r>
              </a:p>
            </p:txBody>
          </p:sp>
        </p:grpSp>
        <p:cxnSp>
          <p:nvCxnSpPr>
            <p:cNvPr id="39" name="Gerade Verbindung 38"/>
            <p:cNvCxnSpPr/>
            <p:nvPr/>
          </p:nvCxnSpPr>
          <p:spPr bwMode="auto">
            <a:xfrm flipV="1">
              <a:off x="1224135" y="5373216"/>
              <a:ext cx="936104" cy="2"/>
            </a:xfrm>
            <a:prstGeom prst="line">
              <a:avLst/>
            </a:prstGeom>
            <a:solidFill>
              <a:srgbClr val="000000"/>
            </a:solidFill>
            <a:ln w="31750" cap="flat" cmpd="sng" algn="ctr">
              <a:solidFill>
                <a:srgbClr val="FFC000"/>
              </a:solidFill>
              <a:prstDash val="solid"/>
              <a:round/>
              <a:headEnd type="none" w="med" len="med"/>
              <a:tailEnd type="none" w="med" len="med"/>
            </a:ln>
            <a:effectLst/>
          </p:spPr>
        </p:cxnSp>
        <p:sp>
          <p:nvSpPr>
            <p:cNvPr id="36" name="Freihandform 35"/>
            <p:cNvSpPr/>
            <p:nvPr/>
          </p:nvSpPr>
          <p:spPr>
            <a:xfrm>
              <a:off x="792084" y="4725144"/>
              <a:ext cx="1440160" cy="1080120"/>
            </a:xfrm>
            <a:custGeom>
              <a:avLst/>
              <a:gdLst>
                <a:gd name="connsiteX0" fmla="*/ 0 w 981075"/>
                <a:gd name="connsiteY0" fmla="*/ 381000 h 800100"/>
                <a:gd name="connsiteX1" fmla="*/ 209550 w 981075"/>
                <a:gd name="connsiteY1" fmla="*/ 400050 h 800100"/>
                <a:gd name="connsiteX2" fmla="*/ 285750 w 981075"/>
                <a:gd name="connsiteY2" fmla="*/ 800100 h 800100"/>
                <a:gd name="connsiteX3" fmla="*/ 457200 w 981075"/>
                <a:gd name="connsiteY3" fmla="*/ 0 h 800100"/>
                <a:gd name="connsiteX4" fmla="*/ 981075 w 981075"/>
                <a:gd name="connsiteY4" fmla="*/ 9525 h 800100"/>
                <a:gd name="connsiteX5" fmla="*/ 981075 w 981075"/>
                <a:gd name="connsiteY5" fmla="*/ 142875 h 800100"/>
                <a:gd name="connsiteX0" fmla="*/ 0 w 1083990"/>
                <a:gd name="connsiteY0" fmla="*/ 409922 h 829022"/>
                <a:gd name="connsiteX1" fmla="*/ 209550 w 1083990"/>
                <a:gd name="connsiteY1" fmla="*/ 428972 h 829022"/>
                <a:gd name="connsiteX2" fmla="*/ 285750 w 1083990"/>
                <a:gd name="connsiteY2" fmla="*/ 829022 h 829022"/>
                <a:gd name="connsiteX3" fmla="*/ 457200 w 1083990"/>
                <a:gd name="connsiteY3" fmla="*/ 28922 h 829022"/>
                <a:gd name="connsiteX4" fmla="*/ 1083990 w 1083990"/>
                <a:gd name="connsiteY4" fmla="*/ 0 h 829022"/>
                <a:gd name="connsiteX5" fmla="*/ 981075 w 1083990"/>
                <a:gd name="connsiteY5" fmla="*/ 171797 h 829022"/>
                <a:gd name="connsiteX0" fmla="*/ 0 w 1083990"/>
                <a:gd name="connsiteY0" fmla="*/ 409922 h 829022"/>
                <a:gd name="connsiteX1" fmla="*/ 209550 w 1083990"/>
                <a:gd name="connsiteY1" fmla="*/ 428972 h 829022"/>
                <a:gd name="connsiteX2" fmla="*/ 285750 w 1083990"/>
                <a:gd name="connsiteY2" fmla="*/ 829022 h 829022"/>
                <a:gd name="connsiteX3" fmla="*/ 507925 w 1083990"/>
                <a:gd name="connsiteY3" fmla="*/ 0 h 829022"/>
                <a:gd name="connsiteX4" fmla="*/ 1083990 w 1083990"/>
                <a:gd name="connsiteY4" fmla="*/ 0 h 829022"/>
                <a:gd name="connsiteX5" fmla="*/ 981075 w 1083990"/>
                <a:gd name="connsiteY5" fmla="*/ 171797 h 829022"/>
                <a:gd name="connsiteX0" fmla="*/ 0 w 1083990"/>
                <a:gd name="connsiteY0" fmla="*/ 409922 h 829022"/>
                <a:gd name="connsiteX1" fmla="*/ 209550 w 1083990"/>
                <a:gd name="connsiteY1" fmla="*/ 428972 h 829022"/>
                <a:gd name="connsiteX2" fmla="*/ 285750 w 1083990"/>
                <a:gd name="connsiteY2" fmla="*/ 829022 h 829022"/>
                <a:gd name="connsiteX3" fmla="*/ 507925 w 1083990"/>
                <a:gd name="connsiteY3" fmla="*/ 0 h 829022"/>
                <a:gd name="connsiteX4" fmla="*/ 1083990 w 1083990"/>
                <a:gd name="connsiteY4" fmla="*/ 0 h 829022"/>
                <a:gd name="connsiteX5" fmla="*/ 1083989 w 1083990"/>
                <a:gd name="connsiteY5" fmla="*/ 216024 h 829022"/>
                <a:gd name="connsiteX0" fmla="*/ 0 w 1083990"/>
                <a:gd name="connsiteY0" fmla="*/ 409922 h 829022"/>
                <a:gd name="connsiteX1" fmla="*/ 3869 w 1083990"/>
                <a:gd name="connsiteY1" fmla="*/ 432048 h 829022"/>
                <a:gd name="connsiteX2" fmla="*/ 209550 w 1083990"/>
                <a:gd name="connsiteY2" fmla="*/ 428972 h 829022"/>
                <a:gd name="connsiteX3" fmla="*/ 285750 w 1083990"/>
                <a:gd name="connsiteY3" fmla="*/ 829022 h 829022"/>
                <a:gd name="connsiteX4" fmla="*/ 507925 w 1083990"/>
                <a:gd name="connsiteY4" fmla="*/ 0 h 829022"/>
                <a:gd name="connsiteX5" fmla="*/ 1083990 w 1083990"/>
                <a:gd name="connsiteY5" fmla="*/ 0 h 829022"/>
                <a:gd name="connsiteX6" fmla="*/ 1083989 w 1083990"/>
                <a:gd name="connsiteY6" fmla="*/ 216024 h 829022"/>
                <a:gd name="connsiteX0" fmla="*/ 0 w 1083990"/>
                <a:gd name="connsiteY0" fmla="*/ 409922 h 829022"/>
                <a:gd name="connsiteX1" fmla="*/ 75877 w 1083990"/>
                <a:gd name="connsiteY1" fmla="*/ 432048 h 829022"/>
                <a:gd name="connsiteX2" fmla="*/ 209550 w 1083990"/>
                <a:gd name="connsiteY2" fmla="*/ 428972 h 829022"/>
                <a:gd name="connsiteX3" fmla="*/ 285750 w 1083990"/>
                <a:gd name="connsiteY3" fmla="*/ 829022 h 829022"/>
                <a:gd name="connsiteX4" fmla="*/ 507925 w 1083990"/>
                <a:gd name="connsiteY4" fmla="*/ 0 h 829022"/>
                <a:gd name="connsiteX5" fmla="*/ 1083990 w 1083990"/>
                <a:gd name="connsiteY5" fmla="*/ 0 h 829022"/>
                <a:gd name="connsiteX6" fmla="*/ 1083989 w 1083990"/>
                <a:gd name="connsiteY6" fmla="*/ 216024 h 829022"/>
                <a:gd name="connsiteX0" fmla="*/ 0 w 1083990"/>
                <a:gd name="connsiteY0" fmla="*/ 409922 h 829022"/>
                <a:gd name="connsiteX1" fmla="*/ 209550 w 1083990"/>
                <a:gd name="connsiteY1" fmla="*/ 428972 h 829022"/>
                <a:gd name="connsiteX2" fmla="*/ 285750 w 1083990"/>
                <a:gd name="connsiteY2" fmla="*/ 829022 h 829022"/>
                <a:gd name="connsiteX3" fmla="*/ 507925 w 1083990"/>
                <a:gd name="connsiteY3" fmla="*/ 0 h 829022"/>
                <a:gd name="connsiteX4" fmla="*/ 1083990 w 1083990"/>
                <a:gd name="connsiteY4" fmla="*/ 0 h 829022"/>
                <a:gd name="connsiteX5" fmla="*/ 1083989 w 1083990"/>
                <a:gd name="connsiteY5" fmla="*/ 216024 h 829022"/>
                <a:gd name="connsiteX0" fmla="*/ 0 w 1083990"/>
                <a:gd name="connsiteY0" fmla="*/ 409922 h 829022"/>
                <a:gd name="connsiteX1" fmla="*/ 219893 w 1083990"/>
                <a:gd name="connsiteY1" fmla="*/ 432048 h 829022"/>
                <a:gd name="connsiteX2" fmla="*/ 285750 w 1083990"/>
                <a:gd name="connsiteY2" fmla="*/ 829022 h 829022"/>
                <a:gd name="connsiteX3" fmla="*/ 507925 w 1083990"/>
                <a:gd name="connsiteY3" fmla="*/ 0 h 829022"/>
                <a:gd name="connsiteX4" fmla="*/ 1083990 w 1083990"/>
                <a:gd name="connsiteY4" fmla="*/ 0 h 829022"/>
                <a:gd name="connsiteX5" fmla="*/ 1083989 w 1083990"/>
                <a:gd name="connsiteY5" fmla="*/ 216024 h 829022"/>
                <a:gd name="connsiteX0" fmla="*/ 0 w 1083990"/>
                <a:gd name="connsiteY0" fmla="*/ 409922 h 829022"/>
                <a:gd name="connsiteX1" fmla="*/ 3869 w 1083990"/>
                <a:gd name="connsiteY1" fmla="*/ 432048 h 829022"/>
                <a:gd name="connsiteX2" fmla="*/ 219893 w 1083990"/>
                <a:gd name="connsiteY2" fmla="*/ 432048 h 829022"/>
                <a:gd name="connsiteX3" fmla="*/ 285750 w 1083990"/>
                <a:gd name="connsiteY3" fmla="*/ 829022 h 829022"/>
                <a:gd name="connsiteX4" fmla="*/ 507925 w 1083990"/>
                <a:gd name="connsiteY4" fmla="*/ 0 h 829022"/>
                <a:gd name="connsiteX5" fmla="*/ 1083990 w 1083990"/>
                <a:gd name="connsiteY5" fmla="*/ 0 h 829022"/>
                <a:gd name="connsiteX6" fmla="*/ 1083989 w 1083990"/>
                <a:gd name="connsiteY6" fmla="*/ 216024 h 829022"/>
                <a:gd name="connsiteX0" fmla="*/ 0 w 1083990"/>
                <a:gd name="connsiteY0" fmla="*/ 409922 h 829022"/>
                <a:gd name="connsiteX1" fmla="*/ 75877 w 1083990"/>
                <a:gd name="connsiteY1" fmla="*/ 432048 h 829022"/>
                <a:gd name="connsiteX2" fmla="*/ 219893 w 1083990"/>
                <a:gd name="connsiteY2" fmla="*/ 432048 h 829022"/>
                <a:gd name="connsiteX3" fmla="*/ 285750 w 1083990"/>
                <a:gd name="connsiteY3" fmla="*/ 829022 h 829022"/>
                <a:gd name="connsiteX4" fmla="*/ 507925 w 1083990"/>
                <a:gd name="connsiteY4" fmla="*/ 0 h 829022"/>
                <a:gd name="connsiteX5" fmla="*/ 1083990 w 1083990"/>
                <a:gd name="connsiteY5" fmla="*/ 0 h 829022"/>
                <a:gd name="connsiteX6" fmla="*/ 1083989 w 1083990"/>
                <a:gd name="connsiteY6" fmla="*/ 216024 h 829022"/>
                <a:gd name="connsiteX0" fmla="*/ 0 w 1083990"/>
                <a:gd name="connsiteY0" fmla="*/ 409922 h 829022"/>
                <a:gd name="connsiteX1" fmla="*/ 219893 w 1083990"/>
                <a:gd name="connsiteY1" fmla="*/ 432048 h 829022"/>
                <a:gd name="connsiteX2" fmla="*/ 285750 w 1083990"/>
                <a:gd name="connsiteY2" fmla="*/ 829022 h 829022"/>
                <a:gd name="connsiteX3" fmla="*/ 507925 w 1083990"/>
                <a:gd name="connsiteY3" fmla="*/ 0 h 829022"/>
                <a:gd name="connsiteX4" fmla="*/ 1083990 w 1083990"/>
                <a:gd name="connsiteY4" fmla="*/ 0 h 829022"/>
                <a:gd name="connsiteX5" fmla="*/ 1083989 w 1083990"/>
                <a:gd name="connsiteY5" fmla="*/ 216024 h 829022"/>
                <a:gd name="connsiteX0" fmla="*/ 0 w 1083990"/>
                <a:gd name="connsiteY0" fmla="*/ 409922 h 829022"/>
                <a:gd name="connsiteX1" fmla="*/ 219893 w 1083990"/>
                <a:gd name="connsiteY1" fmla="*/ 432048 h 829022"/>
                <a:gd name="connsiteX2" fmla="*/ 285750 w 1083990"/>
                <a:gd name="connsiteY2" fmla="*/ 829022 h 829022"/>
                <a:gd name="connsiteX3" fmla="*/ 507925 w 1083990"/>
                <a:gd name="connsiteY3" fmla="*/ 0 h 829022"/>
                <a:gd name="connsiteX4" fmla="*/ 1083990 w 1083990"/>
                <a:gd name="connsiteY4" fmla="*/ 0 h 829022"/>
                <a:gd name="connsiteX5" fmla="*/ 1083989 w 1083990"/>
                <a:gd name="connsiteY5" fmla="*/ 216024 h 829022"/>
                <a:gd name="connsiteX0" fmla="*/ 0 w 1008113"/>
                <a:gd name="connsiteY0" fmla="*/ 432048 h 829022"/>
                <a:gd name="connsiteX1" fmla="*/ 144016 w 1008113"/>
                <a:gd name="connsiteY1" fmla="*/ 432048 h 829022"/>
                <a:gd name="connsiteX2" fmla="*/ 209873 w 1008113"/>
                <a:gd name="connsiteY2" fmla="*/ 829022 h 829022"/>
                <a:gd name="connsiteX3" fmla="*/ 432048 w 1008113"/>
                <a:gd name="connsiteY3" fmla="*/ 0 h 829022"/>
                <a:gd name="connsiteX4" fmla="*/ 1008113 w 1008113"/>
                <a:gd name="connsiteY4" fmla="*/ 0 h 829022"/>
                <a:gd name="connsiteX5" fmla="*/ 1008112 w 1008113"/>
                <a:gd name="connsiteY5" fmla="*/ 216024 h 829022"/>
                <a:gd name="connsiteX0" fmla="*/ 0 w 1008113"/>
                <a:gd name="connsiteY0" fmla="*/ 432048 h 829022"/>
                <a:gd name="connsiteX1" fmla="*/ 144016 w 1008113"/>
                <a:gd name="connsiteY1" fmla="*/ 432048 h 829022"/>
                <a:gd name="connsiteX2" fmla="*/ 209873 w 1008113"/>
                <a:gd name="connsiteY2" fmla="*/ 829022 h 829022"/>
                <a:gd name="connsiteX3" fmla="*/ 360040 w 1008113"/>
                <a:gd name="connsiteY3" fmla="*/ 0 h 829022"/>
                <a:gd name="connsiteX4" fmla="*/ 1008113 w 1008113"/>
                <a:gd name="connsiteY4" fmla="*/ 0 h 829022"/>
                <a:gd name="connsiteX5" fmla="*/ 1008112 w 1008113"/>
                <a:gd name="connsiteY5" fmla="*/ 216024 h 829022"/>
                <a:gd name="connsiteX0" fmla="*/ 0 w 1008113"/>
                <a:gd name="connsiteY0" fmla="*/ 432048 h 829022"/>
                <a:gd name="connsiteX1" fmla="*/ 144016 w 1008113"/>
                <a:gd name="connsiteY1" fmla="*/ 432048 h 829022"/>
                <a:gd name="connsiteX2" fmla="*/ 209873 w 1008113"/>
                <a:gd name="connsiteY2" fmla="*/ 829022 h 829022"/>
                <a:gd name="connsiteX3" fmla="*/ 360040 w 1008113"/>
                <a:gd name="connsiteY3" fmla="*/ 0 h 829022"/>
                <a:gd name="connsiteX4" fmla="*/ 1008113 w 1008113"/>
                <a:gd name="connsiteY4" fmla="*/ 0 h 829022"/>
                <a:gd name="connsiteX5" fmla="*/ 1008112 w 1008113"/>
                <a:gd name="connsiteY5" fmla="*/ 144016 h 829022"/>
                <a:gd name="connsiteX0" fmla="*/ 0 w 1008113"/>
                <a:gd name="connsiteY0" fmla="*/ 432048 h 829022"/>
                <a:gd name="connsiteX1" fmla="*/ 183293 w 1008113"/>
                <a:gd name="connsiteY1" fmla="*/ 442145 h 829022"/>
                <a:gd name="connsiteX2" fmla="*/ 209873 w 1008113"/>
                <a:gd name="connsiteY2" fmla="*/ 829022 h 829022"/>
                <a:gd name="connsiteX3" fmla="*/ 360040 w 1008113"/>
                <a:gd name="connsiteY3" fmla="*/ 0 h 829022"/>
                <a:gd name="connsiteX4" fmla="*/ 1008113 w 1008113"/>
                <a:gd name="connsiteY4" fmla="*/ 0 h 829022"/>
                <a:gd name="connsiteX5" fmla="*/ 1008112 w 1008113"/>
                <a:gd name="connsiteY5" fmla="*/ 144016 h 829022"/>
                <a:gd name="connsiteX0" fmla="*/ 0 w 1008113"/>
                <a:gd name="connsiteY0" fmla="*/ 432048 h 829022"/>
                <a:gd name="connsiteX1" fmla="*/ 183293 w 1008113"/>
                <a:gd name="connsiteY1" fmla="*/ 442145 h 829022"/>
                <a:gd name="connsiteX2" fmla="*/ 209873 w 1008113"/>
                <a:gd name="connsiteY2" fmla="*/ 829022 h 829022"/>
                <a:gd name="connsiteX3" fmla="*/ 320763 w 1008113"/>
                <a:gd name="connsiteY3" fmla="*/ 0 h 829022"/>
                <a:gd name="connsiteX4" fmla="*/ 1008113 w 1008113"/>
                <a:gd name="connsiteY4" fmla="*/ 0 h 829022"/>
                <a:gd name="connsiteX5" fmla="*/ 1008112 w 1008113"/>
                <a:gd name="connsiteY5" fmla="*/ 144016 h 829022"/>
                <a:gd name="connsiteX0" fmla="*/ 0 w 962290"/>
                <a:gd name="connsiteY0" fmla="*/ 442145 h 829022"/>
                <a:gd name="connsiteX1" fmla="*/ 137470 w 962290"/>
                <a:gd name="connsiteY1" fmla="*/ 442145 h 829022"/>
                <a:gd name="connsiteX2" fmla="*/ 164050 w 962290"/>
                <a:gd name="connsiteY2" fmla="*/ 829022 h 829022"/>
                <a:gd name="connsiteX3" fmla="*/ 274940 w 962290"/>
                <a:gd name="connsiteY3" fmla="*/ 0 h 829022"/>
                <a:gd name="connsiteX4" fmla="*/ 962290 w 962290"/>
                <a:gd name="connsiteY4" fmla="*/ 0 h 829022"/>
                <a:gd name="connsiteX5" fmla="*/ 962289 w 962290"/>
                <a:gd name="connsiteY5" fmla="*/ 144016 h 82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2290" h="829022">
                  <a:moveTo>
                    <a:pt x="0" y="442145"/>
                  </a:moveTo>
                  <a:lnTo>
                    <a:pt x="137470" y="442145"/>
                  </a:lnTo>
                  <a:lnTo>
                    <a:pt x="164050" y="829022"/>
                  </a:lnTo>
                  <a:lnTo>
                    <a:pt x="274940" y="0"/>
                  </a:lnTo>
                  <a:lnTo>
                    <a:pt x="962290" y="0"/>
                  </a:lnTo>
                  <a:cubicBezTo>
                    <a:pt x="962290" y="72008"/>
                    <a:pt x="962289" y="72008"/>
                    <a:pt x="962289" y="144016"/>
                  </a:cubicBez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50" name="Text Box 4"/>
          <p:cNvSpPr txBox="1">
            <a:spLocks noChangeArrowheads="1"/>
          </p:cNvSpPr>
          <p:nvPr/>
        </p:nvSpPr>
        <p:spPr bwMode="auto">
          <a:xfrm>
            <a:off x="2316072" y="5157192"/>
            <a:ext cx="1103800" cy="461665"/>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lang="de-DE" sz="2400" dirty="0">
                <a:solidFill>
                  <a:srgbClr val="FFC000"/>
                </a:solidFill>
              </a:rPr>
              <a:t>∙ </a:t>
            </a:r>
            <a:r>
              <a:rPr kumimoji="0" lang="de-DE" sz="2400" b="0" i="0" u="none" strike="noStrike" kern="0" cap="none" spc="0" normalizeH="0" baseline="0" noProof="0" dirty="0">
                <a:ln>
                  <a:noFill/>
                </a:ln>
                <a:solidFill>
                  <a:srgbClr val="FFC000"/>
                </a:solidFill>
                <a:effectLst/>
                <a:uLnTx/>
                <a:uFillTx/>
              </a:rPr>
              <a:t>1 AE</a:t>
            </a:r>
          </a:p>
        </p:txBody>
      </p:sp>
      <p:sp>
        <p:nvSpPr>
          <p:cNvPr id="17" name="Inhaltsplatzhalter 2"/>
          <p:cNvSpPr txBox="1">
            <a:spLocks/>
          </p:cNvSpPr>
          <p:nvPr/>
        </p:nvSpPr>
        <p:spPr bwMode="auto">
          <a:xfrm>
            <a:off x="396000" y="1448108"/>
            <a:ext cx="8352928" cy="96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l" eaLnBrk="0" hangingPunct="0">
              <a:spcBef>
                <a:spcPct val="20000"/>
              </a:spcBef>
              <a:defRPr/>
            </a:pPr>
            <a:r>
              <a:rPr lang="de-DE" sz="2000" kern="0" dirty="0">
                <a:solidFill>
                  <a:schemeClr val="bg1"/>
                </a:solidFill>
                <a:latin typeface="Arial"/>
              </a:rPr>
              <a:t>Für den Abstand d der </a:t>
            </a:r>
            <a:r>
              <a:rPr lang="de-DE" sz="2000" kern="0" dirty="0" err="1">
                <a:solidFill>
                  <a:schemeClr val="bg1"/>
                </a:solidFill>
                <a:latin typeface="Arial"/>
              </a:rPr>
              <a:t>habitablen</a:t>
            </a:r>
            <a:r>
              <a:rPr lang="de-DE" sz="2000" kern="0" dirty="0">
                <a:solidFill>
                  <a:schemeClr val="bg1"/>
                </a:solidFill>
                <a:latin typeface="Arial"/>
              </a:rPr>
              <a:t> Zone sollte (vereinfacht) gelten:</a:t>
            </a:r>
          </a:p>
        </p:txBody>
      </p:sp>
      <p:grpSp>
        <p:nvGrpSpPr>
          <p:cNvPr id="33" name="Gruppieren 32"/>
          <p:cNvGrpSpPr/>
          <p:nvPr/>
        </p:nvGrpSpPr>
        <p:grpSpPr>
          <a:xfrm>
            <a:off x="179512" y="2312204"/>
            <a:ext cx="2701048" cy="461665"/>
            <a:chOff x="683568" y="2132856"/>
            <a:chExt cx="2701048" cy="461665"/>
          </a:xfrm>
        </p:grpSpPr>
        <p:sp>
          <p:nvSpPr>
            <p:cNvPr id="30" name="Text Box 4"/>
            <p:cNvSpPr txBox="1">
              <a:spLocks noChangeArrowheads="1"/>
            </p:cNvSpPr>
            <p:nvPr/>
          </p:nvSpPr>
          <p:spPr bwMode="auto">
            <a:xfrm>
              <a:off x="683568" y="2132856"/>
              <a:ext cx="1260888" cy="461665"/>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lang="de-DE" sz="2400" kern="0" dirty="0">
                  <a:solidFill>
                    <a:srgbClr val="FFC000"/>
                  </a:solidFill>
                </a:rPr>
                <a:t>S(d)</a:t>
              </a:r>
              <a:endParaRPr kumimoji="0" lang="de-DE" sz="2400" b="0" i="0" u="none" strike="noStrike" kern="0" cap="none" spc="0" normalizeH="0" baseline="0" noProof="0" dirty="0">
                <a:ln>
                  <a:noFill/>
                </a:ln>
                <a:solidFill>
                  <a:srgbClr val="FFC000"/>
                </a:solidFill>
                <a:effectLst/>
                <a:uLnTx/>
                <a:uFillTx/>
              </a:endParaRPr>
            </a:p>
          </p:txBody>
        </p:sp>
        <p:sp>
          <p:nvSpPr>
            <p:cNvPr id="31" name="Text Box 4"/>
            <p:cNvSpPr txBox="1">
              <a:spLocks noChangeArrowheads="1"/>
            </p:cNvSpPr>
            <p:nvPr/>
          </p:nvSpPr>
          <p:spPr bwMode="auto">
            <a:xfrm>
              <a:off x="1835696" y="2132856"/>
              <a:ext cx="1548920" cy="461665"/>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lang="de-DE" sz="2400" kern="0" dirty="0">
                  <a:solidFill>
                    <a:srgbClr val="FFC000"/>
                  </a:solidFill>
                </a:rPr>
                <a:t>= S(1 AE)</a:t>
              </a:r>
              <a:r>
                <a:rPr kumimoji="0" lang="de-DE" sz="2400" b="0" i="0" u="none" strike="noStrike" kern="0" cap="none" spc="0" normalizeH="0" baseline="0" noProof="0" dirty="0">
                  <a:ln>
                    <a:noFill/>
                  </a:ln>
                  <a:solidFill>
                    <a:srgbClr val="FFC000"/>
                  </a:solidFill>
                  <a:effectLst/>
                  <a:uLnTx/>
                  <a:uFillTx/>
                </a:rPr>
                <a:t> </a:t>
              </a:r>
            </a:p>
          </p:txBody>
        </p:sp>
      </p:grpSp>
      <p:grpSp>
        <p:nvGrpSpPr>
          <p:cNvPr id="18" name="Gruppieren 67"/>
          <p:cNvGrpSpPr/>
          <p:nvPr/>
        </p:nvGrpSpPr>
        <p:grpSpPr>
          <a:xfrm>
            <a:off x="323528" y="2888268"/>
            <a:ext cx="1095049" cy="1037729"/>
            <a:chOff x="3045931" y="3501008"/>
            <a:chExt cx="743793" cy="1037729"/>
          </a:xfrm>
        </p:grpSpPr>
        <p:grpSp>
          <p:nvGrpSpPr>
            <p:cNvPr id="19" name="Gruppieren 7"/>
            <p:cNvGrpSpPr/>
            <p:nvPr/>
          </p:nvGrpSpPr>
          <p:grpSpPr>
            <a:xfrm>
              <a:off x="3045933" y="3501008"/>
              <a:ext cx="743791" cy="1037729"/>
              <a:chOff x="2674680" y="2378104"/>
              <a:chExt cx="609578" cy="1037729"/>
            </a:xfrm>
          </p:grpSpPr>
          <p:sp>
            <p:nvSpPr>
              <p:cNvPr id="22" name="Rechteck 21"/>
              <p:cNvSpPr/>
              <p:nvPr/>
            </p:nvSpPr>
            <p:spPr>
              <a:xfrm>
                <a:off x="2714765" y="2954168"/>
                <a:ext cx="56949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400" kern="0" dirty="0">
                    <a:solidFill>
                      <a:srgbClr val="FFC000"/>
                    </a:solidFill>
                  </a:rPr>
                  <a:t>4 </a:t>
                </a:r>
                <a:r>
                  <a:rPr lang="el-GR" sz="2400" kern="0" dirty="0">
                    <a:solidFill>
                      <a:srgbClr val="FFC000"/>
                    </a:solidFill>
                  </a:rPr>
                  <a:t>π</a:t>
                </a:r>
                <a:r>
                  <a:rPr lang="de-DE" sz="2400" kern="0" dirty="0">
                    <a:solidFill>
                      <a:srgbClr val="FFC000"/>
                    </a:solidFill>
                  </a:rPr>
                  <a:t> d</a:t>
                </a:r>
                <a:r>
                  <a:rPr lang="de-DE" sz="2400" kern="0" baseline="30000" dirty="0">
                    <a:solidFill>
                      <a:srgbClr val="FFC000"/>
                    </a:solidFill>
                  </a:rPr>
                  <a:t>2</a:t>
                </a:r>
                <a:endParaRPr kumimoji="0" lang="de-DE" sz="2400" b="0" i="0" u="none" strike="noStrike" kern="0" cap="none" spc="0" normalizeH="0" baseline="-25000" noProof="0" dirty="0">
                  <a:ln>
                    <a:noFill/>
                  </a:ln>
                  <a:solidFill>
                    <a:srgbClr val="FFC000"/>
                  </a:solidFill>
                  <a:effectLst/>
                  <a:uLnTx/>
                  <a:uFillTx/>
                </a:endParaRPr>
              </a:p>
            </p:txBody>
          </p:sp>
          <p:sp>
            <p:nvSpPr>
              <p:cNvPr id="23" name="Text Box 4"/>
              <p:cNvSpPr txBox="1">
                <a:spLocks noChangeArrowheads="1"/>
              </p:cNvSpPr>
              <p:nvPr/>
            </p:nvSpPr>
            <p:spPr bwMode="auto">
              <a:xfrm>
                <a:off x="2674680" y="2378104"/>
                <a:ext cx="496562" cy="461665"/>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2400" b="0" i="0" u="none" strike="noStrike" kern="0" cap="none" spc="0" normalizeH="0" baseline="0" noProof="0" dirty="0">
                    <a:ln>
                      <a:noFill/>
                    </a:ln>
                    <a:solidFill>
                      <a:srgbClr val="FFC000"/>
                    </a:solidFill>
                    <a:effectLst/>
                    <a:uLnTx/>
                    <a:uFillTx/>
                  </a:rPr>
                  <a:t>L</a:t>
                </a:r>
                <a:r>
                  <a:rPr kumimoji="0" lang="de-DE" sz="2400" b="0" i="0" u="none" strike="noStrike" kern="0" cap="none" spc="0" normalizeH="0" baseline="-25000" noProof="0" dirty="0">
                    <a:ln>
                      <a:noFill/>
                    </a:ln>
                    <a:solidFill>
                      <a:srgbClr val="FFC000"/>
                    </a:solidFill>
                    <a:effectLst/>
                    <a:uLnTx/>
                    <a:uFillTx/>
                  </a:rPr>
                  <a:t>Stern</a:t>
                </a:r>
                <a:r>
                  <a:rPr kumimoji="0" lang="de-DE" sz="2400" b="0" i="0" u="none" strike="noStrike" kern="0" cap="none" spc="0" normalizeH="0" baseline="0" noProof="0" dirty="0">
                    <a:ln>
                      <a:noFill/>
                    </a:ln>
                    <a:solidFill>
                      <a:srgbClr val="FFC000"/>
                    </a:solidFill>
                    <a:effectLst/>
                    <a:uLnTx/>
                    <a:uFillTx/>
                  </a:rPr>
                  <a:t> </a:t>
                </a:r>
              </a:p>
            </p:txBody>
          </p:sp>
        </p:grpSp>
        <p:cxnSp>
          <p:nvCxnSpPr>
            <p:cNvPr id="21" name="Gerade Verbindung 20"/>
            <p:cNvCxnSpPr/>
            <p:nvPr/>
          </p:nvCxnSpPr>
          <p:spPr bwMode="auto">
            <a:xfrm flipV="1">
              <a:off x="3045931" y="4077072"/>
              <a:ext cx="733653" cy="2"/>
            </a:xfrm>
            <a:prstGeom prst="line">
              <a:avLst/>
            </a:prstGeom>
            <a:solidFill>
              <a:srgbClr val="000000"/>
            </a:solidFill>
            <a:ln w="31750" cap="flat" cmpd="sng" algn="ctr">
              <a:solidFill>
                <a:srgbClr val="FFC000"/>
              </a:solidFill>
              <a:prstDash val="solid"/>
              <a:round/>
              <a:headEnd type="none" w="med" len="med"/>
              <a:tailEnd type="none" w="med" len="med"/>
            </a:ln>
            <a:effectLst/>
          </p:spPr>
        </p:cxnSp>
      </p:grpSp>
      <p:grpSp>
        <p:nvGrpSpPr>
          <p:cNvPr id="24" name="Gruppieren 67"/>
          <p:cNvGrpSpPr/>
          <p:nvPr/>
        </p:nvGrpSpPr>
        <p:grpSpPr>
          <a:xfrm>
            <a:off x="1907704" y="2888268"/>
            <a:ext cx="1723554" cy="1037729"/>
            <a:chOff x="3094843" y="3501008"/>
            <a:chExt cx="1170694" cy="1037729"/>
          </a:xfrm>
        </p:grpSpPr>
        <p:grpSp>
          <p:nvGrpSpPr>
            <p:cNvPr id="25" name="Gruppieren 7"/>
            <p:cNvGrpSpPr/>
            <p:nvPr/>
          </p:nvGrpSpPr>
          <p:grpSpPr>
            <a:xfrm>
              <a:off x="3094846" y="3501008"/>
              <a:ext cx="1170691" cy="1037729"/>
              <a:chOff x="2714764" y="2378104"/>
              <a:chExt cx="959445" cy="1037729"/>
            </a:xfrm>
          </p:grpSpPr>
          <p:sp>
            <p:nvSpPr>
              <p:cNvPr id="28" name="Rechteck 27"/>
              <p:cNvSpPr/>
              <p:nvPr/>
            </p:nvSpPr>
            <p:spPr>
              <a:xfrm>
                <a:off x="2714764" y="2954168"/>
                <a:ext cx="959445"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2400" kern="0" dirty="0">
                    <a:solidFill>
                      <a:srgbClr val="FFC000"/>
                    </a:solidFill>
                  </a:rPr>
                  <a:t>4 </a:t>
                </a:r>
                <a:r>
                  <a:rPr lang="el-GR" sz="2400" kern="0" dirty="0">
                    <a:solidFill>
                      <a:srgbClr val="FFC000"/>
                    </a:solidFill>
                  </a:rPr>
                  <a:t>π</a:t>
                </a:r>
                <a:r>
                  <a:rPr lang="de-DE" sz="2400" kern="0" dirty="0">
                    <a:solidFill>
                      <a:srgbClr val="FFC000"/>
                    </a:solidFill>
                  </a:rPr>
                  <a:t> (1 AE)</a:t>
                </a:r>
                <a:r>
                  <a:rPr lang="de-DE" sz="2400" kern="0" baseline="30000" dirty="0">
                    <a:solidFill>
                      <a:srgbClr val="FFC000"/>
                    </a:solidFill>
                  </a:rPr>
                  <a:t>2</a:t>
                </a:r>
                <a:endParaRPr kumimoji="0" lang="de-DE" sz="2400" b="0" i="0" u="none" strike="noStrike" kern="0" cap="none" spc="0" normalizeH="0" baseline="-25000" noProof="0" dirty="0">
                  <a:ln>
                    <a:noFill/>
                  </a:ln>
                  <a:solidFill>
                    <a:srgbClr val="FFC000"/>
                  </a:solidFill>
                  <a:effectLst/>
                  <a:uLnTx/>
                  <a:uFillTx/>
                </a:endParaRPr>
              </a:p>
            </p:txBody>
          </p:sp>
          <p:sp>
            <p:nvSpPr>
              <p:cNvPr id="29" name="Text Box 4"/>
              <p:cNvSpPr txBox="1">
                <a:spLocks noChangeArrowheads="1"/>
              </p:cNvSpPr>
              <p:nvPr/>
            </p:nvSpPr>
            <p:spPr bwMode="auto">
              <a:xfrm>
                <a:off x="2875101" y="2378104"/>
                <a:ext cx="561183" cy="461665"/>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2400" b="0" i="0" u="none" strike="noStrike" kern="0" cap="none" spc="0" normalizeH="0" baseline="0" noProof="0" dirty="0">
                    <a:ln>
                      <a:noFill/>
                    </a:ln>
                    <a:solidFill>
                      <a:srgbClr val="FFC000"/>
                    </a:solidFill>
                    <a:effectLst/>
                    <a:uLnTx/>
                    <a:uFillTx/>
                  </a:rPr>
                  <a:t>L</a:t>
                </a:r>
                <a:r>
                  <a:rPr kumimoji="0" lang="de-DE" sz="2400" b="0" i="0" u="none" strike="noStrike" kern="0" cap="none" spc="0" normalizeH="0" baseline="-25000" noProof="0" dirty="0">
                    <a:ln>
                      <a:noFill/>
                    </a:ln>
                    <a:solidFill>
                      <a:srgbClr val="FFC000"/>
                    </a:solidFill>
                    <a:effectLst/>
                    <a:uLnTx/>
                    <a:uFillTx/>
                  </a:rPr>
                  <a:t>Sonne</a:t>
                </a:r>
                <a:r>
                  <a:rPr kumimoji="0" lang="de-DE" sz="2400" b="0" i="0" u="none" strike="noStrike" kern="0" cap="none" spc="0" normalizeH="0" baseline="0" noProof="0" dirty="0">
                    <a:ln>
                      <a:noFill/>
                    </a:ln>
                    <a:solidFill>
                      <a:srgbClr val="FFC000"/>
                    </a:solidFill>
                    <a:effectLst/>
                    <a:uLnTx/>
                    <a:uFillTx/>
                  </a:rPr>
                  <a:t> </a:t>
                </a:r>
              </a:p>
            </p:txBody>
          </p:sp>
        </p:grpSp>
        <p:cxnSp>
          <p:nvCxnSpPr>
            <p:cNvPr id="27" name="Gerade Verbindung 26"/>
            <p:cNvCxnSpPr/>
            <p:nvPr/>
          </p:nvCxnSpPr>
          <p:spPr bwMode="auto">
            <a:xfrm>
              <a:off x="3094843" y="4077072"/>
              <a:ext cx="1076024" cy="0"/>
            </a:xfrm>
            <a:prstGeom prst="line">
              <a:avLst/>
            </a:prstGeom>
            <a:solidFill>
              <a:srgbClr val="000000"/>
            </a:solidFill>
            <a:ln w="31750" cap="flat" cmpd="sng" algn="ctr">
              <a:solidFill>
                <a:srgbClr val="FFC000"/>
              </a:solidFill>
              <a:prstDash val="solid"/>
              <a:round/>
              <a:headEnd type="none" w="med" len="med"/>
              <a:tailEnd type="none" w="med" len="med"/>
            </a:ln>
            <a:effectLst/>
          </p:spPr>
        </p:cxnSp>
      </p:grpSp>
      <p:sp>
        <p:nvSpPr>
          <p:cNvPr id="32" name="Text Box 4"/>
          <p:cNvSpPr txBox="1">
            <a:spLocks noChangeArrowheads="1"/>
          </p:cNvSpPr>
          <p:nvPr/>
        </p:nvSpPr>
        <p:spPr bwMode="auto">
          <a:xfrm>
            <a:off x="1475656" y="3248308"/>
            <a:ext cx="396792" cy="461665"/>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lang="de-DE" sz="2400" kern="0" dirty="0">
                <a:solidFill>
                  <a:srgbClr val="FFC000"/>
                </a:solidFill>
              </a:rPr>
              <a:t>=</a:t>
            </a:r>
            <a:r>
              <a:rPr kumimoji="0" lang="de-DE" sz="2400" b="0" i="0" u="none" strike="noStrike" kern="0" cap="none" spc="0" normalizeH="0" baseline="0" noProof="0" dirty="0">
                <a:ln>
                  <a:noFill/>
                </a:ln>
                <a:solidFill>
                  <a:srgbClr val="FFC000"/>
                </a:solidFill>
                <a:effectLst/>
                <a:uLnTx/>
                <a:uFillTx/>
              </a:rPr>
              <a:t> </a:t>
            </a:r>
          </a:p>
        </p:txBody>
      </p:sp>
      <p:sp>
        <p:nvSpPr>
          <p:cNvPr id="35" name="Inhaltsplatzhalter 2"/>
          <p:cNvSpPr txBox="1">
            <a:spLocks/>
          </p:cNvSpPr>
          <p:nvPr/>
        </p:nvSpPr>
        <p:spPr bwMode="auto">
          <a:xfrm>
            <a:off x="396000" y="4149080"/>
            <a:ext cx="1296144"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l" eaLnBrk="0" hangingPunct="0">
              <a:spcBef>
                <a:spcPct val="20000"/>
              </a:spcBef>
              <a:defRPr/>
            </a:pPr>
            <a:r>
              <a:rPr lang="de-DE" sz="2000" kern="0" dirty="0">
                <a:solidFill>
                  <a:schemeClr val="bg1"/>
                </a:solidFill>
                <a:latin typeface="Arial"/>
              </a:rPr>
              <a:t>also: </a:t>
            </a:r>
          </a:p>
        </p:txBody>
      </p:sp>
      <p:sp>
        <p:nvSpPr>
          <p:cNvPr id="34" name="Inhaltsplatzhalter 2"/>
          <p:cNvSpPr txBox="1">
            <a:spLocks/>
          </p:cNvSpPr>
          <p:nvPr/>
        </p:nvSpPr>
        <p:spPr bwMode="auto">
          <a:xfrm>
            <a:off x="396000" y="548600"/>
            <a:ext cx="8435400" cy="682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0" cap="small" dirty="0">
                <a:solidFill>
                  <a:schemeClr val="bg1"/>
                </a:solidFill>
                <a:latin typeface="+mn-lt"/>
                <a:cs typeface="+mn-cs"/>
              </a:rPr>
              <a:t>Die stellare habitable Zone</a:t>
            </a:r>
            <a:endParaRPr kumimoji="0" lang="de-DE" sz="2400" b="1" i="0" u="none" strike="noStrike" kern="0" cap="small" spc="0" normalizeH="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mn-lt"/>
                <a:ea typeface="+mn-ea"/>
                <a:cs typeface="+mn-cs"/>
              </a:rPr>
              <a:t>	</a:t>
            </a:r>
            <a:endParaRPr kumimoji="0" lang="de-DE" sz="2400" b="0" i="0" u="none" strike="noStrike" kern="0" cap="none" spc="0" normalizeH="0" baseline="0" noProof="0" dirty="0">
              <a:ln>
                <a:noFill/>
              </a:ln>
              <a:solidFill>
                <a:srgbClr val="FFFF23"/>
              </a:solidFill>
              <a:effectLst/>
              <a:uLnTx/>
              <a:uFillTx/>
              <a:latin typeface="+mn-lt"/>
              <a:ea typeface="+mn-ea"/>
              <a:cs typeface="+mn-cs"/>
            </a:endParaRPr>
          </a:p>
        </p:txBody>
      </p:sp>
      <p:sp>
        <p:nvSpPr>
          <p:cNvPr id="37" name="Rechteck 36"/>
          <p:cNvSpPr/>
          <p:nvPr/>
        </p:nvSpPr>
        <p:spPr>
          <a:xfrm>
            <a:off x="3693357" y="5834881"/>
            <a:ext cx="5138044" cy="646331"/>
          </a:xfrm>
          <a:prstGeom prst="rect">
            <a:avLst/>
          </a:prstGeom>
        </p:spPr>
        <p:txBody>
          <a:bodyPr wrap="square">
            <a:spAutoFit/>
          </a:bodyPr>
          <a:lstStyle/>
          <a:p>
            <a:r>
              <a:rPr lang="de-DE" sz="1200" dirty="0">
                <a:solidFill>
                  <a:schemeClr val="bg1"/>
                </a:solidFill>
              </a:rPr>
              <a:t>Bild: „Habitable Zone“ von DLR via </a:t>
            </a:r>
            <a:r>
              <a:rPr lang="de-DE" sz="1200" dirty="0">
                <a:solidFill>
                  <a:schemeClr val="bg1"/>
                </a:solidFill>
                <a:hlinkClick r:id="rId3"/>
              </a:rPr>
              <a:t>https://scienceblogs.de/astrodicticum-simplex/2013/04/04/die-wunderbare-welt-der-exoplaneten-vi-wo-ist-die-zweite-erde/?all=1</a:t>
            </a:r>
            <a:r>
              <a:rPr lang="de-DE" sz="1200" dirty="0">
                <a:solidFill>
                  <a:schemeClr val="bg1"/>
                </a:solidFill>
              </a:rPr>
              <a:t> [GFDL]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49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0" grpId="0"/>
      <p:bldP spid="17" grpId="0"/>
      <p:bldP spid="32" grpId="0"/>
      <p:bldP spid="35"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0" y="692696"/>
            <a:ext cx="9144000" cy="504056"/>
          </a:xfrm>
          <a:prstGeom prst="rect">
            <a:avLst/>
          </a:prstGeom>
        </p:spPr>
        <p:txBody>
          <a:bodyPr/>
          <a:lstStyle/>
          <a:p>
            <a:pPr marL="0" indent="0" algn="ctr">
              <a:buNone/>
            </a:pPr>
            <a:r>
              <a:rPr lang="de-DE" sz="2000" dirty="0">
                <a:solidFill>
                  <a:schemeClr val="bg1"/>
                </a:solidFill>
              </a:rPr>
              <a:t>http://astro.unl.edu/naap/habitablezones/animations/stellarHabitableZone.html</a:t>
            </a:r>
          </a:p>
        </p:txBody>
      </p:sp>
      <p:pic>
        <p:nvPicPr>
          <p:cNvPr id="1027" name="Picture 3" descr="C:\Users\Sven\Desktop\Bild2.png"/>
          <p:cNvPicPr>
            <a:picLocks noChangeAspect="1" noChangeArrowheads="1"/>
          </p:cNvPicPr>
          <p:nvPr/>
        </p:nvPicPr>
        <p:blipFill>
          <a:blip r:embed="rId2" cstate="print"/>
          <a:srcRect/>
          <a:stretch>
            <a:fillRect/>
          </a:stretch>
        </p:blipFill>
        <p:spPr bwMode="auto">
          <a:xfrm>
            <a:off x="1619672" y="1124744"/>
            <a:ext cx="5688632" cy="5177295"/>
          </a:xfrm>
          <a:prstGeom prst="rect">
            <a:avLst/>
          </a:prstGeom>
          <a:noFill/>
        </p:spPr>
      </p:pic>
      <p:sp>
        <p:nvSpPr>
          <p:cNvPr id="6" name="Text Box 8"/>
          <p:cNvSpPr txBox="1">
            <a:spLocks noChangeArrowheads="1"/>
          </p:cNvSpPr>
          <p:nvPr/>
        </p:nvSpPr>
        <p:spPr bwMode="auto">
          <a:xfrm>
            <a:off x="7791740" y="6093296"/>
            <a:ext cx="1352260" cy="471100"/>
          </a:xfrm>
          <a:prstGeom prst="rect">
            <a:avLst/>
          </a:prstGeom>
          <a:noFill/>
          <a:ln w="9525">
            <a:noFill/>
            <a:miter lim="800000"/>
            <a:headEnd/>
            <a:tailEnd/>
          </a:ln>
        </p:spPr>
        <p:txBody>
          <a:bodyPr wrap="square" lIns="100783" tIns="50392" rIns="100783" bIns="50392">
            <a:spAutoFit/>
          </a:bodyPr>
          <a:lstStyle/>
          <a:p>
            <a:pPr>
              <a:spcBef>
                <a:spcPct val="50000"/>
              </a:spcBef>
            </a:pPr>
            <a:r>
              <a:rPr lang="de-DE" sz="1200" dirty="0" err="1">
                <a:solidFill>
                  <a:schemeClr val="bg1"/>
                </a:solidFill>
                <a:latin typeface="Arial" pitchFamily="34" charset="0"/>
                <a:cs typeface="Arial" pitchFamily="34" charset="0"/>
              </a:rPr>
              <a:t>Screenshot</a:t>
            </a:r>
            <a:r>
              <a:rPr lang="de-DE" sz="1200" dirty="0">
                <a:solidFill>
                  <a:schemeClr val="bg1"/>
                </a:solidFill>
                <a:latin typeface="Arial" pitchFamily="34" charset="0"/>
                <a:cs typeface="Arial" pitchFamily="34" charset="0"/>
              </a:rPr>
              <a:t>: CHZ-Simulator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Inhaltsplatzhalter 2"/>
          <p:cNvSpPr>
            <a:spLocks noGrp="1"/>
          </p:cNvSpPr>
          <p:nvPr>
            <p:ph idx="4294967295"/>
          </p:nvPr>
        </p:nvSpPr>
        <p:spPr>
          <a:xfrm>
            <a:off x="395536" y="1196752"/>
            <a:ext cx="8435975" cy="5040312"/>
          </a:xfrm>
          <a:prstGeom prst="rect">
            <a:avLst/>
          </a:prstGeom>
        </p:spPr>
        <p:txBody>
          <a:bodyPr/>
          <a:lstStyle/>
          <a:p>
            <a:pPr algn="just">
              <a:buNone/>
            </a:pPr>
            <a:r>
              <a:rPr lang="de-DE" sz="2400" dirty="0">
                <a:solidFill>
                  <a:schemeClr val="bg1"/>
                </a:solidFill>
              </a:rPr>
              <a:t>Zeit auf der Hauptreihe:</a:t>
            </a:r>
          </a:p>
          <a:p>
            <a:pPr algn="just">
              <a:buNone/>
            </a:pPr>
            <a:endParaRPr lang="de-DE" sz="2400" dirty="0">
              <a:solidFill>
                <a:schemeClr val="bg1"/>
              </a:solidFill>
            </a:endParaRPr>
          </a:p>
          <a:p>
            <a:pPr algn="just">
              <a:buNone/>
            </a:pPr>
            <a:endParaRPr lang="de-DE" sz="2400" dirty="0">
              <a:solidFill>
                <a:schemeClr val="bg1"/>
              </a:solidFill>
            </a:endParaRPr>
          </a:p>
          <a:p>
            <a:pPr algn="just"/>
            <a:endParaRPr lang="de-DE" sz="2400" dirty="0">
              <a:solidFill>
                <a:schemeClr val="bg1"/>
              </a:solidFill>
            </a:endParaRPr>
          </a:p>
        </p:txBody>
      </p:sp>
      <p:grpSp>
        <p:nvGrpSpPr>
          <p:cNvPr id="330" name="Gruppieren 329"/>
          <p:cNvGrpSpPr>
            <a:grpSpLocks noChangeAspect="1"/>
          </p:cNvGrpSpPr>
          <p:nvPr/>
        </p:nvGrpSpPr>
        <p:grpSpPr>
          <a:xfrm>
            <a:off x="971600" y="1917303"/>
            <a:ext cx="6431374" cy="4145733"/>
            <a:chOff x="-654517" y="1052670"/>
            <a:chExt cx="8106915" cy="5225806"/>
          </a:xfrm>
        </p:grpSpPr>
        <p:sp>
          <p:nvSpPr>
            <p:cNvPr id="331" name="Line 5"/>
            <p:cNvSpPr>
              <a:spLocks noChangeShapeType="1"/>
            </p:cNvSpPr>
            <p:nvPr/>
          </p:nvSpPr>
          <p:spPr bwMode="auto">
            <a:xfrm flipH="1" flipV="1">
              <a:off x="971500" y="1052670"/>
              <a:ext cx="0" cy="4896680"/>
            </a:xfrm>
            <a:prstGeom prst="line">
              <a:avLst/>
            </a:prstGeom>
            <a:noFill/>
            <a:ln w="28575">
              <a:solidFill>
                <a:srgbClr val="FFFFFF"/>
              </a:solidFill>
              <a:round/>
              <a:headEnd/>
              <a:tailEnd type="none" w="med" len="lg"/>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32" name="Line 6"/>
            <p:cNvSpPr>
              <a:spLocks noChangeShapeType="1"/>
            </p:cNvSpPr>
            <p:nvPr/>
          </p:nvSpPr>
          <p:spPr bwMode="auto">
            <a:xfrm flipH="1">
              <a:off x="971499" y="5949350"/>
              <a:ext cx="6480899" cy="0"/>
            </a:xfrm>
            <a:prstGeom prst="line">
              <a:avLst/>
            </a:prstGeom>
            <a:noFill/>
            <a:ln w="28575">
              <a:solidFill>
                <a:srgbClr val="FFFFFF"/>
              </a:solidFill>
              <a:round/>
              <a:headEnd/>
              <a:tailEnd type="none" w="med" len="lg"/>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cxnSp>
          <p:nvCxnSpPr>
            <p:cNvPr id="333" name="Gerade Verbindung 332"/>
            <p:cNvCxnSpPr/>
            <p:nvPr/>
          </p:nvCxnSpPr>
          <p:spPr bwMode="auto">
            <a:xfrm>
              <a:off x="899490" y="378905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34" name="Gerade Verbindung 333"/>
            <p:cNvCxnSpPr/>
            <p:nvPr/>
          </p:nvCxnSpPr>
          <p:spPr bwMode="auto">
            <a:xfrm>
              <a:off x="899490" y="422111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35" name="Gerade Verbindung 334"/>
            <p:cNvCxnSpPr/>
            <p:nvPr/>
          </p:nvCxnSpPr>
          <p:spPr bwMode="auto">
            <a:xfrm>
              <a:off x="899490" y="465317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36" name="Gerade Verbindung 335"/>
            <p:cNvCxnSpPr/>
            <p:nvPr/>
          </p:nvCxnSpPr>
          <p:spPr bwMode="auto">
            <a:xfrm>
              <a:off x="899490" y="508523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37" name="Gerade Verbindung 336"/>
            <p:cNvCxnSpPr/>
            <p:nvPr/>
          </p:nvCxnSpPr>
          <p:spPr bwMode="auto">
            <a:xfrm>
              <a:off x="899490" y="551729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38" name="Gerade Verbindung 337"/>
            <p:cNvCxnSpPr/>
            <p:nvPr/>
          </p:nvCxnSpPr>
          <p:spPr bwMode="auto">
            <a:xfrm>
              <a:off x="16916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39" name="Gerade Verbindung 338"/>
            <p:cNvCxnSpPr/>
            <p:nvPr/>
          </p:nvCxnSpPr>
          <p:spPr bwMode="auto">
            <a:xfrm>
              <a:off x="24117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40" name="Gerade Verbindung 339"/>
            <p:cNvCxnSpPr/>
            <p:nvPr/>
          </p:nvCxnSpPr>
          <p:spPr bwMode="auto">
            <a:xfrm>
              <a:off x="31318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41" name="Gerade Verbindung 340"/>
            <p:cNvCxnSpPr/>
            <p:nvPr/>
          </p:nvCxnSpPr>
          <p:spPr bwMode="auto">
            <a:xfrm>
              <a:off x="38519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42" name="Gerade Verbindung 341"/>
            <p:cNvCxnSpPr/>
            <p:nvPr/>
          </p:nvCxnSpPr>
          <p:spPr bwMode="auto">
            <a:xfrm>
              <a:off x="45720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43" name="Gerade Verbindung 342"/>
            <p:cNvCxnSpPr/>
            <p:nvPr/>
          </p:nvCxnSpPr>
          <p:spPr bwMode="auto">
            <a:xfrm>
              <a:off x="60122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44" name="Gerade Verbindung 343"/>
            <p:cNvCxnSpPr/>
            <p:nvPr/>
          </p:nvCxnSpPr>
          <p:spPr bwMode="auto">
            <a:xfrm>
              <a:off x="52921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45" name="Gerade Verbindung 344"/>
            <p:cNvCxnSpPr/>
            <p:nvPr/>
          </p:nvCxnSpPr>
          <p:spPr bwMode="auto">
            <a:xfrm>
              <a:off x="6732300" y="5949350"/>
              <a:ext cx="0" cy="72010"/>
            </a:xfrm>
            <a:prstGeom prst="line">
              <a:avLst/>
            </a:prstGeom>
            <a:solidFill>
              <a:srgbClr val="000000"/>
            </a:solidFill>
            <a:ln w="28575" cap="flat" cmpd="sng" algn="ctr">
              <a:solidFill>
                <a:srgbClr val="FFFFFF"/>
              </a:solidFill>
              <a:prstDash val="solid"/>
              <a:round/>
              <a:headEnd type="none" w="med" len="med"/>
              <a:tailEnd type="none" w="med" len="med"/>
            </a:ln>
            <a:effectLst/>
          </p:spPr>
        </p:cxnSp>
        <p:sp>
          <p:nvSpPr>
            <p:cNvPr id="346" name="Text Box 4"/>
            <p:cNvSpPr txBox="1">
              <a:spLocks noChangeArrowheads="1"/>
            </p:cNvSpPr>
            <p:nvPr/>
          </p:nvSpPr>
          <p:spPr bwMode="auto">
            <a:xfrm>
              <a:off x="-563925" y="4509150"/>
              <a:ext cx="1535425"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+7,5</a:t>
              </a:r>
            </a:p>
          </p:txBody>
        </p:sp>
        <p:cxnSp>
          <p:nvCxnSpPr>
            <p:cNvPr id="347" name="Gerade Verbindung 346"/>
            <p:cNvCxnSpPr/>
            <p:nvPr/>
          </p:nvCxnSpPr>
          <p:spPr bwMode="auto">
            <a:xfrm>
              <a:off x="899490" y="206081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48" name="Gerade Verbindung 347"/>
            <p:cNvCxnSpPr/>
            <p:nvPr/>
          </p:nvCxnSpPr>
          <p:spPr bwMode="auto">
            <a:xfrm>
              <a:off x="899490" y="162875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sp>
          <p:nvSpPr>
            <p:cNvPr id="349" name="Text Box 4"/>
            <p:cNvSpPr txBox="1">
              <a:spLocks noChangeArrowheads="1"/>
            </p:cNvSpPr>
            <p:nvPr/>
          </p:nvSpPr>
          <p:spPr bwMode="auto">
            <a:xfrm>
              <a:off x="1907630"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00B0F0"/>
                  </a:solidFill>
                  <a:effectLst/>
                  <a:uLnTx/>
                  <a:uFillTx/>
                  <a:cs typeface="+mn-cs"/>
                </a:rPr>
                <a:t>B</a:t>
              </a:r>
            </a:p>
          </p:txBody>
        </p:sp>
        <p:sp>
          <p:nvSpPr>
            <p:cNvPr id="350" name="Text Box 4"/>
            <p:cNvSpPr txBox="1">
              <a:spLocks noChangeArrowheads="1"/>
            </p:cNvSpPr>
            <p:nvPr/>
          </p:nvSpPr>
          <p:spPr bwMode="auto">
            <a:xfrm>
              <a:off x="1187530"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0070C0"/>
                  </a:solidFill>
                  <a:effectLst/>
                  <a:uLnTx/>
                  <a:uFillTx/>
                  <a:cs typeface="+mn-cs"/>
                </a:rPr>
                <a:t>O</a:t>
              </a:r>
            </a:p>
          </p:txBody>
        </p:sp>
        <p:sp>
          <p:nvSpPr>
            <p:cNvPr id="351" name="Text Box 4"/>
            <p:cNvSpPr txBox="1">
              <a:spLocks noChangeArrowheads="1"/>
            </p:cNvSpPr>
            <p:nvPr/>
          </p:nvSpPr>
          <p:spPr bwMode="auto">
            <a:xfrm>
              <a:off x="4788030"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C000"/>
                  </a:solidFill>
                  <a:effectLst/>
                  <a:uLnTx/>
                  <a:uFillTx/>
                  <a:cs typeface="+mn-cs"/>
                </a:rPr>
                <a:t>K</a:t>
              </a:r>
            </a:p>
          </p:txBody>
        </p:sp>
        <p:sp>
          <p:nvSpPr>
            <p:cNvPr id="352" name="Text Box 4"/>
            <p:cNvSpPr txBox="1">
              <a:spLocks noChangeArrowheads="1"/>
            </p:cNvSpPr>
            <p:nvPr/>
          </p:nvSpPr>
          <p:spPr bwMode="auto">
            <a:xfrm>
              <a:off x="2627730"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A</a:t>
              </a:r>
            </a:p>
          </p:txBody>
        </p:sp>
        <p:sp>
          <p:nvSpPr>
            <p:cNvPr id="353" name="Text Box 4"/>
            <p:cNvSpPr txBox="1">
              <a:spLocks noChangeArrowheads="1"/>
            </p:cNvSpPr>
            <p:nvPr/>
          </p:nvSpPr>
          <p:spPr bwMode="auto">
            <a:xfrm>
              <a:off x="5508130"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C00000"/>
                  </a:solidFill>
                  <a:effectLst/>
                  <a:uLnTx/>
                  <a:uFillTx/>
                  <a:cs typeface="+mn-cs"/>
                </a:rPr>
                <a:t>M</a:t>
              </a:r>
            </a:p>
          </p:txBody>
        </p:sp>
        <p:sp>
          <p:nvSpPr>
            <p:cNvPr id="354" name="Text Box 4"/>
            <p:cNvSpPr txBox="1">
              <a:spLocks noChangeArrowheads="1"/>
            </p:cNvSpPr>
            <p:nvPr/>
          </p:nvSpPr>
          <p:spPr bwMode="auto">
            <a:xfrm>
              <a:off x="3347830"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66"/>
                  </a:solidFill>
                  <a:effectLst/>
                  <a:uLnTx/>
                  <a:uFillTx/>
                  <a:cs typeface="+mn-cs"/>
                </a:rPr>
                <a:t>F</a:t>
              </a:r>
            </a:p>
          </p:txBody>
        </p:sp>
        <p:sp>
          <p:nvSpPr>
            <p:cNvPr id="355" name="Text Box 4"/>
            <p:cNvSpPr txBox="1">
              <a:spLocks noChangeArrowheads="1"/>
            </p:cNvSpPr>
            <p:nvPr/>
          </p:nvSpPr>
          <p:spPr bwMode="auto">
            <a:xfrm>
              <a:off x="4067930"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23"/>
                  </a:solidFill>
                  <a:effectLst/>
                  <a:uLnTx/>
                  <a:uFillTx/>
                  <a:cs typeface="+mn-cs"/>
                </a:rPr>
                <a:t>G</a:t>
              </a:r>
            </a:p>
          </p:txBody>
        </p:sp>
        <p:sp>
          <p:nvSpPr>
            <p:cNvPr id="356" name="Text Box 4"/>
            <p:cNvSpPr txBox="1">
              <a:spLocks noChangeArrowheads="1"/>
            </p:cNvSpPr>
            <p:nvPr/>
          </p:nvSpPr>
          <p:spPr bwMode="auto">
            <a:xfrm>
              <a:off x="6948331"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993300"/>
                  </a:solidFill>
                  <a:effectLst/>
                  <a:uLnTx/>
                  <a:uFillTx/>
                  <a:cs typeface="+mn-cs"/>
                </a:rPr>
                <a:t>T</a:t>
              </a:r>
            </a:p>
          </p:txBody>
        </p:sp>
        <p:sp>
          <p:nvSpPr>
            <p:cNvPr id="357" name="Text Box 4"/>
            <p:cNvSpPr txBox="1">
              <a:spLocks noChangeArrowheads="1"/>
            </p:cNvSpPr>
            <p:nvPr/>
          </p:nvSpPr>
          <p:spPr bwMode="auto">
            <a:xfrm>
              <a:off x="6228231" y="5949350"/>
              <a:ext cx="360051" cy="329126"/>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C00000"/>
                  </a:solidFill>
                  <a:effectLst/>
                  <a:uLnTx/>
                  <a:uFillTx/>
                  <a:cs typeface="+mn-cs"/>
                </a:rPr>
                <a:t>L</a:t>
              </a:r>
            </a:p>
          </p:txBody>
        </p:sp>
        <p:cxnSp>
          <p:nvCxnSpPr>
            <p:cNvPr id="358" name="Gerade Verbindung 357"/>
            <p:cNvCxnSpPr/>
            <p:nvPr/>
          </p:nvCxnSpPr>
          <p:spPr bwMode="auto">
            <a:xfrm>
              <a:off x="899490" y="292493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59" name="Gerade Verbindung 358"/>
            <p:cNvCxnSpPr/>
            <p:nvPr/>
          </p:nvCxnSpPr>
          <p:spPr bwMode="auto">
            <a:xfrm>
              <a:off x="899490" y="335699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60" name="Gerade Verbindung 359"/>
            <p:cNvCxnSpPr/>
            <p:nvPr/>
          </p:nvCxnSpPr>
          <p:spPr bwMode="auto">
            <a:xfrm>
              <a:off x="899490" y="249287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cxnSp>
          <p:nvCxnSpPr>
            <p:cNvPr id="361" name="Gerade Verbindung 360"/>
            <p:cNvCxnSpPr/>
            <p:nvPr/>
          </p:nvCxnSpPr>
          <p:spPr bwMode="auto">
            <a:xfrm>
              <a:off x="899490" y="1196690"/>
              <a:ext cx="72010" cy="0"/>
            </a:xfrm>
            <a:prstGeom prst="line">
              <a:avLst/>
            </a:prstGeom>
            <a:solidFill>
              <a:srgbClr val="000000"/>
            </a:solidFill>
            <a:ln w="28575" cap="flat" cmpd="sng" algn="ctr">
              <a:solidFill>
                <a:srgbClr val="FFFFFF"/>
              </a:solidFill>
              <a:prstDash val="solid"/>
              <a:round/>
              <a:headEnd type="none" w="med" len="med"/>
              <a:tailEnd type="none" w="med" len="med"/>
            </a:ln>
            <a:effectLst/>
          </p:spPr>
        </p:cxnSp>
        <p:sp>
          <p:nvSpPr>
            <p:cNvPr id="362" name="Text Box 4"/>
            <p:cNvSpPr txBox="1">
              <a:spLocks noChangeArrowheads="1"/>
            </p:cNvSpPr>
            <p:nvPr/>
          </p:nvSpPr>
          <p:spPr bwMode="auto">
            <a:xfrm>
              <a:off x="71627" y="4048015"/>
              <a:ext cx="905917"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+5,0</a:t>
              </a:r>
            </a:p>
          </p:txBody>
        </p:sp>
        <p:sp>
          <p:nvSpPr>
            <p:cNvPr id="363" name="Text Box 4"/>
            <p:cNvSpPr txBox="1">
              <a:spLocks noChangeArrowheads="1"/>
            </p:cNvSpPr>
            <p:nvPr/>
          </p:nvSpPr>
          <p:spPr bwMode="auto">
            <a:xfrm>
              <a:off x="-201559" y="3645030"/>
              <a:ext cx="1173058"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+2,5</a:t>
              </a:r>
            </a:p>
          </p:txBody>
        </p:sp>
        <p:sp>
          <p:nvSpPr>
            <p:cNvPr id="364" name="Text Box 4"/>
            <p:cNvSpPr txBox="1">
              <a:spLocks noChangeArrowheads="1"/>
            </p:cNvSpPr>
            <p:nvPr/>
          </p:nvSpPr>
          <p:spPr bwMode="auto">
            <a:xfrm>
              <a:off x="251400" y="3212970"/>
              <a:ext cx="720100" cy="338554"/>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0</a:t>
              </a:r>
            </a:p>
          </p:txBody>
        </p:sp>
        <p:sp>
          <p:nvSpPr>
            <p:cNvPr id="365" name="Text Box 4"/>
            <p:cNvSpPr txBox="1">
              <a:spLocks noChangeArrowheads="1"/>
            </p:cNvSpPr>
            <p:nvPr/>
          </p:nvSpPr>
          <p:spPr bwMode="auto">
            <a:xfrm>
              <a:off x="251400" y="2348850"/>
              <a:ext cx="720100" cy="338554"/>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-5,0</a:t>
              </a:r>
            </a:p>
          </p:txBody>
        </p:sp>
        <p:sp>
          <p:nvSpPr>
            <p:cNvPr id="366" name="Text Box 4"/>
            <p:cNvSpPr txBox="1">
              <a:spLocks noChangeArrowheads="1"/>
            </p:cNvSpPr>
            <p:nvPr/>
          </p:nvSpPr>
          <p:spPr bwMode="auto">
            <a:xfrm>
              <a:off x="-110967" y="2780910"/>
              <a:ext cx="1082467"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-2,5</a:t>
              </a:r>
            </a:p>
          </p:txBody>
        </p:sp>
        <p:sp>
          <p:nvSpPr>
            <p:cNvPr id="367" name="Text Box 4"/>
            <p:cNvSpPr txBox="1">
              <a:spLocks noChangeArrowheads="1"/>
            </p:cNvSpPr>
            <p:nvPr/>
          </p:nvSpPr>
          <p:spPr bwMode="auto">
            <a:xfrm>
              <a:off x="-654517" y="1052670"/>
              <a:ext cx="1626017"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-12,5</a:t>
              </a:r>
            </a:p>
          </p:txBody>
        </p:sp>
        <p:sp>
          <p:nvSpPr>
            <p:cNvPr id="368" name="Text Box 4"/>
            <p:cNvSpPr txBox="1">
              <a:spLocks noChangeArrowheads="1"/>
            </p:cNvSpPr>
            <p:nvPr/>
          </p:nvSpPr>
          <p:spPr bwMode="auto">
            <a:xfrm>
              <a:off x="-292150" y="1484731"/>
              <a:ext cx="1263650"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-10,0</a:t>
              </a:r>
            </a:p>
          </p:txBody>
        </p:sp>
        <p:sp>
          <p:nvSpPr>
            <p:cNvPr id="369" name="Text Box 4"/>
            <p:cNvSpPr txBox="1">
              <a:spLocks noChangeArrowheads="1"/>
            </p:cNvSpPr>
            <p:nvPr/>
          </p:nvSpPr>
          <p:spPr bwMode="auto">
            <a:xfrm>
              <a:off x="-563925" y="1916790"/>
              <a:ext cx="1535425"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-7,5</a:t>
              </a:r>
            </a:p>
          </p:txBody>
        </p:sp>
        <p:sp>
          <p:nvSpPr>
            <p:cNvPr id="370" name="Text Box 4"/>
            <p:cNvSpPr txBox="1">
              <a:spLocks noChangeArrowheads="1"/>
            </p:cNvSpPr>
            <p:nvPr/>
          </p:nvSpPr>
          <p:spPr bwMode="auto">
            <a:xfrm>
              <a:off x="-382742" y="4941210"/>
              <a:ext cx="1354242"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+10,0</a:t>
              </a:r>
            </a:p>
          </p:txBody>
        </p:sp>
        <p:sp>
          <p:nvSpPr>
            <p:cNvPr id="371" name="Text Box 4"/>
            <p:cNvSpPr txBox="1">
              <a:spLocks noChangeArrowheads="1"/>
            </p:cNvSpPr>
            <p:nvPr/>
          </p:nvSpPr>
          <p:spPr bwMode="auto">
            <a:xfrm>
              <a:off x="-292150" y="5373271"/>
              <a:ext cx="1263650"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+12,5</a:t>
              </a:r>
            </a:p>
          </p:txBody>
        </p:sp>
        <p:sp>
          <p:nvSpPr>
            <p:cNvPr id="372" name="Text Box 4"/>
            <p:cNvSpPr txBox="1">
              <a:spLocks noChangeArrowheads="1"/>
            </p:cNvSpPr>
            <p:nvPr/>
          </p:nvSpPr>
          <p:spPr bwMode="auto">
            <a:xfrm>
              <a:off x="-654517" y="5805330"/>
              <a:ext cx="1626017" cy="329126"/>
            </a:xfrm>
            <a:prstGeom prst="rect">
              <a:avLst/>
            </a:prstGeom>
            <a:noFill/>
            <a:ln w="9525">
              <a:noFill/>
              <a:miter lim="800000"/>
              <a:headEnd/>
              <a:tailEnd/>
            </a:ln>
          </p:spPr>
          <p:txBody>
            <a:bodyPr wrap="square">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+15,0</a:t>
              </a:r>
            </a:p>
          </p:txBody>
        </p:sp>
        <p:sp>
          <p:nvSpPr>
            <p:cNvPr id="386" name="Ellipse 385"/>
            <p:cNvSpPr/>
            <p:nvPr/>
          </p:nvSpPr>
          <p:spPr bwMode="auto">
            <a:xfrm>
              <a:off x="3933434" y="4081463"/>
              <a:ext cx="124216" cy="126000"/>
            </a:xfrm>
            <a:prstGeom prst="ellipse">
              <a:avLst/>
            </a:prstGeom>
            <a:solidFill>
              <a:srgbClr val="FFFF00"/>
            </a:solid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87" name="Ellipse 386"/>
            <p:cNvSpPr/>
            <p:nvPr/>
          </p:nvSpPr>
          <p:spPr bwMode="auto">
            <a:xfrm>
              <a:off x="1737652" y="3218934"/>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88" name="Ellipse 387"/>
            <p:cNvSpPr/>
            <p:nvPr/>
          </p:nvSpPr>
          <p:spPr bwMode="auto">
            <a:xfrm>
              <a:off x="5557223" y="5787618"/>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89" name="Ellipse 388"/>
            <p:cNvSpPr/>
            <p:nvPr/>
          </p:nvSpPr>
          <p:spPr bwMode="auto">
            <a:xfrm>
              <a:off x="3464364" y="4355662"/>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90" name="Ellipse 389"/>
            <p:cNvSpPr/>
            <p:nvPr/>
          </p:nvSpPr>
          <p:spPr bwMode="auto">
            <a:xfrm>
              <a:off x="2376439" y="3258684"/>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91" name="Ellipse 390"/>
            <p:cNvSpPr/>
            <p:nvPr/>
          </p:nvSpPr>
          <p:spPr bwMode="auto">
            <a:xfrm>
              <a:off x="6231707" y="5674450"/>
              <a:ext cx="54000" cy="54000"/>
            </a:xfrm>
            <a:prstGeom prst="ellipse">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92" name="Ellipse 391"/>
            <p:cNvSpPr/>
            <p:nvPr/>
          </p:nvSpPr>
          <p:spPr bwMode="auto">
            <a:xfrm>
              <a:off x="1214578" y="1598882"/>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93" name="Ellipse 392"/>
            <p:cNvSpPr/>
            <p:nvPr/>
          </p:nvSpPr>
          <p:spPr bwMode="auto">
            <a:xfrm>
              <a:off x="2968923" y="3927603"/>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94" name="Ellipse 393"/>
            <p:cNvSpPr/>
            <p:nvPr/>
          </p:nvSpPr>
          <p:spPr bwMode="auto">
            <a:xfrm>
              <a:off x="3903363" y="4303370"/>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95" name="Ellipse 394"/>
            <p:cNvSpPr/>
            <p:nvPr/>
          </p:nvSpPr>
          <p:spPr bwMode="auto">
            <a:xfrm>
              <a:off x="5137746" y="525044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96" name="Ellipse 395"/>
            <p:cNvSpPr/>
            <p:nvPr/>
          </p:nvSpPr>
          <p:spPr bwMode="auto">
            <a:xfrm>
              <a:off x="1704973" y="1736193"/>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97" name="Ellipse 396"/>
            <p:cNvSpPr/>
            <p:nvPr/>
          </p:nvSpPr>
          <p:spPr bwMode="auto">
            <a:xfrm>
              <a:off x="4175061" y="4124798"/>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98" name="Ellipse 397"/>
            <p:cNvSpPr/>
            <p:nvPr/>
          </p:nvSpPr>
          <p:spPr bwMode="auto">
            <a:xfrm>
              <a:off x="5296182" y="4503535"/>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399" name="Ellipse 398"/>
            <p:cNvSpPr/>
            <p:nvPr/>
          </p:nvSpPr>
          <p:spPr bwMode="auto">
            <a:xfrm>
              <a:off x="5810721" y="5135768"/>
              <a:ext cx="54000" cy="54000"/>
            </a:xfrm>
            <a:prstGeom prst="ellipse">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00" name="Ellipse 399"/>
            <p:cNvSpPr/>
            <p:nvPr/>
          </p:nvSpPr>
          <p:spPr bwMode="auto">
            <a:xfrm>
              <a:off x="4577940" y="418364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01" name="Ellipse 400"/>
            <p:cNvSpPr/>
            <p:nvPr/>
          </p:nvSpPr>
          <p:spPr bwMode="auto">
            <a:xfrm>
              <a:off x="2319289" y="399210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02" name="Ellipse 401"/>
            <p:cNvSpPr/>
            <p:nvPr/>
          </p:nvSpPr>
          <p:spPr bwMode="auto">
            <a:xfrm>
              <a:off x="1390648" y="1879068"/>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03" name="Ellipse 402"/>
            <p:cNvSpPr/>
            <p:nvPr/>
          </p:nvSpPr>
          <p:spPr bwMode="auto">
            <a:xfrm>
              <a:off x="1585910" y="1979081"/>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04" name="Ellipse 403"/>
            <p:cNvSpPr/>
            <p:nvPr/>
          </p:nvSpPr>
          <p:spPr bwMode="auto">
            <a:xfrm>
              <a:off x="1428748" y="2426755"/>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05" name="Ellipse 404"/>
            <p:cNvSpPr/>
            <p:nvPr/>
          </p:nvSpPr>
          <p:spPr bwMode="auto">
            <a:xfrm>
              <a:off x="1657348" y="2226730"/>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06" name="Ellipse 405"/>
            <p:cNvSpPr/>
            <p:nvPr/>
          </p:nvSpPr>
          <p:spPr bwMode="auto">
            <a:xfrm>
              <a:off x="1643060" y="2550581"/>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07" name="Ellipse 406"/>
            <p:cNvSpPr/>
            <p:nvPr/>
          </p:nvSpPr>
          <p:spPr bwMode="auto">
            <a:xfrm>
              <a:off x="1519236" y="2169581"/>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08" name="Ellipse 407"/>
            <p:cNvSpPr/>
            <p:nvPr/>
          </p:nvSpPr>
          <p:spPr bwMode="auto">
            <a:xfrm>
              <a:off x="1757361" y="2412468"/>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09" name="Ellipse 408"/>
            <p:cNvSpPr/>
            <p:nvPr/>
          </p:nvSpPr>
          <p:spPr bwMode="auto">
            <a:xfrm>
              <a:off x="1581148" y="2745843"/>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10" name="Ellipse 409"/>
            <p:cNvSpPr/>
            <p:nvPr/>
          </p:nvSpPr>
          <p:spPr bwMode="auto">
            <a:xfrm>
              <a:off x="1628773" y="2960155"/>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11" name="Ellipse 410"/>
            <p:cNvSpPr/>
            <p:nvPr/>
          </p:nvSpPr>
          <p:spPr bwMode="auto">
            <a:xfrm>
              <a:off x="1785935" y="2712506"/>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12" name="Ellipse 411"/>
            <p:cNvSpPr/>
            <p:nvPr/>
          </p:nvSpPr>
          <p:spPr bwMode="auto">
            <a:xfrm>
              <a:off x="1990677" y="3358696"/>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13" name="Ellipse 412"/>
            <p:cNvSpPr/>
            <p:nvPr/>
          </p:nvSpPr>
          <p:spPr bwMode="auto">
            <a:xfrm>
              <a:off x="2066876" y="311580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14" name="Ellipse 413"/>
            <p:cNvSpPr/>
            <p:nvPr/>
          </p:nvSpPr>
          <p:spPr bwMode="auto">
            <a:xfrm>
              <a:off x="2143076" y="3353934"/>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15" name="Ellipse 414"/>
            <p:cNvSpPr/>
            <p:nvPr/>
          </p:nvSpPr>
          <p:spPr bwMode="auto">
            <a:xfrm>
              <a:off x="2128789" y="374445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16" name="Ellipse 415"/>
            <p:cNvSpPr/>
            <p:nvPr/>
          </p:nvSpPr>
          <p:spPr bwMode="auto">
            <a:xfrm>
              <a:off x="1933527" y="298245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17" name="Ellipse 416"/>
            <p:cNvSpPr/>
            <p:nvPr/>
          </p:nvSpPr>
          <p:spPr bwMode="auto">
            <a:xfrm>
              <a:off x="2166889" y="349680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18" name="Ellipse 417"/>
            <p:cNvSpPr/>
            <p:nvPr/>
          </p:nvSpPr>
          <p:spPr bwMode="auto">
            <a:xfrm>
              <a:off x="1976389" y="315390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19" name="Ellipse 418"/>
            <p:cNvSpPr/>
            <p:nvPr/>
          </p:nvSpPr>
          <p:spPr bwMode="auto">
            <a:xfrm>
              <a:off x="2119264" y="2939597"/>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20" name="Ellipse 419"/>
            <p:cNvSpPr/>
            <p:nvPr/>
          </p:nvSpPr>
          <p:spPr bwMode="auto">
            <a:xfrm>
              <a:off x="2243089" y="3539671"/>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21" name="Ellipse 420"/>
            <p:cNvSpPr/>
            <p:nvPr/>
          </p:nvSpPr>
          <p:spPr bwMode="auto">
            <a:xfrm>
              <a:off x="2300239" y="3720646"/>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22" name="Ellipse 421"/>
            <p:cNvSpPr/>
            <p:nvPr/>
          </p:nvSpPr>
          <p:spPr bwMode="auto">
            <a:xfrm>
              <a:off x="2281189" y="3320596"/>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23" name="Ellipse 422"/>
            <p:cNvSpPr/>
            <p:nvPr/>
          </p:nvSpPr>
          <p:spPr bwMode="auto">
            <a:xfrm>
              <a:off x="2176414" y="317295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24" name="Ellipse 423"/>
            <p:cNvSpPr/>
            <p:nvPr/>
          </p:nvSpPr>
          <p:spPr bwMode="auto">
            <a:xfrm>
              <a:off x="2047826" y="3544434"/>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25" name="Ellipse 424"/>
            <p:cNvSpPr/>
            <p:nvPr/>
          </p:nvSpPr>
          <p:spPr bwMode="auto">
            <a:xfrm>
              <a:off x="2262139" y="3430134"/>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26" name="Ellipse 425"/>
            <p:cNvSpPr/>
            <p:nvPr/>
          </p:nvSpPr>
          <p:spPr bwMode="auto">
            <a:xfrm>
              <a:off x="2262139" y="2582409"/>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27" name="Ellipse 426"/>
            <p:cNvSpPr/>
            <p:nvPr/>
          </p:nvSpPr>
          <p:spPr bwMode="auto">
            <a:xfrm>
              <a:off x="2185939" y="3663496"/>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28" name="Ellipse 427"/>
            <p:cNvSpPr/>
            <p:nvPr/>
          </p:nvSpPr>
          <p:spPr bwMode="auto">
            <a:xfrm>
              <a:off x="2568873" y="3513265"/>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29" name="Ellipse 428"/>
            <p:cNvSpPr/>
            <p:nvPr/>
          </p:nvSpPr>
          <p:spPr bwMode="auto">
            <a:xfrm>
              <a:off x="2630785" y="3732340"/>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30" name="Ellipse 429"/>
            <p:cNvSpPr/>
            <p:nvPr/>
          </p:nvSpPr>
          <p:spPr bwMode="auto">
            <a:xfrm>
              <a:off x="2659360" y="3937128"/>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31" name="Ellipse 430"/>
            <p:cNvSpPr/>
            <p:nvPr/>
          </p:nvSpPr>
          <p:spPr bwMode="auto">
            <a:xfrm>
              <a:off x="2811760" y="3770441"/>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32" name="Ellipse 431"/>
            <p:cNvSpPr/>
            <p:nvPr/>
          </p:nvSpPr>
          <p:spPr bwMode="auto">
            <a:xfrm>
              <a:off x="2792710" y="3922840"/>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33" name="Ellipse 432"/>
            <p:cNvSpPr/>
            <p:nvPr/>
          </p:nvSpPr>
          <p:spPr bwMode="auto">
            <a:xfrm>
              <a:off x="2945110" y="4075240"/>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34" name="Ellipse 433"/>
            <p:cNvSpPr/>
            <p:nvPr/>
          </p:nvSpPr>
          <p:spPr bwMode="auto">
            <a:xfrm>
              <a:off x="2945110" y="3808540"/>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35" name="Ellipse 434"/>
            <p:cNvSpPr/>
            <p:nvPr/>
          </p:nvSpPr>
          <p:spPr bwMode="auto">
            <a:xfrm>
              <a:off x="2892722" y="3975227"/>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36" name="Ellipse 435"/>
            <p:cNvSpPr/>
            <p:nvPr/>
          </p:nvSpPr>
          <p:spPr bwMode="auto">
            <a:xfrm>
              <a:off x="2754610" y="4056190"/>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37" name="Ellipse 436"/>
            <p:cNvSpPr/>
            <p:nvPr/>
          </p:nvSpPr>
          <p:spPr bwMode="auto">
            <a:xfrm>
              <a:off x="2649835" y="3627565"/>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38" name="Ellipse 437"/>
            <p:cNvSpPr/>
            <p:nvPr/>
          </p:nvSpPr>
          <p:spPr bwMode="auto">
            <a:xfrm>
              <a:off x="2511722" y="3632327"/>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39" name="Ellipse 438"/>
            <p:cNvSpPr/>
            <p:nvPr/>
          </p:nvSpPr>
          <p:spPr bwMode="auto">
            <a:xfrm>
              <a:off x="2549823" y="3979990"/>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40" name="Ellipse 439"/>
            <p:cNvSpPr/>
            <p:nvPr/>
          </p:nvSpPr>
          <p:spPr bwMode="auto">
            <a:xfrm>
              <a:off x="2902247" y="4175253"/>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41" name="Ellipse 440"/>
            <p:cNvSpPr/>
            <p:nvPr/>
          </p:nvSpPr>
          <p:spPr bwMode="auto">
            <a:xfrm>
              <a:off x="3049885" y="4065715"/>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42" name="Ellipse 441"/>
            <p:cNvSpPr/>
            <p:nvPr/>
          </p:nvSpPr>
          <p:spPr bwMode="auto">
            <a:xfrm>
              <a:off x="3011785" y="4218115"/>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43" name="Ellipse 442"/>
            <p:cNvSpPr/>
            <p:nvPr/>
          </p:nvSpPr>
          <p:spPr bwMode="auto">
            <a:xfrm>
              <a:off x="2987972" y="3851403"/>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44" name="Ellipse 443"/>
            <p:cNvSpPr/>
            <p:nvPr/>
          </p:nvSpPr>
          <p:spPr bwMode="auto">
            <a:xfrm>
              <a:off x="2754610" y="3546602"/>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45" name="Ellipse 444"/>
            <p:cNvSpPr/>
            <p:nvPr/>
          </p:nvSpPr>
          <p:spPr bwMode="auto">
            <a:xfrm>
              <a:off x="2554585" y="3799015"/>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46" name="Ellipse 445"/>
            <p:cNvSpPr/>
            <p:nvPr/>
          </p:nvSpPr>
          <p:spPr bwMode="auto">
            <a:xfrm>
              <a:off x="2592685" y="4080002"/>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47" name="Ellipse 446"/>
            <p:cNvSpPr/>
            <p:nvPr/>
          </p:nvSpPr>
          <p:spPr bwMode="auto">
            <a:xfrm>
              <a:off x="2759373" y="4184778"/>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48" name="Ellipse 447"/>
            <p:cNvSpPr/>
            <p:nvPr/>
          </p:nvSpPr>
          <p:spPr bwMode="auto">
            <a:xfrm>
              <a:off x="3292914" y="4122299"/>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49" name="Ellipse 448"/>
            <p:cNvSpPr/>
            <p:nvPr/>
          </p:nvSpPr>
          <p:spPr bwMode="auto">
            <a:xfrm>
              <a:off x="3459602" y="4112775"/>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50" name="Ellipse 449"/>
            <p:cNvSpPr/>
            <p:nvPr/>
          </p:nvSpPr>
          <p:spPr bwMode="auto">
            <a:xfrm>
              <a:off x="3569139" y="4255650"/>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51" name="Ellipse 450"/>
            <p:cNvSpPr/>
            <p:nvPr/>
          </p:nvSpPr>
          <p:spPr bwMode="auto">
            <a:xfrm>
              <a:off x="3202426" y="4308038"/>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52" name="Ellipse 451"/>
            <p:cNvSpPr/>
            <p:nvPr/>
          </p:nvSpPr>
          <p:spPr bwMode="auto">
            <a:xfrm>
              <a:off x="3650102" y="4412812"/>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53" name="Ellipse 452"/>
            <p:cNvSpPr/>
            <p:nvPr/>
          </p:nvSpPr>
          <p:spPr bwMode="auto">
            <a:xfrm>
              <a:off x="3331014" y="4398524"/>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54" name="Ellipse 453"/>
            <p:cNvSpPr/>
            <p:nvPr/>
          </p:nvSpPr>
          <p:spPr bwMode="auto">
            <a:xfrm>
              <a:off x="3216714" y="3936561"/>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55" name="Ellipse 454"/>
            <p:cNvSpPr/>
            <p:nvPr/>
          </p:nvSpPr>
          <p:spPr bwMode="auto">
            <a:xfrm>
              <a:off x="3207189" y="4112774"/>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56" name="Ellipse 455"/>
            <p:cNvSpPr/>
            <p:nvPr/>
          </p:nvSpPr>
          <p:spPr bwMode="auto">
            <a:xfrm>
              <a:off x="3359589" y="4265174"/>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57" name="Ellipse 456"/>
            <p:cNvSpPr/>
            <p:nvPr/>
          </p:nvSpPr>
          <p:spPr bwMode="auto">
            <a:xfrm>
              <a:off x="3516752" y="4503299"/>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58" name="Ellipse 457"/>
            <p:cNvSpPr/>
            <p:nvPr/>
          </p:nvSpPr>
          <p:spPr bwMode="auto">
            <a:xfrm>
              <a:off x="3669152" y="4479486"/>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59" name="Ellipse 458"/>
            <p:cNvSpPr/>
            <p:nvPr/>
          </p:nvSpPr>
          <p:spPr bwMode="auto">
            <a:xfrm>
              <a:off x="3659627" y="4012762"/>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60" name="Ellipse 459"/>
            <p:cNvSpPr/>
            <p:nvPr/>
          </p:nvSpPr>
          <p:spPr bwMode="auto">
            <a:xfrm>
              <a:off x="3678676" y="4179449"/>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61" name="Ellipse 460"/>
            <p:cNvSpPr/>
            <p:nvPr/>
          </p:nvSpPr>
          <p:spPr bwMode="auto">
            <a:xfrm>
              <a:off x="3373877" y="3969899"/>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62" name="Ellipse 461"/>
            <p:cNvSpPr/>
            <p:nvPr/>
          </p:nvSpPr>
          <p:spPr bwMode="auto">
            <a:xfrm>
              <a:off x="3874788" y="4012857"/>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63" name="Ellipse 462"/>
            <p:cNvSpPr/>
            <p:nvPr/>
          </p:nvSpPr>
          <p:spPr bwMode="auto">
            <a:xfrm>
              <a:off x="4089100" y="4379569"/>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64" name="Ellipse 463"/>
            <p:cNvSpPr/>
            <p:nvPr/>
          </p:nvSpPr>
          <p:spPr bwMode="auto">
            <a:xfrm>
              <a:off x="4241500" y="4279557"/>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65" name="Ellipse 464"/>
            <p:cNvSpPr/>
            <p:nvPr/>
          </p:nvSpPr>
          <p:spPr bwMode="auto">
            <a:xfrm>
              <a:off x="4117676" y="4608169"/>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66" name="Ellipse 465"/>
            <p:cNvSpPr/>
            <p:nvPr/>
          </p:nvSpPr>
          <p:spPr bwMode="auto">
            <a:xfrm>
              <a:off x="3850975" y="4517682"/>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67" name="Ellipse 466"/>
            <p:cNvSpPr/>
            <p:nvPr/>
          </p:nvSpPr>
          <p:spPr bwMode="auto">
            <a:xfrm>
              <a:off x="4179588" y="4536732"/>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68" name="Ellipse 467"/>
            <p:cNvSpPr/>
            <p:nvPr/>
          </p:nvSpPr>
          <p:spPr bwMode="auto">
            <a:xfrm>
              <a:off x="4346276" y="4498632"/>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69" name="Ellipse 468"/>
            <p:cNvSpPr/>
            <p:nvPr/>
          </p:nvSpPr>
          <p:spPr bwMode="auto">
            <a:xfrm>
              <a:off x="4389138" y="4357687"/>
              <a:ext cx="45719" cy="52069"/>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70" name="Ellipse 469"/>
            <p:cNvSpPr/>
            <p:nvPr/>
          </p:nvSpPr>
          <p:spPr bwMode="auto">
            <a:xfrm>
              <a:off x="4222451" y="4617695"/>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71" name="Ellipse 470"/>
            <p:cNvSpPr/>
            <p:nvPr/>
          </p:nvSpPr>
          <p:spPr bwMode="auto">
            <a:xfrm>
              <a:off x="4408188" y="4641507"/>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72" name="Ellipse 471"/>
            <p:cNvSpPr/>
            <p:nvPr/>
          </p:nvSpPr>
          <p:spPr bwMode="auto">
            <a:xfrm>
              <a:off x="3950988" y="4551019"/>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73" name="Ellipse 472"/>
            <p:cNvSpPr/>
            <p:nvPr/>
          </p:nvSpPr>
          <p:spPr bwMode="auto">
            <a:xfrm>
              <a:off x="4331988" y="4689132"/>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74" name="Ellipse 473"/>
            <p:cNvSpPr/>
            <p:nvPr/>
          </p:nvSpPr>
          <p:spPr bwMode="auto">
            <a:xfrm>
              <a:off x="4255788" y="4403382"/>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75" name="Ellipse 474"/>
            <p:cNvSpPr/>
            <p:nvPr/>
          </p:nvSpPr>
          <p:spPr bwMode="auto">
            <a:xfrm>
              <a:off x="4393900" y="4141445"/>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76" name="Ellipse 475"/>
            <p:cNvSpPr/>
            <p:nvPr/>
          </p:nvSpPr>
          <p:spPr bwMode="auto">
            <a:xfrm>
              <a:off x="4609108" y="4845634"/>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77" name="Ellipse 476"/>
            <p:cNvSpPr/>
            <p:nvPr/>
          </p:nvSpPr>
          <p:spPr bwMode="auto">
            <a:xfrm>
              <a:off x="4737696" y="490754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78" name="Ellipse 477"/>
            <p:cNvSpPr/>
            <p:nvPr/>
          </p:nvSpPr>
          <p:spPr bwMode="auto">
            <a:xfrm>
              <a:off x="4890096" y="5064709"/>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79" name="Ellipse 478"/>
            <p:cNvSpPr/>
            <p:nvPr/>
          </p:nvSpPr>
          <p:spPr bwMode="auto">
            <a:xfrm>
              <a:off x="4751983" y="437414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80" name="Ellipse 479"/>
            <p:cNvSpPr/>
            <p:nvPr/>
          </p:nvSpPr>
          <p:spPr bwMode="auto">
            <a:xfrm>
              <a:off x="4623396" y="4483683"/>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81" name="Ellipse 480"/>
            <p:cNvSpPr/>
            <p:nvPr/>
          </p:nvSpPr>
          <p:spPr bwMode="auto">
            <a:xfrm>
              <a:off x="4813896" y="469799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82" name="Ellipse 481"/>
            <p:cNvSpPr/>
            <p:nvPr/>
          </p:nvSpPr>
          <p:spPr bwMode="auto">
            <a:xfrm>
              <a:off x="4947246" y="4350334"/>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83" name="Ellipse 482"/>
            <p:cNvSpPr/>
            <p:nvPr/>
          </p:nvSpPr>
          <p:spPr bwMode="auto">
            <a:xfrm>
              <a:off x="5023446" y="4817059"/>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84" name="Ellipse 483"/>
            <p:cNvSpPr/>
            <p:nvPr/>
          </p:nvSpPr>
          <p:spPr bwMode="auto">
            <a:xfrm>
              <a:off x="4994871" y="4502733"/>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85" name="Ellipse 484"/>
            <p:cNvSpPr/>
            <p:nvPr/>
          </p:nvSpPr>
          <p:spPr bwMode="auto">
            <a:xfrm>
              <a:off x="5371485" y="467319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86" name="Ellipse 485"/>
            <p:cNvSpPr/>
            <p:nvPr/>
          </p:nvSpPr>
          <p:spPr bwMode="auto">
            <a:xfrm>
              <a:off x="5638185" y="465414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87" name="Ellipse 486"/>
            <p:cNvSpPr/>
            <p:nvPr/>
          </p:nvSpPr>
          <p:spPr bwMode="auto">
            <a:xfrm>
              <a:off x="5561985" y="4830356"/>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88" name="Ellipse 487"/>
            <p:cNvSpPr/>
            <p:nvPr/>
          </p:nvSpPr>
          <p:spPr bwMode="auto">
            <a:xfrm>
              <a:off x="5409585" y="4792256"/>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89" name="Ellipse 488"/>
            <p:cNvSpPr/>
            <p:nvPr/>
          </p:nvSpPr>
          <p:spPr bwMode="auto">
            <a:xfrm>
              <a:off x="5676285" y="497799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90" name="Ellipse 489"/>
            <p:cNvSpPr/>
            <p:nvPr/>
          </p:nvSpPr>
          <p:spPr bwMode="auto">
            <a:xfrm>
              <a:off x="5600085" y="5078005"/>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91" name="Ellipse 490"/>
            <p:cNvSpPr/>
            <p:nvPr/>
          </p:nvSpPr>
          <p:spPr bwMode="auto">
            <a:xfrm>
              <a:off x="5448582" y="4655935"/>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92" name="Ellipse 491"/>
            <p:cNvSpPr/>
            <p:nvPr/>
          </p:nvSpPr>
          <p:spPr bwMode="auto">
            <a:xfrm>
              <a:off x="5372382" y="4955972"/>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93" name="Ellipse 492"/>
            <p:cNvSpPr/>
            <p:nvPr/>
          </p:nvSpPr>
          <p:spPr bwMode="auto">
            <a:xfrm>
              <a:off x="5353332" y="514647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94" name="Ellipse 493"/>
            <p:cNvSpPr/>
            <p:nvPr/>
          </p:nvSpPr>
          <p:spPr bwMode="auto">
            <a:xfrm>
              <a:off x="5358095" y="529887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95" name="Ellipse 494"/>
            <p:cNvSpPr/>
            <p:nvPr/>
          </p:nvSpPr>
          <p:spPr bwMode="auto">
            <a:xfrm>
              <a:off x="5462870" y="5098848"/>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96" name="Ellipse 495"/>
            <p:cNvSpPr/>
            <p:nvPr/>
          </p:nvSpPr>
          <p:spPr bwMode="auto">
            <a:xfrm>
              <a:off x="5505732" y="529887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97" name="Ellipse 496"/>
            <p:cNvSpPr/>
            <p:nvPr/>
          </p:nvSpPr>
          <p:spPr bwMode="auto">
            <a:xfrm>
              <a:off x="5420007" y="548937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98" name="Ellipse 497"/>
            <p:cNvSpPr/>
            <p:nvPr/>
          </p:nvSpPr>
          <p:spPr bwMode="auto">
            <a:xfrm>
              <a:off x="5558120" y="564177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499" name="Ellipse 498"/>
            <p:cNvSpPr/>
            <p:nvPr/>
          </p:nvSpPr>
          <p:spPr bwMode="auto">
            <a:xfrm>
              <a:off x="5658132" y="5451273"/>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00" name="Ellipse 499"/>
            <p:cNvSpPr/>
            <p:nvPr/>
          </p:nvSpPr>
          <p:spPr bwMode="auto">
            <a:xfrm>
              <a:off x="5662895" y="5251248"/>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01" name="Ellipse 500"/>
            <p:cNvSpPr/>
            <p:nvPr/>
          </p:nvSpPr>
          <p:spPr bwMode="auto">
            <a:xfrm>
              <a:off x="5929783" y="5369130"/>
              <a:ext cx="54000" cy="54000"/>
            </a:xfrm>
            <a:prstGeom prst="ellipse">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02" name="Ellipse 501"/>
            <p:cNvSpPr/>
            <p:nvPr/>
          </p:nvSpPr>
          <p:spPr bwMode="auto">
            <a:xfrm>
              <a:off x="6134571" y="5521530"/>
              <a:ext cx="54000" cy="54000"/>
            </a:xfrm>
            <a:prstGeom prst="ellipse">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03" name="Ellipse 502"/>
            <p:cNvSpPr/>
            <p:nvPr/>
          </p:nvSpPr>
          <p:spPr bwMode="auto">
            <a:xfrm>
              <a:off x="5901208" y="5769181"/>
              <a:ext cx="54000" cy="54000"/>
            </a:xfrm>
            <a:prstGeom prst="ellipse">
              <a:avLst/>
            </a:prstGeom>
            <a:solidFill>
              <a:srgbClr val="C0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04" name="Ellipse 503"/>
            <p:cNvSpPr/>
            <p:nvPr/>
          </p:nvSpPr>
          <p:spPr bwMode="auto">
            <a:xfrm>
              <a:off x="5362857" y="5808461"/>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05" name="Ellipse 504"/>
            <p:cNvSpPr/>
            <p:nvPr/>
          </p:nvSpPr>
          <p:spPr bwMode="auto">
            <a:xfrm>
              <a:off x="5553356" y="4355898"/>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06" name="Ellipse 505"/>
            <p:cNvSpPr/>
            <p:nvPr/>
          </p:nvSpPr>
          <p:spPr bwMode="auto">
            <a:xfrm>
              <a:off x="5061546" y="4174121"/>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07" name="Ellipse 506"/>
            <p:cNvSpPr/>
            <p:nvPr/>
          </p:nvSpPr>
          <p:spPr bwMode="auto">
            <a:xfrm>
              <a:off x="4828184" y="395504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08" name="Ellipse 507"/>
            <p:cNvSpPr/>
            <p:nvPr/>
          </p:nvSpPr>
          <p:spPr bwMode="auto">
            <a:xfrm>
              <a:off x="4704359" y="3759784"/>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09" name="Ellipse 508"/>
            <p:cNvSpPr/>
            <p:nvPr/>
          </p:nvSpPr>
          <p:spPr bwMode="auto">
            <a:xfrm>
              <a:off x="4790084" y="4521784"/>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10" name="Ellipse 509"/>
            <p:cNvSpPr/>
            <p:nvPr/>
          </p:nvSpPr>
          <p:spPr bwMode="auto">
            <a:xfrm>
              <a:off x="4966296" y="4640847"/>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11" name="Ellipse 510"/>
            <p:cNvSpPr/>
            <p:nvPr/>
          </p:nvSpPr>
          <p:spPr bwMode="auto">
            <a:xfrm>
              <a:off x="5109171" y="4693234"/>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12" name="Ellipse 511"/>
            <p:cNvSpPr/>
            <p:nvPr/>
          </p:nvSpPr>
          <p:spPr bwMode="auto">
            <a:xfrm>
              <a:off x="5090121" y="4998034"/>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13" name="Ellipse 512"/>
            <p:cNvSpPr/>
            <p:nvPr/>
          </p:nvSpPr>
          <p:spPr bwMode="auto">
            <a:xfrm>
              <a:off x="4680546" y="4369384"/>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14" name="Ellipse 513"/>
            <p:cNvSpPr/>
            <p:nvPr/>
          </p:nvSpPr>
          <p:spPr bwMode="auto">
            <a:xfrm>
              <a:off x="4875809" y="4455109"/>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15" name="Ellipse 514"/>
            <p:cNvSpPr/>
            <p:nvPr/>
          </p:nvSpPr>
          <p:spPr bwMode="auto">
            <a:xfrm>
              <a:off x="4675784" y="469799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16" name="Ellipse 515"/>
            <p:cNvSpPr/>
            <p:nvPr/>
          </p:nvSpPr>
          <p:spPr bwMode="auto">
            <a:xfrm>
              <a:off x="5415243" y="4227310"/>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17" name="Ellipse 516"/>
            <p:cNvSpPr/>
            <p:nvPr/>
          </p:nvSpPr>
          <p:spPr bwMode="auto">
            <a:xfrm>
              <a:off x="3979798" y="3619973"/>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18" name="Ellipse 517"/>
            <p:cNvSpPr/>
            <p:nvPr/>
          </p:nvSpPr>
          <p:spPr bwMode="auto">
            <a:xfrm>
              <a:off x="4136961" y="3862860"/>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19" name="Ellipse 518"/>
            <p:cNvSpPr/>
            <p:nvPr/>
          </p:nvSpPr>
          <p:spPr bwMode="auto">
            <a:xfrm>
              <a:off x="4341749" y="3791423"/>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20" name="Ellipse 519"/>
            <p:cNvSpPr/>
            <p:nvPr/>
          </p:nvSpPr>
          <p:spPr bwMode="auto">
            <a:xfrm>
              <a:off x="3998849" y="4862985"/>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21" name="Ellipse 520"/>
            <p:cNvSpPr/>
            <p:nvPr/>
          </p:nvSpPr>
          <p:spPr bwMode="auto">
            <a:xfrm>
              <a:off x="4203636" y="4777260"/>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22" name="Ellipse 521"/>
            <p:cNvSpPr/>
            <p:nvPr/>
          </p:nvSpPr>
          <p:spPr bwMode="auto">
            <a:xfrm>
              <a:off x="4356036" y="4934423"/>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23" name="Ellipse 522"/>
            <p:cNvSpPr/>
            <p:nvPr/>
          </p:nvSpPr>
          <p:spPr bwMode="auto">
            <a:xfrm>
              <a:off x="4055999" y="4258148"/>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24" name="Ellipse 523"/>
            <p:cNvSpPr/>
            <p:nvPr/>
          </p:nvSpPr>
          <p:spPr bwMode="auto">
            <a:xfrm>
              <a:off x="4742459" y="4607509"/>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25" name="Ellipse 524"/>
            <p:cNvSpPr/>
            <p:nvPr/>
          </p:nvSpPr>
          <p:spPr bwMode="auto">
            <a:xfrm>
              <a:off x="4904384" y="4802771"/>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26" name="Ellipse 525"/>
            <p:cNvSpPr/>
            <p:nvPr/>
          </p:nvSpPr>
          <p:spPr bwMode="auto">
            <a:xfrm>
              <a:off x="3440552" y="3669861"/>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27" name="Ellipse 526"/>
            <p:cNvSpPr/>
            <p:nvPr/>
          </p:nvSpPr>
          <p:spPr bwMode="auto">
            <a:xfrm>
              <a:off x="3245289" y="3684149"/>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28" name="Ellipse 527"/>
            <p:cNvSpPr/>
            <p:nvPr/>
          </p:nvSpPr>
          <p:spPr bwMode="auto">
            <a:xfrm>
              <a:off x="3578665" y="3779399"/>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29" name="Ellipse 528"/>
            <p:cNvSpPr/>
            <p:nvPr/>
          </p:nvSpPr>
          <p:spPr bwMode="auto">
            <a:xfrm>
              <a:off x="3278627" y="3398399"/>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30" name="Ellipse 529"/>
            <p:cNvSpPr/>
            <p:nvPr/>
          </p:nvSpPr>
          <p:spPr bwMode="auto">
            <a:xfrm>
              <a:off x="2649836" y="2898903"/>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31" name="Ellipse 530"/>
            <p:cNvSpPr/>
            <p:nvPr/>
          </p:nvSpPr>
          <p:spPr bwMode="auto">
            <a:xfrm>
              <a:off x="2668886" y="3313240"/>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32" name="Ellipse 531"/>
            <p:cNvSpPr/>
            <p:nvPr/>
          </p:nvSpPr>
          <p:spPr bwMode="auto">
            <a:xfrm>
              <a:off x="2921298" y="3222753"/>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33" name="Ellipse 532"/>
            <p:cNvSpPr/>
            <p:nvPr/>
          </p:nvSpPr>
          <p:spPr bwMode="auto">
            <a:xfrm>
              <a:off x="2921298" y="3632327"/>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34" name="Ellipse 533"/>
            <p:cNvSpPr/>
            <p:nvPr/>
          </p:nvSpPr>
          <p:spPr bwMode="auto">
            <a:xfrm>
              <a:off x="2816524" y="2332166"/>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35" name="Ellipse 534"/>
            <p:cNvSpPr/>
            <p:nvPr/>
          </p:nvSpPr>
          <p:spPr bwMode="auto">
            <a:xfrm>
              <a:off x="2104976" y="2253796"/>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36" name="Ellipse 535"/>
            <p:cNvSpPr/>
            <p:nvPr/>
          </p:nvSpPr>
          <p:spPr bwMode="auto">
            <a:xfrm>
              <a:off x="1947814" y="2739572"/>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37" name="Ellipse 536"/>
            <p:cNvSpPr/>
            <p:nvPr/>
          </p:nvSpPr>
          <p:spPr bwMode="auto">
            <a:xfrm>
              <a:off x="1928763" y="3563484"/>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38" name="Ellipse 537"/>
            <p:cNvSpPr/>
            <p:nvPr/>
          </p:nvSpPr>
          <p:spPr bwMode="auto">
            <a:xfrm>
              <a:off x="1990676" y="4058784"/>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39" name="Ellipse 538"/>
            <p:cNvSpPr/>
            <p:nvPr/>
          </p:nvSpPr>
          <p:spPr bwMode="auto">
            <a:xfrm>
              <a:off x="2362152" y="3615872"/>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40" name="Ellipse 539"/>
            <p:cNvSpPr/>
            <p:nvPr/>
          </p:nvSpPr>
          <p:spPr bwMode="auto">
            <a:xfrm>
              <a:off x="1100135" y="2493430"/>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41" name="Ellipse 540"/>
            <p:cNvSpPr/>
            <p:nvPr/>
          </p:nvSpPr>
          <p:spPr bwMode="auto">
            <a:xfrm>
              <a:off x="1200148" y="2245780"/>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42" name="Ellipse 541"/>
            <p:cNvSpPr/>
            <p:nvPr/>
          </p:nvSpPr>
          <p:spPr bwMode="auto">
            <a:xfrm>
              <a:off x="1433510" y="1469492"/>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43" name="Ellipse 542"/>
            <p:cNvSpPr/>
            <p:nvPr/>
          </p:nvSpPr>
          <p:spPr bwMode="auto">
            <a:xfrm>
              <a:off x="1680502" y="3766622"/>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44" name="Ellipse 543"/>
            <p:cNvSpPr/>
            <p:nvPr/>
          </p:nvSpPr>
          <p:spPr bwMode="auto">
            <a:xfrm>
              <a:off x="1319210" y="2745842"/>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45" name="Ellipse 544"/>
            <p:cNvSpPr/>
            <p:nvPr/>
          </p:nvSpPr>
          <p:spPr bwMode="auto">
            <a:xfrm>
              <a:off x="3288151" y="4603311"/>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46" name="Ellipse 545"/>
            <p:cNvSpPr/>
            <p:nvPr/>
          </p:nvSpPr>
          <p:spPr bwMode="auto">
            <a:xfrm>
              <a:off x="3554851" y="3993711"/>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47" name="Ellipse 546"/>
            <p:cNvSpPr/>
            <p:nvPr/>
          </p:nvSpPr>
          <p:spPr bwMode="auto">
            <a:xfrm>
              <a:off x="3550089" y="4155636"/>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48" name="Ellipse 547"/>
            <p:cNvSpPr/>
            <p:nvPr/>
          </p:nvSpPr>
          <p:spPr bwMode="auto">
            <a:xfrm>
              <a:off x="4065524" y="4010498"/>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49" name="Ellipse 548"/>
            <p:cNvSpPr/>
            <p:nvPr/>
          </p:nvSpPr>
          <p:spPr bwMode="auto">
            <a:xfrm>
              <a:off x="4260786" y="4081936"/>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50" name="Ellipse 549"/>
            <p:cNvSpPr/>
            <p:nvPr/>
          </p:nvSpPr>
          <p:spPr bwMode="auto">
            <a:xfrm>
              <a:off x="4265549" y="4167661"/>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51" name="Ellipse 550"/>
            <p:cNvSpPr/>
            <p:nvPr/>
          </p:nvSpPr>
          <p:spPr bwMode="auto">
            <a:xfrm>
              <a:off x="3875023" y="3915248"/>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52" name="Ellipse 551"/>
            <p:cNvSpPr/>
            <p:nvPr/>
          </p:nvSpPr>
          <p:spPr bwMode="auto">
            <a:xfrm>
              <a:off x="2428827" y="3906384"/>
              <a:ext cx="54000" cy="54000"/>
            </a:xfrm>
            <a:prstGeom prst="ellipse">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53" name="Ellipse 552"/>
            <p:cNvSpPr/>
            <p:nvPr/>
          </p:nvSpPr>
          <p:spPr bwMode="auto">
            <a:xfrm>
              <a:off x="2395490" y="3777796"/>
              <a:ext cx="54000" cy="54000"/>
            </a:xfrm>
            <a:prstGeom prst="ellipse">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54" name="Ellipse 553"/>
            <p:cNvSpPr/>
            <p:nvPr/>
          </p:nvSpPr>
          <p:spPr bwMode="auto">
            <a:xfrm>
              <a:off x="2452640" y="3568247"/>
              <a:ext cx="54000" cy="54000"/>
            </a:xfrm>
            <a:prstGeom prst="ellipse">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55" name="Ellipse 554"/>
            <p:cNvSpPr/>
            <p:nvPr/>
          </p:nvSpPr>
          <p:spPr bwMode="auto">
            <a:xfrm>
              <a:off x="2414540" y="3425372"/>
              <a:ext cx="54000" cy="54000"/>
            </a:xfrm>
            <a:prstGeom prst="ellipse">
              <a:avLst/>
            </a:prstGeom>
            <a:solidFill>
              <a:srgbClr val="CCEC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56" name="Ellipse 555"/>
            <p:cNvSpPr/>
            <p:nvPr/>
          </p:nvSpPr>
          <p:spPr bwMode="auto">
            <a:xfrm>
              <a:off x="3111938" y="3960373"/>
              <a:ext cx="54000" cy="54000"/>
            </a:xfrm>
            <a:prstGeom prst="ellipse">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57" name="Ellipse 556"/>
            <p:cNvSpPr/>
            <p:nvPr/>
          </p:nvSpPr>
          <p:spPr bwMode="auto">
            <a:xfrm>
              <a:off x="3102413" y="4265173"/>
              <a:ext cx="54000" cy="54000"/>
            </a:xfrm>
            <a:prstGeom prst="ellipse">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58" name="Ellipse 557"/>
            <p:cNvSpPr/>
            <p:nvPr/>
          </p:nvSpPr>
          <p:spPr bwMode="auto">
            <a:xfrm>
              <a:off x="3135751" y="3807973"/>
              <a:ext cx="54000" cy="54000"/>
            </a:xfrm>
            <a:prstGeom prst="ellipse">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59" name="Ellipse 558"/>
            <p:cNvSpPr/>
            <p:nvPr/>
          </p:nvSpPr>
          <p:spPr bwMode="auto">
            <a:xfrm>
              <a:off x="3140513" y="4160398"/>
              <a:ext cx="54000" cy="54000"/>
            </a:xfrm>
            <a:prstGeom prst="ellipse">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60" name="Ellipse 559"/>
            <p:cNvSpPr/>
            <p:nvPr/>
          </p:nvSpPr>
          <p:spPr bwMode="auto">
            <a:xfrm>
              <a:off x="3078601" y="3503173"/>
              <a:ext cx="54000" cy="54000"/>
            </a:xfrm>
            <a:prstGeom prst="ellipse">
              <a:avLst/>
            </a:prstGeom>
            <a:solidFill>
              <a:srgbClr val="FFFFCC"/>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61" name="Ellipse 560"/>
            <p:cNvSpPr/>
            <p:nvPr/>
          </p:nvSpPr>
          <p:spPr bwMode="auto">
            <a:xfrm>
              <a:off x="3746201" y="4555782"/>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62" name="Ellipse 561"/>
            <p:cNvSpPr/>
            <p:nvPr/>
          </p:nvSpPr>
          <p:spPr bwMode="auto">
            <a:xfrm>
              <a:off x="3798588" y="4122394"/>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63" name="Ellipse 562"/>
            <p:cNvSpPr/>
            <p:nvPr/>
          </p:nvSpPr>
          <p:spPr bwMode="auto">
            <a:xfrm>
              <a:off x="3746201" y="4289082"/>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64" name="Ellipse 563"/>
            <p:cNvSpPr/>
            <p:nvPr/>
          </p:nvSpPr>
          <p:spPr bwMode="auto">
            <a:xfrm>
              <a:off x="3746201" y="3641382"/>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65" name="Ellipse 564"/>
            <p:cNvSpPr/>
            <p:nvPr/>
          </p:nvSpPr>
          <p:spPr bwMode="auto">
            <a:xfrm>
              <a:off x="4520790" y="4402721"/>
              <a:ext cx="54000" cy="54000"/>
            </a:xfrm>
            <a:prstGeom prst="ellipse">
              <a:avLst/>
            </a:prstGeom>
            <a:solidFill>
              <a:srgbClr val="FFCC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66" name="Ellipse 565"/>
            <p:cNvSpPr/>
            <p:nvPr/>
          </p:nvSpPr>
          <p:spPr bwMode="auto">
            <a:xfrm>
              <a:off x="4535077" y="4717046"/>
              <a:ext cx="54000" cy="54000"/>
            </a:xfrm>
            <a:prstGeom prst="ellipse">
              <a:avLst/>
            </a:prstGeom>
            <a:solidFill>
              <a:srgbClr val="FFCC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67" name="Ellipse 566"/>
            <p:cNvSpPr/>
            <p:nvPr/>
          </p:nvSpPr>
          <p:spPr bwMode="auto">
            <a:xfrm>
              <a:off x="4563653" y="4969459"/>
              <a:ext cx="54000" cy="54000"/>
            </a:xfrm>
            <a:prstGeom prst="ellipse">
              <a:avLst/>
            </a:prstGeom>
            <a:solidFill>
              <a:srgbClr val="FFCC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68" name="Ellipse 567"/>
            <p:cNvSpPr/>
            <p:nvPr/>
          </p:nvSpPr>
          <p:spPr bwMode="auto">
            <a:xfrm>
              <a:off x="4511265" y="3893134"/>
              <a:ext cx="54000" cy="54000"/>
            </a:xfrm>
            <a:prstGeom prst="ellipse">
              <a:avLst/>
            </a:prstGeom>
            <a:solidFill>
              <a:srgbClr val="FFCC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69" name="Ellipse 568"/>
            <p:cNvSpPr/>
            <p:nvPr/>
          </p:nvSpPr>
          <p:spPr bwMode="auto">
            <a:xfrm>
              <a:off x="5213945" y="5078997"/>
              <a:ext cx="54000" cy="54000"/>
            </a:xfrm>
            <a:prstGeom prst="ellipse">
              <a:avLst/>
            </a:prstGeom>
            <a:solidFill>
              <a:srgbClr val="FF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70" name="Ellipse 569"/>
            <p:cNvSpPr/>
            <p:nvPr/>
          </p:nvSpPr>
          <p:spPr bwMode="auto">
            <a:xfrm>
              <a:off x="5242521" y="4802772"/>
              <a:ext cx="54000" cy="54000"/>
            </a:xfrm>
            <a:prstGeom prst="ellipse">
              <a:avLst/>
            </a:prstGeom>
            <a:solidFill>
              <a:srgbClr val="FF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71" name="Ellipse 570"/>
            <p:cNvSpPr/>
            <p:nvPr/>
          </p:nvSpPr>
          <p:spPr bwMode="auto">
            <a:xfrm>
              <a:off x="5247283" y="4255085"/>
              <a:ext cx="54000" cy="54000"/>
            </a:xfrm>
            <a:prstGeom prst="ellipse">
              <a:avLst/>
            </a:prstGeom>
            <a:solidFill>
              <a:srgbClr val="FF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72" name="Ellipse 571"/>
            <p:cNvSpPr/>
            <p:nvPr/>
          </p:nvSpPr>
          <p:spPr bwMode="auto">
            <a:xfrm>
              <a:off x="5185371" y="4436059"/>
              <a:ext cx="54000" cy="54000"/>
            </a:xfrm>
            <a:prstGeom prst="ellipse">
              <a:avLst/>
            </a:prstGeom>
            <a:solidFill>
              <a:srgbClr val="FF99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73" name="Ellipse 572"/>
            <p:cNvSpPr/>
            <p:nvPr/>
          </p:nvSpPr>
          <p:spPr bwMode="auto">
            <a:xfrm>
              <a:off x="1462086" y="5493805"/>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74" name="Ellipse 573"/>
            <p:cNvSpPr/>
            <p:nvPr/>
          </p:nvSpPr>
          <p:spPr bwMode="auto">
            <a:xfrm>
              <a:off x="1495423" y="5193766"/>
              <a:ext cx="54000" cy="54000"/>
            </a:xfrm>
            <a:prstGeom prst="ellipse">
              <a:avLst/>
            </a:prstGeom>
            <a:solidFill>
              <a:srgbClr val="0070C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75" name="Ellipse 574"/>
            <p:cNvSpPr/>
            <p:nvPr/>
          </p:nvSpPr>
          <p:spPr bwMode="auto">
            <a:xfrm>
              <a:off x="2038301" y="5749472"/>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76" name="Ellipse 575"/>
            <p:cNvSpPr/>
            <p:nvPr/>
          </p:nvSpPr>
          <p:spPr bwMode="auto">
            <a:xfrm>
              <a:off x="2497435" y="5584952"/>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77" name="Ellipse 576"/>
            <p:cNvSpPr/>
            <p:nvPr/>
          </p:nvSpPr>
          <p:spPr bwMode="auto">
            <a:xfrm>
              <a:off x="3087985" y="5451602"/>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78" name="Ellipse 577"/>
            <p:cNvSpPr/>
            <p:nvPr/>
          </p:nvSpPr>
          <p:spPr bwMode="auto">
            <a:xfrm>
              <a:off x="2692697" y="5265865"/>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79" name="Ellipse 578"/>
            <p:cNvSpPr/>
            <p:nvPr/>
          </p:nvSpPr>
          <p:spPr bwMode="auto">
            <a:xfrm>
              <a:off x="2773660" y="4842002"/>
              <a:ext cx="54000" cy="54000"/>
            </a:xfrm>
            <a:prstGeom prst="ellipse">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80" name="Ellipse 579"/>
            <p:cNvSpPr/>
            <p:nvPr/>
          </p:nvSpPr>
          <p:spPr bwMode="auto">
            <a:xfrm>
              <a:off x="3450076" y="5489136"/>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81" name="Ellipse 580"/>
            <p:cNvSpPr/>
            <p:nvPr/>
          </p:nvSpPr>
          <p:spPr bwMode="auto">
            <a:xfrm>
              <a:off x="2252613" y="4977947"/>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82" name="Ellipse 581"/>
            <p:cNvSpPr/>
            <p:nvPr/>
          </p:nvSpPr>
          <p:spPr bwMode="auto">
            <a:xfrm>
              <a:off x="1843038" y="4782684"/>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83" name="Ellipse 582"/>
            <p:cNvSpPr/>
            <p:nvPr/>
          </p:nvSpPr>
          <p:spPr bwMode="auto">
            <a:xfrm>
              <a:off x="2109739" y="5297035"/>
              <a:ext cx="54000" cy="54000"/>
            </a:xfrm>
            <a:prstGeom prst="ellipse">
              <a:avLst/>
            </a:prstGeom>
            <a:solidFill>
              <a:srgbClr val="00B0F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84" name="Ellipse 583"/>
            <p:cNvSpPr/>
            <p:nvPr/>
          </p:nvSpPr>
          <p:spPr bwMode="auto">
            <a:xfrm>
              <a:off x="3273864" y="5117661"/>
              <a:ext cx="54000" cy="54000"/>
            </a:xfrm>
            <a:prstGeom prst="ellipse">
              <a:avLst/>
            </a:prstGeom>
            <a:solidFill>
              <a:srgbClr val="FFFF6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85" name="Ellipse 584"/>
            <p:cNvSpPr/>
            <p:nvPr/>
          </p:nvSpPr>
          <p:spPr bwMode="auto">
            <a:xfrm>
              <a:off x="3965510" y="2457923"/>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86" name="Ellipse 585"/>
            <p:cNvSpPr/>
            <p:nvPr/>
          </p:nvSpPr>
          <p:spPr bwMode="auto">
            <a:xfrm>
              <a:off x="4084573" y="2062635"/>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87" name="Ellipse 586"/>
            <p:cNvSpPr/>
            <p:nvPr/>
          </p:nvSpPr>
          <p:spPr bwMode="auto">
            <a:xfrm>
              <a:off x="4623397" y="1640471"/>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88" name="Ellipse 587"/>
            <p:cNvSpPr/>
            <p:nvPr/>
          </p:nvSpPr>
          <p:spPr bwMode="auto">
            <a:xfrm>
              <a:off x="4909147" y="117374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89" name="Ellipse 588"/>
            <p:cNvSpPr/>
            <p:nvPr/>
          </p:nvSpPr>
          <p:spPr bwMode="auto">
            <a:xfrm>
              <a:off x="5481918" y="1460297"/>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90" name="Ellipse 589"/>
            <p:cNvSpPr/>
            <p:nvPr/>
          </p:nvSpPr>
          <p:spPr bwMode="auto">
            <a:xfrm>
              <a:off x="5853393" y="1750809"/>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91" name="Ellipse 590"/>
            <p:cNvSpPr/>
            <p:nvPr/>
          </p:nvSpPr>
          <p:spPr bwMode="auto">
            <a:xfrm>
              <a:off x="5896255" y="3012871"/>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92" name="Ellipse 591"/>
            <p:cNvSpPr/>
            <p:nvPr/>
          </p:nvSpPr>
          <p:spPr bwMode="auto">
            <a:xfrm>
              <a:off x="5824818" y="3484359"/>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93" name="Ellipse 592"/>
            <p:cNvSpPr/>
            <p:nvPr/>
          </p:nvSpPr>
          <p:spPr bwMode="auto">
            <a:xfrm>
              <a:off x="4470336" y="2205510"/>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94" name="Ellipse 593"/>
            <p:cNvSpPr/>
            <p:nvPr/>
          </p:nvSpPr>
          <p:spPr bwMode="auto">
            <a:xfrm>
              <a:off x="4513198" y="2648423"/>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95" name="Ellipse 594"/>
            <p:cNvSpPr/>
            <p:nvPr/>
          </p:nvSpPr>
          <p:spPr bwMode="auto">
            <a:xfrm>
              <a:off x="5353330" y="2050847"/>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96" name="Ellipse 595"/>
            <p:cNvSpPr/>
            <p:nvPr/>
          </p:nvSpPr>
          <p:spPr bwMode="auto">
            <a:xfrm>
              <a:off x="5453343" y="2379459"/>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97" name="Ellipse 596"/>
            <p:cNvSpPr/>
            <p:nvPr/>
          </p:nvSpPr>
          <p:spPr bwMode="auto">
            <a:xfrm>
              <a:off x="5729568" y="2246110"/>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98" name="Ellipse 597"/>
            <p:cNvSpPr/>
            <p:nvPr/>
          </p:nvSpPr>
          <p:spPr bwMode="auto">
            <a:xfrm>
              <a:off x="4847234" y="2054809"/>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599" name="Ellipse 598"/>
            <p:cNvSpPr/>
            <p:nvPr/>
          </p:nvSpPr>
          <p:spPr bwMode="auto">
            <a:xfrm>
              <a:off x="5032972" y="2392946"/>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00" name="Ellipse 599"/>
            <p:cNvSpPr/>
            <p:nvPr/>
          </p:nvSpPr>
          <p:spPr bwMode="auto">
            <a:xfrm>
              <a:off x="5066309" y="1564271"/>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01" name="Ellipse 600"/>
            <p:cNvSpPr/>
            <p:nvPr/>
          </p:nvSpPr>
          <p:spPr bwMode="auto">
            <a:xfrm>
              <a:off x="4156010" y="2881786"/>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02" name="Ellipse 601"/>
            <p:cNvSpPr/>
            <p:nvPr/>
          </p:nvSpPr>
          <p:spPr bwMode="auto">
            <a:xfrm>
              <a:off x="4370322" y="3219923"/>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03" name="Ellipse 602"/>
            <p:cNvSpPr/>
            <p:nvPr/>
          </p:nvSpPr>
          <p:spPr bwMode="auto">
            <a:xfrm>
              <a:off x="3998848" y="3158011"/>
              <a:ext cx="54000" cy="54000"/>
            </a:xfrm>
            <a:prstGeom prst="ellipse">
              <a:avLst/>
            </a:prstGeom>
            <a:solidFill>
              <a:srgbClr val="FFFF23"/>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04" name="Ellipse 603"/>
            <p:cNvSpPr/>
            <p:nvPr/>
          </p:nvSpPr>
          <p:spPr bwMode="auto">
            <a:xfrm>
              <a:off x="4885334" y="2683459"/>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05" name="Ellipse 604"/>
            <p:cNvSpPr/>
            <p:nvPr/>
          </p:nvSpPr>
          <p:spPr bwMode="auto">
            <a:xfrm>
              <a:off x="4713884" y="3407359"/>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06" name="Ellipse 605"/>
            <p:cNvSpPr/>
            <p:nvPr/>
          </p:nvSpPr>
          <p:spPr bwMode="auto">
            <a:xfrm>
              <a:off x="5052021" y="3088272"/>
              <a:ext cx="54000" cy="54000"/>
            </a:xfrm>
            <a:prstGeom prst="ellipse">
              <a:avLst/>
            </a:prstGeom>
            <a:solidFill>
              <a:srgbClr val="FFC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07" name="Ellipse 606"/>
            <p:cNvSpPr/>
            <p:nvPr/>
          </p:nvSpPr>
          <p:spPr bwMode="auto">
            <a:xfrm>
              <a:off x="5491443" y="2889047"/>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08" name="Ellipse 607"/>
            <p:cNvSpPr/>
            <p:nvPr/>
          </p:nvSpPr>
          <p:spPr bwMode="auto">
            <a:xfrm>
              <a:off x="5381905" y="3493884"/>
              <a:ext cx="54000" cy="54000"/>
            </a:xfrm>
            <a:prstGeom prst="ellipse">
              <a:avLst/>
            </a:prstGeom>
            <a:solidFill>
              <a:srgbClr val="FF00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09" name="Text Box 4"/>
            <p:cNvSpPr txBox="1">
              <a:spLocks noChangeArrowheads="1"/>
            </p:cNvSpPr>
            <p:nvPr/>
          </p:nvSpPr>
          <p:spPr bwMode="auto">
            <a:xfrm>
              <a:off x="5324565" y="4112369"/>
              <a:ext cx="2083579" cy="329126"/>
            </a:xfrm>
            <a:prstGeom prst="rect">
              <a:avLst/>
            </a:prstGeom>
            <a:solidFill>
              <a:srgbClr val="000000"/>
            </a:solid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0,5 M</a:t>
              </a:r>
              <a:r>
                <a:rPr kumimoji="0" lang="de-DE" sz="1100" b="0" i="0" u="none" strike="noStrike" kern="0" cap="none" spc="0" normalizeH="0" baseline="-25000" noProof="0" dirty="0">
                  <a:ln>
                    <a:noFill/>
                  </a:ln>
                  <a:solidFill>
                    <a:srgbClr val="FFFFFF"/>
                  </a:solidFill>
                  <a:effectLst/>
                  <a:uLnTx/>
                  <a:uFillTx/>
                  <a:cs typeface="+mn-cs"/>
                </a:rPr>
                <a:t>ʘ</a:t>
              </a:r>
              <a:r>
                <a:rPr kumimoji="0" lang="de-DE" sz="1100" b="0" i="0" u="none" strike="noStrike" kern="0" cap="none" spc="0" normalizeH="0" baseline="0" noProof="0" dirty="0">
                  <a:ln>
                    <a:noFill/>
                  </a:ln>
                  <a:solidFill>
                    <a:srgbClr val="FFFFFF"/>
                  </a:solidFill>
                  <a:effectLst/>
                  <a:uLnTx/>
                  <a:uFillTx/>
                  <a:cs typeface="+mn-cs"/>
                </a:rPr>
                <a:t> 10</a:t>
              </a:r>
              <a:r>
                <a:rPr kumimoji="0" lang="de-DE" sz="1100" b="0" i="0" u="none" strike="noStrike" kern="0" cap="none" spc="0" normalizeH="0" baseline="30000" noProof="0" dirty="0">
                  <a:ln>
                    <a:noFill/>
                  </a:ln>
                  <a:solidFill>
                    <a:srgbClr val="FFFFFF"/>
                  </a:solidFill>
                  <a:effectLst/>
                  <a:uLnTx/>
                  <a:uFillTx/>
                  <a:cs typeface="+mn-cs"/>
                </a:rPr>
                <a:t>11</a:t>
              </a:r>
              <a:r>
                <a:rPr kumimoji="0" lang="de-DE" sz="1100" b="0" i="0" u="none" strike="noStrike" kern="0" cap="none" spc="0" normalizeH="0" baseline="0" noProof="0" dirty="0">
                  <a:ln>
                    <a:noFill/>
                  </a:ln>
                  <a:solidFill>
                    <a:srgbClr val="FFFFFF"/>
                  </a:solidFill>
                  <a:effectLst/>
                  <a:uLnTx/>
                  <a:uFillTx/>
                  <a:cs typeface="+mn-cs"/>
                </a:rPr>
                <a:t> a</a:t>
              </a:r>
              <a:endParaRPr kumimoji="0" lang="de-DE" sz="1100" b="0" i="0" u="none" strike="noStrike" kern="0" cap="none" spc="0" normalizeH="0" baseline="-25000" noProof="0" dirty="0">
                <a:ln>
                  <a:noFill/>
                </a:ln>
                <a:solidFill>
                  <a:srgbClr val="FFFFFF"/>
                </a:solidFill>
                <a:effectLst/>
                <a:uLnTx/>
                <a:uFillTx/>
                <a:cs typeface="+mn-cs"/>
              </a:endParaRPr>
            </a:p>
          </p:txBody>
        </p:sp>
        <p:sp>
          <p:nvSpPr>
            <p:cNvPr id="610" name="Text Box 4"/>
            <p:cNvSpPr txBox="1">
              <a:spLocks noChangeArrowheads="1"/>
            </p:cNvSpPr>
            <p:nvPr/>
          </p:nvSpPr>
          <p:spPr bwMode="auto">
            <a:xfrm>
              <a:off x="4493483" y="3644796"/>
              <a:ext cx="2189925" cy="329126"/>
            </a:xfrm>
            <a:prstGeom prst="rect">
              <a:avLst/>
            </a:prstGeom>
            <a:solidFill>
              <a:srgbClr val="000000"/>
            </a:solid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1 M</a:t>
              </a:r>
              <a:r>
                <a:rPr kumimoji="0" lang="de-DE" sz="1100" b="0" i="0" u="none" strike="noStrike" kern="0" cap="none" spc="0" normalizeH="0" baseline="-25000" noProof="0" dirty="0">
                  <a:ln>
                    <a:noFill/>
                  </a:ln>
                  <a:solidFill>
                    <a:srgbClr val="FFFFFF"/>
                  </a:solidFill>
                  <a:effectLst/>
                  <a:uLnTx/>
                  <a:uFillTx/>
                  <a:cs typeface="+mn-cs"/>
                </a:rPr>
                <a:t>ʘ </a:t>
              </a:r>
              <a:r>
                <a:rPr kumimoji="0" lang="de-DE" sz="1100" b="0" i="0" u="none" strike="noStrike" kern="0" cap="none" spc="0" normalizeH="0" baseline="0" noProof="0" dirty="0">
                  <a:ln>
                    <a:noFill/>
                  </a:ln>
                  <a:solidFill>
                    <a:srgbClr val="FFFFFF"/>
                  </a:solidFill>
                  <a:effectLst/>
                  <a:uLnTx/>
                  <a:uFillTx/>
                  <a:cs typeface="+mn-cs"/>
                </a:rPr>
                <a:t>10</a:t>
              </a:r>
              <a:r>
                <a:rPr kumimoji="0" lang="de-DE" sz="1100" b="0" i="0" u="none" strike="noStrike" kern="0" cap="none" spc="0" normalizeH="0" baseline="30000" noProof="0" dirty="0">
                  <a:ln>
                    <a:noFill/>
                  </a:ln>
                  <a:solidFill>
                    <a:srgbClr val="FFFFFF"/>
                  </a:solidFill>
                  <a:effectLst/>
                  <a:uLnTx/>
                  <a:uFillTx/>
                  <a:cs typeface="+mn-cs"/>
                </a:rPr>
                <a:t>10</a:t>
              </a:r>
              <a:r>
                <a:rPr kumimoji="0" lang="de-DE" sz="1100" b="0" i="0" u="none" strike="noStrike" kern="0" cap="none" spc="0" normalizeH="0" baseline="0" noProof="0" dirty="0">
                  <a:ln>
                    <a:noFill/>
                  </a:ln>
                  <a:solidFill>
                    <a:srgbClr val="FFFFFF"/>
                  </a:solidFill>
                  <a:effectLst/>
                  <a:uLnTx/>
                  <a:uFillTx/>
                  <a:cs typeface="+mn-cs"/>
                </a:rPr>
                <a:t> a</a:t>
              </a:r>
              <a:endParaRPr kumimoji="0" lang="de-DE" sz="1100" b="0" i="0" u="none" strike="noStrike" kern="0" cap="none" spc="0" normalizeH="0" baseline="-25000" noProof="0" dirty="0">
                <a:ln>
                  <a:noFill/>
                </a:ln>
                <a:solidFill>
                  <a:srgbClr val="FFFFFF"/>
                </a:solidFill>
                <a:effectLst/>
                <a:uLnTx/>
                <a:uFillTx/>
                <a:cs typeface="+mn-cs"/>
              </a:endParaRPr>
            </a:p>
          </p:txBody>
        </p:sp>
        <p:sp>
          <p:nvSpPr>
            <p:cNvPr id="611" name="Text Box 4"/>
            <p:cNvSpPr txBox="1">
              <a:spLocks noChangeArrowheads="1"/>
            </p:cNvSpPr>
            <p:nvPr/>
          </p:nvSpPr>
          <p:spPr bwMode="auto">
            <a:xfrm>
              <a:off x="3135655" y="2659791"/>
              <a:ext cx="1672016" cy="329126"/>
            </a:xfrm>
            <a:prstGeom prst="rect">
              <a:avLst/>
            </a:prstGeom>
            <a:solidFill>
              <a:srgbClr val="000000"/>
            </a:solid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5 M</a:t>
              </a:r>
              <a:r>
                <a:rPr kumimoji="0" lang="de-DE" sz="1100" b="0" i="0" u="none" strike="noStrike" kern="0" cap="none" spc="0" normalizeH="0" baseline="-25000" noProof="0" dirty="0">
                  <a:ln>
                    <a:noFill/>
                  </a:ln>
                  <a:solidFill>
                    <a:srgbClr val="FFFFFF"/>
                  </a:solidFill>
                  <a:effectLst/>
                  <a:uLnTx/>
                  <a:uFillTx/>
                  <a:cs typeface="+mn-cs"/>
                </a:rPr>
                <a:t>ʘ</a:t>
              </a:r>
              <a:r>
                <a:rPr kumimoji="0" lang="de-DE" sz="1100" b="0" i="0" u="none" strike="noStrike" kern="0" cap="none" spc="0" normalizeH="0" baseline="0" noProof="0" dirty="0">
                  <a:ln>
                    <a:noFill/>
                  </a:ln>
                  <a:solidFill>
                    <a:srgbClr val="FFFFFF"/>
                  </a:solidFill>
                  <a:effectLst/>
                  <a:uLnTx/>
                  <a:uFillTx/>
                  <a:cs typeface="+mn-cs"/>
                </a:rPr>
                <a:t> 10</a:t>
              </a:r>
              <a:r>
                <a:rPr kumimoji="0" lang="de-DE" sz="1100" b="0" i="0" u="none" strike="noStrike" kern="0" cap="none" spc="0" normalizeH="0" baseline="30000" noProof="0" dirty="0">
                  <a:ln>
                    <a:noFill/>
                  </a:ln>
                  <a:solidFill>
                    <a:srgbClr val="FFFFFF"/>
                  </a:solidFill>
                  <a:effectLst/>
                  <a:uLnTx/>
                  <a:uFillTx/>
                  <a:cs typeface="+mn-cs"/>
                </a:rPr>
                <a:t>8</a:t>
              </a:r>
              <a:r>
                <a:rPr kumimoji="0" lang="de-DE" sz="1100" b="0" i="0" u="none" strike="noStrike" kern="0" cap="none" spc="0" normalizeH="0" baseline="0" noProof="0" dirty="0">
                  <a:ln>
                    <a:noFill/>
                  </a:ln>
                  <a:solidFill>
                    <a:srgbClr val="FFFFFF"/>
                  </a:solidFill>
                  <a:effectLst/>
                  <a:uLnTx/>
                  <a:uFillTx/>
                  <a:cs typeface="+mn-cs"/>
                </a:rPr>
                <a:t> a</a:t>
              </a:r>
              <a:endParaRPr kumimoji="0" lang="de-DE" sz="1100" b="0" i="0" u="none" strike="noStrike" kern="0" cap="none" spc="0" normalizeH="0" baseline="-25000" noProof="0" dirty="0">
                <a:ln>
                  <a:noFill/>
                </a:ln>
                <a:solidFill>
                  <a:srgbClr val="FFFFFF"/>
                </a:solidFill>
                <a:effectLst/>
                <a:uLnTx/>
                <a:uFillTx/>
                <a:cs typeface="+mn-cs"/>
              </a:endParaRPr>
            </a:p>
          </p:txBody>
        </p:sp>
        <p:sp>
          <p:nvSpPr>
            <p:cNvPr id="612" name="Text Box 4"/>
            <p:cNvSpPr txBox="1">
              <a:spLocks noChangeArrowheads="1"/>
            </p:cNvSpPr>
            <p:nvPr/>
          </p:nvSpPr>
          <p:spPr bwMode="auto">
            <a:xfrm>
              <a:off x="2100415" y="1657243"/>
              <a:ext cx="2046426" cy="329126"/>
            </a:xfrm>
            <a:prstGeom prst="rect">
              <a:avLst/>
            </a:prstGeom>
            <a:solidFill>
              <a:srgbClr val="000000"/>
            </a:solid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20 M</a:t>
              </a:r>
              <a:r>
                <a:rPr kumimoji="0" lang="de-DE" sz="1100" b="0" i="0" u="none" strike="noStrike" kern="0" cap="none" spc="0" normalizeH="0" baseline="-25000" noProof="0" dirty="0">
                  <a:ln>
                    <a:noFill/>
                  </a:ln>
                  <a:solidFill>
                    <a:srgbClr val="FFFFFF"/>
                  </a:solidFill>
                  <a:effectLst/>
                  <a:uLnTx/>
                  <a:uFillTx/>
                  <a:cs typeface="+mn-cs"/>
                </a:rPr>
                <a:t>ʘ </a:t>
              </a:r>
              <a:r>
                <a:rPr kumimoji="0" lang="de-DE" sz="1100" b="0" i="0" u="none" strike="noStrike" kern="0" cap="none" spc="0" normalizeH="0" baseline="0" noProof="0" dirty="0">
                  <a:ln>
                    <a:noFill/>
                  </a:ln>
                  <a:solidFill>
                    <a:srgbClr val="FFFFFF"/>
                  </a:solidFill>
                  <a:effectLst/>
                  <a:uLnTx/>
                  <a:uFillTx/>
                  <a:cs typeface="+mn-cs"/>
                </a:rPr>
                <a:t>10</a:t>
              </a:r>
              <a:r>
                <a:rPr kumimoji="0" lang="de-DE" sz="1100" b="0" i="0" u="none" strike="noStrike" kern="0" cap="none" spc="0" normalizeH="0" baseline="30000" noProof="0" dirty="0">
                  <a:ln>
                    <a:noFill/>
                  </a:ln>
                  <a:solidFill>
                    <a:srgbClr val="FFFFFF"/>
                  </a:solidFill>
                  <a:effectLst/>
                  <a:uLnTx/>
                  <a:uFillTx/>
                  <a:cs typeface="+mn-cs"/>
                </a:rPr>
                <a:t>7</a:t>
              </a:r>
              <a:r>
                <a:rPr kumimoji="0" lang="de-DE" sz="1100" b="0" i="0" u="none" strike="noStrike" kern="0" cap="none" spc="0" normalizeH="0" baseline="0" noProof="0" dirty="0">
                  <a:ln>
                    <a:noFill/>
                  </a:ln>
                  <a:solidFill>
                    <a:srgbClr val="FFFFFF"/>
                  </a:solidFill>
                  <a:effectLst/>
                  <a:uLnTx/>
                  <a:uFillTx/>
                  <a:cs typeface="+mn-cs"/>
                </a:rPr>
                <a:t> a</a:t>
              </a:r>
            </a:p>
          </p:txBody>
        </p:sp>
        <p:sp>
          <p:nvSpPr>
            <p:cNvPr id="613" name="Line 5"/>
            <p:cNvSpPr>
              <a:spLocks noChangeShapeType="1"/>
            </p:cNvSpPr>
            <p:nvPr/>
          </p:nvSpPr>
          <p:spPr bwMode="auto">
            <a:xfrm flipV="1">
              <a:off x="1682436" y="1926203"/>
              <a:ext cx="372462" cy="234431"/>
            </a:xfrm>
            <a:prstGeom prst="line">
              <a:avLst/>
            </a:prstGeom>
            <a:noFill/>
            <a:ln w="19050">
              <a:solidFill>
                <a:srgbClr val="FFFFFF"/>
              </a:solidFill>
              <a:round/>
              <a:headEnd/>
              <a:tailEnd type="none" w="med" len="lg"/>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14" name="Line 5"/>
            <p:cNvSpPr>
              <a:spLocks noChangeShapeType="1"/>
            </p:cNvSpPr>
            <p:nvPr/>
          </p:nvSpPr>
          <p:spPr bwMode="auto">
            <a:xfrm flipV="1">
              <a:off x="2438400" y="3005702"/>
              <a:ext cx="695998" cy="448697"/>
            </a:xfrm>
            <a:prstGeom prst="line">
              <a:avLst/>
            </a:prstGeom>
            <a:noFill/>
            <a:ln w="19050">
              <a:solidFill>
                <a:srgbClr val="FFFFFF"/>
              </a:solidFill>
              <a:round/>
              <a:headEnd/>
              <a:tailEnd type="none" w="med" len="lg"/>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15" name="Line 5"/>
            <p:cNvSpPr>
              <a:spLocks noChangeShapeType="1"/>
            </p:cNvSpPr>
            <p:nvPr/>
          </p:nvSpPr>
          <p:spPr bwMode="auto">
            <a:xfrm flipV="1">
              <a:off x="3543300" y="3628002"/>
              <a:ext cx="607098" cy="372497"/>
            </a:xfrm>
            <a:prstGeom prst="line">
              <a:avLst/>
            </a:prstGeom>
            <a:noFill/>
            <a:ln w="19050">
              <a:solidFill>
                <a:srgbClr val="FFFFFF"/>
              </a:solidFill>
              <a:round/>
              <a:headEnd/>
              <a:tailEnd type="none" w="med" len="lg"/>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16" name="Line 5"/>
            <p:cNvSpPr>
              <a:spLocks noChangeShapeType="1"/>
            </p:cNvSpPr>
            <p:nvPr/>
          </p:nvSpPr>
          <p:spPr bwMode="auto">
            <a:xfrm flipV="1">
              <a:off x="4097023" y="3915340"/>
              <a:ext cx="372462" cy="234431"/>
            </a:xfrm>
            <a:prstGeom prst="line">
              <a:avLst/>
            </a:prstGeom>
            <a:noFill/>
            <a:ln w="19050">
              <a:solidFill>
                <a:srgbClr val="FFFFFF"/>
              </a:solidFill>
              <a:round/>
              <a:headEnd/>
              <a:tailEnd type="none" w="med" len="lg"/>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17" name="Line 5"/>
            <p:cNvSpPr>
              <a:spLocks noChangeShapeType="1"/>
            </p:cNvSpPr>
            <p:nvPr/>
          </p:nvSpPr>
          <p:spPr bwMode="auto">
            <a:xfrm flipV="1">
              <a:off x="4997136" y="4415403"/>
              <a:ext cx="372462" cy="234431"/>
            </a:xfrm>
            <a:prstGeom prst="line">
              <a:avLst/>
            </a:prstGeom>
            <a:noFill/>
            <a:ln w="19050">
              <a:solidFill>
                <a:srgbClr val="FFFFFF"/>
              </a:solidFill>
              <a:round/>
              <a:headEnd/>
              <a:tailEnd type="none" w="med" len="lg"/>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srgbClr val="FFFFFF"/>
                </a:solidFill>
                <a:effectLst/>
                <a:uLnTx/>
                <a:uFillTx/>
                <a:cs typeface="+mn-cs"/>
              </a:endParaRPr>
            </a:p>
          </p:txBody>
        </p:sp>
        <p:sp>
          <p:nvSpPr>
            <p:cNvPr id="618" name="Text Box 4"/>
            <p:cNvSpPr txBox="1">
              <a:spLocks noChangeArrowheads="1"/>
            </p:cNvSpPr>
            <p:nvPr/>
          </p:nvSpPr>
          <p:spPr bwMode="auto">
            <a:xfrm>
              <a:off x="4163223" y="3312568"/>
              <a:ext cx="1841652" cy="329126"/>
            </a:xfrm>
            <a:prstGeom prst="rect">
              <a:avLst/>
            </a:prstGeom>
            <a:solidFill>
              <a:srgbClr val="000000"/>
            </a:soli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srgbClr val="FFFFFF"/>
                  </a:solidFill>
                  <a:effectLst/>
                  <a:uLnTx/>
                  <a:uFillTx/>
                  <a:cs typeface="+mn-cs"/>
                </a:rPr>
                <a:t>2 M</a:t>
              </a:r>
              <a:r>
                <a:rPr kumimoji="0" lang="de-DE" sz="1100" b="0" i="0" u="none" strike="noStrike" kern="0" cap="none" spc="0" normalizeH="0" baseline="-25000" noProof="0" dirty="0">
                  <a:ln>
                    <a:noFill/>
                  </a:ln>
                  <a:solidFill>
                    <a:srgbClr val="FFFFFF"/>
                  </a:solidFill>
                  <a:effectLst/>
                  <a:uLnTx/>
                  <a:uFillTx/>
                  <a:cs typeface="+mn-cs"/>
                </a:rPr>
                <a:t>ʘ</a:t>
              </a:r>
              <a:r>
                <a:rPr kumimoji="0" lang="de-DE" sz="1100" b="0" i="0" u="none" strike="noStrike" kern="0" cap="none" spc="0" normalizeH="0" baseline="0" noProof="0" dirty="0">
                  <a:ln>
                    <a:noFill/>
                  </a:ln>
                  <a:solidFill>
                    <a:srgbClr val="FFFFFF"/>
                  </a:solidFill>
                  <a:effectLst/>
                  <a:uLnTx/>
                  <a:uFillTx/>
                  <a:cs typeface="+mn-cs"/>
                </a:rPr>
                <a:t> 10</a:t>
              </a:r>
              <a:r>
                <a:rPr kumimoji="0" lang="de-DE" sz="1100" b="0" i="0" u="none" strike="noStrike" kern="0" cap="none" spc="0" normalizeH="0" baseline="30000" noProof="0" dirty="0">
                  <a:ln>
                    <a:noFill/>
                  </a:ln>
                  <a:solidFill>
                    <a:srgbClr val="FFFFFF"/>
                  </a:solidFill>
                  <a:effectLst/>
                  <a:uLnTx/>
                  <a:uFillTx/>
                  <a:cs typeface="+mn-cs"/>
                </a:rPr>
                <a:t>9</a:t>
              </a:r>
              <a:r>
                <a:rPr kumimoji="0" lang="de-DE" sz="1100" b="0" i="0" u="none" strike="noStrike" kern="0" cap="none" spc="0" normalizeH="0" baseline="0" noProof="0" dirty="0">
                  <a:ln>
                    <a:noFill/>
                  </a:ln>
                  <a:solidFill>
                    <a:srgbClr val="FFFFFF"/>
                  </a:solidFill>
                  <a:effectLst/>
                  <a:uLnTx/>
                  <a:uFillTx/>
                  <a:cs typeface="+mn-cs"/>
                </a:rPr>
                <a:t> a</a:t>
              </a:r>
            </a:p>
          </p:txBody>
        </p:sp>
      </p:grpSp>
      <p:sp>
        <p:nvSpPr>
          <p:cNvPr id="619" name="Text Box 4"/>
          <p:cNvSpPr txBox="1">
            <a:spLocks noChangeArrowheads="1"/>
          </p:cNvSpPr>
          <p:nvPr/>
        </p:nvSpPr>
        <p:spPr bwMode="auto">
          <a:xfrm>
            <a:off x="504056" y="2061320"/>
            <a:ext cx="1368152" cy="307777"/>
          </a:xfrm>
          <a:prstGeom prst="rect">
            <a:avLst/>
          </a:prstGeom>
          <a:noFill/>
          <a:ln w="9525">
            <a:noFill/>
            <a:miter lim="800000"/>
            <a:headEnd/>
            <a:tailEnd/>
          </a:ln>
        </p:spPr>
        <p:txBody>
          <a:bodyPr wrap="square">
            <a:spAutoFit/>
          </a:bodyPr>
          <a:lstStyle/>
          <a:p>
            <a:pPr>
              <a:spcBef>
                <a:spcPct val="50000"/>
              </a:spcBef>
            </a:pPr>
            <a:r>
              <a:rPr lang="de-DE" sz="1400" dirty="0">
                <a:solidFill>
                  <a:srgbClr val="FFFFFF"/>
                </a:solidFill>
                <a:cs typeface="+mn-cs"/>
              </a:rPr>
              <a:t>Leuchtkraft M</a:t>
            </a:r>
          </a:p>
        </p:txBody>
      </p:sp>
      <p:sp>
        <p:nvSpPr>
          <p:cNvPr id="281" name="Inhaltsplatzhalter 2"/>
          <p:cNvSpPr txBox="1">
            <a:spLocks/>
          </p:cNvSpPr>
          <p:nvPr/>
        </p:nvSpPr>
        <p:spPr bwMode="auto">
          <a:xfrm>
            <a:off x="396000" y="548600"/>
            <a:ext cx="8435400" cy="682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0" cap="small" dirty="0">
                <a:solidFill>
                  <a:schemeClr val="bg1"/>
                </a:solidFill>
                <a:latin typeface="+mn-lt"/>
                <a:cs typeface="+mn-cs"/>
              </a:rPr>
              <a:t>Lebensdauer der Sterne</a:t>
            </a:r>
            <a:endParaRPr kumimoji="0" lang="de-DE" sz="2400" b="1" i="0" u="none" strike="noStrike" kern="0" cap="small" spc="0" normalizeH="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mn-lt"/>
                <a:ea typeface="+mn-ea"/>
                <a:cs typeface="+mn-cs"/>
              </a:rPr>
              <a:t>	</a:t>
            </a:r>
            <a:endParaRPr kumimoji="0" lang="de-DE" sz="2400" b="0" i="0" u="none" strike="noStrike" kern="0" cap="none" spc="0" normalizeH="0" baseline="0" noProof="0" dirty="0">
              <a:ln>
                <a:noFill/>
              </a:ln>
              <a:solidFill>
                <a:srgbClr val="FFFF23"/>
              </a:solidFill>
              <a:effectLst/>
              <a:uLnTx/>
              <a:uFillTx/>
              <a:latin typeface="+mn-lt"/>
              <a:ea typeface="+mn-ea"/>
              <a:cs typeface="+mn-cs"/>
            </a:endParaRPr>
          </a:p>
        </p:txBody>
      </p:sp>
      <p:sp>
        <p:nvSpPr>
          <p:cNvPr id="283" name="Rechteck 282"/>
          <p:cNvSpPr/>
          <p:nvPr/>
        </p:nvSpPr>
        <p:spPr>
          <a:xfrm>
            <a:off x="7470648" y="6264207"/>
            <a:ext cx="1673352" cy="276999"/>
          </a:xfrm>
          <a:prstGeom prst="rect">
            <a:avLst/>
          </a:prstGeom>
        </p:spPr>
        <p:txBody>
          <a:bodyPr wrap="square">
            <a:spAutoFit/>
          </a:bodyPr>
          <a:lstStyle>
            <a:defPPr>
              <a:defRPr lang="de-DE"/>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de-DE" sz="1200" kern="0" dirty="0">
                <a:solidFill>
                  <a:srgbClr val="FFFFFF"/>
                </a:solidFill>
              </a:rPr>
              <a:t>Grafiken</a:t>
            </a:r>
            <a:r>
              <a:rPr kumimoji="0" lang="de-DE" sz="1200" b="0" i="0" u="none" strike="noStrike" kern="0" cap="none" spc="0" normalizeH="0" baseline="0" noProof="0" dirty="0">
                <a:ln>
                  <a:noFill/>
                </a:ln>
                <a:solidFill>
                  <a:srgbClr val="FFFFFF"/>
                </a:solidFill>
                <a:effectLst/>
                <a:uLnTx/>
                <a:uFillTx/>
              </a:rPr>
              <a:t>: S. Hanssen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619" grpId="0"/>
      <p:bldP spid="2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txBox="1">
            <a:spLocks/>
          </p:cNvSpPr>
          <p:nvPr/>
        </p:nvSpPr>
        <p:spPr bwMode="auto">
          <a:xfrm>
            <a:off x="395536" y="1484784"/>
            <a:ext cx="8435400" cy="5040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de-DE" sz="800" b="0" i="0" u="none" strike="noStrike" kern="0" cap="none" spc="0" normalizeH="0" baseline="0" noProof="0" dirty="0">
              <a:ln>
                <a:noFill/>
              </a:ln>
              <a:solidFill>
                <a:schemeClr val="bg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ts val="1200"/>
              </a:spcAft>
              <a:buClrTx/>
              <a:buSzTx/>
              <a:tabLst/>
              <a:defRPr/>
            </a:pPr>
            <a:r>
              <a:rPr kumimoji="0" lang="de-DE" sz="2400" b="0" i="0" u="none" strike="noStrike" kern="0" cap="none" spc="0" normalizeH="0" baseline="0" noProof="0" dirty="0">
                <a:ln>
                  <a:noFill/>
                </a:ln>
                <a:solidFill>
                  <a:schemeClr val="bg1"/>
                </a:solidFill>
                <a:effectLst/>
                <a:uLnTx/>
                <a:uFillTx/>
                <a:latin typeface="+mn-lt"/>
                <a:ea typeface="+mn-ea"/>
                <a:cs typeface="+mn-cs"/>
              </a:rPr>
              <a:t>Entscheidend ist die Zeit auf der Hauptreihe.</a:t>
            </a:r>
          </a:p>
          <a:p>
            <a:pPr marL="342900" marR="0" lvl="0" indent="-342900" algn="just" defTabSz="914400" rtl="0" eaLnBrk="1" fontAlgn="base" latinLnBrk="0" hangingPunct="1">
              <a:lnSpc>
                <a:spcPct val="100000"/>
              </a:lnSpc>
              <a:spcBef>
                <a:spcPct val="20000"/>
              </a:spcBef>
              <a:spcAft>
                <a:spcPts val="1200"/>
              </a:spcAft>
              <a:buClrTx/>
              <a:buSzTx/>
              <a:tabLst/>
              <a:defRPr/>
            </a:pPr>
            <a:r>
              <a:rPr lang="de-DE" sz="2400" kern="0" dirty="0">
                <a:solidFill>
                  <a:schemeClr val="bg1"/>
                </a:solidFill>
                <a:latin typeface="+mn-lt"/>
                <a:cs typeface="+mn-cs"/>
              </a:rPr>
              <a:t>Leben auf der Erde seit 4 Ga.</a:t>
            </a:r>
          </a:p>
          <a:p>
            <a:pPr marL="342900" marR="0" lvl="0" indent="-342900" algn="just" defTabSz="914400" rtl="0" eaLnBrk="1" fontAlgn="base" latinLnBrk="0" hangingPunct="1">
              <a:lnSpc>
                <a:spcPct val="100000"/>
              </a:lnSpc>
              <a:spcBef>
                <a:spcPct val="20000"/>
              </a:spcBef>
              <a:spcAft>
                <a:spcPts val="1200"/>
              </a:spcAft>
              <a:buClrTx/>
              <a:buSzTx/>
              <a:tabLst/>
              <a:defRPr/>
            </a:pPr>
            <a:r>
              <a:rPr kumimoji="0" lang="de-DE" sz="2400" b="0" i="0" u="none" strike="noStrike" kern="0" cap="none" spc="0" normalizeH="0" baseline="0" noProof="0" dirty="0">
                <a:ln>
                  <a:noFill/>
                </a:ln>
                <a:solidFill>
                  <a:schemeClr val="bg1"/>
                </a:solidFill>
                <a:effectLst/>
                <a:uLnTx/>
                <a:uFillTx/>
                <a:latin typeface="+mn-lt"/>
                <a:ea typeface="+mn-ea"/>
                <a:cs typeface="+mn-cs"/>
              </a:rPr>
              <a:t>Intelligentes</a:t>
            </a:r>
            <a:r>
              <a:rPr kumimoji="0" lang="de-DE" sz="2400" b="0" i="0" u="none" strike="noStrike" kern="0" cap="none" spc="0" normalizeH="0" noProof="0" dirty="0">
                <a:ln>
                  <a:noFill/>
                </a:ln>
                <a:solidFill>
                  <a:schemeClr val="bg1"/>
                </a:solidFill>
                <a:effectLst/>
                <a:uLnTx/>
                <a:uFillTx/>
                <a:latin typeface="+mn-lt"/>
                <a:ea typeface="+mn-ea"/>
                <a:cs typeface="+mn-cs"/>
              </a:rPr>
              <a:t> Leben seit etwa 2,5 Ma.</a:t>
            </a:r>
          </a:p>
          <a:p>
            <a:pPr marR="0" lvl="0" algn="just" defTabSz="914400" rtl="0" eaLnBrk="1" fontAlgn="base" latinLnBrk="0" hangingPunct="1">
              <a:lnSpc>
                <a:spcPct val="100000"/>
              </a:lnSpc>
              <a:spcBef>
                <a:spcPct val="20000"/>
              </a:spcBef>
              <a:spcAft>
                <a:spcPts val="1200"/>
              </a:spcAft>
              <a:buClrTx/>
              <a:buSzTx/>
              <a:tabLst/>
              <a:defRPr/>
            </a:pPr>
            <a:r>
              <a:rPr lang="de-DE" sz="2400" kern="0" baseline="0" dirty="0">
                <a:solidFill>
                  <a:schemeClr val="bg1"/>
                </a:solidFill>
                <a:latin typeface="+mn-lt"/>
                <a:cs typeface="+mn-cs"/>
              </a:rPr>
              <a:t>Stern</a:t>
            </a:r>
            <a:r>
              <a:rPr lang="de-DE" sz="2400" kern="0" dirty="0">
                <a:solidFill>
                  <a:schemeClr val="bg1"/>
                </a:solidFill>
                <a:latin typeface="+mn-lt"/>
                <a:cs typeface="+mn-cs"/>
              </a:rPr>
              <a:t> muss 5 </a:t>
            </a:r>
            <a:r>
              <a:rPr lang="de-DE" sz="2400" kern="0" dirty="0" err="1">
                <a:solidFill>
                  <a:schemeClr val="bg1"/>
                </a:solidFill>
                <a:latin typeface="+mn-lt"/>
                <a:cs typeface="+mn-cs"/>
              </a:rPr>
              <a:t>Ga</a:t>
            </a:r>
            <a:r>
              <a:rPr lang="de-DE" sz="2400" kern="0" dirty="0">
                <a:solidFill>
                  <a:schemeClr val="bg1"/>
                </a:solidFill>
                <a:latin typeface="+mn-lt"/>
                <a:cs typeface="+mn-cs"/>
              </a:rPr>
              <a:t> auf der Hauptreihe bleiben, damit intelligentes Leben entstehen kann.</a:t>
            </a:r>
          </a:p>
          <a:p>
            <a:pPr marL="342900" lvl="0" indent="-342900" algn="just">
              <a:spcBef>
                <a:spcPct val="20000"/>
              </a:spcBef>
              <a:spcAft>
                <a:spcPts val="1200"/>
              </a:spcAft>
            </a:pPr>
            <a:r>
              <a:rPr lang="de-DE" sz="2400" dirty="0">
                <a:solidFill>
                  <a:srgbClr val="FFFFFF"/>
                </a:solidFill>
              </a:rPr>
              <a:t>→ </a:t>
            </a:r>
            <a:r>
              <a:rPr lang="de-DE" sz="2400" dirty="0">
                <a:solidFill>
                  <a:schemeClr val="bg1"/>
                </a:solidFill>
              </a:rPr>
              <a:t>Nur G -,K -, und M - Sterne</a:t>
            </a:r>
          </a:p>
          <a:p>
            <a:pPr marL="342900" lvl="0" indent="-342900" algn="just">
              <a:spcBef>
                <a:spcPct val="20000"/>
              </a:spcBef>
              <a:spcAft>
                <a:spcPts val="1200"/>
              </a:spcAft>
            </a:pPr>
            <a:r>
              <a:rPr kumimoji="0" lang="de-DE" sz="2400" b="0" i="0" u="none" strike="noStrike" kern="0" cap="none" spc="0" normalizeH="0" baseline="0" noProof="0" dirty="0">
                <a:ln>
                  <a:noFill/>
                </a:ln>
                <a:solidFill>
                  <a:schemeClr val="bg1"/>
                </a:solidFill>
                <a:effectLst/>
                <a:uLnTx/>
                <a:uFillTx/>
                <a:latin typeface="+mn-lt"/>
                <a:ea typeface="+mn-ea"/>
                <a:cs typeface="+mn-cs"/>
              </a:rPr>
              <a:t>	(Sonne: G2: 12 </a:t>
            </a:r>
            <a:r>
              <a:rPr kumimoji="0" lang="de-DE" sz="2400" b="0" i="0" u="none" strike="noStrike" kern="0" cap="none" spc="0" normalizeH="0" baseline="0" noProof="0" dirty="0" err="1">
                <a:ln>
                  <a:noFill/>
                </a:ln>
                <a:solidFill>
                  <a:schemeClr val="bg1"/>
                </a:solidFill>
                <a:effectLst/>
                <a:uLnTx/>
                <a:uFillTx/>
                <a:latin typeface="+mn-lt"/>
                <a:ea typeface="+mn-ea"/>
                <a:cs typeface="+mn-cs"/>
              </a:rPr>
              <a:t>Ga</a:t>
            </a:r>
            <a:r>
              <a:rPr kumimoji="0" lang="de-DE" sz="2400" b="0" i="0" u="none" strike="noStrike" kern="0" cap="none" spc="0" normalizeH="0" baseline="0" noProof="0" dirty="0">
                <a:ln>
                  <a:noFill/>
                </a:ln>
                <a:solidFill>
                  <a:schemeClr val="bg1"/>
                </a:solidFill>
                <a:effectLst/>
                <a:uLnTx/>
                <a:uFillTx/>
                <a:latin typeface="+mn-lt"/>
                <a:ea typeface="+mn-ea"/>
                <a:cs typeface="+mn-cs"/>
              </a:rPr>
              <a:t> auf der Hauptreihe)</a:t>
            </a:r>
          </a:p>
          <a:p>
            <a:pPr marL="342900" marR="0" lvl="0" indent="-342900" algn="just" defTabSz="914400" rtl="0" eaLnBrk="1" fontAlgn="base" latinLnBrk="0" hangingPunct="1">
              <a:lnSpc>
                <a:spcPct val="100000"/>
              </a:lnSpc>
              <a:spcBef>
                <a:spcPct val="20000"/>
              </a:spcBef>
              <a:spcAft>
                <a:spcPct val="0"/>
              </a:spcAft>
              <a:buClrTx/>
              <a:buSzTx/>
              <a:buFontTx/>
              <a:buNone/>
              <a:tabLst/>
              <a:defRPr/>
            </a:pPr>
            <a:endParaRPr kumimoji="0" lang="de-DE" sz="2400" b="0" i="0" u="none" strike="noStrike" kern="0" cap="none" spc="0" normalizeH="0" baseline="0" noProof="0" dirty="0">
              <a:ln>
                <a:noFill/>
              </a:ln>
              <a:solidFill>
                <a:schemeClr val="bg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endParaRPr kumimoji="0" lang="de-DE" sz="2400" b="0" i="0" u="none" strike="noStrike" kern="0" cap="none" spc="0" normalizeH="0" baseline="0" noProof="0" dirty="0">
              <a:ln>
                <a:noFill/>
              </a:ln>
              <a:solidFill>
                <a:schemeClr val="bg1"/>
              </a:solidFill>
              <a:effectLst/>
              <a:uLnTx/>
              <a:uFillTx/>
              <a:latin typeface="+mn-lt"/>
              <a:ea typeface="+mn-ea"/>
              <a:cs typeface="+mn-cs"/>
            </a:endParaRPr>
          </a:p>
        </p:txBody>
      </p:sp>
      <p:sp>
        <p:nvSpPr>
          <p:cNvPr id="4" name="Inhaltsplatzhalter 2"/>
          <p:cNvSpPr txBox="1">
            <a:spLocks/>
          </p:cNvSpPr>
          <p:nvPr/>
        </p:nvSpPr>
        <p:spPr bwMode="auto">
          <a:xfrm>
            <a:off x="396000" y="548600"/>
            <a:ext cx="8435400" cy="682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kern="0" cap="small" dirty="0">
                <a:solidFill>
                  <a:schemeClr val="bg1"/>
                </a:solidFill>
                <a:latin typeface="+mn-lt"/>
                <a:cs typeface="+mn-cs"/>
              </a:rPr>
              <a:t>Lebensdauer der Sterne</a:t>
            </a:r>
            <a:endParaRPr kumimoji="0" lang="de-DE" sz="2400" b="1" i="0" u="none" strike="noStrike" kern="0" cap="small" spc="0" normalizeH="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dirty="0">
              <a:ln>
                <a:noFill/>
              </a:ln>
              <a:solidFill>
                <a:srgbClr val="FFFFFF"/>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0" cap="none" spc="0" normalizeH="0" baseline="0" noProof="0" dirty="0">
                <a:ln>
                  <a:noFill/>
                </a:ln>
                <a:solidFill>
                  <a:srgbClr val="FFFFFF"/>
                </a:solidFill>
                <a:effectLst/>
                <a:uLnTx/>
                <a:uFillTx/>
                <a:latin typeface="+mn-lt"/>
                <a:ea typeface="+mn-ea"/>
                <a:cs typeface="+mn-cs"/>
              </a:rPr>
              <a:t>	</a:t>
            </a:r>
            <a:endParaRPr kumimoji="0" lang="de-DE" sz="2400" b="0" i="0" u="none" strike="noStrike" kern="0" cap="none" spc="0" normalizeH="0" baseline="0" noProof="0" dirty="0">
              <a:ln>
                <a:noFill/>
              </a:ln>
              <a:solidFill>
                <a:srgbClr val="FFFF23"/>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9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00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2017</Words>
  <Application>Microsoft Office PowerPoint</Application>
  <PresentationFormat>Bildschirmpräsentation (4:3)</PresentationFormat>
  <Paragraphs>385</Paragraphs>
  <Slides>24</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24</vt:i4>
      </vt:variant>
    </vt:vector>
  </HeadingPairs>
  <TitlesOfParts>
    <vt:vector size="32" baseType="lpstr">
      <vt:lpstr>MS Gothic</vt:lpstr>
      <vt:lpstr>ＭＳ Ｐゴシック</vt:lpstr>
      <vt:lpstr>Arial</vt:lpstr>
      <vt:lpstr>Calibri</vt:lpstr>
      <vt:lpstr>StarSymbol</vt:lpstr>
      <vt:lpstr>Tahoma</vt:lpstr>
      <vt:lpstr>Times New Roman</vt:lpstr>
      <vt:lpstr>9_Standarddesign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Unser Sonnensystem im Universum</dc:title>
  <dc:creator>Sven</dc:creator>
  <cp:lastModifiedBy>zwakh</cp:lastModifiedBy>
  <cp:revision>485</cp:revision>
  <dcterms:created xsi:type="dcterms:W3CDTF">2013-01-14T16:53:41Z</dcterms:created>
  <dcterms:modified xsi:type="dcterms:W3CDTF">2021-10-03T19:35:06Z</dcterms:modified>
</cp:coreProperties>
</file>