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"/>
  </p:notesMasterIdLst>
  <p:sldIdLst>
    <p:sldId id="463" r:id="rId2"/>
    <p:sldId id="467" r:id="rId3"/>
    <p:sldId id="468" r:id="rId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20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29.09.2021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0"/>
            <a:ext cx="9144000" cy="6871955"/>
            <a:chOff x="0" y="0"/>
            <a:chExt cx="9144000" cy="6871955"/>
          </a:xfrm>
        </p:grpSpPr>
        <p:grpSp>
          <p:nvGrpSpPr>
            <p:cNvPr id="61" name="Gruppieren 60"/>
            <p:cNvGrpSpPr/>
            <p:nvPr userDrawn="1"/>
          </p:nvGrpSpPr>
          <p:grpSpPr>
            <a:xfrm>
              <a:off x="0" y="1"/>
              <a:ext cx="9144000" cy="6871954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2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280" fontAlgn="auto"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</a:pPr>
                <a:r>
                  <a:rPr lang="de-DE" sz="1300" dirty="0">
                    <a:solidFill>
                      <a:srgbClr val="FFFF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ZPG </a:t>
                </a:r>
                <a:r>
                  <a:rPr lang="de-DE" sz="1300" dirty="0">
                    <a:solidFill>
                      <a:srgbClr val="CCCC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9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2" y="2"/>
                <a:ext cx="4685210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algn="l" defTabSz="82928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chemeClr val="bg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3.1.4 Struktur des Universums</a:t>
                </a:r>
              </a:p>
            </p:txBody>
          </p:sp>
        </p:grp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6904044" y="90000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 userDrawn="1"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 userDrawn="1"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 userDrawn="1"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 userDrawn="1"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 userDrawn="1"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 userDrawn="1"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 userDrawn="1"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 userDrawn="1"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 userDrawn="1"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" name="Titel 1"/>
            <p:cNvSpPr txBox="1">
              <a:spLocks/>
            </p:cNvSpPr>
            <p:nvPr userDrawn="1"/>
          </p:nvSpPr>
          <p:spPr>
            <a:xfrm>
              <a:off x="6882493" y="0"/>
              <a:ext cx="2251107" cy="392400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r" defTabSz="914210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Supernovae </a:t>
              </a:r>
              <a:r>
                <a:rPr lang="de-DE" sz="2200" b="0" cap="small" dirty="0" err="1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Ia</a:t>
              </a:r>
              <a:endParaRPr lang="de-DE" sz="2200" b="0" cap="small" dirty="0">
                <a:solidFill>
                  <a:srgbClr val="FFFFFF"/>
                </a:solidFill>
                <a:ea typeface="MS Gothic" pitchFamily="2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pernova_2012Z_in_spiral_galaxy_NGC_1309,_annotate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ahubble.org/images/heic1409b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438276" y="5372102"/>
            <a:ext cx="638175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Supernovae </a:t>
            </a:r>
            <a:r>
              <a:rPr lang="de-DE" sz="4000" b="1" cap="small" dirty="0" err="1">
                <a:solidFill>
                  <a:srgbClr val="000000"/>
                </a:solidFill>
              </a:rPr>
              <a:t>Ia</a:t>
            </a:r>
            <a:endParaRPr lang="de-DE" sz="4000" b="1" cap="small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7779312" y="2452904"/>
            <a:ext cx="1274688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 1309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28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Inhaltsplatzhalter 6" descr="Ein Bild, das Monitor, drinnen, sitzend, Stern enthält.&#10;&#10;Automatisch generierte Beschreibung">
            <a:extLst>
              <a:ext uri="{FF2B5EF4-FFF2-40B4-BE49-F238E27FC236}">
                <a16:creationId xmlns:a16="http://schemas.microsoft.com/office/drawing/2014/main" id="{CBF6D321-4AC3-4A11-9D6B-4FECCEC3B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9" y="431999"/>
            <a:ext cx="7604999" cy="6084000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70358E0-5ACB-4641-89FA-11C675FF22AD}"/>
              </a:ext>
            </a:extLst>
          </p:cNvPr>
          <p:cNvSpPr txBox="1"/>
          <p:nvPr/>
        </p:nvSpPr>
        <p:spPr>
          <a:xfrm>
            <a:off x="7559195" y="3099225"/>
            <a:ext cx="1494805" cy="317008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„Supernova 2012Z in spiral </a:t>
            </a:r>
            <a:r>
              <a:rPr lang="de-DE" sz="1000" dirty="0" err="1">
                <a:solidFill>
                  <a:schemeClr val="bg1"/>
                </a:solidFill>
              </a:rPr>
              <a:t>galaxy</a:t>
            </a:r>
            <a:r>
              <a:rPr lang="de-DE" sz="1000" dirty="0">
                <a:solidFill>
                  <a:schemeClr val="bg1"/>
                </a:solidFill>
              </a:rPr>
              <a:t> NGC 1309, </a:t>
            </a:r>
            <a:r>
              <a:rPr lang="de-DE" sz="1000" dirty="0" err="1">
                <a:solidFill>
                  <a:schemeClr val="bg1"/>
                </a:solidFill>
              </a:rPr>
              <a:t>annotatedNGC</a:t>
            </a:r>
            <a:r>
              <a:rPr lang="de-DE" sz="1000" dirty="0">
                <a:solidFill>
                  <a:schemeClr val="bg1"/>
                </a:solidFill>
              </a:rPr>
              <a:t> 1309</a:t>
            </a:r>
          </a:p>
          <a:p>
            <a:pPr algn="l"/>
            <a:r>
              <a:rPr lang="de-DE" sz="1000" dirty="0">
                <a:solidFill>
                  <a:schemeClr val="bg1"/>
                </a:solidFill>
              </a:rPr>
              <a:t>28 </a:t>
            </a:r>
            <a:r>
              <a:rPr lang="de-DE" sz="1000" dirty="0" err="1">
                <a:solidFill>
                  <a:schemeClr val="bg1"/>
                </a:solidFill>
              </a:rPr>
              <a:t>Mpc</a:t>
            </a:r>
            <a:r>
              <a:rPr lang="de-DE" sz="1000" dirty="0">
                <a:solidFill>
                  <a:schemeClr val="bg1"/>
                </a:solidFill>
              </a:rPr>
              <a:t>“ von NASA, ESA, C. </a:t>
            </a:r>
            <a:r>
              <a:rPr lang="de-DE" sz="1000" dirty="0" err="1">
                <a:solidFill>
                  <a:schemeClr val="bg1"/>
                </a:solidFill>
              </a:rPr>
              <a:t>McCully</a:t>
            </a:r>
            <a:r>
              <a:rPr lang="de-DE" sz="1000" dirty="0">
                <a:solidFill>
                  <a:schemeClr val="bg1"/>
                </a:solidFill>
              </a:rPr>
              <a:t> and S. Jha (Rutgers University), R. Foley (University </a:t>
            </a:r>
            <a:r>
              <a:rPr lang="de-DE" sz="1000" dirty="0" err="1">
                <a:solidFill>
                  <a:schemeClr val="bg1"/>
                </a:solidFill>
              </a:rPr>
              <a:t>of</a:t>
            </a:r>
            <a:r>
              <a:rPr lang="de-DE" sz="1000" dirty="0">
                <a:solidFill>
                  <a:schemeClr val="bg1"/>
                </a:solidFill>
              </a:rPr>
              <a:t> Illinois), and Z. Levay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de-DE" sz="1000" dirty="0" err="1">
                <a:solidFill>
                  <a:schemeClr val="bg1"/>
                </a:solidFill>
              </a:rPr>
              <a:t>Acknowledgment</a:t>
            </a:r>
            <a:r>
              <a:rPr lang="de-DE" sz="1000" dirty="0">
                <a:solidFill>
                  <a:schemeClr val="bg1"/>
                </a:solidFill>
              </a:rPr>
              <a:t>: Hubble Heritage Team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/AURA), and A. Riess (JHU/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)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https://commons.wikimedia.org/wiki/File:Supernova_2012Z_in_spiral_galaxy_NGC_1309,_annotated.jpg</a:t>
            </a:r>
            <a:endParaRPr lang="de-DE" sz="1000" dirty="0">
              <a:solidFill>
                <a:schemeClr val="bg1"/>
              </a:solidFill>
            </a:endParaRPr>
          </a:p>
          <a:p>
            <a:pPr algn="l"/>
            <a:r>
              <a:rPr lang="de-DE" sz="1000" dirty="0">
                <a:solidFill>
                  <a:schemeClr val="bg1"/>
                </a:solidFill>
              </a:rPr>
              <a:t>[CC BY 4.0] 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7606765" y="3135147"/>
            <a:ext cx="1274688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 1309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780 </a:t>
            </a:r>
            <a:r>
              <a:rPr lang="de-DE" dirty="0" err="1">
                <a:solidFill>
                  <a:schemeClr val="bg1"/>
                </a:solidFill>
              </a:rPr>
              <a:t>Mpc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Inhaltsplatzhalter 5" descr="Ein Bild, das Monitor, Nacht, Stern, Uhrzeit enthält.&#10;&#10;Automatisch generierte Beschreibung">
            <a:extLst>
              <a:ext uri="{FF2B5EF4-FFF2-40B4-BE49-F238E27FC236}">
                <a16:creationId xmlns:a16="http://schemas.microsoft.com/office/drawing/2014/main" id="{95BEF2E0-F14A-4EAB-81DB-FA8C2EBE4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8" y="431999"/>
            <a:ext cx="7604998" cy="6084000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9222CD2-C61D-4F18-981C-920A6CF8A9DA}"/>
              </a:ext>
            </a:extLst>
          </p:cNvPr>
          <p:cNvSpPr txBox="1"/>
          <p:nvPr/>
        </p:nvSpPr>
        <p:spPr>
          <a:xfrm>
            <a:off x="7532483" y="3871466"/>
            <a:ext cx="1611517" cy="255453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„Galaxy Cluster MACS J1720+35“ von NASA, ESA, S. Perlmutter (UC Berkeley, LBNL), A. </a:t>
            </a:r>
            <a:r>
              <a:rPr lang="de-DE" sz="1000" dirty="0" err="1">
                <a:solidFill>
                  <a:schemeClr val="bg1"/>
                </a:solidFill>
              </a:rPr>
              <a:t>Koekemoer</a:t>
            </a:r>
            <a:r>
              <a:rPr lang="de-DE" sz="1000" dirty="0">
                <a:solidFill>
                  <a:schemeClr val="bg1"/>
                </a:solidFill>
              </a:rPr>
              <a:t>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), M. Postman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), A. Riess (</a:t>
            </a:r>
            <a:r>
              <a:rPr lang="de-DE" sz="1000" dirty="0" err="1">
                <a:solidFill>
                  <a:schemeClr val="bg1"/>
                </a:solidFill>
              </a:rPr>
              <a:t>STScI</a:t>
            </a:r>
            <a:r>
              <a:rPr lang="de-DE" sz="1000" dirty="0">
                <a:solidFill>
                  <a:schemeClr val="bg1"/>
                </a:solidFill>
              </a:rPr>
              <a:t>/JHU), J. Nordin (LBNL, UC Berkeley), D. Rubin (Florida State), and C. </a:t>
            </a:r>
            <a:r>
              <a:rPr lang="de-DE" sz="1000" dirty="0" err="1">
                <a:solidFill>
                  <a:schemeClr val="bg1"/>
                </a:solidFill>
              </a:rPr>
              <a:t>McCully</a:t>
            </a:r>
            <a:r>
              <a:rPr lang="de-DE" sz="1000" dirty="0">
                <a:solidFill>
                  <a:schemeClr val="bg1"/>
                </a:solidFill>
              </a:rPr>
              <a:t> (Rutgers University) 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https://esahubble.org/images/heic1409b/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de-DE" sz="1000" dirty="0">
                <a:solidFill>
                  <a:schemeClr val="bg1"/>
                </a:solidFill>
              </a:rPr>
              <a:t>[CC BY 4.0] </a:t>
            </a:r>
          </a:p>
          <a:p>
            <a:pPr algn="l"/>
            <a:endParaRPr lang="de-DE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87846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Bildschirmpräsentation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zwakh</cp:lastModifiedBy>
  <cp:revision>1074</cp:revision>
  <dcterms:created xsi:type="dcterms:W3CDTF">2008-04-07T08:58:10Z</dcterms:created>
  <dcterms:modified xsi:type="dcterms:W3CDTF">2021-09-29T19:24:34Z</dcterms:modified>
</cp:coreProperties>
</file>