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1"/>
  </p:notesMasterIdLst>
  <p:sldIdLst>
    <p:sldId id="463" r:id="rId2"/>
    <p:sldId id="467" r:id="rId3"/>
    <p:sldId id="468" r:id="rId4"/>
    <p:sldId id="469" r:id="rId5"/>
    <p:sldId id="470" r:id="rId6"/>
    <p:sldId id="473" r:id="rId7"/>
    <p:sldId id="474" r:id="rId8"/>
    <p:sldId id="471" r:id="rId9"/>
    <p:sldId id="472" r:id="rId10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53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05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5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1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11111"/>
    <a:srgbClr val="FF3300"/>
    <a:srgbClr val="A50021"/>
    <a:srgbClr val="993300"/>
    <a:srgbClr val="FF0000"/>
    <a:srgbClr val="FF9933"/>
    <a:srgbClr val="FFCC00"/>
    <a:srgbClr val="CC0000"/>
    <a:srgbClr val="FFF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0" autoAdjust="0"/>
    <p:restoredTop sz="92619" autoAdjust="0"/>
  </p:normalViewPr>
  <p:slideViewPr>
    <p:cSldViewPr snapToGrid="0">
      <p:cViewPr varScale="1">
        <p:scale>
          <a:sx n="106" d="100"/>
          <a:sy n="106" d="100"/>
        </p:scale>
        <p:origin x="20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2EE00-E047-4F06-88AA-997791578707}" type="datetimeFigureOut">
              <a:rPr lang="de-DE" smtClean="0"/>
              <a:pPr/>
              <a:t>29.09.2021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5BF5F-C8E6-4F48-B4F6-539FF6173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207BD8-F3AF-48B8-A7C4-DB3553FC27EC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71AF6E-282C-49BC-8050-302B2B8945CD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  <a:prstGeom prst="rect">
            <a:avLst/>
          </a:prstGeom>
        </p:spPr>
        <p:txBody>
          <a:bodyPr vert="eaVert"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  <a:prstGeom prst="rect">
            <a:avLst/>
          </a:prstGeom>
        </p:spPr>
        <p:txBody>
          <a:bodyPr vert="eaVert"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FD8B5C-C241-4413-A85E-0CF08C6E8113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  <a:prstGeom prst="rect">
            <a:avLst/>
          </a:prstGeom>
        </p:spPr>
        <p:txBody>
          <a:bodyPr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6AA5F-DDD2-46FD-BE67-FADDD7F3B0F4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91410" tIns="45706" rIns="91410" bIns="45706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10" tIns="45706" rIns="91410" bIns="45706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10" tIns="45706" rIns="91410" bIns="45706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10" tIns="45706" rIns="91410" bIns="45706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BE9B3F-B558-4940-AE3D-81B131373F84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82936" tIns="41469" rIns="82936" bIns="41469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5FE357D7-B9A9-4238-8189-C3CAFAFFC689}" type="slidenum">
              <a:rPr lang="de-DE" smtClean="0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82927" tIns="41464" rIns="82927" bIns="41464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</p:spPr>
        <p:txBody>
          <a:bodyPr lIns="82927" tIns="41464" rIns="82927" bIns="41464"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D4E5DB-4F2A-4BE2-A377-118AE9CC5E52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B6DD8A-9C2B-4C14-8ED5-8EBDE3CE74C8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lIns="82927" tIns="41464" rIns="82927" bIns="41464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  <a:prstGeom prst="rect">
            <a:avLst/>
          </a:prstGeom>
        </p:spPr>
        <p:txBody>
          <a:bodyPr lIns="82927" tIns="41464" rIns="82927" bIns="41464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BDEFE6-13E9-47FD-8FD1-7297F181BB9A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E8CB4B-1BFD-408D-9CC0-CB34BE8D6666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3A041A-C1A6-437C-9197-74CCDCD3A688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82927" tIns="41464" rIns="82927" bIns="41464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F3380C-02E4-4F5E-955D-564CAE7D3023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82927" tIns="41464" rIns="82927" bIns="41464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9F8417-8CBF-4E90-B936-2C91406CDAD0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ieren 36"/>
          <p:cNvGrpSpPr/>
          <p:nvPr userDrawn="1"/>
        </p:nvGrpSpPr>
        <p:grpSpPr>
          <a:xfrm>
            <a:off x="0" y="0"/>
            <a:ext cx="9144000" cy="6871955"/>
            <a:chOff x="0" y="0"/>
            <a:chExt cx="9144000" cy="6871955"/>
          </a:xfrm>
        </p:grpSpPr>
        <p:grpSp>
          <p:nvGrpSpPr>
            <p:cNvPr id="61" name="Gruppieren 60"/>
            <p:cNvGrpSpPr/>
            <p:nvPr userDrawn="1"/>
          </p:nvGrpSpPr>
          <p:grpSpPr>
            <a:xfrm>
              <a:off x="0" y="1"/>
              <a:ext cx="9144000" cy="6871954"/>
              <a:chOff x="0" y="0"/>
              <a:chExt cx="9144000" cy="6871954"/>
            </a:xfrm>
          </p:grpSpPr>
          <p:pic>
            <p:nvPicPr>
              <p:cNvPr id="58" name="Grafik 57" descr="Rahmen Astronomie unten.png"/>
              <p:cNvPicPr>
                <a:picLocks/>
              </p:cNvPicPr>
              <p:nvPr userDrawn="1"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0" y="6555600"/>
                <a:ext cx="9144000" cy="302400"/>
              </a:xfrm>
              <a:prstGeom prst="rect">
                <a:avLst/>
              </a:prstGeom>
            </p:spPr>
          </p:pic>
          <p:pic>
            <p:nvPicPr>
              <p:cNvPr id="53" name="Grafik 52" descr="Rahmen Astronomie oben.png"/>
              <p:cNvPicPr>
                <a:picLocks/>
              </p:cNvPicPr>
              <p:nvPr userDrawn="1"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0" y="0"/>
                <a:ext cx="9144000" cy="403200"/>
              </a:xfrm>
              <a:prstGeom prst="rect">
                <a:avLst/>
              </a:prstGeom>
            </p:spPr>
          </p:pic>
          <p:sp>
            <p:nvSpPr>
              <p:cNvPr id="55" name="Textfeld 54"/>
              <p:cNvSpPr txBox="1"/>
              <p:nvPr userDrawn="1"/>
            </p:nvSpPr>
            <p:spPr>
              <a:xfrm>
                <a:off x="864365" y="6550871"/>
                <a:ext cx="3501109" cy="321083"/>
              </a:xfrm>
              <a:prstGeom prst="rect">
                <a:avLst/>
              </a:prstGeom>
              <a:noFill/>
            </p:spPr>
            <p:txBody>
              <a:bodyPr wrap="square" lIns="82936" tIns="41469" rIns="82936" bIns="41469" rtlCol="0">
                <a:spAutoFit/>
              </a:bodyPr>
              <a:lstStyle/>
              <a:p>
                <a:pPr algn="l" defTabSz="8292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500" kern="0" dirty="0">
                    <a:solidFill>
                      <a:srgbClr val="FFFFFF"/>
                    </a:solidFill>
                    <a:latin typeface="Arial"/>
                  </a:rPr>
                  <a:t>E. Malz</a:t>
                </a:r>
              </a:p>
            </p:txBody>
          </p:sp>
          <p:sp>
            <p:nvSpPr>
              <p:cNvPr id="56" name="Rechteck 55"/>
              <p:cNvSpPr/>
              <p:nvPr userDrawn="1"/>
            </p:nvSpPr>
            <p:spPr>
              <a:xfrm>
                <a:off x="7515497" y="6580699"/>
                <a:ext cx="1604352" cy="243385"/>
              </a:xfrm>
              <a:prstGeom prst="rect">
                <a:avLst/>
              </a:prstGeom>
              <a:noFill/>
              <a:ln w="0">
                <a:solidFill>
                  <a:srgbClr val="CCCCFF"/>
                </a:solidFill>
                <a:prstDash val="solid"/>
              </a:ln>
            </p:spPr>
            <p:txBody>
              <a:bodyPr vert="horz" wrap="none" lIns="81631" tIns="40816" rIns="81631" bIns="40816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280" fontAlgn="auto" hangingPunct="0">
                  <a:spcBef>
                    <a:spcPts val="0"/>
                  </a:spcBef>
                  <a:spcAft>
                    <a:spcPts val="0"/>
                  </a:spcAft>
                  <a:buFont typeface="StarSymbol"/>
                  <a:buNone/>
                </a:pPr>
                <a:r>
                  <a:rPr lang="de-DE" sz="1300" dirty="0">
                    <a:solidFill>
                      <a:srgbClr val="FFFFFF"/>
                    </a:solidFill>
                    <a:latin typeface="Arial" pitchFamily="18"/>
                    <a:ea typeface="MS Gothic" pitchFamily="2"/>
                    <a:cs typeface="Tahoma" pitchFamily="2"/>
                  </a:rPr>
                  <a:t>ZPG </a:t>
                </a:r>
                <a:r>
                  <a:rPr lang="de-DE" sz="1300" dirty="0">
                    <a:solidFill>
                      <a:srgbClr val="CCCCFF"/>
                    </a:solidFill>
                    <a:latin typeface="Arial" pitchFamily="18"/>
                    <a:ea typeface="MS Gothic" pitchFamily="2"/>
                    <a:cs typeface="Tahoma" pitchFamily="2"/>
                  </a:rPr>
                  <a:t>Astronomie</a:t>
                </a:r>
              </a:p>
            </p:txBody>
          </p:sp>
          <p:pic>
            <p:nvPicPr>
              <p:cNvPr id="57" name="Grafik 56"/>
              <p:cNvPicPr>
                <a:picLocks noChangeAspect="1"/>
              </p:cNvPicPr>
              <p:nvPr userDrawn="1"/>
            </p:nvPicPr>
            <p:blipFill>
              <a:blip r:embed="rId19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65310" y="6597027"/>
                <a:ext cx="601250" cy="2119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" name="Titel 1"/>
              <p:cNvSpPr txBox="1">
                <a:spLocks/>
              </p:cNvSpPr>
              <p:nvPr userDrawn="1"/>
            </p:nvSpPr>
            <p:spPr>
              <a:xfrm>
                <a:off x="2" y="2"/>
                <a:ext cx="4685210" cy="392933"/>
              </a:xfrm>
              <a:prstGeom prst="rect">
                <a:avLst/>
              </a:prstGeom>
            </p:spPr>
            <p:txBody>
              <a:bodyPr lIns="82936" tIns="41469" rIns="82936" bIns="41469" anchor="ctr"/>
              <a:lstStyle/>
              <a:p>
                <a:pPr algn="l" defTabSz="82928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200" cap="small" dirty="0">
                    <a:solidFill>
                      <a:srgbClr val="FFFFD1"/>
                    </a:solidFill>
                    <a:latin typeface="Arial" pitchFamily="34" charset="0"/>
                    <a:ea typeface="MS Gothic" pitchFamily="2"/>
                    <a:cs typeface="Arial" pitchFamily="34" charset="0"/>
                  </a:rPr>
                  <a:t> </a:t>
                </a:r>
                <a:r>
                  <a:rPr lang="de-DE" sz="2200" b="1" cap="small" dirty="0">
                    <a:solidFill>
                      <a:schemeClr val="bg1"/>
                    </a:solidFill>
                    <a:latin typeface="Arial" pitchFamily="34" charset="0"/>
                    <a:ea typeface="MS Gothic" pitchFamily="2"/>
                    <a:cs typeface="Arial" pitchFamily="34" charset="0"/>
                  </a:rPr>
                  <a:t>3.1.4 Struktur des Universums</a:t>
                </a:r>
              </a:p>
            </p:txBody>
          </p:sp>
        </p:grpSp>
        <p:grpSp>
          <p:nvGrpSpPr>
            <p:cNvPr id="10" name="Group 3"/>
            <p:cNvGrpSpPr>
              <a:grpSpLocks noChangeAspect="1"/>
            </p:cNvGrpSpPr>
            <p:nvPr userDrawn="1"/>
          </p:nvGrpSpPr>
          <p:grpSpPr bwMode="auto">
            <a:xfrm flipH="1">
              <a:off x="5842724" y="90000"/>
              <a:ext cx="200164" cy="276654"/>
              <a:chOff x="2594" y="1944"/>
              <a:chExt cx="4024" cy="4274"/>
            </a:xfrm>
            <a:solidFill>
              <a:schemeClr val="bg1"/>
            </a:solidFill>
          </p:grpSpPr>
          <p:sp>
            <p:nvSpPr>
              <p:cNvPr id="11" name="Oval 4"/>
              <p:cNvSpPr>
                <a:spLocks noChangeAspect="1" noChangeArrowheads="1"/>
              </p:cNvSpPr>
              <p:nvPr userDrawn="1"/>
            </p:nvSpPr>
            <p:spPr bwMode="auto">
              <a:xfrm>
                <a:off x="4718" y="3030"/>
                <a:ext cx="360" cy="248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AutoShape 5"/>
              <p:cNvSpPr>
                <a:spLocks noChangeAspect="1" noChangeArrowheads="1"/>
              </p:cNvSpPr>
              <p:nvPr userDrawn="1"/>
            </p:nvSpPr>
            <p:spPr bwMode="auto">
              <a:xfrm>
                <a:off x="4679" y="3347"/>
                <a:ext cx="443" cy="127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6"/>
              <p:cNvSpPr>
                <a:spLocks noChangeAspect="1" noChangeArrowheads="1"/>
              </p:cNvSpPr>
              <p:nvPr userDrawn="1"/>
            </p:nvSpPr>
            <p:spPr bwMode="auto">
              <a:xfrm>
                <a:off x="4762" y="3234"/>
                <a:ext cx="270" cy="127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AutoShape 7"/>
              <p:cNvSpPr>
                <a:spLocks noChangeAspect="1" noChangeArrowheads="1"/>
              </p:cNvSpPr>
              <p:nvPr userDrawn="1"/>
            </p:nvSpPr>
            <p:spPr bwMode="auto">
              <a:xfrm rot="1325226">
                <a:off x="4201" y="3323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AutoShape 8"/>
              <p:cNvSpPr>
                <a:spLocks noChangeAspect="1" noChangeArrowheads="1"/>
              </p:cNvSpPr>
              <p:nvPr userDrawn="1"/>
            </p:nvSpPr>
            <p:spPr bwMode="auto">
              <a:xfrm rot="-1404692">
                <a:off x="5438" y="3294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" name="Group 9"/>
              <p:cNvGrpSpPr>
                <a:grpSpLocks noChangeAspect="1"/>
              </p:cNvGrpSpPr>
              <p:nvPr userDrawn="1"/>
            </p:nvGrpSpPr>
            <p:grpSpPr bwMode="auto">
              <a:xfrm rot="-1899001">
                <a:off x="2594" y="1944"/>
                <a:ext cx="4024" cy="755"/>
                <a:chOff x="1609" y="2901"/>
                <a:chExt cx="4024" cy="755"/>
              </a:xfrm>
              <a:grpFill/>
            </p:grpSpPr>
            <p:sp>
              <p:nvSpPr>
                <p:cNvPr id="23" name="Rectangle 10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4853" y="3074"/>
                  <a:ext cx="780" cy="51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AutoShape 11"/>
                <p:cNvSpPr>
                  <a:spLocks noChangeAspect="1" noChangeArrowheads="1"/>
                </p:cNvSpPr>
                <p:nvPr userDrawn="1"/>
              </p:nvSpPr>
              <p:spPr bwMode="auto">
                <a:xfrm rot="5400000">
                  <a:off x="3300" y="1980"/>
                  <a:ext cx="420" cy="2685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AutoShape 12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4005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AutoShape 13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3240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AutoShape 14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4785" y="3015"/>
                  <a:ext cx="143" cy="63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Rectangle 15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1822" y="3248"/>
                  <a:ext cx="345" cy="14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AutoShape 16"/>
                <p:cNvSpPr>
                  <a:spLocks noChangeAspect="1" noChangeArrowheads="1"/>
                </p:cNvSpPr>
                <p:nvPr userDrawn="1"/>
              </p:nvSpPr>
              <p:spPr bwMode="auto">
                <a:xfrm rot="16200000">
                  <a:off x="1628" y="3188"/>
                  <a:ext cx="210" cy="248"/>
                </a:xfrm>
                <a:prstGeom prst="flowChartPunchedCard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Rectangle 17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1664" y="2985"/>
                  <a:ext cx="150" cy="26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AutoShape 18"/>
                <p:cNvSpPr>
                  <a:spLocks noChangeAspect="1" noChangeArrowheads="1"/>
                </p:cNvSpPr>
                <p:nvPr userDrawn="1"/>
              </p:nvSpPr>
              <p:spPr bwMode="auto">
                <a:xfrm rot="5400000">
                  <a:off x="1668" y="2868"/>
                  <a:ext cx="143" cy="21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Rectangle 19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3240" y="3585"/>
                  <a:ext cx="908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Rectangle 20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2468" y="2963"/>
                  <a:ext cx="353" cy="15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Rectangle 21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2326" y="2997"/>
                  <a:ext cx="203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Rectangle 22"/>
                <p:cNvSpPr>
                  <a:spLocks noChangeAspect="1" noChangeArrowheads="1"/>
                </p:cNvSpPr>
                <p:nvPr userDrawn="1"/>
              </p:nvSpPr>
              <p:spPr bwMode="auto">
                <a:xfrm rot="16200000">
                  <a:off x="2425" y="313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Rectangle 23"/>
                <p:cNvSpPr>
                  <a:spLocks noChangeAspect="1" noChangeArrowheads="1"/>
                </p:cNvSpPr>
                <p:nvPr userDrawn="1"/>
              </p:nvSpPr>
              <p:spPr bwMode="auto">
                <a:xfrm rot="16200000">
                  <a:off x="2582" y="316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" name="Rectangle 24"/>
              <p:cNvSpPr>
                <a:spLocks noChangeAspect="1" noChangeArrowheads="1"/>
              </p:cNvSpPr>
              <p:nvPr userDrawn="1"/>
            </p:nvSpPr>
            <p:spPr bwMode="auto">
              <a:xfrm rot="-1899001">
                <a:off x="5164" y="2437"/>
                <a:ext cx="83" cy="143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5"/>
              <p:cNvSpPr>
                <a:spLocks noChangeAspect="1" noChangeArrowheads="1"/>
              </p:cNvSpPr>
              <p:nvPr userDrawn="1"/>
            </p:nvSpPr>
            <p:spPr bwMode="auto">
              <a:xfrm rot="-1899001">
                <a:off x="5179" y="3422"/>
                <a:ext cx="510" cy="19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AutoShape 26"/>
              <p:cNvSpPr>
                <a:spLocks noChangeAspect="1" noChangeArrowheads="1"/>
              </p:cNvSpPr>
              <p:nvPr userDrawn="1"/>
            </p:nvSpPr>
            <p:spPr bwMode="auto">
              <a:xfrm rot="14300999">
                <a:off x="4657" y="2493"/>
                <a:ext cx="457" cy="31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Oval 27"/>
              <p:cNvSpPr>
                <a:spLocks noChangeAspect="1" noChangeArrowheads="1"/>
              </p:cNvSpPr>
              <p:nvPr userDrawn="1"/>
            </p:nvSpPr>
            <p:spPr bwMode="auto">
              <a:xfrm rot="-1899001">
                <a:off x="4698" y="2759"/>
                <a:ext cx="383" cy="367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AutoShape 28"/>
              <p:cNvSpPr>
                <a:spLocks noChangeAspect="1" noChangeArrowheads="1"/>
              </p:cNvSpPr>
              <p:nvPr userDrawn="1"/>
            </p:nvSpPr>
            <p:spPr bwMode="auto">
              <a:xfrm rot="3500999">
                <a:off x="4589" y="2975"/>
                <a:ext cx="232" cy="1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9"/>
              <p:cNvSpPr>
                <a:spLocks noChangeAspect="1" noChangeArrowheads="1"/>
              </p:cNvSpPr>
              <p:nvPr userDrawn="1"/>
            </p:nvSpPr>
            <p:spPr bwMode="auto">
              <a:xfrm>
                <a:off x="4500" y="4275"/>
                <a:ext cx="833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8" name="Titel 1"/>
            <p:cNvSpPr txBox="1">
              <a:spLocks/>
            </p:cNvSpPr>
            <p:nvPr userDrawn="1"/>
          </p:nvSpPr>
          <p:spPr>
            <a:xfrm>
              <a:off x="5837465" y="0"/>
              <a:ext cx="3296136" cy="392400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r" defTabSz="914210" hangingPunct="0">
                <a:defRPr/>
              </a:pPr>
              <a:r>
                <a:rPr lang="de-DE" sz="2200" b="0" cap="small" dirty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0" cap="small" dirty="0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Galaxienklassifikation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vs.gsfc.nasa.gov/1274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berkeley.edu/wp-content/uploads/2016/04/HubbleNGC1600-collag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dromeda_Galaxy_(with_h-alpha)_rotated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sfc/5352955200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o.org/public/news/eso0525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o.org/public/images/sombrero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arburst_in_NGC_4449_(captured_by_the_Hubble_Space_Telescope)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sahubble.org/images/heic1910a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" name="Ellipse 64"/>
          <p:cNvSpPr/>
          <p:nvPr/>
        </p:nvSpPr>
        <p:spPr bwMode="auto">
          <a:xfrm>
            <a:off x="5467349" y="1676400"/>
            <a:ext cx="3420000" cy="341947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numCol="1" rtlCol="0" anchor="ctr" anchorCtr="0" compatLnSpc="1">
            <a:prstTxWarp prst="textNoShape">
              <a:avLst/>
            </a:prstTxWarp>
          </a:bodyPr>
          <a:lstStyle/>
          <a:p>
            <a:pPr defTabSz="914305"/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0" y="1"/>
            <a:ext cx="9144000" cy="6871954"/>
            <a:chOff x="0" y="0"/>
            <a:chExt cx="9144000" cy="6871954"/>
          </a:xfrm>
        </p:grpSpPr>
        <p:pic>
          <p:nvPicPr>
            <p:cNvPr id="12" name="Grafik 11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" name="Grafik 13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2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E. Malz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280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28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chemeClr val="bg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3.1.4 Struktur des Universums</a:t>
              </a:r>
            </a:p>
          </p:txBody>
        </p:sp>
      </p:grpSp>
      <p:grpSp>
        <p:nvGrpSpPr>
          <p:cNvPr id="1027" name="Group 3"/>
          <p:cNvGrpSpPr>
            <a:grpSpLocks noChangeAspect="1"/>
          </p:cNvGrpSpPr>
          <p:nvPr/>
        </p:nvGrpSpPr>
        <p:grpSpPr bwMode="auto">
          <a:xfrm flipH="1">
            <a:off x="6873875" y="3810001"/>
            <a:ext cx="842963" cy="1165225"/>
            <a:chOff x="2594" y="1944"/>
            <a:chExt cx="4024" cy="4274"/>
          </a:xfrm>
        </p:grpSpPr>
        <p:sp>
          <p:nvSpPr>
            <p:cNvPr id="1028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9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0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1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2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033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3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5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0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2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6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7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48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9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0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1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2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3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55" name="AutoShape 31"/>
          <p:cNvSpPr>
            <a:spLocks noChangeArrowheads="1"/>
          </p:cNvSpPr>
          <p:nvPr/>
        </p:nvSpPr>
        <p:spPr bwMode="auto">
          <a:xfrm rot="20790079">
            <a:off x="1552575" y="2576513"/>
            <a:ext cx="249238" cy="415925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056" name="Group 32"/>
          <p:cNvGrpSpPr>
            <a:grpSpLocks/>
          </p:cNvGrpSpPr>
          <p:nvPr/>
        </p:nvGrpSpPr>
        <p:grpSpPr bwMode="auto">
          <a:xfrm rot="20328475">
            <a:off x="565150" y="4597400"/>
            <a:ext cx="673100" cy="279400"/>
            <a:chOff x="8650" y="4564"/>
            <a:chExt cx="638" cy="283"/>
          </a:xfrm>
        </p:grpSpPr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8820" y="4564"/>
              <a:ext cx="296" cy="283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shade val="21569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650" y="4671"/>
              <a:ext cx="638" cy="6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71" y="15"/>
                </a:cxn>
                <a:cxn ang="0">
                  <a:pos x="41" y="42"/>
                </a:cxn>
                <a:cxn ang="0">
                  <a:pos x="320" y="66"/>
                </a:cxn>
                <a:cxn ang="0">
                  <a:pos x="596" y="36"/>
                </a:cxn>
                <a:cxn ang="0">
                  <a:pos x="575" y="12"/>
                </a:cxn>
                <a:cxn ang="0">
                  <a:pos x="464" y="3"/>
                </a:cxn>
              </a:cxnLst>
              <a:rect l="0" t="0" r="r" b="b"/>
              <a:pathLst>
                <a:path w="638" h="67">
                  <a:moveTo>
                    <a:pt x="167" y="0"/>
                  </a:moveTo>
                  <a:cubicBezTo>
                    <a:pt x="151" y="2"/>
                    <a:pt x="92" y="8"/>
                    <a:pt x="71" y="15"/>
                  </a:cubicBezTo>
                  <a:cubicBezTo>
                    <a:pt x="50" y="22"/>
                    <a:pt x="0" y="34"/>
                    <a:pt x="41" y="42"/>
                  </a:cubicBezTo>
                  <a:cubicBezTo>
                    <a:pt x="82" y="50"/>
                    <a:pt x="228" y="67"/>
                    <a:pt x="320" y="66"/>
                  </a:cubicBezTo>
                  <a:cubicBezTo>
                    <a:pt x="412" y="65"/>
                    <a:pt x="554" y="45"/>
                    <a:pt x="596" y="36"/>
                  </a:cubicBezTo>
                  <a:cubicBezTo>
                    <a:pt x="638" y="27"/>
                    <a:pt x="597" y="17"/>
                    <a:pt x="575" y="12"/>
                  </a:cubicBezTo>
                  <a:cubicBezTo>
                    <a:pt x="553" y="7"/>
                    <a:pt x="487" y="5"/>
                    <a:pt x="464" y="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7927976" y="804864"/>
            <a:ext cx="295275" cy="26193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>
            <a:off x="3017839" y="4213226"/>
            <a:ext cx="247650" cy="2317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642939" y="1085851"/>
            <a:ext cx="168275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4311650" y="2932113"/>
            <a:ext cx="168275" cy="15398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3" name="AutoShape 39"/>
          <p:cNvSpPr>
            <a:spLocks noChangeAspect="1" noChangeArrowheads="1"/>
          </p:cNvSpPr>
          <p:nvPr/>
        </p:nvSpPr>
        <p:spPr bwMode="auto">
          <a:xfrm>
            <a:off x="5716588" y="1273176"/>
            <a:ext cx="215900" cy="1920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064" name="Group 40"/>
          <p:cNvGrpSpPr>
            <a:grpSpLocks noChangeAspect="1"/>
          </p:cNvGrpSpPr>
          <p:nvPr/>
        </p:nvGrpSpPr>
        <p:grpSpPr bwMode="auto">
          <a:xfrm rot="19238221">
            <a:off x="2768601" y="866774"/>
            <a:ext cx="714375" cy="1349375"/>
            <a:chOff x="4612" y="6685"/>
            <a:chExt cx="1529" cy="2916"/>
          </a:xfrm>
        </p:grpSpPr>
        <p:sp>
          <p:nvSpPr>
            <p:cNvPr id="106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395289" y="3336925"/>
            <a:ext cx="169862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1" name="Text Box 57"/>
          <p:cNvSpPr txBox="1">
            <a:spLocks noChangeArrowheads="1"/>
          </p:cNvSpPr>
          <p:nvPr/>
        </p:nvSpPr>
        <p:spPr bwMode="auto">
          <a:xfrm>
            <a:off x="5172075" y="1746251"/>
            <a:ext cx="35718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1" defTabSz="914305">
              <a:spcBef>
                <a:spcPts val="563"/>
              </a:spcBef>
              <a:spcAft>
                <a:spcPts val="563"/>
              </a:spcAft>
            </a:pPr>
            <a:endParaRPr lang="de-DE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lvl="1" defTabSz="914305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latin typeface="Arial" pitchFamily="34" charset="0"/>
                <a:cs typeface="Arial" pitchFamily="34" charset="0"/>
              </a:rPr>
              <a:t>Astronomie</a:t>
            </a:r>
          </a:p>
          <a:p>
            <a:pPr lvl="1" defTabSz="914305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latin typeface="Arial" pitchFamily="34" charset="0"/>
                <a:cs typeface="Arial" pitchFamily="34" charset="0"/>
              </a:rPr>
              <a:t>Wahlfach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1438276" y="5372102"/>
            <a:ext cx="6381750" cy="70788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4000" b="1" cap="small" dirty="0">
                <a:solidFill>
                  <a:srgbClr val="000000"/>
                </a:solidFill>
              </a:rPr>
              <a:t>Galaxienklassifikation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B35E500-F892-45AB-A739-F41FBA42160E}"/>
              </a:ext>
            </a:extLst>
          </p:cNvPr>
          <p:cNvSpPr txBox="1"/>
          <p:nvPr/>
        </p:nvSpPr>
        <p:spPr>
          <a:xfrm>
            <a:off x="6632100" y="3771446"/>
            <a:ext cx="2069777" cy="9233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NGC 4993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Elliptische Galaxie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40 </a:t>
            </a:r>
            <a:r>
              <a:rPr lang="de-DE" dirty="0" err="1">
                <a:solidFill>
                  <a:schemeClr val="bg1"/>
                </a:solidFill>
              </a:rPr>
              <a:t>Mpc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Inhaltsplatzhalter 5" descr="Ein Bild, das draußen, Nacht, Objekt, Stern enthält.&#10;&#10;Automatisch generierte Beschreibung">
            <a:extLst>
              <a:ext uri="{FF2B5EF4-FFF2-40B4-BE49-F238E27FC236}">
                <a16:creationId xmlns:a16="http://schemas.microsoft.com/office/drawing/2014/main" id="{8383461A-5A7C-481F-B0D6-817319000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2000"/>
            <a:ext cx="5729628" cy="6120000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1B706EC-5E02-4E18-BE00-E84A8C75A9C8}"/>
              </a:ext>
            </a:extLst>
          </p:cNvPr>
          <p:cNvSpPr txBox="1"/>
          <p:nvPr/>
        </p:nvSpPr>
        <p:spPr>
          <a:xfrm>
            <a:off x="6365497" y="5072351"/>
            <a:ext cx="2336380" cy="70787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chemeClr val="bg1"/>
                </a:solidFill>
              </a:rPr>
              <a:t>Bild: „</a:t>
            </a:r>
            <a:r>
              <a:rPr lang="de-DE" sz="1000" dirty="0" err="1">
                <a:solidFill>
                  <a:schemeClr val="bg1"/>
                </a:solidFill>
              </a:rPr>
              <a:t>galaxy</a:t>
            </a:r>
            <a:r>
              <a:rPr lang="de-DE" sz="1000" dirty="0">
                <a:solidFill>
                  <a:schemeClr val="bg1"/>
                </a:solidFill>
              </a:rPr>
              <a:t> NGC 4993 “ von NASA and ESA via </a:t>
            </a:r>
            <a:r>
              <a:rPr lang="de-DE" sz="1000" dirty="0">
                <a:solidFill>
                  <a:schemeClr val="bg1"/>
                </a:solidFill>
                <a:hlinkClick r:id="rId3"/>
              </a:rPr>
              <a:t>https://svs.gsfc.nasa.gov/12740</a:t>
            </a:r>
            <a:r>
              <a:rPr lang="de-DE" sz="1000" dirty="0">
                <a:solidFill>
                  <a:schemeClr val="bg1"/>
                </a:solidFill>
              </a:rPr>
              <a:t> [Public Domain (PD-</a:t>
            </a:r>
            <a:r>
              <a:rPr lang="de-DE" sz="1000" dirty="0" err="1">
                <a:solidFill>
                  <a:schemeClr val="bg1"/>
                </a:solidFill>
              </a:rPr>
              <a:t>USGov</a:t>
            </a:r>
            <a:r>
              <a:rPr lang="de-DE" sz="1000" dirty="0">
                <a:solidFill>
                  <a:schemeClr val="bg1"/>
                </a:solidFill>
              </a:rPr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143188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B35E500-F892-45AB-A739-F41FBA42160E}"/>
              </a:ext>
            </a:extLst>
          </p:cNvPr>
          <p:cNvSpPr txBox="1"/>
          <p:nvPr/>
        </p:nvSpPr>
        <p:spPr>
          <a:xfrm>
            <a:off x="6856787" y="3073915"/>
            <a:ext cx="2069777" cy="9233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NGC 1600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Elliptische Galaxie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64Mpc</a:t>
            </a:r>
          </a:p>
        </p:txBody>
      </p:sp>
      <p:pic>
        <p:nvPicPr>
          <p:cNvPr id="7" name="Inhaltsplatzhalter 6" descr="Ein Bild, das Monitor, sitzend, Foto, schwarz enthält.&#10;&#10;Automatisch generierte Beschreibung">
            <a:extLst>
              <a:ext uri="{FF2B5EF4-FFF2-40B4-BE49-F238E27FC236}">
                <a16:creationId xmlns:a16="http://schemas.microsoft.com/office/drawing/2014/main" id="{3534C1BF-79C3-4B3F-A95D-02162C705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2000"/>
            <a:ext cx="6604787" cy="5283831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A798842-4B1C-4A5B-AC61-3129BA35D148}"/>
              </a:ext>
            </a:extLst>
          </p:cNvPr>
          <p:cNvSpPr txBox="1"/>
          <p:nvPr/>
        </p:nvSpPr>
        <p:spPr>
          <a:xfrm>
            <a:off x="6856787" y="4232625"/>
            <a:ext cx="2176922" cy="116954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sz="1000" dirty="0">
                <a:solidFill>
                  <a:schemeClr val="bg1"/>
                </a:solidFill>
              </a:rPr>
              <a:t>Bild: „</a:t>
            </a:r>
            <a:r>
              <a:rPr lang="de-DE" sz="1000" dirty="0" err="1">
                <a:solidFill>
                  <a:schemeClr val="bg1"/>
                </a:solidFill>
              </a:rPr>
              <a:t>Elliptical</a:t>
            </a:r>
            <a:r>
              <a:rPr lang="de-DE" sz="1000" dirty="0">
                <a:solidFill>
                  <a:schemeClr val="bg1"/>
                </a:solidFill>
              </a:rPr>
              <a:t> Galaxy NGC 1600“ von  NASA, ESA an C.-P. Ma (University </a:t>
            </a:r>
            <a:r>
              <a:rPr lang="de-DE" sz="1000" dirty="0" err="1">
                <a:solidFill>
                  <a:schemeClr val="bg1"/>
                </a:solidFill>
              </a:rPr>
              <a:t>of</a:t>
            </a:r>
            <a:r>
              <a:rPr lang="de-DE" sz="1000" dirty="0">
                <a:solidFill>
                  <a:schemeClr val="bg1"/>
                </a:solidFill>
              </a:rPr>
              <a:t> California, Berkeley) via </a:t>
            </a:r>
            <a:r>
              <a:rPr lang="de-DE" sz="1000" dirty="0">
                <a:solidFill>
                  <a:schemeClr val="bg1"/>
                </a:solidFill>
                <a:hlinkClick r:id="rId3"/>
              </a:rPr>
              <a:t>https://news.berkeley.edu/wp-content/uploads/2016/04/HubbleNGC1600-collage.jpg</a:t>
            </a:r>
            <a:endParaRPr lang="de-DE" sz="1000" dirty="0">
              <a:solidFill>
                <a:schemeClr val="bg1"/>
              </a:solidFill>
            </a:endParaRPr>
          </a:p>
          <a:p>
            <a:pPr algn="l"/>
            <a:r>
              <a:rPr lang="de-DE" sz="1000" dirty="0">
                <a:solidFill>
                  <a:schemeClr val="bg1"/>
                </a:solidFill>
              </a:rPr>
              <a:t>[Public Domain]</a:t>
            </a:r>
          </a:p>
        </p:txBody>
      </p:sp>
    </p:spTree>
    <p:extLst>
      <p:ext uri="{BB962C8B-B14F-4D97-AF65-F5344CB8AC3E}">
        <p14:creationId xmlns:p14="http://schemas.microsoft.com/office/powerpoint/2010/main" val="328555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B35E500-F892-45AB-A739-F41FBA42160E}"/>
              </a:ext>
            </a:extLst>
          </p:cNvPr>
          <p:cNvSpPr txBox="1"/>
          <p:nvPr/>
        </p:nvSpPr>
        <p:spPr>
          <a:xfrm>
            <a:off x="6840000" y="5220000"/>
            <a:ext cx="1505520" cy="9233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M31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Spiralgalaxie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760 kpc</a:t>
            </a:r>
          </a:p>
        </p:txBody>
      </p:sp>
      <p:pic>
        <p:nvPicPr>
          <p:cNvPr id="7" name="Inhaltsplatzhalter 6" descr="Ein Bild, das Objekt, Stern, Nacht, dunkel enthält.&#10;&#10;Automatisch generierte Beschreibung">
            <a:extLst>
              <a:ext uri="{FF2B5EF4-FFF2-40B4-BE49-F238E27FC236}">
                <a16:creationId xmlns:a16="http://schemas.microsoft.com/office/drawing/2014/main" id="{DBD66F36-5D1A-412C-B241-A7C3702F1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2001"/>
            <a:ext cx="7298780" cy="4788000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319DDBA-0119-424A-BADC-F3989C40E096}"/>
              </a:ext>
            </a:extLst>
          </p:cNvPr>
          <p:cNvSpPr txBox="1"/>
          <p:nvPr/>
        </p:nvSpPr>
        <p:spPr>
          <a:xfrm>
            <a:off x="246962" y="5779668"/>
            <a:ext cx="4976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dirty="0">
                <a:solidFill>
                  <a:schemeClr val="bg1"/>
                </a:solidFill>
              </a:rPr>
              <a:t>Bild: „</a:t>
            </a:r>
            <a:r>
              <a:rPr lang="en-US" sz="1000" dirty="0">
                <a:solidFill>
                  <a:schemeClr val="bg1"/>
                </a:solidFill>
              </a:rPr>
              <a:t>Andromeda Galaxy (with h-alpha) rotated” von </a:t>
            </a:r>
            <a:r>
              <a:rPr lang="de-DE" sz="1000" dirty="0">
                <a:solidFill>
                  <a:schemeClr val="bg1"/>
                </a:solidFill>
              </a:rPr>
              <a:t>Adam Evans via </a:t>
            </a:r>
            <a:r>
              <a:rPr lang="de-DE" sz="1000" dirty="0">
                <a:solidFill>
                  <a:schemeClr val="bg1"/>
                </a:solidFill>
                <a:hlinkClick r:id="rId3"/>
              </a:rPr>
              <a:t>https://commons.wikimedia.org/wiki/File:Andromeda_Galaxy_(with_h-alpha)_rotated.jpg</a:t>
            </a:r>
            <a:r>
              <a:rPr lang="de-DE" sz="1000" dirty="0">
                <a:solidFill>
                  <a:schemeClr val="bg1"/>
                </a:solidFill>
              </a:rPr>
              <a:t>  [CC BY 2.0]</a:t>
            </a:r>
          </a:p>
        </p:txBody>
      </p:sp>
    </p:spTree>
    <p:extLst>
      <p:ext uri="{BB962C8B-B14F-4D97-AF65-F5344CB8AC3E}">
        <p14:creationId xmlns:p14="http://schemas.microsoft.com/office/powerpoint/2010/main" val="15536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B35E500-F892-45AB-A739-F41FBA42160E}"/>
              </a:ext>
            </a:extLst>
          </p:cNvPr>
          <p:cNvSpPr txBox="1"/>
          <p:nvPr/>
        </p:nvSpPr>
        <p:spPr>
          <a:xfrm>
            <a:off x="6790416" y="4117064"/>
            <a:ext cx="1505520" cy="9233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M51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Spiralgalaxie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9,6 </a:t>
            </a:r>
            <a:r>
              <a:rPr lang="de-DE" dirty="0" err="1">
                <a:solidFill>
                  <a:schemeClr val="bg1"/>
                </a:solidFill>
              </a:rPr>
              <a:t>Mpc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Inhaltsplatzhalter 6" descr="Ein Bild, das Stern, Objekt, suchend, sitzend enthält.&#10;&#10;Automatisch generierte Beschreibung">
            <a:extLst>
              <a:ext uri="{FF2B5EF4-FFF2-40B4-BE49-F238E27FC236}">
                <a16:creationId xmlns:a16="http://schemas.microsoft.com/office/drawing/2014/main" id="{6E732A9C-C6E6-462E-8C2F-AB86505A9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24" y="392642"/>
            <a:ext cx="4543046" cy="6120000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8AD368D-266B-4A82-A544-63CEBBAC95C4}"/>
              </a:ext>
            </a:extLst>
          </p:cNvPr>
          <p:cNvSpPr txBox="1"/>
          <p:nvPr/>
        </p:nvSpPr>
        <p:spPr>
          <a:xfrm>
            <a:off x="6422800" y="5257666"/>
            <a:ext cx="2440544" cy="101565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sz="1000" dirty="0">
                <a:solidFill>
                  <a:schemeClr val="bg1"/>
                </a:solidFill>
              </a:rPr>
              <a:t>Bild: „The </a:t>
            </a:r>
            <a:r>
              <a:rPr lang="de-DE" sz="1000" dirty="0" err="1">
                <a:solidFill>
                  <a:schemeClr val="bg1"/>
                </a:solidFill>
              </a:rPr>
              <a:t>Two-faced</a:t>
            </a:r>
            <a:r>
              <a:rPr lang="de-DE" sz="1000" dirty="0">
                <a:solidFill>
                  <a:schemeClr val="bg1"/>
                </a:solidFill>
              </a:rPr>
              <a:t> Whirlpool Galaxy“ von </a:t>
            </a:r>
            <a:r>
              <a:rPr lang="en-US" sz="1000" dirty="0">
                <a:solidFill>
                  <a:schemeClr val="bg1"/>
                </a:solidFill>
              </a:rPr>
              <a:t>NASA, ESA, S. Beckwith (</a:t>
            </a:r>
            <a:r>
              <a:rPr lang="en-US" sz="1000" dirty="0" err="1">
                <a:solidFill>
                  <a:schemeClr val="bg1"/>
                </a:solidFill>
              </a:rPr>
              <a:t>STScI</a:t>
            </a:r>
            <a:r>
              <a:rPr lang="en-US" sz="1000" dirty="0">
                <a:solidFill>
                  <a:schemeClr val="bg1"/>
                </a:solidFill>
              </a:rPr>
              <a:t>), and the Hubble Heritage Team (</a:t>
            </a:r>
            <a:r>
              <a:rPr lang="en-US" sz="1000" dirty="0" err="1">
                <a:solidFill>
                  <a:schemeClr val="bg1"/>
                </a:solidFill>
              </a:rPr>
              <a:t>STScI</a:t>
            </a:r>
            <a:r>
              <a:rPr lang="en-US" sz="1000" dirty="0">
                <a:solidFill>
                  <a:schemeClr val="bg1"/>
                </a:solidFill>
              </a:rPr>
              <a:t>/AURA) via </a:t>
            </a:r>
            <a:r>
              <a:rPr lang="en-US" sz="1000" dirty="0">
                <a:solidFill>
                  <a:schemeClr val="bg1"/>
                </a:solidFill>
                <a:hlinkClick r:id="rId3"/>
              </a:rPr>
              <a:t>https://www.flickr.com/photos/gsfc/5352955200/</a:t>
            </a:r>
            <a:r>
              <a:rPr lang="en-US" sz="1000" dirty="0">
                <a:solidFill>
                  <a:schemeClr val="bg1"/>
                </a:solidFill>
              </a:rPr>
              <a:t> [CC BY 2.0]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0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B35E500-F892-45AB-A739-F41FBA42160E}"/>
              </a:ext>
            </a:extLst>
          </p:cNvPr>
          <p:cNvSpPr txBox="1"/>
          <p:nvPr/>
        </p:nvSpPr>
        <p:spPr>
          <a:xfrm>
            <a:off x="6740412" y="2431533"/>
            <a:ext cx="1505520" cy="9233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NGC4565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Spiralgalaxie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16,8 </a:t>
            </a:r>
            <a:r>
              <a:rPr lang="de-DE" dirty="0" err="1">
                <a:solidFill>
                  <a:schemeClr val="bg1"/>
                </a:solidFill>
              </a:rPr>
              <a:t>Mpc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Inhaltsplatzhalter 5" descr="Ein Bild, das Objekt, Stern, Skifahren, Nacht enthält.&#10;&#10;Automatisch generierte Beschreibung">
            <a:extLst>
              <a:ext uri="{FF2B5EF4-FFF2-40B4-BE49-F238E27FC236}">
                <a16:creationId xmlns:a16="http://schemas.microsoft.com/office/drawing/2014/main" id="{8907F9B6-EE70-485E-9654-D134994E7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2000"/>
            <a:ext cx="6125982" cy="6120000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1B706EC-5E02-4E18-BE00-E84A8C75A9C8}"/>
              </a:ext>
            </a:extLst>
          </p:cNvPr>
          <p:cNvSpPr txBox="1"/>
          <p:nvPr/>
        </p:nvSpPr>
        <p:spPr>
          <a:xfrm>
            <a:off x="6581869" y="3669066"/>
            <a:ext cx="2111304" cy="70787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chemeClr val="bg1"/>
                </a:solidFill>
              </a:rPr>
              <a:t>Bild: „Spiral </a:t>
            </a:r>
            <a:r>
              <a:rPr lang="de-DE" sz="1000" dirty="0" err="1">
                <a:solidFill>
                  <a:schemeClr val="bg1"/>
                </a:solidFill>
              </a:rPr>
              <a:t>galaxy</a:t>
            </a:r>
            <a:r>
              <a:rPr lang="de-DE" sz="1000" dirty="0">
                <a:solidFill>
                  <a:schemeClr val="bg1"/>
                </a:solidFill>
              </a:rPr>
              <a:t> NGC 4565“ von  ESO via </a:t>
            </a:r>
            <a:r>
              <a:rPr lang="de-DE" sz="1000" dirty="0">
                <a:solidFill>
                  <a:schemeClr val="bg1"/>
                </a:solidFill>
                <a:hlinkClick r:id="rId3"/>
              </a:rPr>
              <a:t>https://www.eso.org/public/news/eso0525/</a:t>
            </a:r>
            <a:r>
              <a:rPr lang="de-DE" sz="1000" dirty="0">
                <a:solidFill>
                  <a:schemeClr val="bg1"/>
                </a:solidFill>
              </a:rPr>
              <a:t> [CC BY 4.0]</a:t>
            </a:r>
          </a:p>
        </p:txBody>
      </p:sp>
    </p:spTree>
    <p:extLst>
      <p:ext uri="{BB962C8B-B14F-4D97-AF65-F5344CB8AC3E}">
        <p14:creationId xmlns:p14="http://schemas.microsoft.com/office/powerpoint/2010/main" val="196807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B35E500-F892-45AB-A739-F41FBA42160E}"/>
              </a:ext>
            </a:extLst>
          </p:cNvPr>
          <p:cNvSpPr txBox="1"/>
          <p:nvPr/>
        </p:nvSpPr>
        <p:spPr>
          <a:xfrm>
            <a:off x="6921481" y="3610070"/>
            <a:ext cx="1505520" cy="9233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M104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Spiralgalaxie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12,4 </a:t>
            </a:r>
            <a:r>
              <a:rPr lang="de-DE" dirty="0" err="1">
                <a:solidFill>
                  <a:schemeClr val="bg1"/>
                </a:solidFill>
              </a:rPr>
              <a:t>Mpc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Inhaltsplatzhalter 6" descr="Ein Bild, das Nacht, Schnee, Wasser, dunkel enthält.&#10;&#10;Automatisch generierte Beschreibung">
            <a:extLst>
              <a:ext uri="{FF2B5EF4-FFF2-40B4-BE49-F238E27FC236}">
                <a16:creationId xmlns:a16="http://schemas.microsoft.com/office/drawing/2014/main" id="{B256F0C0-E651-4395-895E-9BC4D8E64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9" y="432000"/>
            <a:ext cx="6305454" cy="6120000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4276483-E0B9-487E-A1FA-107E9571644C}"/>
              </a:ext>
            </a:extLst>
          </p:cNvPr>
          <p:cNvSpPr txBox="1"/>
          <p:nvPr/>
        </p:nvSpPr>
        <p:spPr>
          <a:xfrm>
            <a:off x="6704198" y="4999924"/>
            <a:ext cx="2122931" cy="86176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chemeClr val="bg1"/>
                </a:solidFill>
              </a:rPr>
              <a:t>Bild: „The Sombrero Galaxy“ von ESO/IDA/</a:t>
            </a:r>
            <a:r>
              <a:rPr lang="de-DE" sz="1000" dirty="0" err="1">
                <a:solidFill>
                  <a:schemeClr val="bg1"/>
                </a:solidFill>
              </a:rPr>
              <a:t>Danish</a:t>
            </a:r>
            <a:r>
              <a:rPr lang="de-DE" sz="1000" dirty="0">
                <a:solidFill>
                  <a:schemeClr val="bg1"/>
                </a:solidFill>
              </a:rPr>
              <a:t> 1.5 m/R. </a:t>
            </a:r>
            <a:r>
              <a:rPr lang="de-DE" sz="1000" dirty="0" err="1">
                <a:solidFill>
                  <a:schemeClr val="bg1"/>
                </a:solidFill>
              </a:rPr>
              <a:t>Gendler</a:t>
            </a:r>
            <a:r>
              <a:rPr lang="de-DE" sz="1000" dirty="0">
                <a:solidFill>
                  <a:schemeClr val="bg1"/>
                </a:solidFill>
              </a:rPr>
              <a:t> and J.-E. </a:t>
            </a:r>
            <a:r>
              <a:rPr lang="de-DE" sz="1000" dirty="0" err="1">
                <a:solidFill>
                  <a:schemeClr val="bg1"/>
                </a:solidFill>
              </a:rPr>
              <a:t>Ovaldsen</a:t>
            </a:r>
            <a:r>
              <a:rPr lang="de-DE" sz="1000" dirty="0">
                <a:solidFill>
                  <a:schemeClr val="bg1"/>
                </a:solidFill>
              </a:rPr>
              <a:t> via </a:t>
            </a:r>
            <a:r>
              <a:rPr lang="de-DE" sz="1000" dirty="0">
                <a:solidFill>
                  <a:schemeClr val="bg1"/>
                </a:solidFill>
                <a:hlinkClick r:id="rId3"/>
              </a:rPr>
              <a:t>https://www.eso.org/public/images/sombrero/</a:t>
            </a:r>
            <a:r>
              <a:rPr lang="de-DE" sz="1000" dirty="0">
                <a:solidFill>
                  <a:schemeClr val="bg1"/>
                </a:solidFill>
              </a:rPr>
              <a:t>  [CC-BY 4.0]</a:t>
            </a:r>
          </a:p>
        </p:txBody>
      </p:sp>
    </p:spTree>
    <p:extLst>
      <p:ext uri="{BB962C8B-B14F-4D97-AF65-F5344CB8AC3E}">
        <p14:creationId xmlns:p14="http://schemas.microsoft.com/office/powerpoint/2010/main" val="113156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B35E500-F892-45AB-A739-F41FBA42160E}"/>
              </a:ext>
            </a:extLst>
          </p:cNvPr>
          <p:cNvSpPr txBox="1"/>
          <p:nvPr/>
        </p:nvSpPr>
        <p:spPr>
          <a:xfrm>
            <a:off x="6840000" y="5220000"/>
            <a:ext cx="2018481" cy="9233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NGC4449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Irreguläre Galaxie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4 </a:t>
            </a:r>
            <a:r>
              <a:rPr lang="de-DE" dirty="0" err="1">
                <a:solidFill>
                  <a:schemeClr val="bg1"/>
                </a:solidFill>
              </a:rPr>
              <a:t>Mpc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Inhaltsplatzhalter 5" descr="Ein Bild, das Objekt, Stern, Computer enthält.&#10;&#10;Automatisch generierte Beschreibung">
            <a:extLst>
              <a:ext uri="{FF2B5EF4-FFF2-40B4-BE49-F238E27FC236}">
                <a16:creationId xmlns:a16="http://schemas.microsoft.com/office/drawing/2014/main" id="{64B1B28B-E937-450C-A557-51BE56830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2005"/>
            <a:ext cx="7416000" cy="4779845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1B706EC-5E02-4E18-BE00-E84A8C75A9C8}"/>
              </a:ext>
            </a:extLst>
          </p:cNvPr>
          <p:cNvSpPr txBox="1"/>
          <p:nvPr/>
        </p:nvSpPr>
        <p:spPr>
          <a:xfrm>
            <a:off x="285520" y="5435449"/>
            <a:ext cx="6160548" cy="70787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de-DE" sz="1000" dirty="0">
                <a:solidFill>
                  <a:schemeClr val="bg1"/>
                </a:solidFill>
              </a:rPr>
              <a:t>Bild:“</a:t>
            </a:r>
            <a:r>
              <a:rPr lang="en-US" sz="1000" dirty="0">
                <a:solidFill>
                  <a:schemeClr val="bg1"/>
                </a:solidFill>
              </a:rPr>
              <a:t>Starburst in NGC 4449 (captured by the Hubble Space Telescope)</a:t>
            </a:r>
            <a:r>
              <a:rPr lang="de-DE" sz="1000" dirty="0">
                <a:solidFill>
                  <a:schemeClr val="bg1"/>
                </a:solidFill>
              </a:rPr>
              <a:t>“ von NASA, ESA, A. </a:t>
            </a:r>
            <a:r>
              <a:rPr lang="de-DE" sz="1000" dirty="0" err="1">
                <a:solidFill>
                  <a:schemeClr val="bg1"/>
                </a:solidFill>
              </a:rPr>
              <a:t>Aloisi</a:t>
            </a:r>
            <a:r>
              <a:rPr lang="de-DE" sz="1000" dirty="0">
                <a:solidFill>
                  <a:schemeClr val="bg1"/>
                </a:solidFill>
              </a:rPr>
              <a:t> (</a:t>
            </a:r>
            <a:r>
              <a:rPr lang="de-DE" sz="1000" dirty="0" err="1">
                <a:solidFill>
                  <a:schemeClr val="bg1"/>
                </a:solidFill>
              </a:rPr>
              <a:t>STScI</a:t>
            </a:r>
            <a:r>
              <a:rPr lang="de-DE" sz="1000" dirty="0">
                <a:solidFill>
                  <a:schemeClr val="bg1"/>
                </a:solidFill>
              </a:rPr>
              <a:t>/ESA), and The Hubble Heritage (</a:t>
            </a:r>
            <a:r>
              <a:rPr lang="de-DE" sz="1000" dirty="0" err="1">
                <a:solidFill>
                  <a:schemeClr val="bg1"/>
                </a:solidFill>
              </a:rPr>
              <a:t>STScI</a:t>
            </a:r>
            <a:r>
              <a:rPr lang="de-DE" sz="1000" dirty="0">
                <a:solidFill>
                  <a:schemeClr val="bg1"/>
                </a:solidFill>
              </a:rPr>
              <a:t>/AURA)-ESA/Hubble </a:t>
            </a:r>
            <a:r>
              <a:rPr lang="de-DE" sz="1000" dirty="0" err="1">
                <a:solidFill>
                  <a:schemeClr val="bg1"/>
                </a:solidFill>
              </a:rPr>
              <a:t>Collaboration</a:t>
            </a:r>
            <a:r>
              <a:rPr lang="de-DE" sz="1000" dirty="0">
                <a:solidFill>
                  <a:schemeClr val="bg1"/>
                </a:solidFill>
              </a:rPr>
              <a:t> via </a:t>
            </a:r>
            <a:r>
              <a:rPr lang="de-DE" sz="1000" dirty="0">
                <a:solidFill>
                  <a:schemeClr val="bg1"/>
                </a:solidFill>
                <a:hlinkClick r:id="rId3"/>
              </a:rPr>
              <a:t>https://commons.wikimedia.org/wiki/File:Starburst_in_NGC_4449_(captured_by_the_Hubble_Space_Telescope).jpg</a:t>
            </a:r>
            <a:r>
              <a:rPr lang="de-DE" sz="1000" dirty="0">
                <a:solidFill>
                  <a:schemeClr val="bg1"/>
                </a:solidFill>
              </a:rPr>
              <a:t> [Public Domain]</a:t>
            </a:r>
          </a:p>
        </p:txBody>
      </p:sp>
    </p:spTree>
    <p:extLst>
      <p:ext uri="{BB962C8B-B14F-4D97-AF65-F5344CB8AC3E}">
        <p14:creationId xmlns:p14="http://schemas.microsoft.com/office/powerpoint/2010/main" val="368196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B35E500-F892-45AB-A739-F41FBA42160E}"/>
              </a:ext>
            </a:extLst>
          </p:cNvPr>
          <p:cNvSpPr txBox="1"/>
          <p:nvPr/>
        </p:nvSpPr>
        <p:spPr>
          <a:xfrm>
            <a:off x="6840000" y="2694083"/>
            <a:ext cx="2018481" cy="9233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NGC4485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Irreguläre Galaxie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7,7 </a:t>
            </a:r>
            <a:r>
              <a:rPr lang="de-DE" dirty="0" err="1">
                <a:solidFill>
                  <a:schemeClr val="bg1"/>
                </a:solidFill>
              </a:rPr>
              <a:t>Mpc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Inhaltsplatzhalter 6" descr="Ein Bild, das Objekt, Licht, Stern, Ende enthält.&#10;&#10;Automatisch generierte Beschreibung">
            <a:extLst>
              <a:ext uri="{FF2B5EF4-FFF2-40B4-BE49-F238E27FC236}">
                <a16:creationId xmlns:a16="http://schemas.microsoft.com/office/drawing/2014/main" id="{B702AEA0-E968-47DB-B3F8-6E17A3D06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1999"/>
            <a:ext cx="6567705" cy="579600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1B706EC-5E02-4E18-BE00-E84A8C75A9C8}"/>
              </a:ext>
            </a:extLst>
          </p:cNvPr>
          <p:cNvSpPr txBox="1"/>
          <p:nvPr/>
        </p:nvSpPr>
        <p:spPr>
          <a:xfrm>
            <a:off x="6840000" y="3741492"/>
            <a:ext cx="2236207" cy="163120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de-DE" sz="1000" dirty="0">
                <a:solidFill>
                  <a:schemeClr val="bg1"/>
                </a:solidFill>
              </a:rPr>
              <a:t>Bild: „NGC 4485 “ von </a:t>
            </a:r>
            <a:r>
              <a:rPr lang="en-US" sz="1000" dirty="0">
                <a:solidFill>
                  <a:schemeClr val="bg1"/>
                </a:solidFill>
              </a:rPr>
              <a:t>ESA/Hubble, NASA; Acknowledgement: T. Roberts (Durham University), D. </a:t>
            </a:r>
            <a:r>
              <a:rPr lang="en-US" sz="1000" dirty="0" err="1">
                <a:solidFill>
                  <a:schemeClr val="bg1"/>
                </a:solidFill>
              </a:rPr>
              <a:t>Calzetti</a:t>
            </a:r>
            <a:r>
              <a:rPr lang="en-US" sz="1000" dirty="0">
                <a:solidFill>
                  <a:schemeClr val="bg1"/>
                </a:solidFill>
              </a:rPr>
              <a:t> (University of Massachusetts) and the LEGUS Team, R. Tully (University of Hawaii) and R. </a:t>
            </a:r>
            <a:r>
              <a:rPr lang="en-US" sz="1000" dirty="0" err="1">
                <a:solidFill>
                  <a:schemeClr val="bg1"/>
                </a:solidFill>
              </a:rPr>
              <a:t>Chandar</a:t>
            </a:r>
            <a:r>
              <a:rPr lang="en-US" sz="1000" dirty="0">
                <a:solidFill>
                  <a:schemeClr val="bg1"/>
                </a:solidFill>
              </a:rPr>
              <a:t> (University of Toledo) via </a:t>
            </a:r>
            <a:r>
              <a:rPr lang="en-US" sz="1000" dirty="0">
                <a:solidFill>
                  <a:schemeClr val="bg1"/>
                </a:solidFill>
                <a:hlinkClick r:id="rId3"/>
              </a:rPr>
              <a:t>https://esahubble.org/images/heic1910a/</a:t>
            </a:r>
            <a:r>
              <a:rPr lang="en-US" sz="1000" dirty="0">
                <a:solidFill>
                  <a:schemeClr val="bg1"/>
                </a:solidFill>
              </a:rPr>
              <a:t> [CC BY 4.0]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46102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Bildschirmpräsentation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MS Gothic</vt:lpstr>
      <vt:lpstr>Arial</vt:lpstr>
      <vt:lpstr>Calibri</vt:lpstr>
      <vt:lpstr>StarSymbol</vt:lpstr>
      <vt:lpstr>Tahoma</vt:lpstr>
      <vt:lpstr>2_Standarddesign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Sven Hanssen</dc:creator>
  <cp:lastModifiedBy>zwakh</cp:lastModifiedBy>
  <cp:revision>1089</cp:revision>
  <dcterms:created xsi:type="dcterms:W3CDTF">2008-04-07T08:58:10Z</dcterms:created>
  <dcterms:modified xsi:type="dcterms:W3CDTF">2021-09-29T20:36:27Z</dcterms:modified>
</cp:coreProperties>
</file>