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6"/>
  </p:notesMasterIdLst>
  <p:sldIdLst>
    <p:sldId id="463" r:id="rId2"/>
    <p:sldId id="467" r:id="rId3"/>
    <p:sldId id="468" r:id="rId4"/>
    <p:sldId id="469" r:id="rId5"/>
  </p:sldIdLst>
  <p:sldSz cx="9144000" cy="6858000" type="screen4x3"/>
  <p:notesSz cx="6858000" cy="9144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53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305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58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61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763" algn="l" defTabSz="91430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915" algn="l" defTabSz="91430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068" algn="l" defTabSz="91430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220" algn="l" defTabSz="91430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11111"/>
    <a:srgbClr val="FF3300"/>
    <a:srgbClr val="A50021"/>
    <a:srgbClr val="993300"/>
    <a:srgbClr val="FF0000"/>
    <a:srgbClr val="FF9933"/>
    <a:srgbClr val="FFCC00"/>
    <a:srgbClr val="CC0000"/>
    <a:srgbClr val="FFF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0" autoAdjust="0"/>
    <p:restoredTop sz="92619" autoAdjust="0"/>
  </p:normalViewPr>
  <p:slideViewPr>
    <p:cSldViewPr snapToGrid="0">
      <p:cViewPr varScale="1">
        <p:scale>
          <a:sx n="106" d="100"/>
          <a:sy n="106" d="100"/>
        </p:scale>
        <p:origin x="20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2EE00-E047-4F06-88AA-997791578707}" type="datetimeFigureOut">
              <a:rPr lang="de-DE" smtClean="0"/>
              <a:pPr/>
              <a:t>03.10.2021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5BF5F-C8E6-4F48-B4F6-539FF6173E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  <a:prstGeom prst="rect">
            <a:avLst/>
          </a:prstGeom>
        </p:spPr>
        <p:txBody>
          <a:bodyPr lIns="82927" tIns="41464" rIns="82927" bIns="41464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  <a:prstGeom prst="rect">
            <a:avLst/>
          </a:prstGeom>
        </p:spPr>
        <p:txBody>
          <a:bodyPr lIns="82927" tIns="41464" rIns="82927" bIns="41464"/>
          <a:lstStyle>
            <a:lvl1pPr marL="0" indent="0" algn="ctr">
              <a:buNone/>
              <a:defRPr/>
            </a:lvl1pPr>
            <a:lvl2pPr marL="457059" indent="0" algn="ctr">
              <a:buNone/>
              <a:defRPr/>
            </a:lvl2pPr>
            <a:lvl3pPr marL="914116" indent="0" algn="ctr">
              <a:buNone/>
              <a:defRPr/>
            </a:lvl3pPr>
            <a:lvl4pPr marL="1371174" indent="0" algn="ctr">
              <a:buNone/>
              <a:defRPr/>
            </a:lvl4pPr>
            <a:lvl5pPr marL="1828231" indent="0" algn="ctr">
              <a:buNone/>
              <a:defRPr/>
            </a:lvl5pPr>
            <a:lvl6pPr marL="2285289" indent="0" algn="ctr">
              <a:buNone/>
              <a:defRPr/>
            </a:lvl6pPr>
            <a:lvl7pPr marL="2742346" indent="0" algn="ctr">
              <a:buNone/>
              <a:defRPr/>
            </a:lvl7pPr>
            <a:lvl8pPr marL="3199404" indent="0" algn="ctr">
              <a:buNone/>
              <a:defRPr/>
            </a:lvl8pPr>
            <a:lvl9pPr marL="3656462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207BD8-F3AF-48B8-A7C4-DB3553FC27EC}" type="slidenum">
              <a:rPr lang="de-DE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927" tIns="41464" rIns="82927" bIns="41464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eaVert" lIns="82927" tIns="41464" rIns="82927" bIns="41464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671AF6E-282C-49BC-8050-302B2B8945CD}" type="slidenum">
              <a:rPr lang="de-DE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1" y="274641"/>
            <a:ext cx="2057400" cy="5851525"/>
          </a:xfrm>
          <a:prstGeom prst="rect">
            <a:avLst/>
          </a:prstGeom>
        </p:spPr>
        <p:txBody>
          <a:bodyPr vert="eaVert" lIns="82927" tIns="41464" rIns="82927" bIns="41464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  <a:prstGeom prst="rect">
            <a:avLst/>
          </a:prstGeom>
        </p:spPr>
        <p:txBody>
          <a:bodyPr vert="eaVert" lIns="82927" tIns="41464" rIns="82927" bIns="41464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6FD8B5C-C241-4413-A85E-0CF08C6E8113}" type="slidenum">
              <a:rPr lang="de-DE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41"/>
            <a:ext cx="8229600" cy="5851525"/>
          </a:xfrm>
          <a:prstGeom prst="rect">
            <a:avLst/>
          </a:prstGeom>
        </p:spPr>
        <p:txBody>
          <a:bodyPr lIns="82927" tIns="41464" rIns="82927" bIns="41464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6C6AA5F-DDD2-46FD-BE67-FADDD7F3B0F4}" type="slidenum">
              <a:rPr lang="de-DE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936" tIns="41469" rIns="82936" bIns="41469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lIns="82936" tIns="41469" rIns="82936" bIns="41469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82936" tIns="41469" rIns="82936" bIns="41469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82936" tIns="41469" rIns="82936" bIns="41469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lIns="82936" tIns="41469" rIns="82936" bIns="41469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5FE357D7-B9A9-4238-8189-C3CAFAFFC689}" type="slidenum">
              <a:rPr lang="de-DE" smtClean="0">
                <a:solidFill>
                  <a:srgbClr val="000000"/>
                </a:solidFill>
                <a:latin typeface="Arial"/>
              </a:rPr>
              <a:pPr/>
              <a:t>‹Nr.›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lIns="82927" tIns="41464" rIns="82927" bIns="41464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59A7DD8-5831-4507-B9CF-4E5270B7BD02}" type="slidenum">
              <a:rPr lang="de-DE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  <a:prstGeom prst="rect">
            <a:avLst/>
          </a:prstGeom>
        </p:spPr>
        <p:txBody>
          <a:bodyPr lIns="82927" tIns="41464" rIns="82927" bIns="41464"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  <a:prstGeom prst="rect">
            <a:avLst/>
          </a:prstGeom>
        </p:spPr>
        <p:txBody>
          <a:bodyPr lIns="82927" tIns="41464" rIns="82927" bIns="41464"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6" indent="0">
              <a:buNone/>
              <a:defRPr sz="1600"/>
            </a:lvl3pPr>
            <a:lvl4pPr marL="1371174" indent="0">
              <a:buNone/>
              <a:defRPr sz="1400"/>
            </a:lvl4pPr>
            <a:lvl5pPr marL="1828231" indent="0">
              <a:buNone/>
              <a:defRPr sz="1400"/>
            </a:lvl5pPr>
            <a:lvl6pPr marL="2285289" indent="0">
              <a:buNone/>
              <a:defRPr sz="1400"/>
            </a:lvl6pPr>
            <a:lvl7pPr marL="2742346" indent="0">
              <a:buNone/>
              <a:defRPr sz="1400"/>
            </a:lvl7pPr>
            <a:lvl8pPr marL="3199404" indent="0">
              <a:buNone/>
              <a:defRPr sz="1400"/>
            </a:lvl8pPr>
            <a:lvl9pPr marL="3656462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1D4E5DB-4F2A-4BE2-A377-118AE9CC5E52}" type="slidenum">
              <a:rPr lang="de-DE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927" tIns="41464" rIns="82927" bIns="41464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  <a:prstGeom prst="rect">
            <a:avLst/>
          </a:prstGeom>
        </p:spPr>
        <p:txBody>
          <a:bodyPr lIns="82927" tIns="41464" rIns="82927" bIns="41464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  <a:prstGeom prst="rect">
            <a:avLst/>
          </a:prstGeom>
        </p:spPr>
        <p:txBody>
          <a:bodyPr lIns="82927" tIns="41464" rIns="82927" bIns="41464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CB6DD8A-9C2B-4C14-8ED5-8EBDE3CE74C8}" type="slidenum">
              <a:rPr lang="de-DE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927" tIns="41464" rIns="82927" bIns="41464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  <a:prstGeom prst="rect">
            <a:avLst/>
          </a:prstGeom>
        </p:spPr>
        <p:txBody>
          <a:bodyPr lIns="82927" tIns="41464" rIns="82927" bIns="41464"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82927" tIns="41464" rIns="82927" bIns="41464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  <a:prstGeom prst="rect">
            <a:avLst/>
          </a:prstGeom>
        </p:spPr>
        <p:txBody>
          <a:bodyPr lIns="82927" tIns="41464" rIns="82927" bIns="41464"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lIns="82927" tIns="41464" rIns="82927" bIns="41464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6BDEFE6-13E9-47FD-8FD1-7297F181BB9A}" type="slidenum">
              <a:rPr lang="de-DE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927" tIns="41464" rIns="82927" bIns="41464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AE8CB4B-1BFD-408D-9CC0-CB34BE8D6666}" type="slidenum">
              <a:rPr lang="de-DE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83A041A-C1A6-437C-9197-74CCDCD3A688}" type="slidenum">
              <a:rPr lang="de-DE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lIns="82927" tIns="41464" rIns="82927" bIns="41464"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0" cy="5853113"/>
          </a:xfrm>
          <a:prstGeom prst="rect">
            <a:avLst/>
          </a:prstGeom>
        </p:spPr>
        <p:txBody>
          <a:bodyPr lIns="82927" tIns="41464" rIns="82927" bIns="41464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 lIns="82927" tIns="41464" rIns="82927" bIns="41464"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EF3380C-02E4-4F5E-955D-564CAE7D3023}" type="slidenum">
              <a:rPr lang="de-DE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lIns="82927" tIns="41464" rIns="82927" bIns="41464"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82927" tIns="41464" rIns="82927" bIns="41464"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6" indent="0">
              <a:buNone/>
              <a:defRPr sz="2400"/>
            </a:lvl3pPr>
            <a:lvl4pPr marL="1371174" indent="0">
              <a:buNone/>
              <a:defRPr sz="2000"/>
            </a:lvl4pPr>
            <a:lvl5pPr marL="1828231" indent="0">
              <a:buNone/>
              <a:defRPr sz="2000"/>
            </a:lvl5pPr>
            <a:lvl6pPr marL="2285289" indent="0">
              <a:buNone/>
              <a:defRPr sz="2000"/>
            </a:lvl6pPr>
            <a:lvl7pPr marL="2742346" indent="0">
              <a:buNone/>
              <a:defRPr sz="2000"/>
            </a:lvl7pPr>
            <a:lvl8pPr marL="3199404" indent="0">
              <a:buNone/>
              <a:defRPr sz="2000"/>
            </a:lvl8pPr>
            <a:lvl9pPr marL="3656462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82927" tIns="41464" rIns="82927" bIns="41464"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27" tIns="41464" rIns="82927" bIns="41464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39F8417-8CBF-4E90-B936-2C91406CDAD0}" type="slidenum">
              <a:rPr lang="de-DE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pieren 36"/>
          <p:cNvGrpSpPr/>
          <p:nvPr userDrawn="1"/>
        </p:nvGrpSpPr>
        <p:grpSpPr>
          <a:xfrm>
            <a:off x="0" y="1"/>
            <a:ext cx="9144000" cy="6871954"/>
            <a:chOff x="0" y="1"/>
            <a:chExt cx="9144000" cy="6871954"/>
          </a:xfrm>
        </p:grpSpPr>
        <p:grpSp>
          <p:nvGrpSpPr>
            <p:cNvPr id="61" name="Gruppieren 60"/>
            <p:cNvGrpSpPr/>
            <p:nvPr userDrawn="1"/>
          </p:nvGrpSpPr>
          <p:grpSpPr>
            <a:xfrm>
              <a:off x="0" y="1"/>
              <a:ext cx="9144000" cy="6871954"/>
              <a:chOff x="0" y="0"/>
              <a:chExt cx="9144000" cy="6871954"/>
            </a:xfrm>
          </p:grpSpPr>
          <p:pic>
            <p:nvPicPr>
              <p:cNvPr id="58" name="Grafik 57" descr="Rahmen Astronomie unten.png"/>
              <p:cNvPicPr>
                <a:picLocks/>
              </p:cNvPicPr>
              <p:nvPr userDrawn="1"/>
            </p:nvPicPr>
            <p:blipFill>
              <a:blip r:embed="rId16" cstate="print"/>
              <a:stretch>
                <a:fillRect/>
              </a:stretch>
            </p:blipFill>
            <p:spPr>
              <a:xfrm>
                <a:off x="0" y="6555600"/>
                <a:ext cx="9144000" cy="302400"/>
              </a:xfrm>
              <a:prstGeom prst="rect">
                <a:avLst/>
              </a:prstGeom>
            </p:spPr>
          </p:pic>
          <p:pic>
            <p:nvPicPr>
              <p:cNvPr id="53" name="Grafik 52" descr="Rahmen Astronomie oben.png"/>
              <p:cNvPicPr>
                <a:picLocks/>
              </p:cNvPicPr>
              <p:nvPr userDrawn="1"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0" y="0"/>
                <a:ext cx="9144000" cy="403200"/>
              </a:xfrm>
              <a:prstGeom prst="rect">
                <a:avLst/>
              </a:prstGeom>
            </p:spPr>
          </p:pic>
          <p:sp>
            <p:nvSpPr>
              <p:cNvPr id="55" name="Textfeld 54"/>
              <p:cNvSpPr txBox="1"/>
              <p:nvPr userDrawn="1"/>
            </p:nvSpPr>
            <p:spPr>
              <a:xfrm>
                <a:off x="864365" y="6550871"/>
                <a:ext cx="3501109" cy="321083"/>
              </a:xfrm>
              <a:prstGeom prst="rect">
                <a:avLst/>
              </a:prstGeom>
              <a:noFill/>
            </p:spPr>
            <p:txBody>
              <a:bodyPr wrap="square" lIns="82936" tIns="41469" rIns="82936" bIns="41469" rtlCol="0">
                <a:spAutoFit/>
              </a:bodyPr>
              <a:lstStyle/>
              <a:p>
                <a:pPr algn="l" defTabSz="82928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1500" kern="0" dirty="0">
                    <a:solidFill>
                      <a:srgbClr val="FFFFFF"/>
                    </a:solidFill>
                    <a:latin typeface="Arial"/>
                  </a:rPr>
                  <a:t>E. Malz</a:t>
                </a:r>
              </a:p>
            </p:txBody>
          </p:sp>
          <p:sp>
            <p:nvSpPr>
              <p:cNvPr id="56" name="Rechteck 55"/>
              <p:cNvSpPr/>
              <p:nvPr userDrawn="1"/>
            </p:nvSpPr>
            <p:spPr>
              <a:xfrm>
                <a:off x="7515497" y="6580699"/>
                <a:ext cx="1604352" cy="243385"/>
              </a:xfrm>
              <a:prstGeom prst="rect">
                <a:avLst/>
              </a:prstGeom>
              <a:noFill/>
              <a:ln w="0">
                <a:solidFill>
                  <a:srgbClr val="CCCCFF"/>
                </a:solidFill>
                <a:prstDash val="solid"/>
              </a:ln>
            </p:spPr>
            <p:txBody>
              <a:bodyPr vert="horz" wrap="none" lIns="81631" tIns="40816" rIns="81631" bIns="40816" anchor="ctr" anchorCtr="1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defTabSz="829280" fontAlgn="auto" hangingPunct="0">
                  <a:spcBef>
                    <a:spcPts val="0"/>
                  </a:spcBef>
                  <a:spcAft>
                    <a:spcPts val="0"/>
                  </a:spcAft>
                  <a:buFont typeface="StarSymbol"/>
                  <a:buNone/>
                </a:pPr>
                <a:r>
                  <a:rPr lang="de-DE" sz="1300" dirty="0">
                    <a:solidFill>
                      <a:srgbClr val="FFFFFF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ZPG </a:t>
                </a:r>
                <a:r>
                  <a:rPr lang="de-DE" sz="1300" dirty="0">
                    <a:solidFill>
                      <a:srgbClr val="CCCCFF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Astronomie</a:t>
                </a:r>
              </a:p>
            </p:txBody>
          </p:sp>
          <p:pic>
            <p:nvPicPr>
              <p:cNvPr id="57" name="Grafik 56"/>
              <p:cNvPicPr>
                <a:picLocks noChangeAspect="1"/>
              </p:cNvPicPr>
              <p:nvPr userDrawn="1"/>
            </p:nvPicPr>
            <p:blipFill>
              <a:blip r:embed="rId18" cstate="print">
                <a:alphaModFix/>
                <a:lum/>
              </a:blip>
              <a:srcRect/>
              <a:stretch>
                <a:fillRect/>
              </a:stretch>
            </p:blipFill>
            <p:spPr>
              <a:xfrm>
                <a:off x="65310" y="6597027"/>
                <a:ext cx="601250" cy="21199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9" name="Titel 1"/>
              <p:cNvSpPr txBox="1">
                <a:spLocks/>
              </p:cNvSpPr>
              <p:nvPr userDrawn="1"/>
            </p:nvSpPr>
            <p:spPr>
              <a:xfrm>
                <a:off x="2" y="2"/>
                <a:ext cx="4685210" cy="392933"/>
              </a:xfrm>
              <a:prstGeom prst="rect">
                <a:avLst/>
              </a:prstGeom>
            </p:spPr>
            <p:txBody>
              <a:bodyPr lIns="82936" tIns="41469" rIns="82936" bIns="41469" anchor="ctr"/>
              <a:lstStyle/>
              <a:p>
                <a:pPr algn="l" defTabSz="82928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200" cap="small" dirty="0">
                    <a:solidFill>
                      <a:srgbClr val="FFFFD1"/>
                    </a:solidFill>
                    <a:latin typeface="Arial" pitchFamily="34" charset="0"/>
                    <a:ea typeface="MS Gothic" pitchFamily="2"/>
                    <a:cs typeface="Arial" pitchFamily="34" charset="0"/>
                  </a:rPr>
                  <a:t> </a:t>
                </a:r>
                <a:r>
                  <a:rPr lang="de-DE" sz="2200" b="1" cap="small" dirty="0">
                    <a:solidFill>
                      <a:schemeClr val="bg1"/>
                    </a:solidFill>
                    <a:latin typeface="Arial" pitchFamily="34" charset="0"/>
                    <a:ea typeface="MS Gothic" pitchFamily="2"/>
                    <a:cs typeface="Arial" pitchFamily="34" charset="0"/>
                  </a:rPr>
                  <a:t>3.1.4 Struktur des Universums</a:t>
                </a:r>
              </a:p>
            </p:txBody>
          </p:sp>
        </p:grpSp>
        <p:grpSp>
          <p:nvGrpSpPr>
            <p:cNvPr id="10" name="Group 3"/>
            <p:cNvGrpSpPr>
              <a:grpSpLocks noChangeAspect="1"/>
            </p:cNvGrpSpPr>
            <p:nvPr userDrawn="1"/>
          </p:nvGrpSpPr>
          <p:grpSpPr bwMode="auto">
            <a:xfrm flipH="1">
              <a:off x="5401868" y="90000"/>
              <a:ext cx="200164" cy="276654"/>
              <a:chOff x="2594" y="1944"/>
              <a:chExt cx="4024" cy="4274"/>
            </a:xfrm>
            <a:solidFill>
              <a:schemeClr val="bg1"/>
            </a:solidFill>
          </p:grpSpPr>
          <p:sp>
            <p:nvSpPr>
              <p:cNvPr id="11" name="Oval 4"/>
              <p:cNvSpPr>
                <a:spLocks noChangeAspect="1" noChangeArrowheads="1"/>
              </p:cNvSpPr>
              <p:nvPr userDrawn="1"/>
            </p:nvSpPr>
            <p:spPr bwMode="auto">
              <a:xfrm>
                <a:off x="4718" y="3030"/>
                <a:ext cx="360" cy="248"/>
              </a:xfrm>
              <a:prstGeom prst="ellipse">
                <a:avLst/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AutoShape 5"/>
              <p:cNvSpPr>
                <a:spLocks noChangeAspect="1" noChangeArrowheads="1"/>
              </p:cNvSpPr>
              <p:nvPr userDrawn="1"/>
            </p:nvSpPr>
            <p:spPr bwMode="auto">
              <a:xfrm>
                <a:off x="4679" y="3347"/>
                <a:ext cx="443" cy="127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6"/>
              <p:cNvSpPr>
                <a:spLocks noChangeAspect="1" noChangeArrowheads="1"/>
              </p:cNvSpPr>
              <p:nvPr userDrawn="1"/>
            </p:nvSpPr>
            <p:spPr bwMode="auto">
              <a:xfrm>
                <a:off x="4762" y="3234"/>
                <a:ext cx="270" cy="127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AutoShape 7"/>
              <p:cNvSpPr>
                <a:spLocks noChangeAspect="1" noChangeArrowheads="1"/>
              </p:cNvSpPr>
              <p:nvPr userDrawn="1"/>
            </p:nvSpPr>
            <p:spPr bwMode="auto">
              <a:xfrm rot="1325226">
                <a:off x="4201" y="3323"/>
                <a:ext cx="180" cy="289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AutoShape 8"/>
              <p:cNvSpPr>
                <a:spLocks noChangeAspect="1" noChangeArrowheads="1"/>
              </p:cNvSpPr>
              <p:nvPr userDrawn="1"/>
            </p:nvSpPr>
            <p:spPr bwMode="auto">
              <a:xfrm rot="-1404692">
                <a:off x="5438" y="3294"/>
                <a:ext cx="180" cy="289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6" name="Group 9"/>
              <p:cNvGrpSpPr>
                <a:grpSpLocks noChangeAspect="1"/>
              </p:cNvGrpSpPr>
              <p:nvPr userDrawn="1"/>
            </p:nvGrpSpPr>
            <p:grpSpPr bwMode="auto">
              <a:xfrm rot="-1899001">
                <a:off x="2594" y="1944"/>
                <a:ext cx="4024" cy="755"/>
                <a:chOff x="1609" y="2901"/>
                <a:chExt cx="4024" cy="755"/>
              </a:xfrm>
              <a:grpFill/>
            </p:grpSpPr>
            <p:sp>
              <p:nvSpPr>
                <p:cNvPr id="23" name="Rectangle 10"/>
                <p:cNvSpPr>
                  <a:spLocks noChangeAspect="1" noChangeArrowheads="1"/>
                </p:cNvSpPr>
                <p:nvPr userDrawn="1"/>
              </p:nvSpPr>
              <p:spPr bwMode="auto">
                <a:xfrm>
                  <a:off x="4853" y="3074"/>
                  <a:ext cx="780" cy="510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" name="AutoShape 11"/>
                <p:cNvSpPr>
                  <a:spLocks noChangeAspect="1" noChangeArrowheads="1"/>
                </p:cNvSpPr>
                <p:nvPr userDrawn="1"/>
              </p:nvSpPr>
              <p:spPr bwMode="auto">
                <a:xfrm rot="5400000">
                  <a:off x="3300" y="1980"/>
                  <a:ext cx="420" cy="2685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" name="AutoShape 12"/>
                <p:cNvSpPr>
                  <a:spLocks noChangeAspect="1" noChangeArrowheads="1"/>
                </p:cNvSpPr>
                <p:nvPr userDrawn="1"/>
              </p:nvSpPr>
              <p:spPr bwMode="auto">
                <a:xfrm>
                  <a:off x="4005" y="3075"/>
                  <a:ext cx="143" cy="563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" name="AutoShape 13"/>
                <p:cNvSpPr>
                  <a:spLocks noChangeAspect="1" noChangeArrowheads="1"/>
                </p:cNvSpPr>
                <p:nvPr userDrawn="1"/>
              </p:nvSpPr>
              <p:spPr bwMode="auto">
                <a:xfrm>
                  <a:off x="3240" y="3075"/>
                  <a:ext cx="143" cy="563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" name="AutoShape 14"/>
                <p:cNvSpPr>
                  <a:spLocks noChangeAspect="1" noChangeArrowheads="1"/>
                </p:cNvSpPr>
                <p:nvPr userDrawn="1"/>
              </p:nvSpPr>
              <p:spPr bwMode="auto">
                <a:xfrm>
                  <a:off x="4785" y="3015"/>
                  <a:ext cx="143" cy="630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8" name="Rectangle 15"/>
                <p:cNvSpPr>
                  <a:spLocks noChangeAspect="1" noChangeArrowheads="1"/>
                </p:cNvSpPr>
                <p:nvPr userDrawn="1"/>
              </p:nvSpPr>
              <p:spPr bwMode="auto">
                <a:xfrm>
                  <a:off x="1822" y="3248"/>
                  <a:ext cx="345" cy="143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" name="AutoShape 16"/>
                <p:cNvSpPr>
                  <a:spLocks noChangeAspect="1" noChangeArrowheads="1"/>
                </p:cNvSpPr>
                <p:nvPr userDrawn="1"/>
              </p:nvSpPr>
              <p:spPr bwMode="auto">
                <a:xfrm rot="16200000">
                  <a:off x="1628" y="3188"/>
                  <a:ext cx="210" cy="248"/>
                </a:xfrm>
                <a:prstGeom prst="flowChartPunchedCard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0" name="Rectangle 17"/>
                <p:cNvSpPr>
                  <a:spLocks noChangeAspect="1" noChangeArrowheads="1"/>
                </p:cNvSpPr>
                <p:nvPr userDrawn="1"/>
              </p:nvSpPr>
              <p:spPr bwMode="auto">
                <a:xfrm>
                  <a:off x="1664" y="2985"/>
                  <a:ext cx="150" cy="263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1" name="AutoShape 18"/>
                <p:cNvSpPr>
                  <a:spLocks noChangeAspect="1" noChangeArrowheads="1"/>
                </p:cNvSpPr>
                <p:nvPr userDrawn="1"/>
              </p:nvSpPr>
              <p:spPr bwMode="auto">
                <a:xfrm rot="5400000">
                  <a:off x="1668" y="2868"/>
                  <a:ext cx="143" cy="210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2" name="Rectangle 19"/>
                <p:cNvSpPr>
                  <a:spLocks noChangeAspect="1" noChangeArrowheads="1"/>
                </p:cNvSpPr>
                <p:nvPr userDrawn="1"/>
              </p:nvSpPr>
              <p:spPr bwMode="auto">
                <a:xfrm>
                  <a:off x="3240" y="3585"/>
                  <a:ext cx="908" cy="71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3" name="Rectangle 20"/>
                <p:cNvSpPr>
                  <a:spLocks noChangeAspect="1" noChangeArrowheads="1"/>
                </p:cNvSpPr>
                <p:nvPr userDrawn="1"/>
              </p:nvSpPr>
              <p:spPr bwMode="auto">
                <a:xfrm>
                  <a:off x="2468" y="2963"/>
                  <a:ext cx="353" cy="150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4" name="Rectangle 21"/>
                <p:cNvSpPr>
                  <a:spLocks noChangeAspect="1" noChangeArrowheads="1"/>
                </p:cNvSpPr>
                <p:nvPr userDrawn="1"/>
              </p:nvSpPr>
              <p:spPr bwMode="auto">
                <a:xfrm>
                  <a:off x="2326" y="2997"/>
                  <a:ext cx="203" cy="71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" name="Rectangle 22"/>
                <p:cNvSpPr>
                  <a:spLocks noChangeAspect="1" noChangeArrowheads="1"/>
                </p:cNvSpPr>
                <p:nvPr userDrawn="1"/>
              </p:nvSpPr>
              <p:spPr bwMode="auto">
                <a:xfrm rot="16200000">
                  <a:off x="2425" y="3137"/>
                  <a:ext cx="203" cy="28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" name="Rectangle 23"/>
                <p:cNvSpPr>
                  <a:spLocks noChangeAspect="1" noChangeArrowheads="1"/>
                </p:cNvSpPr>
                <p:nvPr userDrawn="1"/>
              </p:nvSpPr>
              <p:spPr bwMode="auto">
                <a:xfrm rot="16200000">
                  <a:off x="2582" y="3167"/>
                  <a:ext cx="203" cy="28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" name="Rectangle 24"/>
              <p:cNvSpPr>
                <a:spLocks noChangeAspect="1" noChangeArrowheads="1"/>
              </p:cNvSpPr>
              <p:nvPr userDrawn="1"/>
            </p:nvSpPr>
            <p:spPr bwMode="auto">
              <a:xfrm rot="-1899001">
                <a:off x="5164" y="2437"/>
                <a:ext cx="83" cy="1433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Rectangle 25"/>
              <p:cNvSpPr>
                <a:spLocks noChangeAspect="1" noChangeArrowheads="1"/>
              </p:cNvSpPr>
              <p:nvPr userDrawn="1"/>
            </p:nvSpPr>
            <p:spPr bwMode="auto">
              <a:xfrm rot="-1899001">
                <a:off x="5179" y="3422"/>
                <a:ext cx="510" cy="191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AutoShape 26"/>
              <p:cNvSpPr>
                <a:spLocks noChangeAspect="1" noChangeArrowheads="1"/>
              </p:cNvSpPr>
              <p:nvPr userDrawn="1"/>
            </p:nvSpPr>
            <p:spPr bwMode="auto">
              <a:xfrm rot="14300999">
                <a:off x="4657" y="2493"/>
                <a:ext cx="457" cy="31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Oval 27"/>
              <p:cNvSpPr>
                <a:spLocks noChangeAspect="1" noChangeArrowheads="1"/>
              </p:cNvSpPr>
              <p:nvPr userDrawn="1"/>
            </p:nvSpPr>
            <p:spPr bwMode="auto">
              <a:xfrm rot="-1899001">
                <a:off x="4698" y="2759"/>
                <a:ext cx="383" cy="367"/>
              </a:xfrm>
              <a:prstGeom prst="ellipse">
                <a:avLst/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AutoShape 28"/>
              <p:cNvSpPr>
                <a:spLocks noChangeAspect="1" noChangeArrowheads="1"/>
              </p:cNvSpPr>
              <p:nvPr userDrawn="1"/>
            </p:nvSpPr>
            <p:spPr bwMode="auto">
              <a:xfrm rot="3500999">
                <a:off x="4589" y="2975"/>
                <a:ext cx="232" cy="17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Rectangle 29"/>
              <p:cNvSpPr>
                <a:spLocks noChangeAspect="1" noChangeArrowheads="1"/>
              </p:cNvSpPr>
              <p:nvPr userDrawn="1"/>
            </p:nvSpPr>
            <p:spPr bwMode="auto">
              <a:xfrm>
                <a:off x="4500" y="4275"/>
                <a:ext cx="833" cy="71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8" name="Titel 1"/>
            <p:cNvSpPr txBox="1">
              <a:spLocks/>
            </p:cNvSpPr>
            <p:nvPr userDrawn="1"/>
          </p:nvSpPr>
          <p:spPr>
            <a:xfrm>
              <a:off x="4710793" y="1"/>
              <a:ext cx="4422807" cy="392400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algn="r" defTabSz="914210" hangingPunct="0">
                <a:defRPr/>
              </a:pPr>
              <a:r>
                <a:rPr lang="de-DE" sz="2200" b="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b="0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Aktive galaktische Kerne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05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1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17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793" indent="-34279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19" indent="-28566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646" indent="-228529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702" indent="-228529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6760" indent="-228529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818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876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934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991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1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0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62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M87_jet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commons.wikimedia.org/wiki/File:Centauros_a-spc.png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8DB3E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5" name="Ellipse 64"/>
          <p:cNvSpPr/>
          <p:nvPr/>
        </p:nvSpPr>
        <p:spPr bwMode="auto">
          <a:xfrm>
            <a:off x="5467349" y="1676400"/>
            <a:ext cx="3420000" cy="3419475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30" tIns="45715" rIns="91430" bIns="45715" numCol="1" rtlCol="0" anchor="ctr" anchorCtr="0" compatLnSpc="1">
            <a:prstTxWarp prst="textNoShape">
              <a:avLst/>
            </a:prstTxWarp>
          </a:bodyPr>
          <a:lstStyle/>
          <a:p>
            <a:pPr defTabSz="914305"/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0" y="1"/>
            <a:ext cx="9144000" cy="6871954"/>
            <a:chOff x="0" y="0"/>
            <a:chExt cx="9144000" cy="6871954"/>
          </a:xfrm>
        </p:grpSpPr>
        <p:pic>
          <p:nvPicPr>
            <p:cNvPr id="12" name="Grafik 11" descr="Rahmen Astronomie unten.png"/>
            <p:cNvPicPr>
              <a:picLocks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555600"/>
              <a:ext cx="9144000" cy="302400"/>
            </a:xfrm>
            <a:prstGeom prst="rect">
              <a:avLst/>
            </a:prstGeom>
          </p:spPr>
        </p:pic>
        <p:pic>
          <p:nvPicPr>
            <p:cNvPr id="14" name="Grafik 13" descr="Rahmen Astronomie oben.png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403200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864365" y="6550871"/>
              <a:ext cx="3501109" cy="321083"/>
            </a:xfrm>
            <a:prstGeom prst="rect">
              <a:avLst/>
            </a:prstGeom>
            <a:noFill/>
          </p:spPr>
          <p:txBody>
            <a:bodyPr wrap="square" lIns="82936" tIns="41469" rIns="82936" bIns="41469" rtlCol="0">
              <a:spAutoFit/>
            </a:bodyPr>
            <a:lstStyle/>
            <a:p>
              <a:pPr algn="l" defTabSz="82928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500" kern="0" dirty="0">
                  <a:solidFill>
                    <a:srgbClr val="FFFFFF"/>
                  </a:solidFill>
                  <a:latin typeface="Arial"/>
                </a:rPr>
                <a:t>E. Malz</a:t>
              </a:r>
            </a:p>
          </p:txBody>
        </p:sp>
        <p:sp>
          <p:nvSpPr>
            <p:cNvPr id="16" name="Rechteck 15"/>
            <p:cNvSpPr/>
            <p:nvPr/>
          </p:nvSpPr>
          <p:spPr>
            <a:xfrm>
              <a:off x="7515497" y="6580699"/>
              <a:ext cx="1604352" cy="243385"/>
            </a:xfrm>
            <a:prstGeom prst="rect">
              <a:avLst/>
            </a:prstGeom>
            <a:noFill/>
            <a:ln w="0">
              <a:solidFill>
                <a:srgbClr val="CCCCFF"/>
              </a:solidFill>
              <a:prstDash val="solid"/>
            </a:ln>
          </p:spPr>
          <p:txBody>
            <a:bodyPr vert="horz" wrap="none" lIns="81631" tIns="40816" rIns="81631" bIns="40816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defTabSz="829280" fontAlgn="auto" hangingPunct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300" dirty="0">
                  <a:solidFill>
                    <a:srgbClr val="FFFFFF"/>
                  </a:solidFill>
                  <a:latin typeface="Arial" pitchFamily="18"/>
                  <a:ea typeface="MS Gothic" pitchFamily="2"/>
                  <a:cs typeface="Tahoma" pitchFamily="2"/>
                </a:rPr>
                <a:t>ZPG </a:t>
              </a:r>
              <a:r>
                <a:rPr lang="de-DE" sz="1300" dirty="0">
                  <a:solidFill>
                    <a:srgbClr val="CCCCFF"/>
                  </a:solidFill>
                  <a:latin typeface="Arial" pitchFamily="18"/>
                  <a:ea typeface="MS Gothic" pitchFamily="2"/>
                  <a:cs typeface="Tahoma" pitchFamily="2"/>
                </a:rPr>
                <a:t>Astronomie</a:t>
              </a:r>
            </a:p>
          </p:txBody>
        </p:sp>
        <p:pic>
          <p:nvPicPr>
            <p:cNvPr id="17" name="Grafik 16"/>
            <p:cNvPicPr>
              <a:picLocks noChangeAspect="1"/>
            </p:cNvPicPr>
            <p:nvPr/>
          </p:nvPicPr>
          <p:blipFill>
            <a:blip r:embed="rId4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65310" y="6597027"/>
              <a:ext cx="601250" cy="211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Titel 1"/>
            <p:cNvSpPr txBox="1">
              <a:spLocks/>
            </p:cNvSpPr>
            <p:nvPr/>
          </p:nvSpPr>
          <p:spPr>
            <a:xfrm>
              <a:off x="1" y="2"/>
              <a:ext cx="6188797" cy="392933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algn="l" defTabSz="82928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200" cap="small" dirty="0">
                  <a:solidFill>
                    <a:srgbClr val="FFFFD1"/>
                  </a:solidFill>
                  <a:latin typeface="Arial" pitchFamily="34" charset="0"/>
                  <a:ea typeface="MS Gothic" pitchFamily="2"/>
                  <a:cs typeface="Arial" pitchFamily="34" charset="0"/>
                </a:rPr>
                <a:t> </a:t>
              </a:r>
              <a:r>
                <a:rPr lang="de-DE" sz="2200" b="1" cap="small" dirty="0">
                  <a:solidFill>
                    <a:schemeClr val="bg1"/>
                  </a:solidFill>
                  <a:latin typeface="Arial" pitchFamily="34" charset="0"/>
                  <a:ea typeface="MS Gothic" pitchFamily="2"/>
                  <a:cs typeface="Arial" pitchFamily="34" charset="0"/>
                </a:rPr>
                <a:t>3.1.4 Struktur des Universums</a:t>
              </a:r>
            </a:p>
          </p:txBody>
        </p:sp>
      </p:grpSp>
      <p:grpSp>
        <p:nvGrpSpPr>
          <p:cNvPr id="1027" name="Group 3"/>
          <p:cNvGrpSpPr>
            <a:grpSpLocks noChangeAspect="1"/>
          </p:cNvGrpSpPr>
          <p:nvPr/>
        </p:nvGrpSpPr>
        <p:grpSpPr bwMode="auto">
          <a:xfrm flipH="1">
            <a:off x="6873875" y="3810001"/>
            <a:ext cx="842963" cy="1165225"/>
            <a:chOff x="2594" y="1944"/>
            <a:chExt cx="4024" cy="4274"/>
          </a:xfrm>
        </p:grpSpPr>
        <p:sp>
          <p:nvSpPr>
            <p:cNvPr id="1028" name="Oval 4"/>
            <p:cNvSpPr>
              <a:spLocks noChangeAspect="1" noChangeArrowheads="1"/>
            </p:cNvSpPr>
            <p:nvPr/>
          </p:nvSpPr>
          <p:spPr bwMode="auto">
            <a:xfrm>
              <a:off x="4718" y="3030"/>
              <a:ext cx="360" cy="248"/>
            </a:xfrm>
            <a:prstGeom prst="ellipse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29" name="AutoShape 5"/>
            <p:cNvSpPr>
              <a:spLocks noChangeAspect="1" noChangeArrowheads="1"/>
            </p:cNvSpPr>
            <p:nvPr/>
          </p:nvSpPr>
          <p:spPr bwMode="auto">
            <a:xfrm>
              <a:off x="4679" y="3347"/>
              <a:ext cx="443" cy="12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0" name="Rectangle 6"/>
            <p:cNvSpPr>
              <a:spLocks noChangeAspect="1" noChangeArrowheads="1"/>
            </p:cNvSpPr>
            <p:nvPr/>
          </p:nvSpPr>
          <p:spPr bwMode="auto">
            <a:xfrm>
              <a:off x="4762" y="3234"/>
              <a:ext cx="270" cy="127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1" name="AutoShape 7"/>
            <p:cNvSpPr>
              <a:spLocks noChangeAspect="1" noChangeArrowheads="1"/>
            </p:cNvSpPr>
            <p:nvPr/>
          </p:nvSpPr>
          <p:spPr bwMode="auto">
            <a:xfrm rot="1325226">
              <a:off x="4201" y="3323"/>
              <a:ext cx="180" cy="289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2" name="AutoShape 8"/>
            <p:cNvSpPr>
              <a:spLocks noChangeAspect="1" noChangeArrowheads="1"/>
            </p:cNvSpPr>
            <p:nvPr/>
          </p:nvSpPr>
          <p:spPr bwMode="auto">
            <a:xfrm rot="-1404692">
              <a:off x="5438" y="3294"/>
              <a:ext cx="180" cy="289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1033" name="Group 9"/>
            <p:cNvGrpSpPr>
              <a:grpSpLocks noChangeAspect="1"/>
            </p:cNvGrpSpPr>
            <p:nvPr/>
          </p:nvGrpSpPr>
          <p:grpSpPr bwMode="auto">
            <a:xfrm rot="-1899001">
              <a:off x="2594" y="1944"/>
              <a:ext cx="4024" cy="755"/>
              <a:chOff x="1609" y="2901"/>
              <a:chExt cx="4024" cy="755"/>
            </a:xfrm>
          </p:grpSpPr>
          <p:sp>
            <p:nvSpPr>
              <p:cNvPr id="1034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4853" y="3074"/>
                <a:ext cx="780" cy="510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5" name="AutoShape 11"/>
              <p:cNvSpPr>
                <a:spLocks noChangeAspect="1" noChangeArrowheads="1"/>
              </p:cNvSpPr>
              <p:nvPr/>
            </p:nvSpPr>
            <p:spPr bwMode="auto">
              <a:xfrm rot="5400000">
                <a:off x="3300" y="1980"/>
                <a:ext cx="420" cy="268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6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4005" y="3075"/>
                <a:ext cx="143" cy="5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7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3240" y="3075"/>
                <a:ext cx="143" cy="5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8" name="AutoShape 14"/>
              <p:cNvSpPr>
                <a:spLocks noChangeAspect="1" noChangeArrowheads="1"/>
              </p:cNvSpPr>
              <p:nvPr/>
            </p:nvSpPr>
            <p:spPr bwMode="auto">
              <a:xfrm>
                <a:off x="4785" y="3015"/>
                <a:ext cx="143" cy="63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9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1822" y="3248"/>
                <a:ext cx="345" cy="143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0" name="AutoShape 16"/>
              <p:cNvSpPr>
                <a:spLocks noChangeAspect="1" noChangeArrowheads="1"/>
              </p:cNvSpPr>
              <p:nvPr/>
            </p:nvSpPr>
            <p:spPr bwMode="auto">
              <a:xfrm rot="16200000">
                <a:off x="1628" y="3188"/>
                <a:ext cx="210" cy="248"/>
              </a:xfrm>
              <a:prstGeom prst="flowChartPunchedCard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1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1664" y="2985"/>
                <a:ext cx="150" cy="263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2" name="AutoShape 18"/>
              <p:cNvSpPr>
                <a:spLocks noChangeAspect="1" noChangeArrowheads="1"/>
              </p:cNvSpPr>
              <p:nvPr/>
            </p:nvSpPr>
            <p:spPr bwMode="auto">
              <a:xfrm rot="5400000">
                <a:off x="1668" y="2868"/>
                <a:ext cx="143" cy="2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3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3240" y="3585"/>
                <a:ext cx="908" cy="71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4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2468" y="2963"/>
                <a:ext cx="353" cy="150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5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2326" y="2997"/>
                <a:ext cx="203" cy="71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6" name="Rectangle 22"/>
              <p:cNvSpPr>
                <a:spLocks noChangeAspect="1" noChangeArrowheads="1"/>
              </p:cNvSpPr>
              <p:nvPr/>
            </p:nvSpPr>
            <p:spPr bwMode="auto">
              <a:xfrm rot="16200000">
                <a:off x="2425" y="3137"/>
                <a:ext cx="203" cy="28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7" name="Rectangle 23"/>
              <p:cNvSpPr>
                <a:spLocks noChangeAspect="1" noChangeArrowheads="1"/>
              </p:cNvSpPr>
              <p:nvPr/>
            </p:nvSpPr>
            <p:spPr bwMode="auto">
              <a:xfrm rot="16200000">
                <a:off x="2582" y="3167"/>
                <a:ext cx="203" cy="28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sp>
          <p:nvSpPr>
            <p:cNvPr id="1048" name="Rectangle 24"/>
            <p:cNvSpPr>
              <a:spLocks noChangeAspect="1" noChangeArrowheads="1"/>
            </p:cNvSpPr>
            <p:nvPr/>
          </p:nvSpPr>
          <p:spPr bwMode="auto">
            <a:xfrm rot="-1899001">
              <a:off x="5164" y="2437"/>
              <a:ext cx="83" cy="1433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9" name="Rectangle 25"/>
            <p:cNvSpPr>
              <a:spLocks noChangeAspect="1" noChangeArrowheads="1"/>
            </p:cNvSpPr>
            <p:nvPr/>
          </p:nvSpPr>
          <p:spPr bwMode="auto">
            <a:xfrm rot="-1899001">
              <a:off x="5179" y="3422"/>
              <a:ext cx="510" cy="191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0" name="AutoShape 26"/>
            <p:cNvSpPr>
              <a:spLocks noChangeAspect="1" noChangeArrowheads="1"/>
            </p:cNvSpPr>
            <p:nvPr/>
          </p:nvSpPr>
          <p:spPr bwMode="auto">
            <a:xfrm rot="14300999">
              <a:off x="4657" y="2493"/>
              <a:ext cx="457" cy="31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1" name="Oval 27"/>
            <p:cNvSpPr>
              <a:spLocks noChangeAspect="1" noChangeArrowheads="1"/>
            </p:cNvSpPr>
            <p:nvPr/>
          </p:nvSpPr>
          <p:spPr bwMode="auto">
            <a:xfrm rot="-1899001">
              <a:off x="4698" y="2759"/>
              <a:ext cx="383" cy="367"/>
            </a:xfrm>
            <a:prstGeom prst="ellipse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2" name="AutoShape 28"/>
            <p:cNvSpPr>
              <a:spLocks noChangeAspect="1" noChangeArrowheads="1"/>
            </p:cNvSpPr>
            <p:nvPr/>
          </p:nvSpPr>
          <p:spPr bwMode="auto">
            <a:xfrm rot="3500999">
              <a:off x="4589" y="2975"/>
              <a:ext cx="232" cy="17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3" name="Rectangle 29"/>
            <p:cNvSpPr>
              <a:spLocks noChangeAspect="1" noChangeArrowheads="1"/>
            </p:cNvSpPr>
            <p:nvPr/>
          </p:nvSpPr>
          <p:spPr bwMode="auto">
            <a:xfrm>
              <a:off x="4500" y="4275"/>
              <a:ext cx="833" cy="71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055" name="AutoShape 31"/>
          <p:cNvSpPr>
            <a:spLocks noChangeArrowheads="1"/>
          </p:cNvSpPr>
          <p:nvPr/>
        </p:nvSpPr>
        <p:spPr bwMode="auto">
          <a:xfrm rot="20790079">
            <a:off x="1552575" y="2576513"/>
            <a:ext cx="249238" cy="415925"/>
          </a:xfrm>
          <a:prstGeom prst="moon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1056" name="Group 32"/>
          <p:cNvGrpSpPr>
            <a:grpSpLocks/>
          </p:cNvGrpSpPr>
          <p:nvPr/>
        </p:nvGrpSpPr>
        <p:grpSpPr bwMode="auto">
          <a:xfrm rot="20328475">
            <a:off x="565150" y="4597400"/>
            <a:ext cx="673100" cy="279400"/>
            <a:chOff x="8650" y="4564"/>
            <a:chExt cx="638" cy="283"/>
          </a:xfrm>
        </p:grpSpPr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8820" y="4564"/>
              <a:ext cx="296" cy="283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50000">
                  <a:srgbClr val="C0C0C0">
                    <a:gamma/>
                    <a:shade val="21569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8650" y="4671"/>
              <a:ext cx="638" cy="67"/>
            </a:xfrm>
            <a:custGeom>
              <a:avLst/>
              <a:gdLst/>
              <a:ahLst/>
              <a:cxnLst>
                <a:cxn ang="0">
                  <a:pos x="167" y="0"/>
                </a:cxn>
                <a:cxn ang="0">
                  <a:pos x="71" y="15"/>
                </a:cxn>
                <a:cxn ang="0">
                  <a:pos x="41" y="42"/>
                </a:cxn>
                <a:cxn ang="0">
                  <a:pos x="320" y="66"/>
                </a:cxn>
                <a:cxn ang="0">
                  <a:pos x="596" y="36"/>
                </a:cxn>
                <a:cxn ang="0">
                  <a:pos x="575" y="12"/>
                </a:cxn>
                <a:cxn ang="0">
                  <a:pos x="464" y="3"/>
                </a:cxn>
              </a:cxnLst>
              <a:rect l="0" t="0" r="r" b="b"/>
              <a:pathLst>
                <a:path w="638" h="67">
                  <a:moveTo>
                    <a:pt x="167" y="0"/>
                  </a:moveTo>
                  <a:cubicBezTo>
                    <a:pt x="151" y="2"/>
                    <a:pt x="92" y="8"/>
                    <a:pt x="71" y="15"/>
                  </a:cubicBezTo>
                  <a:cubicBezTo>
                    <a:pt x="50" y="22"/>
                    <a:pt x="0" y="34"/>
                    <a:pt x="41" y="42"/>
                  </a:cubicBezTo>
                  <a:cubicBezTo>
                    <a:pt x="82" y="50"/>
                    <a:pt x="228" y="67"/>
                    <a:pt x="320" y="66"/>
                  </a:cubicBezTo>
                  <a:cubicBezTo>
                    <a:pt x="412" y="65"/>
                    <a:pt x="554" y="45"/>
                    <a:pt x="596" y="36"/>
                  </a:cubicBezTo>
                  <a:cubicBezTo>
                    <a:pt x="638" y="27"/>
                    <a:pt x="597" y="17"/>
                    <a:pt x="575" y="12"/>
                  </a:cubicBezTo>
                  <a:cubicBezTo>
                    <a:pt x="553" y="7"/>
                    <a:pt x="487" y="5"/>
                    <a:pt x="464" y="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059" name="AutoShape 35"/>
          <p:cNvSpPr>
            <a:spLocks noChangeArrowheads="1"/>
          </p:cNvSpPr>
          <p:nvPr/>
        </p:nvSpPr>
        <p:spPr bwMode="auto">
          <a:xfrm>
            <a:off x="7927976" y="804864"/>
            <a:ext cx="295275" cy="261937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60" name="AutoShape 36"/>
          <p:cNvSpPr>
            <a:spLocks noChangeArrowheads="1"/>
          </p:cNvSpPr>
          <p:nvPr/>
        </p:nvSpPr>
        <p:spPr bwMode="auto">
          <a:xfrm>
            <a:off x="3017839" y="4213226"/>
            <a:ext cx="247650" cy="231775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61" name="AutoShape 37"/>
          <p:cNvSpPr>
            <a:spLocks noChangeArrowheads="1"/>
          </p:cNvSpPr>
          <p:nvPr/>
        </p:nvSpPr>
        <p:spPr bwMode="auto">
          <a:xfrm>
            <a:off x="642939" y="1085851"/>
            <a:ext cx="168275" cy="153988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62" name="AutoShape 38"/>
          <p:cNvSpPr>
            <a:spLocks noChangeArrowheads="1"/>
          </p:cNvSpPr>
          <p:nvPr/>
        </p:nvSpPr>
        <p:spPr bwMode="auto">
          <a:xfrm>
            <a:off x="4311650" y="2932113"/>
            <a:ext cx="168275" cy="153987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63" name="AutoShape 39"/>
          <p:cNvSpPr>
            <a:spLocks noChangeAspect="1" noChangeArrowheads="1"/>
          </p:cNvSpPr>
          <p:nvPr/>
        </p:nvSpPr>
        <p:spPr bwMode="auto">
          <a:xfrm>
            <a:off x="5716588" y="1273176"/>
            <a:ext cx="215900" cy="192088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1064" name="Group 40"/>
          <p:cNvGrpSpPr>
            <a:grpSpLocks noChangeAspect="1"/>
          </p:cNvGrpSpPr>
          <p:nvPr/>
        </p:nvGrpSpPr>
        <p:grpSpPr bwMode="auto">
          <a:xfrm rot="19238221">
            <a:off x="2768601" y="866774"/>
            <a:ext cx="714375" cy="1349375"/>
            <a:chOff x="4612" y="6685"/>
            <a:chExt cx="1529" cy="2916"/>
          </a:xfrm>
        </p:grpSpPr>
        <p:sp>
          <p:nvSpPr>
            <p:cNvPr id="1065" name="Oval 41"/>
            <p:cNvSpPr>
              <a:spLocks noChangeAspect="1" noChangeArrowheads="1"/>
            </p:cNvSpPr>
            <p:nvPr/>
          </p:nvSpPr>
          <p:spPr bwMode="auto">
            <a:xfrm>
              <a:off x="4612" y="6975"/>
              <a:ext cx="171" cy="170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6" name="Oval 42"/>
            <p:cNvSpPr>
              <a:spLocks noChangeAspect="1" noChangeArrowheads="1"/>
            </p:cNvSpPr>
            <p:nvPr/>
          </p:nvSpPr>
          <p:spPr bwMode="auto">
            <a:xfrm>
              <a:off x="5684" y="7193"/>
              <a:ext cx="146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7" name="Oval 43"/>
            <p:cNvSpPr>
              <a:spLocks noChangeAspect="1" noChangeArrowheads="1"/>
            </p:cNvSpPr>
            <p:nvPr/>
          </p:nvSpPr>
          <p:spPr bwMode="auto">
            <a:xfrm>
              <a:off x="5250" y="8263"/>
              <a:ext cx="144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8" name="Oval 44"/>
            <p:cNvSpPr>
              <a:spLocks noChangeAspect="1" noChangeArrowheads="1"/>
            </p:cNvSpPr>
            <p:nvPr/>
          </p:nvSpPr>
          <p:spPr bwMode="auto">
            <a:xfrm>
              <a:off x="5079" y="8353"/>
              <a:ext cx="144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9" name="Oval 45"/>
            <p:cNvSpPr>
              <a:spLocks noChangeAspect="1" noChangeArrowheads="1"/>
            </p:cNvSpPr>
            <p:nvPr/>
          </p:nvSpPr>
          <p:spPr bwMode="auto">
            <a:xfrm>
              <a:off x="4787" y="9464"/>
              <a:ext cx="137" cy="13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0" name="Oval 46"/>
            <p:cNvSpPr>
              <a:spLocks noChangeAspect="1" noChangeArrowheads="1"/>
            </p:cNvSpPr>
            <p:nvPr/>
          </p:nvSpPr>
          <p:spPr bwMode="auto">
            <a:xfrm>
              <a:off x="5408" y="8142"/>
              <a:ext cx="135" cy="13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1" name="Oval 47"/>
            <p:cNvSpPr>
              <a:spLocks noChangeAspect="1" noChangeArrowheads="1"/>
            </p:cNvSpPr>
            <p:nvPr/>
          </p:nvSpPr>
          <p:spPr bwMode="auto">
            <a:xfrm>
              <a:off x="5953" y="9272"/>
              <a:ext cx="188" cy="18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2" name="Oval 48"/>
            <p:cNvSpPr>
              <a:spLocks noChangeAspect="1" noChangeArrowheads="1"/>
            </p:cNvSpPr>
            <p:nvPr/>
          </p:nvSpPr>
          <p:spPr bwMode="auto">
            <a:xfrm>
              <a:off x="5385" y="6685"/>
              <a:ext cx="94" cy="9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3" name="Oval 49"/>
            <p:cNvSpPr>
              <a:spLocks noChangeAspect="1" noChangeArrowheads="1"/>
            </p:cNvSpPr>
            <p:nvPr/>
          </p:nvSpPr>
          <p:spPr bwMode="auto">
            <a:xfrm>
              <a:off x="5257" y="8945"/>
              <a:ext cx="120" cy="11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4" name="Oval 50"/>
            <p:cNvSpPr>
              <a:spLocks noChangeAspect="1" noChangeArrowheads="1"/>
            </p:cNvSpPr>
            <p:nvPr/>
          </p:nvSpPr>
          <p:spPr bwMode="auto">
            <a:xfrm>
              <a:off x="5680" y="8464"/>
              <a:ext cx="103" cy="101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5" name="Oval 51"/>
            <p:cNvSpPr>
              <a:spLocks noChangeAspect="1" noChangeArrowheads="1"/>
            </p:cNvSpPr>
            <p:nvPr/>
          </p:nvSpPr>
          <p:spPr bwMode="auto">
            <a:xfrm>
              <a:off x="5321" y="6776"/>
              <a:ext cx="94" cy="93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6" name="Oval 52"/>
            <p:cNvSpPr>
              <a:spLocks noChangeAspect="1" noChangeArrowheads="1"/>
            </p:cNvSpPr>
            <p:nvPr/>
          </p:nvSpPr>
          <p:spPr bwMode="auto">
            <a:xfrm>
              <a:off x="5395" y="6753"/>
              <a:ext cx="84" cy="86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7" name="Oval 53"/>
            <p:cNvSpPr>
              <a:spLocks noChangeAspect="1" noChangeArrowheads="1"/>
            </p:cNvSpPr>
            <p:nvPr/>
          </p:nvSpPr>
          <p:spPr bwMode="auto">
            <a:xfrm>
              <a:off x="5291" y="8808"/>
              <a:ext cx="77" cy="76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8" name="Oval 54"/>
            <p:cNvSpPr>
              <a:spLocks noChangeAspect="1" noChangeArrowheads="1"/>
            </p:cNvSpPr>
            <p:nvPr/>
          </p:nvSpPr>
          <p:spPr bwMode="auto">
            <a:xfrm>
              <a:off x="5291" y="8979"/>
              <a:ext cx="77" cy="7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9" name="Oval 55"/>
            <p:cNvSpPr>
              <a:spLocks noChangeAspect="1" noChangeArrowheads="1"/>
            </p:cNvSpPr>
            <p:nvPr/>
          </p:nvSpPr>
          <p:spPr bwMode="auto">
            <a:xfrm>
              <a:off x="5291" y="8894"/>
              <a:ext cx="69" cy="6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080" name="AutoShape 56"/>
          <p:cNvSpPr>
            <a:spLocks noChangeArrowheads="1"/>
          </p:cNvSpPr>
          <p:nvPr/>
        </p:nvSpPr>
        <p:spPr bwMode="auto">
          <a:xfrm>
            <a:off x="395289" y="3336925"/>
            <a:ext cx="169862" cy="153988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81" name="Text Box 57"/>
          <p:cNvSpPr txBox="1">
            <a:spLocks noChangeArrowheads="1"/>
          </p:cNvSpPr>
          <p:nvPr/>
        </p:nvSpPr>
        <p:spPr bwMode="auto">
          <a:xfrm>
            <a:off x="5172075" y="1746251"/>
            <a:ext cx="3571875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1" defTabSz="914305">
              <a:spcBef>
                <a:spcPts val="563"/>
              </a:spcBef>
              <a:spcAft>
                <a:spcPts val="563"/>
              </a:spcAft>
            </a:pPr>
            <a:endParaRPr lang="de-DE" b="1" dirty="0">
              <a:solidFill>
                <a:srgbClr val="333333"/>
              </a:solidFill>
              <a:latin typeface="Tahoma" pitchFamily="34" charset="0"/>
              <a:cs typeface="Arial" pitchFamily="34" charset="0"/>
            </a:endParaRPr>
          </a:p>
          <a:p>
            <a:pPr lvl="1" defTabSz="914305">
              <a:spcBef>
                <a:spcPts val="563"/>
              </a:spcBef>
              <a:spcAft>
                <a:spcPts val="563"/>
              </a:spcAft>
            </a:pPr>
            <a:r>
              <a:rPr lang="de-DE" sz="3600" b="1" cap="small" dirty="0">
                <a:latin typeface="Arial" pitchFamily="34" charset="0"/>
                <a:cs typeface="Arial" pitchFamily="34" charset="0"/>
              </a:rPr>
              <a:t>Astronomie</a:t>
            </a:r>
          </a:p>
          <a:p>
            <a:pPr lvl="1" defTabSz="914305">
              <a:spcBef>
                <a:spcPts val="563"/>
              </a:spcBef>
              <a:spcAft>
                <a:spcPts val="563"/>
              </a:spcAft>
            </a:pPr>
            <a:r>
              <a:rPr lang="de-DE" sz="3600" b="1" cap="small" dirty="0">
                <a:latin typeface="Arial" pitchFamily="34" charset="0"/>
                <a:cs typeface="Arial" pitchFamily="34" charset="0"/>
              </a:rPr>
              <a:t>Wahlfach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1354015" y="5372102"/>
            <a:ext cx="6506308" cy="707868"/>
          </a:xfrm>
          <a:prstGeom prst="rect">
            <a:avLst/>
          </a:prstGeom>
          <a:noFill/>
        </p:spPr>
        <p:txBody>
          <a:bodyPr wrap="square" lIns="91420" tIns="45711" rIns="91420" bIns="45711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4000" b="1" cap="small" dirty="0">
                <a:solidFill>
                  <a:srgbClr val="000000"/>
                </a:solidFill>
              </a:rPr>
              <a:t>Aktive galaktische Kerne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 descr="Ein Bild, das draußen, fliegend, Stern, Wasser enthält.&#10;&#10;Automatisch generierte Beschreibung">
            <a:extLst>
              <a:ext uri="{FF2B5EF4-FFF2-40B4-BE49-F238E27FC236}">
                <a16:creationId xmlns:a16="http://schemas.microsoft.com/office/drawing/2014/main" id="{5B5838D6-DB53-4176-8709-92C2408607B8}"/>
              </a:ext>
            </a:extLst>
          </p:cNvPr>
          <p:cNvPicPr>
            <a:picLocks noGrp="1" noChangeAspect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" r="-1" b="31256"/>
          <a:stretch/>
        </p:blipFill>
        <p:spPr>
          <a:xfrm>
            <a:off x="1080000" y="432000"/>
            <a:ext cx="6905448" cy="4910008"/>
          </a:xfrm>
          <a:noFill/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9BDD1DB3-7722-4A06-9893-1D158E4226E9}"/>
              </a:ext>
            </a:extLst>
          </p:cNvPr>
          <p:cNvSpPr txBox="1"/>
          <p:nvPr/>
        </p:nvSpPr>
        <p:spPr>
          <a:xfrm>
            <a:off x="5220000" y="5328000"/>
            <a:ext cx="2813571" cy="648000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pPr algn="l"/>
            <a:r>
              <a:rPr lang="de-DE" dirty="0">
                <a:solidFill>
                  <a:schemeClr val="bg1"/>
                </a:solidFill>
              </a:rPr>
              <a:t>M87</a:t>
            </a:r>
          </a:p>
          <a:p>
            <a:pPr algn="l"/>
            <a:r>
              <a:rPr lang="de-DE" dirty="0">
                <a:solidFill>
                  <a:schemeClr val="bg1"/>
                </a:solidFill>
              </a:rPr>
              <a:t>Elliptische Galaxie mit Jet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9DDAFCC-CFF3-487B-85E3-3ADF7F840BB9}"/>
              </a:ext>
            </a:extLst>
          </p:cNvPr>
          <p:cNvSpPr txBox="1"/>
          <p:nvPr/>
        </p:nvSpPr>
        <p:spPr>
          <a:xfrm>
            <a:off x="1080000" y="5416483"/>
            <a:ext cx="3700977" cy="830987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</a:rPr>
              <a:t>Bild: “M87 jet” von NASA and The Hubble Heritage Team (</a:t>
            </a:r>
            <a:r>
              <a:rPr lang="en-US" sz="1200" dirty="0" err="1">
                <a:solidFill>
                  <a:schemeClr val="bg1"/>
                </a:solidFill>
              </a:rPr>
              <a:t>STScI</a:t>
            </a:r>
            <a:r>
              <a:rPr lang="en-US" sz="1200" dirty="0">
                <a:solidFill>
                  <a:schemeClr val="bg1"/>
                </a:solidFill>
              </a:rPr>
              <a:t>/AURA) via </a:t>
            </a:r>
            <a:r>
              <a:rPr lang="en-US" sz="1200" dirty="0">
                <a:solidFill>
                  <a:schemeClr val="bg1"/>
                </a:solidFill>
                <a:hlinkClick r:id="rId3"/>
              </a:rPr>
              <a:t>https://commons.wikimedia.org/wiki/File:M87_jet.jpg</a:t>
            </a:r>
            <a:r>
              <a:rPr lang="en-US" sz="1200" dirty="0">
                <a:solidFill>
                  <a:schemeClr val="bg1"/>
                </a:solidFill>
              </a:rPr>
              <a:t> [Public Domain (PD-</a:t>
            </a:r>
            <a:r>
              <a:rPr lang="en-US" sz="1200" dirty="0" err="1">
                <a:solidFill>
                  <a:schemeClr val="bg1"/>
                </a:solidFill>
              </a:rPr>
              <a:t>USGov</a:t>
            </a:r>
            <a:r>
              <a:rPr lang="en-US" sz="1200" dirty="0">
                <a:solidFill>
                  <a:schemeClr val="bg1"/>
                </a:solidFill>
              </a:rPr>
              <a:t>)]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88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9BDD1DB3-7722-4A06-9893-1D158E4226E9}"/>
              </a:ext>
            </a:extLst>
          </p:cNvPr>
          <p:cNvSpPr txBox="1"/>
          <p:nvPr/>
        </p:nvSpPr>
        <p:spPr>
          <a:xfrm>
            <a:off x="5220000" y="5328000"/>
            <a:ext cx="3431631" cy="1200318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l"/>
            <a:r>
              <a:rPr lang="de-DE" dirty="0">
                <a:solidFill>
                  <a:schemeClr val="bg1"/>
                </a:solidFill>
              </a:rPr>
              <a:t>Radiogalaxie </a:t>
            </a:r>
            <a:r>
              <a:rPr lang="de-DE" dirty="0" err="1">
                <a:solidFill>
                  <a:schemeClr val="bg1"/>
                </a:solidFill>
              </a:rPr>
              <a:t>Centaurus</a:t>
            </a:r>
            <a:r>
              <a:rPr lang="de-DE" dirty="0">
                <a:solidFill>
                  <a:schemeClr val="bg1"/>
                </a:solidFill>
              </a:rPr>
              <a:t> A</a:t>
            </a:r>
          </a:p>
          <a:p>
            <a:pPr algn="l"/>
            <a:r>
              <a:rPr lang="de-DE" dirty="0">
                <a:solidFill>
                  <a:schemeClr val="bg1"/>
                </a:solidFill>
              </a:rPr>
              <a:t>Rot: Radio</a:t>
            </a:r>
          </a:p>
          <a:p>
            <a:pPr algn="l"/>
            <a:r>
              <a:rPr lang="de-DE" dirty="0">
                <a:solidFill>
                  <a:schemeClr val="bg1"/>
                </a:solidFill>
              </a:rPr>
              <a:t>Grün: Infrarot</a:t>
            </a:r>
          </a:p>
          <a:p>
            <a:pPr algn="l"/>
            <a:r>
              <a:rPr lang="de-DE" dirty="0">
                <a:solidFill>
                  <a:schemeClr val="bg1"/>
                </a:solidFill>
              </a:rPr>
              <a:t>Blau: Röntgen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9DDAFCC-CFF3-487B-85E3-3ADF7F840BB9}"/>
              </a:ext>
            </a:extLst>
          </p:cNvPr>
          <p:cNvSpPr txBox="1"/>
          <p:nvPr/>
        </p:nvSpPr>
        <p:spPr>
          <a:xfrm>
            <a:off x="2343388" y="5103275"/>
            <a:ext cx="2464001" cy="101565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l"/>
            <a:r>
              <a:rPr lang="de-DE" sz="1200" dirty="0">
                <a:solidFill>
                  <a:schemeClr val="bg1"/>
                </a:solidFill>
              </a:rPr>
              <a:t>Bild: „</a:t>
            </a:r>
            <a:r>
              <a:rPr lang="de-DE" sz="1200" dirty="0" err="1">
                <a:solidFill>
                  <a:schemeClr val="bg1"/>
                </a:solidFill>
              </a:rPr>
              <a:t>Centauros</a:t>
            </a:r>
            <a:r>
              <a:rPr lang="de-DE" sz="1200" dirty="0">
                <a:solidFill>
                  <a:schemeClr val="bg1"/>
                </a:solidFill>
              </a:rPr>
              <a:t> a-</a:t>
            </a:r>
            <a:r>
              <a:rPr lang="de-DE" sz="1200" dirty="0" err="1">
                <a:solidFill>
                  <a:schemeClr val="bg1"/>
                </a:solidFill>
              </a:rPr>
              <a:t>spc</a:t>
            </a:r>
            <a:r>
              <a:rPr lang="de-DE" sz="1200" dirty="0">
                <a:solidFill>
                  <a:schemeClr val="bg1"/>
                </a:solidFill>
              </a:rPr>
              <a:t>“ von Martin </a:t>
            </a:r>
            <a:r>
              <a:rPr lang="de-DE" sz="1200" dirty="0" err="1">
                <a:solidFill>
                  <a:schemeClr val="bg1"/>
                </a:solidFill>
              </a:rPr>
              <a:t>Hardcastle</a:t>
            </a:r>
            <a:r>
              <a:rPr lang="de-DE" sz="1200" dirty="0">
                <a:solidFill>
                  <a:schemeClr val="bg1"/>
                </a:solidFill>
              </a:rPr>
              <a:t> via </a:t>
            </a:r>
            <a:r>
              <a:rPr lang="de-DE" sz="1200" dirty="0">
                <a:solidFill>
                  <a:schemeClr val="bg1"/>
                </a:solidFill>
                <a:hlinkClick r:id="rId2"/>
              </a:rPr>
              <a:t>https://commons.wikimedia.org/wiki/File:Centauros_a-spc.png</a:t>
            </a:r>
            <a:r>
              <a:rPr lang="de-DE" sz="1200" dirty="0">
                <a:solidFill>
                  <a:schemeClr val="bg1"/>
                </a:solidFill>
              </a:rPr>
              <a:t>    </a:t>
            </a:r>
          </a:p>
          <a:p>
            <a:pPr algn="l"/>
            <a:r>
              <a:rPr lang="de-DE" sz="1200" dirty="0">
                <a:solidFill>
                  <a:schemeClr val="bg1"/>
                </a:solidFill>
              </a:rPr>
              <a:t>[CC BY-SA 3.0]</a:t>
            </a:r>
          </a:p>
        </p:txBody>
      </p:sp>
      <p:pic>
        <p:nvPicPr>
          <p:cNvPr id="7" name="Inhaltsplatzhalter 6" descr="Ein Bild, das Objekt, Stern enthält.&#10;&#10;Automatisch generierte Beschreibung">
            <a:extLst>
              <a:ext uri="{FF2B5EF4-FFF2-40B4-BE49-F238E27FC236}">
                <a16:creationId xmlns:a16="http://schemas.microsoft.com/office/drawing/2014/main" id="{1DFEC3A6-3305-434E-9BF3-B31CC9A17C50}"/>
              </a:ext>
            </a:extLst>
          </p:cNvPr>
          <p:cNvPicPr>
            <a:picLocks noGrp="1" noChangeAspect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209" y="1369942"/>
            <a:ext cx="4457143" cy="3733333"/>
          </a:xfr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6A297B00-6DEC-44B0-92BC-28A0915725B3}"/>
              </a:ext>
            </a:extLst>
          </p:cNvPr>
          <p:cNvSpPr txBox="1"/>
          <p:nvPr/>
        </p:nvSpPr>
        <p:spPr>
          <a:xfrm>
            <a:off x="5524143" y="891250"/>
            <a:ext cx="966911" cy="369322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Galaxie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A200D00-24B4-451F-A29B-AE28E990488A}"/>
              </a:ext>
            </a:extLst>
          </p:cNvPr>
          <p:cNvSpPr txBox="1"/>
          <p:nvPr/>
        </p:nvSpPr>
        <p:spPr>
          <a:xfrm>
            <a:off x="1408843" y="1645920"/>
            <a:ext cx="492422" cy="369322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Jet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2DA3185-CDA7-4EC1-A57F-88D0883A015F}"/>
              </a:ext>
            </a:extLst>
          </p:cNvPr>
          <p:cNvSpPr txBox="1"/>
          <p:nvPr/>
        </p:nvSpPr>
        <p:spPr>
          <a:xfrm>
            <a:off x="7084219" y="3883152"/>
            <a:ext cx="492422" cy="369322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Jet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5FFB5B59-2B82-438D-A8BC-B569C4962F73}"/>
              </a:ext>
            </a:extLst>
          </p:cNvPr>
          <p:cNvCxnSpPr>
            <a:cxnSpLocks/>
            <a:stCxn id="10" idx="3"/>
          </p:cNvCxnSpPr>
          <p:nvPr/>
        </p:nvCxnSpPr>
        <p:spPr bwMode="auto">
          <a:xfrm>
            <a:off x="1901265" y="1830581"/>
            <a:ext cx="2295831" cy="1121415"/>
          </a:xfrm>
          <a:prstGeom prst="straightConnector1">
            <a:avLst/>
          </a:prstGeom>
          <a:solidFill>
            <a:srgbClr val="00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98EEED6F-9FC2-492F-93FE-5E922EB4E9E1}"/>
              </a:ext>
            </a:extLst>
          </p:cNvPr>
          <p:cNvCxnSpPr>
            <a:cxnSpLocks/>
            <a:stCxn id="11" idx="1"/>
          </p:cNvCxnSpPr>
          <p:nvPr/>
        </p:nvCxnSpPr>
        <p:spPr bwMode="auto">
          <a:xfrm rot="10800000">
            <a:off x="5111499" y="3606155"/>
            <a:ext cx="1972721" cy="461659"/>
          </a:xfrm>
          <a:prstGeom prst="straightConnector1">
            <a:avLst/>
          </a:prstGeom>
          <a:solidFill>
            <a:srgbClr val="00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E26F6B84-D9FD-4222-82C1-9048BE0BFB12}"/>
              </a:ext>
            </a:extLst>
          </p:cNvPr>
          <p:cNvCxnSpPr>
            <a:stCxn id="9" idx="2"/>
          </p:cNvCxnSpPr>
          <p:nvPr/>
        </p:nvCxnSpPr>
        <p:spPr bwMode="auto">
          <a:xfrm rot="5400000">
            <a:off x="4809091" y="1672708"/>
            <a:ext cx="1610645" cy="786372"/>
          </a:xfrm>
          <a:prstGeom prst="straightConnector1">
            <a:avLst/>
          </a:prstGeom>
          <a:solidFill>
            <a:srgbClr val="00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CABAE042-3B36-462E-948B-107ED42F5D63}"/>
              </a:ext>
            </a:extLst>
          </p:cNvPr>
          <p:cNvSpPr txBox="1"/>
          <p:nvPr/>
        </p:nvSpPr>
        <p:spPr>
          <a:xfrm>
            <a:off x="1982349" y="891250"/>
            <a:ext cx="1338808" cy="369322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Radioblase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DFDAA26B-F7EA-4C7C-AC23-DDC203992734}"/>
              </a:ext>
            </a:extLst>
          </p:cNvPr>
          <p:cNvCxnSpPr>
            <a:cxnSpLocks/>
          </p:cNvCxnSpPr>
          <p:nvPr/>
        </p:nvCxnSpPr>
        <p:spPr bwMode="auto">
          <a:xfrm>
            <a:off x="3154348" y="1240379"/>
            <a:ext cx="575999" cy="825520"/>
          </a:xfrm>
          <a:prstGeom prst="straightConnector1">
            <a:avLst/>
          </a:prstGeom>
          <a:solidFill>
            <a:srgbClr val="00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378AEC3E-32C2-4956-8D6B-BA807DFA5B46}"/>
              </a:ext>
            </a:extLst>
          </p:cNvPr>
          <p:cNvSpPr txBox="1"/>
          <p:nvPr/>
        </p:nvSpPr>
        <p:spPr>
          <a:xfrm>
            <a:off x="7122131" y="4529483"/>
            <a:ext cx="1338808" cy="369322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Radioblase</a:t>
            </a:r>
          </a:p>
        </p:txBody>
      </p: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78AC8C85-F2C2-4023-9704-B27AA277D118}"/>
              </a:ext>
            </a:extLst>
          </p:cNvPr>
          <p:cNvCxnSpPr/>
          <p:nvPr/>
        </p:nvCxnSpPr>
        <p:spPr bwMode="auto">
          <a:xfrm flipH="1" flipV="1">
            <a:off x="5779008" y="4389121"/>
            <a:ext cx="1481328" cy="140363"/>
          </a:xfrm>
          <a:prstGeom prst="straightConnector1">
            <a:avLst/>
          </a:prstGeom>
          <a:solidFill>
            <a:srgbClr val="00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64209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27B13B82-365B-45DA-95B4-445596AC28E9}"/>
              </a:ext>
            </a:extLst>
          </p:cNvPr>
          <p:cNvSpPr/>
          <p:nvPr/>
        </p:nvSpPr>
        <p:spPr bwMode="auto">
          <a:xfrm>
            <a:off x="426248" y="779171"/>
            <a:ext cx="8291503" cy="4609945"/>
          </a:xfrm>
          <a:prstGeom prst="rect">
            <a:avLst/>
          </a:prstGeom>
          <a:solidFill>
            <a:srgbClr val="000000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BDD1DB3-7722-4A06-9893-1D158E4226E9}"/>
              </a:ext>
            </a:extLst>
          </p:cNvPr>
          <p:cNvSpPr txBox="1"/>
          <p:nvPr/>
        </p:nvSpPr>
        <p:spPr>
          <a:xfrm>
            <a:off x="5201893" y="5458227"/>
            <a:ext cx="3440423" cy="693069"/>
          </a:xfrm>
          <a:prstGeom prst="rect">
            <a:avLst/>
          </a:prstGeom>
        </p:spPr>
        <p:txBody>
          <a:bodyPr lIns="82927" tIns="41464" rIns="82927" bIns="41464" rtlCol="0">
            <a:normAutofit/>
          </a:bodyPr>
          <a:lstStyle/>
          <a:p>
            <a:pPr algn="l" eaLnBrk="0" hangingPunct="0">
              <a:spcBef>
                <a:spcPct val="20000"/>
              </a:spcBef>
            </a:pPr>
            <a:r>
              <a:rPr lang="de-DE" dirty="0">
                <a:solidFill>
                  <a:schemeClr val="bg1"/>
                </a:solidFill>
                <a:latin typeface="+mn-lt"/>
              </a:rPr>
              <a:t>Standardmodell eines aktiven galaktischen Kerns.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9125FEE7-FD5A-4446-94FB-BB82634B460F}"/>
              </a:ext>
            </a:extLst>
          </p:cNvPr>
          <p:cNvSpPr/>
          <p:nvPr/>
        </p:nvSpPr>
        <p:spPr>
          <a:xfrm>
            <a:off x="1709561" y="3084144"/>
            <a:ext cx="59752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Hinweis:</a:t>
            </a:r>
          </a:p>
          <a:p>
            <a:endParaRPr lang="de-DE" sz="1200" dirty="0">
              <a:solidFill>
                <a:schemeClr val="bg1"/>
              </a:solidFill>
            </a:endParaRPr>
          </a:p>
          <a:p>
            <a:r>
              <a:rPr lang="de-DE" sz="1200" dirty="0">
                <a:solidFill>
                  <a:schemeClr val="bg1"/>
                </a:solidFill>
              </a:rPr>
              <a:t>„Innere Struktur einer aktiven Galaxie“</a:t>
            </a:r>
          </a:p>
          <a:p>
            <a:r>
              <a:rPr lang="de-DE" sz="1200" dirty="0">
                <a:solidFill>
                  <a:schemeClr val="bg1"/>
                </a:solidFill>
              </a:rPr>
              <a:t>siehe</a:t>
            </a:r>
          </a:p>
          <a:p>
            <a:r>
              <a:rPr lang="de-DE" sz="1200" dirty="0">
                <a:solidFill>
                  <a:schemeClr val="bg1"/>
                </a:solidFill>
              </a:rPr>
              <a:t>https://commons.wikimedia.org/wiki/File:Galaxies_AGN_Inner-Structure-of-ca.jpg</a:t>
            </a:r>
          </a:p>
        </p:txBody>
      </p:sp>
    </p:spTree>
    <p:extLst>
      <p:ext uri="{BB962C8B-B14F-4D97-AF65-F5344CB8AC3E}">
        <p14:creationId xmlns:p14="http://schemas.microsoft.com/office/powerpoint/2010/main" val="4149886663"/>
      </p:ext>
    </p:extLst>
  </p:cSld>
  <p:clrMapOvr>
    <a:masterClrMapping/>
  </p:clrMapOvr>
</p:sld>
</file>

<file path=ppt/theme/theme1.xml><?xml version="1.0" encoding="utf-8"?>
<a:theme xmlns:a="http://schemas.openxmlformats.org/drawingml/2006/main" name="2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Bildschirmpräsentation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MS Gothic</vt:lpstr>
      <vt:lpstr>Arial</vt:lpstr>
      <vt:lpstr>Calibri</vt:lpstr>
      <vt:lpstr>StarSymbol</vt:lpstr>
      <vt:lpstr>Tahoma</vt:lpstr>
      <vt:lpstr>2_Standarddesign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Enrico</dc:creator>
  <cp:lastModifiedBy>zwakh</cp:lastModifiedBy>
  <cp:revision>12</cp:revision>
  <dcterms:created xsi:type="dcterms:W3CDTF">2020-04-14T13:06:24Z</dcterms:created>
  <dcterms:modified xsi:type="dcterms:W3CDTF">2021-10-03T20:11:10Z</dcterms:modified>
</cp:coreProperties>
</file>