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7.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8" r:id="rId2"/>
    <p:sldId id="259" r:id="rId3"/>
    <p:sldId id="257" r:id="rId4"/>
    <p:sldId id="274" r:id="rId5"/>
    <p:sldId id="275" r:id="rId6"/>
    <p:sldId id="278" r:id="rId7"/>
    <p:sldId id="273"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138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0801" autoAdjust="0"/>
    <p:restoredTop sz="83304" autoAdjust="0"/>
  </p:normalViewPr>
  <p:slideViewPr>
    <p:cSldViewPr showGuides="1">
      <p:cViewPr>
        <p:scale>
          <a:sx n="80" d="100"/>
          <a:sy n="80" d="100"/>
        </p:scale>
        <p:origin x="-2574" y="-648"/>
      </p:cViewPr>
      <p:guideLst>
        <p:guide orient="horz" pos="2160"/>
        <p:guide pos="2880"/>
      </p:guideLst>
    </p:cSldViewPr>
  </p:slideViewPr>
  <p:outlineViewPr>
    <p:cViewPr>
      <p:scale>
        <a:sx n="33" d="100"/>
        <a:sy n="33" d="100"/>
      </p:scale>
      <p:origin x="234" y="34296"/>
    </p:cViewPr>
  </p:outlineViewPr>
  <p:notesTextViewPr>
    <p:cViewPr>
      <p:scale>
        <a:sx n="100" d="100"/>
        <a:sy n="100" d="100"/>
      </p:scale>
      <p:origin x="0" y="0"/>
    </p:cViewPr>
  </p:notesTextViewPr>
  <p:sorterViewPr>
    <p:cViewPr>
      <p:scale>
        <a:sx n="74" d="100"/>
        <a:sy n="74" d="100"/>
      </p:scale>
      <p:origin x="0" y="0"/>
    </p:cViewPr>
  </p:sorterViewPr>
  <p:notesViewPr>
    <p:cSldViewPr showGuides="1">
      <p:cViewPr varScale="1">
        <p:scale>
          <a:sx n="56" d="100"/>
          <a:sy n="56" d="100"/>
        </p:scale>
        <p:origin x="-2580"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728D4BA-4B76-4291-8D5E-06AD38A5E08A}" type="datetimeFigureOut">
              <a:rPr lang="de-DE"/>
              <a:pPr>
                <a:defRPr/>
              </a:pPr>
              <a:t>15.01.2011</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52FC4144-3A2E-4CEB-9784-481A6486B856}" type="slidenum">
              <a:rPr lang="de-DE"/>
              <a:pPr>
                <a:defRPr/>
              </a:pPr>
              <a:t>‹Nr.›</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lienbildplatzhalter 1"/>
          <p:cNvSpPr>
            <a:spLocks noGrp="1" noRot="1" noChangeAspect="1" noTextEdit="1"/>
          </p:cNvSpPr>
          <p:nvPr>
            <p:ph type="sldImg"/>
          </p:nvPr>
        </p:nvSpPr>
        <p:spPr bwMode="auto">
          <a:noFill/>
          <a:ln>
            <a:solidFill>
              <a:srgbClr val="000000"/>
            </a:solidFill>
            <a:miter lim="800000"/>
            <a:headEnd/>
            <a:tailEnd/>
          </a:ln>
        </p:spPr>
      </p:sp>
      <p:sp>
        <p:nvSpPr>
          <p:cNvPr id="24579" name="Notizenplatzhalt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DE" sz="1200" dirty="0" smtClean="0"/>
              <a:t>Warum werden Sie in dieser Präsentation anschauliche und motivierende Bilder vermissen?</a:t>
            </a:r>
          </a:p>
          <a:p>
            <a:pPr marL="0" marR="0" indent="0" algn="l" defTabSz="914400" rtl="0" eaLnBrk="0" fontAlgn="base" latinLnBrk="0" hangingPunct="0">
              <a:lnSpc>
                <a:spcPct val="100000"/>
              </a:lnSpc>
              <a:spcBef>
                <a:spcPct val="30000"/>
              </a:spcBef>
              <a:spcAft>
                <a:spcPct val="0"/>
              </a:spcAft>
              <a:buClrTx/>
              <a:buSzTx/>
              <a:buFontTx/>
              <a:buNone/>
              <a:tabLst/>
              <a:defRPr/>
            </a:pPr>
            <a:r>
              <a:rPr lang="de-DE" sz="1200" dirty="0" smtClean="0"/>
              <a:t>Die Präsentation und die Materialien werden unter der Creative </a:t>
            </a:r>
            <a:r>
              <a:rPr lang="de-DE" sz="1200" dirty="0" err="1" smtClean="0"/>
              <a:t>Commons</a:t>
            </a:r>
            <a:r>
              <a:rPr lang="de-DE" sz="1200" dirty="0" smtClean="0"/>
              <a:t> 3.0 Lizenz auf dem Lehrerfortbildungsserver </a:t>
            </a:r>
            <a:r>
              <a:rPr lang="de-DE" sz="1200" dirty="0" err="1" smtClean="0"/>
              <a:t>Ba-Wü</a:t>
            </a:r>
            <a:r>
              <a:rPr lang="de-DE" sz="1200" dirty="0" smtClean="0"/>
              <a:t> veröffentlicht.</a:t>
            </a:r>
          </a:p>
          <a:p>
            <a:pPr marL="0" marR="0" indent="0" algn="l" defTabSz="914400" rtl="0" eaLnBrk="0" fontAlgn="base" latinLnBrk="0" hangingPunct="0">
              <a:lnSpc>
                <a:spcPct val="100000"/>
              </a:lnSpc>
              <a:spcBef>
                <a:spcPct val="30000"/>
              </a:spcBef>
              <a:spcAft>
                <a:spcPct val="0"/>
              </a:spcAft>
              <a:buClrTx/>
              <a:buSzTx/>
              <a:buFontTx/>
              <a:buNone/>
              <a:tabLst/>
              <a:defRPr/>
            </a:pPr>
            <a:r>
              <a:rPr lang="de-DE" sz="1200" dirty="0" smtClean="0"/>
              <a:t>Der Urheber, also wir, mussten bestätigen und nachweisen, dass keine Rechte oder Ansprüche Dritter oder das Gesetz verletzt wurden.</a:t>
            </a:r>
          </a:p>
          <a:p>
            <a:r>
              <a:rPr lang="de-DE" sz="1200" dirty="0" smtClean="0"/>
              <a:t>Nicht alle Abbildung sind gemeinfrei!</a:t>
            </a:r>
          </a:p>
          <a:p>
            <a:r>
              <a:rPr lang="de-DE" sz="1200" dirty="0" smtClean="0"/>
              <a:t>Der Aufwand, die Abbildungsrechte zu recherchieren und diese dann auch einzuholen ist enorm und unter Umständen kostspielig!</a:t>
            </a:r>
          </a:p>
          <a:p>
            <a:pPr marL="0" marR="0" indent="0" algn="l" defTabSz="914400" rtl="0" eaLnBrk="0" fontAlgn="base" latinLnBrk="0" hangingPunct="0">
              <a:lnSpc>
                <a:spcPct val="100000"/>
              </a:lnSpc>
              <a:spcBef>
                <a:spcPct val="30000"/>
              </a:spcBef>
              <a:spcAft>
                <a:spcPct val="0"/>
              </a:spcAft>
              <a:buClrTx/>
              <a:buSzTx/>
              <a:buFontTx/>
              <a:buNone/>
              <a:tabLst/>
              <a:defRPr/>
            </a:pPr>
            <a:endParaRPr lang="de-DE" sz="1200" dirty="0" smtClean="0"/>
          </a:p>
          <a:p>
            <a:endParaRPr lang="de-DE" dirty="0" smtClean="0"/>
          </a:p>
        </p:txBody>
      </p:sp>
      <p:sp>
        <p:nvSpPr>
          <p:cNvPr id="4" name="Foliennummernplatzhalter 3"/>
          <p:cNvSpPr>
            <a:spLocks noGrp="1"/>
          </p:cNvSpPr>
          <p:nvPr>
            <p:ph type="sldNum" sz="quarter" idx="5"/>
          </p:nvPr>
        </p:nvSpPr>
        <p:spPr/>
        <p:txBody>
          <a:bodyPr/>
          <a:lstStyle/>
          <a:p>
            <a:pPr>
              <a:defRPr/>
            </a:pPr>
            <a:fld id="{5CEC0672-D359-47E4-8381-24583F70DF3B}" type="slidenum">
              <a:rPr lang="de-DE" smtClean="0"/>
              <a:pPr>
                <a:defRPr/>
              </a:pPr>
              <a:t>1</a:t>
            </a:fld>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lienbildplatzhalter 1"/>
          <p:cNvSpPr>
            <a:spLocks noGrp="1" noRot="1" noChangeAspect="1" noTextEdit="1"/>
          </p:cNvSpPr>
          <p:nvPr>
            <p:ph type="sldImg"/>
          </p:nvPr>
        </p:nvSpPr>
        <p:spPr bwMode="auto">
          <a:noFill/>
          <a:ln>
            <a:solidFill>
              <a:srgbClr val="000000"/>
            </a:solidFill>
            <a:miter lim="800000"/>
            <a:headEnd/>
            <a:tailEnd/>
          </a:ln>
        </p:spPr>
      </p:sp>
      <p:sp>
        <p:nvSpPr>
          <p:cNvPr id="28675" name="Notizenplatzhalter 2"/>
          <p:cNvSpPr>
            <a:spLocks noGrp="1"/>
          </p:cNvSpPr>
          <p:nvPr>
            <p:ph type="body" idx="1"/>
          </p:nvPr>
        </p:nvSpPr>
        <p:spPr bwMode="auto">
          <a:noFill/>
        </p:spPr>
        <p:txBody>
          <a:bodyPr wrap="square" numCol="1" anchor="t" anchorCtr="0" compatLnSpc="1">
            <a:prstTxWarp prst="textNoShape">
              <a:avLst/>
            </a:prstTxWarp>
          </a:bodyPr>
          <a:lstStyle/>
          <a:p>
            <a:r>
              <a:rPr lang="de-DE" dirty="0" smtClean="0"/>
              <a:t>Grundlagen:</a:t>
            </a:r>
          </a:p>
          <a:p>
            <a:pPr marL="228600" lvl="0" indent="-228600">
              <a:buFont typeface="+mj-lt"/>
              <a:buAutoNum type="arabicPeriod"/>
            </a:pPr>
            <a:r>
              <a:rPr lang="de-DE" sz="1200" kern="1200" dirty="0" smtClean="0">
                <a:solidFill>
                  <a:schemeClr val="tx1"/>
                </a:solidFill>
                <a:latin typeface="+mn-lt"/>
                <a:ea typeface="+mn-ea"/>
                <a:cs typeface="+mn-cs"/>
              </a:rPr>
              <a:t>Mit welchen Themen beschäftigt sich die Humangenetik?</a:t>
            </a:r>
          </a:p>
          <a:p>
            <a:pPr marL="228600" lvl="0" indent="-228600">
              <a:buFont typeface="+mj-lt"/>
              <a:buAutoNum type="arabicPeriod"/>
            </a:pPr>
            <a:r>
              <a:rPr lang="de-DE" sz="1200" kern="1200" dirty="0" smtClean="0">
                <a:solidFill>
                  <a:schemeClr val="tx1"/>
                </a:solidFill>
                <a:latin typeface="+mn-lt"/>
                <a:ea typeface="+mn-ea"/>
                <a:cs typeface="+mn-cs"/>
              </a:rPr>
              <a:t>Warum können in der Humangenetik nicht dieselben Methoden wie in der Pflanzen- und Tiergenetik angewendet werden?</a:t>
            </a:r>
          </a:p>
          <a:p>
            <a:pPr marL="228600" lvl="0" indent="-228600">
              <a:buFont typeface="+mj-lt"/>
              <a:buAutoNum type="arabicPeriod"/>
            </a:pPr>
            <a:r>
              <a:rPr lang="de-DE" sz="1200" kern="1200" dirty="0" smtClean="0">
                <a:solidFill>
                  <a:schemeClr val="tx1"/>
                </a:solidFill>
                <a:latin typeface="+mn-lt"/>
                <a:ea typeface="+mn-ea"/>
                <a:cs typeface="+mn-cs"/>
              </a:rPr>
              <a:t>Beschreibe die verschiedenen Methoden der Humangenetik.</a:t>
            </a:r>
          </a:p>
          <a:p>
            <a:pPr marL="228600" lvl="0" indent="-228600">
              <a:buFont typeface="+mj-lt"/>
              <a:buAutoNum type="arabicPeriod"/>
            </a:pPr>
            <a:r>
              <a:rPr lang="de-DE" sz="1200" kern="1200" dirty="0" smtClean="0">
                <a:solidFill>
                  <a:schemeClr val="tx1"/>
                </a:solidFill>
                <a:latin typeface="+mn-lt"/>
                <a:ea typeface="+mn-ea"/>
                <a:cs typeface="+mn-cs"/>
              </a:rPr>
              <a:t>Erkläre die Begriffe monogen, polygen und multifaktoriell.</a:t>
            </a:r>
            <a:endParaRPr lang="de-DE" dirty="0" smtClean="0"/>
          </a:p>
        </p:txBody>
      </p:sp>
      <p:sp>
        <p:nvSpPr>
          <p:cNvPr id="4" name="Foliennummernplatzhalter 3"/>
          <p:cNvSpPr>
            <a:spLocks noGrp="1"/>
          </p:cNvSpPr>
          <p:nvPr>
            <p:ph type="sldNum" sz="quarter" idx="5"/>
          </p:nvPr>
        </p:nvSpPr>
        <p:spPr/>
        <p:txBody>
          <a:bodyPr/>
          <a:lstStyle/>
          <a:p>
            <a:pPr>
              <a:defRPr/>
            </a:pPr>
            <a:fld id="{A9B502E4-5E37-47F6-870F-E802BC6A3A35}" type="slidenum">
              <a:rPr lang="de-DE" smtClean="0"/>
              <a:pPr>
                <a:defRPr/>
              </a:pPr>
              <a:t>10</a:t>
            </a:fld>
            <a:endParaRPr 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lienbildplatzhalter 1"/>
          <p:cNvSpPr>
            <a:spLocks noGrp="1" noRot="1" noChangeAspect="1" noTextEdit="1"/>
          </p:cNvSpPr>
          <p:nvPr>
            <p:ph type="sldImg"/>
          </p:nvPr>
        </p:nvSpPr>
        <p:spPr bwMode="auto">
          <a:noFill/>
          <a:ln>
            <a:solidFill>
              <a:srgbClr val="000000"/>
            </a:solidFill>
            <a:miter lim="800000"/>
            <a:headEnd/>
            <a:tailEnd/>
          </a:ln>
        </p:spPr>
      </p:sp>
      <p:sp>
        <p:nvSpPr>
          <p:cNvPr id="29699" name="Notizenplatzhalt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de-DE" b="1" dirty="0" smtClean="0"/>
              <a:t>Übertragung mendelnder</a:t>
            </a:r>
            <a:r>
              <a:rPr lang="de-DE" b="1" baseline="0" dirty="0" smtClean="0"/>
              <a:t> Gene auf den Menschen</a:t>
            </a:r>
          </a:p>
          <a:p>
            <a:pPr marL="0" marR="0" indent="0" algn="l" defTabSz="914400" rtl="0" eaLnBrk="0" fontAlgn="base" latinLnBrk="0" hangingPunct="0">
              <a:lnSpc>
                <a:spcPct val="100000"/>
              </a:lnSpc>
              <a:spcBef>
                <a:spcPct val="30000"/>
              </a:spcBef>
              <a:spcAft>
                <a:spcPct val="0"/>
              </a:spcAft>
              <a:buClrTx/>
              <a:buSzTx/>
              <a:buFontTx/>
              <a:buNone/>
              <a:tabLst/>
              <a:defRPr/>
            </a:pPr>
            <a:r>
              <a:rPr lang="de-DE" baseline="0" dirty="0" smtClean="0"/>
              <a:t>Welche </a:t>
            </a:r>
            <a:r>
              <a:rPr lang="de-DE" b="1" baseline="0" dirty="0" smtClean="0"/>
              <a:t>Indizien</a:t>
            </a:r>
            <a:r>
              <a:rPr lang="de-DE" baseline="0" dirty="0" smtClean="0"/>
              <a:t> sprechen für ein best. Vererbungsmuster? 2 Varianten kurz – lange Version</a:t>
            </a:r>
          </a:p>
          <a:p>
            <a:pPr marL="0" marR="0" indent="0" algn="l" defTabSz="914400" rtl="0" eaLnBrk="0" fontAlgn="base" latinLnBrk="0" hangingPunct="0">
              <a:lnSpc>
                <a:spcPct val="100000"/>
              </a:lnSpc>
              <a:spcBef>
                <a:spcPct val="30000"/>
              </a:spcBef>
              <a:spcAft>
                <a:spcPct val="0"/>
              </a:spcAft>
              <a:buClrTx/>
              <a:buSzTx/>
              <a:buFontTx/>
              <a:buNone/>
              <a:tabLst/>
              <a:defRPr/>
            </a:pPr>
            <a:r>
              <a:rPr lang="de-DE" baseline="0" dirty="0" smtClean="0"/>
              <a:t>Übung Zungenroller</a:t>
            </a:r>
            <a:endParaRPr lang="de-DE"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de-DE" dirty="0" smtClean="0"/>
          </a:p>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de-DE" dirty="0" smtClean="0"/>
              <a:t>Hinweis</a:t>
            </a:r>
            <a:r>
              <a:rPr lang="de-DE" baseline="0" dirty="0" smtClean="0"/>
              <a:t> auf </a:t>
            </a:r>
            <a:r>
              <a:rPr lang="de-DE" b="1" baseline="0" dirty="0" smtClean="0"/>
              <a:t>Schülerfeedback</a:t>
            </a:r>
            <a:r>
              <a:rPr lang="de-DE" baseline="0" dirty="0" smtClean="0"/>
              <a:t>:</a:t>
            </a:r>
            <a:br>
              <a:rPr lang="de-DE" baseline="0" dirty="0" smtClean="0"/>
            </a:br>
            <a:r>
              <a:rPr lang="de-DE" sz="1200" kern="1200" dirty="0" smtClean="0">
                <a:solidFill>
                  <a:schemeClr val="tx1"/>
                </a:solidFill>
                <a:latin typeface="+mn-lt"/>
                <a:ea typeface="+mn-ea"/>
                <a:cs typeface="+mn-cs"/>
              </a:rPr>
              <a:t>Während längerer Schülerarbeitsphasen haben die Schülerinnen und Schüler die Möglichkeit Fragen oder Probleme auf ein DINA5-Blatt zu notieren und an die linke Tafelhälfte zu heften. Schnellere oder leistungsstärkere Schüler nehmen sich der Fragen und Probleme an und schreiben die Antworten und Hilfen auf die Rückseite des Blattes (Schüler-Feedback). Nach Kontrolle des Lehrers werden die Blätter an der rechten Tafelhälfte angebracht und können dort eingesehen werden.</a:t>
            </a:r>
          </a:p>
          <a:p>
            <a:endParaRPr lang="de-DE" dirty="0" smtClean="0"/>
          </a:p>
        </p:txBody>
      </p:sp>
      <p:sp>
        <p:nvSpPr>
          <p:cNvPr id="4" name="Foliennummernplatzhalter 3"/>
          <p:cNvSpPr>
            <a:spLocks noGrp="1"/>
          </p:cNvSpPr>
          <p:nvPr>
            <p:ph type="sldNum" sz="quarter" idx="5"/>
          </p:nvPr>
        </p:nvSpPr>
        <p:spPr/>
        <p:txBody>
          <a:bodyPr/>
          <a:lstStyle/>
          <a:p>
            <a:pPr>
              <a:defRPr/>
            </a:pPr>
            <a:fld id="{D605A6E2-D1F6-47B6-9369-CF4B9CA89508}" type="slidenum">
              <a:rPr lang="de-DE" smtClean="0"/>
              <a:pPr>
                <a:defRPr/>
              </a:pPr>
              <a:t>11</a:t>
            </a:fld>
            <a:endParaRPr 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lienbildplatzhalter 1"/>
          <p:cNvSpPr>
            <a:spLocks noGrp="1" noRot="1" noChangeAspect="1" noTextEdit="1"/>
          </p:cNvSpPr>
          <p:nvPr>
            <p:ph type="sldImg"/>
          </p:nvPr>
        </p:nvSpPr>
        <p:spPr bwMode="auto">
          <a:noFill/>
          <a:ln>
            <a:solidFill>
              <a:srgbClr val="000000"/>
            </a:solidFill>
            <a:miter lim="800000"/>
            <a:headEnd/>
            <a:tailEnd/>
          </a:ln>
        </p:spPr>
      </p:sp>
      <p:sp>
        <p:nvSpPr>
          <p:cNvPr id="30723" name="Notizenplatzhalter 2"/>
          <p:cNvSpPr>
            <a:spLocks noGrp="1"/>
          </p:cNvSpPr>
          <p:nvPr>
            <p:ph type="body" idx="1"/>
          </p:nvPr>
        </p:nvSpPr>
        <p:spPr bwMode="auto">
          <a:noFill/>
        </p:spPr>
        <p:txBody>
          <a:bodyPr wrap="square" numCol="1" anchor="t" anchorCtr="0" compatLnSpc="1">
            <a:prstTxWarp prst="textNoShape">
              <a:avLst/>
            </a:prstTxWarp>
          </a:bodyPr>
          <a:lstStyle/>
          <a:p>
            <a:r>
              <a:rPr lang="de-DE" baseline="0" dirty="0" smtClean="0"/>
              <a:t>„</a:t>
            </a:r>
            <a:r>
              <a:rPr lang="de-DE" b="1" baseline="0" dirty="0" smtClean="0"/>
              <a:t>Differenzierung</a:t>
            </a:r>
            <a:r>
              <a:rPr lang="de-DE" baseline="0" dirty="0" smtClean="0"/>
              <a:t>“ ist möglich nach</a:t>
            </a:r>
          </a:p>
          <a:p>
            <a:pPr>
              <a:buFont typeface="Arial" pitchFamily="34" charset="0"/>
              <a:buChar char="•"/>
            </a:pPr>
            <a:r>
              <a:rPr lang="de-DE" baseline="0" dirty="0" smtClean="0"/>
              <a:t> Lerntempo</a:t>
            </a:r>
          </a:p>
          <a:p>
            <a:pPr>
              <a:buFont typeface="Arial" pitchFamily="34" charset="0"/>
              <a:buChar char="•"/>
            </a:pPr>
            <a:r>
              <a:rPr lang="de-DE" baseline="0" dirty="0" smtClean="0"/>
              <a:t> Schwierigkeitsgrad</a:t>
            </a:r>
          </a:p>
          <a:p>
            <a:pPr>
              <a:buFont typeface="Arial" pitchFamily="34" charset="0"/>
              <a:buChar char="•"/>
            </a:pPr>
            <a:r>
              <a:rPr lang="de-DE" baseline="0" dirty="0" smtClean="0"/>
              <a:t> Interesse/Motivation</a:t>
            </a:r>
          </a:p>
          <a:p>
            <a:pPr>
              <a:buFont typeface="Arial" pitchFamily="34" charset="0"/>
              <a:buChar char="•"/>
            </a:pPr>
            <a:r>
              <a:rPr lang="de-DE" baseline="0" dirty="0" smtClean="0"/>
              <a:t> </a:t>
            </a:r>
            <a:r>
              <a:rPr lang="de-DE" baseline="0" dirty="0" err="1" smtClean="0"/>
              <a:t>Additum</a:t>
            </a:r>
            <a:r>
              <a:rPr lang="de-DE" baseline="0" dirty="0" smtClean="0"/>
              <a:t> und </a:t>
            </a:r>
            <a:r>
              <a:rPr lang="de-DE" baseline="0" dirty="0" err="1" smtClean="0"/>
              <a:t>Fundamentum</a:t>
            </a:r>
            <a:endParaRPr lang="de-DE" baseline="0" dirty="0" smtClean="0"/>
          </a:p>
          <a:p>
            <a:pPr>
              <a:buFont typeface="Arial" pitchFamily="34" charset="0"/>
              <a:buChar char="•"/>
            </a:pPr>
            <a:r>
              <a:rPr lang="de-DE" baseline="0" dirty="0" smtClean="0"/>
              <a:t> Sozialform</a:t>
            </a:r>
          </a:p>
          <a:p>
            <a:pPr>
              <a:buFont typeface="Arial" pitchFamily="34" charset="0"/>
              <a:buChar char="•"/>
            </a:pPr>
            <a:endParaRPr lang="de-DE" baseline="0" dirty="0" smtClean="0"/>
          </a:p>
          <a:p>
            <a:pPr>
              <a:buFont typeface="Arial" pitchFamily="34" charset="0"/>
              <a:buChar char="•"/>
            </a:pPr>
            <a:r>
              <a:rPr lang="de-DE" baseline="0" dirty="0" smtClean="0"/>
              <a:t>6 Stationen mit gleichem Aufbau Info (Geschichte, Ursachen, Wirkung), Aufgabenblatt, Lösungen</a:t>
            </a:r>
          </a:p>
          <a:p>
            <a:pPr>
              <a:buFont typeface="Arial" pitchFamily="34" charset="0"/>
              <a:buChar char="•"/>
            </a:pPr>
            <a:r>
              <a:rPr lang="de-DE" baseline="0" dirty="0" smtClean="0"/>
              <a:t>Der Lehrer kann einzelne Station auswählen und einsetzen</a:t>
            </a:r>
            <a:br>
              <a:rPr lang="de-DE" baseline="0" dirty="0" smtClean="0"/>
            </a:br>
            <a:endParaRPr lang="de-DE" baseline="0" dirty="0" smtClean="0"/>
          </a:p>
        </p:txBody>
      </p:sp>
      <p:sp>
        <p:nvSpPr>
          <p:cNvPr id="4" name="Foliennummernplatzhalter 3"/>
          <p:cNvSpPr>
            <a:spLocks noGrp="1"/>
          </p:cNvSpPr>
          <p:nvPr>
            <p:ph type="sldNum" sz="quarter" idx="5"/>
          </p:nvPr>
        </p:nvSpPr>
        <p:spPr/>
        <p:txBody>
          <a:bodyPr/>
          <a:lstStyle/>
          <a:p>
            <a:pPr>
              <a:defRPr/>
            </a:pPr>
            <a:fld id="{5685C048-843B-44F3-8682-3171CFBCAC09}" type="slidenum">
              <a:rPr lang="de-DE" smtClean="0"/>
              <a:pPr>
                <a:defRPr/>
              </a:pPr>
              <a:t>12</a:t>
            </a:fld>
            <a:endParaRPr 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p:spPr>
      </p:sp>
      <p:sp>
        <p:nvSpPr>
          <p:cNvPr id="31747" name="Notizenplatzhalter 2"/>
          <p:cNvSpPr>
            <a:spLocks noGrp="1"/>
          </p:cNvSpPr>
          <p:nvPr>
            <p:ph type="body" idx="1"/>
          </p:nvPr>
        </p:nvSpPr>
        <p:spPr bwMode="auto">
          <a:noFill/>
        </p:spPr>
        <p:txBody>
          <a:bodyPr wrap="square" numCol="1" anchor="t" anchorCtr="0" compatLnSpc="1">
            <a:prstTxWarp prst="textNoShape">
              <a:avLst/>
            </a:prstTxWarp>
          </a:bodyPr>
          <a:lstStyle/>
          <a:p>
            <a:r>
              <a:rPr lang="de-DE" dirty="0" smtClean="0"/>
              <a:t>Differenzierung mit abgestuften Hilfen</a:t>
            </a:r>
          </a:p>
        </p:txBody>
      </p:sp>
      <p:sp>
        <p:nvSpPr>
          <p:cNvPr id="4" name="Foliennummernplatzhalter 3"/>
          <p:cNvSpPr>
            <a:spLocks noGrp="1"/>
          </p:cNvSpPr>
          <p:nvPr>
            <p:ph type="sldNum" sz="quarter" idx="5"/>
          </p:nvPr>
        </p:nvSpPr>
        <p:spPr/>
        <p:txBody>
          <a:bodyPr/>
          <a:lstStyle/>
          <a:p>
            <a:pPr>
              <a:defRPr/>
            </a:pPr>
            <a:fld id="{CF975FEB-649F-44FB-AAA2-EEE82BA469F3}" type="slidenum">
              <a:rPr lang="de-DE" smtClean="0"/>
              <a:pPr>
                <a:defRPr/>
              </a:pPr>
              <a:t>13</a:t>
            </a:fld>
            <a:endParaRPr 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lienbildplatzhalter 1"/>
          <p:cNvSpPr>
            <a:spLocks noGrp="1" noRot="1" noChangeAspect="1" noTextEdit="1"/>
          </p:cNvSpPr>
          <p:nvPr>
            <p:ph type="sldImg"/>
          </p:nvPr>
        </p:nvSpPr>
        <p:spPr bwMode="auto">
          <a:noFill/>
          <a:ln>
            <a:solidFill>
              <a:srgbClr val="000000"/>
            </a:solidFill>
            <a:miter lim="800000"/>
            <a:headEnd/>
            <a:tailEnd/>
          </a:ln>
        </p:spPr>
      </p:sp>
      <p:sp>
        <p:nvSpPr>
          <p:cNvPr id="32771" name="Notizenplatzhalter 2"/>
          <p:cNvSpPr>
            <a:spLocks noGrp="1"/>
          </p:cNvSpPr>
          <p:nvPr>
            <p:ph type="body" idx="1"/>
          </p:nvPr>
        </p:nvSpPr>
        <p:spPr bwMode="auto">
          <a:noFill/>
        </p:spPr>
        <p:txBody>
          <a:bodyPr wrap="square" numCol="1" anchor="t" anchorCtr="0" compatLnSpc="1">
            <a:prstTxWarp prst="textNoShape">
              <a:avLst/>
            </a:prstTxWarp>
          </a:bodyPr>
          <a:lstStyle/>
          <a:p>
            <a:pPr>
              <a:buFont typeface="Arial" pitchFamily="34" charset="0"/>
              <a:buChar char="•"/>
            </a:pPr>
            <a:r>
              <a:rPr lang="de-DE" b="1" dirty="0" smtClean="0"/>
              <a:t>Informationen</a:t>
            </a:r>
            <a:r>
              <a:rPr lang="de-DE" dirty="0" smtClean="0"/>
              <a:t> zu</a:t>
            </a:r>
            <a:r>
              <a:rPr lang="de-DE" baseline="0" dirty="0" smtClean="0"/>
              <a:t> unterschiedlichen Untersuchungsmethoden (</a:t>
            </a:r>
            <a:r>
              <a:rPr lang="de-DE" baseline="0" dirty="0" err="1" smtClean="0"/>
              <a:t>Amniocentese</a:t>
            </a:r>
            <a:r>
              <a:rPr lang="de-DE" baseline="0" dirty="0" smtClean="0"/>
              <a:t>, Chorionzottenpunktion, Nabelschnurpunktion, Ultraschall)</a:t>
            </a:r>
          </a:p>
          <a:p>
            <a:pPr>
              <a:buFont typeface="Arial" pitchFamily="34" charset="0"/>
              <a:buChar char="•"/>
            </a:pPr>
            <a:r>
              <a:rPr lang="de-DE" baseline="0" dirty="0" smtClean="0"/>
              <a:t> Schwerpunkt liegt auf </a:t>
            </a:r>
            <a:r>
              <a:rPr lang="de-DE" b="1" baseline="0" dirty="0" smtClean="0"/>
              <a:t>personalen Kompetenzen </a:t>
            </a:r>
            <a:r>
              <a:rPr lang="de-DE" baseline="0" dirty="0" smtClean="0"/>
              <a:t>(Kompetenzbereich </a:t>
            </a:r>
            <a:r>
              <a:rPr lang="de-DE" b="1" baseline="0" dirty="0" smtClean="0"/>
              <a:t>Bewertung </a:t>
            </a:r>
            <a:r>
              <a:rPr lang="de-DE" b="0" baseline="0" dirty="0" smtClean="0"/>
              <a:t>KMK</a:t>
            </a:r>
            <a:r>
              <a:rPr lang="de-DE" baseline="0" dirty="0" smtClean="0"/>
              <a:t>)</a:t>
            </a:r>
            <a:endParaRPr lang="de-DE" dirty="0" smtClean="0"/>
          </a:p>
        </p:txBody>
      </p:sp>
      <p:sp>
        <p:nvSpPr>
          <p:cNvPr id="4" name="Foliennummernplatzhalter 3"/>
          <p:cNvSpPr>
            <a:spLocks noGrp="1"/>
          </p:cNvSpPr>
          <p:nvPr>
            <p:ph type="sldNum" sz="quarter" idx="5"/>
          </p:nvPr>
        </p:nvSpPr>
        <p:spPr/>
        <p:txBody>
          <a:bodyPr/>
          <a:lstStyle/>
          <a:p>
            <a:pPr>
              <a:defRPr/>
            </a:pPr>
            <a:fld id="{D04B6385-8957-4A62-8BEE-791FB9E9EDC8}" type="slidenum">
              <a:rPr lang="de-DE" smtClean="0"/>
              <a:pPr>
                <a:defRPr/>
              </a:pPr>
              <a:t>14</a:t>
            </a:fld>
            <a:endParaRPr 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lienbildplatzhalter 1"/>
          <p:cNvSpPr>
            <a:spLocks noGrp="1" noRot="1" noChangeAspect="1" noTextEdit="1"/>
          </p:cNvSpPr>
          <p:nvPr>
            <p:ph type="sldImg"/>
          </p:nvPr>
        </p:nvSpPr>
        <p:spPr bwMode="auto">
          <a:noFill/>
          <a:ln>
            <a:solidFill>
              <a:srgbClr val="000000"/>
            </a:solidFill>
            <a:miter lim="800000"/>
            <a:headEnd/>
            <a:tailEnd/>
          </a:ln>
        </p:spPr>
      </p:sp>
      <p:sp>
        <p:nvSpPr>
          <p:cNvPr id="33795" name="Notizenplatzhalter 2"/>
          <p:cNvSpPr>
            <a:spLocks noGrp="1"/>
          </p:cNvSpPr>
          <p:nvPr>
            <p:ph type="body" idx="1"/>
          </p:nvPr>
        </p:nvSpPr>
        <p:spPr bwMode="auto">
          <a:noFill/>
        </p:spPr>
        <p:txBody>
          <a:bodyPr wrap="square" numCol="1" anchor="t" anchorCtr="0" compatLnSpc="1">
            <a:prstTxWarp prst="textNoShape">
              <a:avLst/>
            </a:prstTxWarp>
          </a:bodyPr>
          <a:lstStyle/>
          <a:p>
            <a:pPr>
              <a:buFont typeface="Arial" pitchFamily="34" charset="0"/>
              <a:buChar char="•"/>
            </a:pPr>
            <a:r>
              <a:rPr lang="de-DE" dirty="0" smtClean="0"/>
              <a:t> </a:t>
            </a:r>
            <a:r>
              <a:rPr lang="de-DE" b="1" dirty="0" smtClean="0"/>
              <a:t>Kompetenzbogen</a:t>
            </a:r>
            <a:r>
              <a:rPr lang="de-DE" dirty="0" smtClean="0"/>
              <a:t> zur individuellen Einschätzung und Evaluation für den Lehrer</a:t>
            </a:r>
          </a:p>
          <a:p>
            <a:pPr>
              <a:buFont typeface="Arial" pitchFamily="34" charset="0"/>
              <a:buChar char="•"/>
            </a:pPr>
            <a:r>
              <a:rPr lang="de-DE" dirty="0" smtClean="0"/>
              <a:t> </a:t>
            </a:r>
            <a:r>
              <a:rPr lang="de-DE" b="1" dirty="0" smtClean="0"/>
              <a:t>Faltblatt</a:t>
            </a:r>
            <a:r>
              <a:rPr lang="de-DE" dirty="0" smtClean="0"/>
              <a:t> als Diagnoseinstrument (Partnerarbeit)</a:t>
            </a:r>
          </a:p>
        </p:txBody>
      </p:sp>
      <p:sp>
        <p:nvSpPr>
          <p:cNvPr id="4" name="Foliennummernplatzhalter 3"/>
          <p:cNvSpPr>
            <a:spLocks noGrp="1"/>
          </p:cNvSpPr>
          <p:nvPr>
            <p:ph type="sldNum" sz="quarter" idx="5"/>
          </p:nvPr>
        </p:nvSpPr>
        <p:spPr/>
        <p:txBody>
          <a:bodyPr/>
          <a:lstStyle/>
          <a:p>
            <a:pPr>
              <a:defRPr/>
            </a:pPr>
            <a:fld id="{7D4D2FB8-DC3C-49DF-888C-2B01AE62A346}" type="slidenum">
              <a:rPr lang="de-DE" smtClean="0"/>
              <a:pPr>
                <a:defRPr/>
              </a:pPr>
              <a:t>15</a:t>
            </a:fld>
            <a:endParaRPr 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lienbildplatzhalter 1"/>
          <p:cNvSpPr>
            <a:spLocks noGrp="1" noRot="1" noChangeAspect="1" noTextEdit="1"/>
          </p:cNvSpPr>
          <p:nvPr>
            <p:ph type="sldImg"/>
          </p:nvPr>
        </p:nvSpPr>
        <p:spPr bwMode="auto">
          <a:noFill/>
          <a:ln>
            <a:solidFill>
              <a:srgbClr val="000000"/>
            </a:solidFill>
            <a:miter lim="800000"/>
            <a:headEnd/>
            <a:tailEnd/>
          </a:ln>
        </p:spPr>
      </p:sp>
      <p:sp>
        <p:nvSpPr>
          <p:cNvPr id="34819" name="Notizenplatzhalter 2"/>
          <p:cNvSpPr>
            <a:spLocks noGrp="1"/>
          </p:cNvSpPr>
          <p:nvPr>
            <p:ph type="body" idx="1"/>
          </p:nvPr>
        </p:nvSpPr>
        <p:spPr bwMode="auto">
          <a:noFill/>
        </p:spPr>
        <p:txBody>
          <a:bodyPr wrap="square" numCol="1" anchor="t" anchorCtr="0" compatLnSpc="1">
            <a:prstTxWarp prst="textNoShape">
              <a:avLst/>
            </a:prstTxWarp>
          </a:bodyPr>
          <a:lstStyle/>
          <a:p>
            <a:r>
              <a:rPr lang="de-DE" dirty="0" smtClean="0"/>
              <a:t>Vorbereitung</a:t>
            </a:r>
            <a:r>
              <a:rPr lang="de-DE" baseline="0" dirty="0" smtClean="0"/>
              <a:t> für KA</a:t>
            </a:r>
          </a:p>
          <a:p>
            <a:r>
              <a:rPr lang="de-DE" baseline="0" dirty="0" smtClean="0"/>
              <a:t>Nochmalige Auseinandersetzung mit dem Thema</a:t>
            </a:r>
          </a:p>
          <a:p>
            <a:r>
              <a:rPr lang="de-DE" baseline="0" dirty="0" smtClean="0"/>
              <a:t>Intelligentes Üben</a:t>
            </a:r>
          </a:p>
          <a:p>
            <a:r>
              <a:rPr lang="de-DE" baseline="0" dirty="0" smtClean="0"/>
              <a:t>Verschiedene Sozialformen möglich (Partnerarbeit, Kugellager,..)</a:t>
            </a:r>
            <a:endParaRPr lang="de-DE" dirty="0" smtClean="0"/>
          </a:p>
        </p:txBody>
      </p:sp>
      <p:sp>
        <p:nvSpPr>
          <p:cNvPr id="4" name="Foliennummernplatzhalter 3"/>
          <p:cNvSpPr>
            <a:spLocks noGrp="1"/>
          </p:cNvSpPr>
          <p:nvPr>
            <p:ph type="sldNum" sz="quarter" idx="5"/>
          </p:nvPr>
        </p:nvSpPr>
        <p:spPr/>
        <p:txBody>
          <a:bodyPr/>
          <a:lstStyle/>
          <a:p>
            <a:pPr>
              <a:defRPr/>
            </a:pPr>
            <a:fld id="{E50EDB9F-64D1-47AC-8EF1-5D61437FDEE9}" type="slidenum">
              <a:rPr lang="de-DE" smtClean="0"/>
              <a:pPr>
                <a:defRPr/>
              </a:pPr>
              <a:t>16</a:t>
            </a:fld>
            <a:endParaRPr 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TextEdit="1"/>
          </p:cNvSpPr>
          <p:nvPr>
            <p:ph type="sldImg"/>
          </p:nvPr>
        </p:nvSpPr>
        <p:spPr bwMode="auto">
          <a:noFill/>
          <a:ln>
            <a:solidFill>
              <a:srgbClr val="000000"/>
            </a:solidFill>
            <a:miter lim="800000"/>
            <a:headEnd/>
            <a:tailEnd/>
          </a:ln>
        </p:spPr>
      </p:sp>
      <p:sp>
        <p:nvSpPr>
          <p:cNvPr id="49155" name="Rectangle 3"/>
          <p:cNvSpPr>
            <a:spLocks noGrp="1"/>
          </p:cNvSpPr>
          <p:nvPr>
            <p:ph type="body" idx="1"/>
          </p:nvPr>
        </p:nvSpPr>
        <p:spPr bwMode="auto">
          <a:noFill/>
        </p:spPr>
        <p:txBody>
          <a:bodyPr wrap="square" numCol="1" anchor="t" anchorCtr="0" compatLnSpc="1">
            <a:prstTxWarp prst="textNoShape">
              <a:avLst/>
            </a:prstTxWarp>
          </a:bodyPr>
          <a:lstStyle/>
          <a:p>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TextEdit="1"/>
          </p:cNvSpPr>
          <p:nvPr>
            <p:ph type="sldImg"/>
          </p:nvPr>
        </p:nvSpPr>
        <p:spPr bwMode="auto">
          <a:noFill/>
          <a:ln>
            <a:solidFill>
              <a:srgbClr val="000000"/>
            </a:solidFill>
            <a:miter lim="800000"/>
            <a:headEnd/>
            <a:tailEnd/>
          </a:ln>
        </p:spPr>
      </p:sp>
      <p:sp>
        <p:nvSpPr>
          <p:cNvPr id="47107" name="Rectangle 3"/>
          <p:cNvSpPr>
            <a:spLocks noGrp="1"/>
          </p:cNvSpPr>
          <p:nvPr>
            <p:ph type="body" idx="1"/>
          </p:nvPr>
        </p:nvSpPr>
        <p:spPr bwMode="auto">
          <a:noFill/>
        </p:spPr>
        <p:txBody>
          <a:bodyPr wrap="square" numCol="1" anchor="t" anchorCtr="0" compatLnSpc="1">
            <a:prstTxWarp prst="textNoShape">
              <a:avLst/>
            </a:prstTxWarp>
          </a:bodyPr>
          <a:lstStyle/>
          <a:p>
            <a:pPr>
              <a:buFont typeface="Arial" pitchFamily="34" charset="0"/>
              <a:buChar char="•"/>
            </a:pPr>
            <a:r>
              <a:rPr lang="de-DE" dirty="0" smtClean="0"/>
              <a:t> „</a:t>
            </a:r>
            <a:r>
              <a:rPr lang="de-DE" b="1" dirty="0" smtClean="0"/>
              <a:t>Roter Faden</a:t>
            </a:r>
            <a:r>
              <a:rPr lang="de-DE" dirty="0" smtClean="0"/>
              <a:t>“, an dem sich die Einheit „Humangenetik“ entlang hangelt</a:t>
            </a:r>
          </a:p>
          <a:p>
            <a:pPr>
              <a:buFont typeface="Arial" pitchFamily="34" charset="0"/>
              <a:buChar char="•"/>
            </a:pPr>
            <a:r>
              <a:rPr lang="de-DE" dirty="0" smtClean="0"/>
              <a:t> Michaels Krankheit</a:t>
            </a:r>
            <a:r>
              <a:rPr lang="de-DE" baseline="0" dirty="0" smtClean="0"/>
              <a:t> ist immer wieder </a:t>
            </a:r>
            <a:r>
              <a:rPr lang="de-DE" b="1" baseline="0" dirty="0" smtClean="0"/>
              <a:t>Ausgangspunkt für Fragen und Probleme</a:t>
            </a:r>
            <a:r>
              <a:rPr lang="de-DE" baseline="0" dirty="0" smtClean="0"/>
              <a:t>, mit denen sich die Schülerinnen und Schüler intensiv beschäftigen sollen.</a:t>
            </a:r>
          </a:p>
          <a:p>
            <a:pPr>
              <a:buFont typeface="Arial" pitchFamily="34" charset="0"/>
              <a:buChar char="•"/>
            </a:pPr>
            <a:r>
              <a:rPr lang="de-DE" baseline="0" dirty="0" smtClean="0"/>
              <a:t> Die Verknüpfung der einzelnen Standards/Unterrichtsinhalten mit einer (fiktiven) altersgleichen Person soll zum einen eine gewisse </a:t>
            </a:r>
            <a:r>
              <a:rPr lang="de-DE" b="1" baseline="0" dirty="0" smtClean="0"/>
              <a:t>persönliche, emotionale Nähe </a:t>
            </a:r>
            <a:r>
              <a:rPr lang="de-DE" baseline="0" dirty="0" smtClean="0"/>
              <a:t>herstellen, zum anderen stehen die Inhalte dadurch in einem </a:t>
            </a:r>
            <a:r>
              <a:rPr lang="de-DE" b="1" baseline="0" dirty="0" smtClean="0"/>
              <a:t>Gesamtkontext</a:t>
            </a:r>
            <a:r>
              <a:rPr lang="de-DE" baseline="0" dirty="0" smtClean="0"/>
              <a:t>, der dadurch ein hohes Maß an realitätsnähe besitzt.</a:t>
            </a:r>
          </a:p>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de-DE" baseline="0" dirty="0" smtClean="0"/>
              <a:t> Neben der Vermittlung eines soliden </a:t>
            </a:r>
            <a:r>
              <a:rPr lang="de-DE" b="1" baseline="0" dirty="0" smtClean="0"/>
              <a:t>Grundwissens</a:t>
            </a:r>
            <a:r>
              <a:rPr lang="de-DE" baseline="0" dirty="0" smtClean="0"/>
              <a:t> </a:t>
            </a:r>
            <a:r>
              <a:rPr lang="de-DE" sz="1200" kern="1200" dirty="0" smtClean="0">
                <a:solidFill>
                  <a:schemeClr val="tx1"/>
                </a:solidFill>
                <a:latin typeface="+mn-lt"/>
                <a:ea typeface="+mn-ea"/>
                <a:cs typeface="+mn-cs"/>
              </a:rPr>
              <a:t>ist die Konzeption der Unterrichtseinheit vor allem durch umfangreiche Möglichkeiten zur </a:t>
            </a:r>
            <a:r>
              <a:rPr lang="de-DE" sz="1200" b="1" kern="1200" dirty="0" smtClean="0">
                <a:solidFill>
                  <a:schemeClr val="tx1"/>
                </a:solidFill>
                <a:latin typeface="+mn-lt"/>
                <a:ea typeface="+mn-ea"/>
                <a:cs typeface="+mn-cs"/>
              </a:rPr>
              <a:t>Diagnose</a:t>
            </a:r>
            <a:r>
              <a:rPr lang="de-DE" sz="1200" kern="1200" dirty="0" smtClean="0">
                <a:solidFill>
                  <a:schemeClr val="tx1"/>
                </a:solidFill>
                <a:latin typeface="+mn-lt"/>
                <a:ea typeface="+mn-ea"/>
                <a:cs typeface="+mn-cs"/>
              </a:rPr>
              <a:t> gekennzeichnet. Unter dem Stichwort </a:t>
            </a:r>
            <a:r>
              <a:rPr lang="de-DE" sz="1200" b="1" kern="1200" dirty="0" smtClean="0">
                <a:solidFill>
                  <a:schemeClr val="tx1"/>
                </a:solidFill>
                <a:latin typeface="+mn-lt"/>
                <a:ea typeface="+mn-ea"/>
                <a:cs typeface="+mn-cs"/>
              </a:rPr>
              <a:t>Transparenz</a:t>
            </a:r>
            <a:r>
              <a:rPr lang="de-DE" sz="1200" kern="1200" dirty="0" smtClean="0">
                <a:solidFill>
                  <a:schemeClr val="tx1"/>
                </a:solidFill>
                <a:latin typeface="+mn-lt"/>
                <a:ea typeface="+mn-ea"/>
                <a:cs typeface="+mn-cs"/>
              </a:rPr>
              <a:t> werden hier alle methodischen Maßnahmen verstanden, die den Schülerinnen und Schülern deutlichen machen welche Ziele zu erreichen sind und welche Fortschritte sie bereits erzielt haben. Darüber hinaus zeigt sich die Kompetenzorientierung dieser Unterrichtseinheit durch </a:t>
            </a:r>
            <a:r>
              <a:rPr lang="de-DE" sz="1200" b="1" kern="1200" dirty="0" smtClean="0">
                <a:solidFill>
                  <a:schemeClr val="tx1"/>
                </a:solidFill>
                <a:latin typeface="+mn-lt"/>
                <a:ea typeface="+mn-ea"/>
                <a:cs typeface="+mn-cs"/>
              </a:rPr>
              <a:t>Eigenständigkeit</a:t>
            </a:r>
            <a:r>
              <a:rPr lang="de-DE" sz="1200" kern="1200" dirty="0" smtClean="0">
                <a:solidFill>
                  <a:schemeClr val="tx1"/>
                </a:solidFill>
                <a:latin typeface="+mn-lt"/>
                <a:ea typeface="+mn-ea"/>
                <a:cs typeface="+mn-cs"/>
              </a:rPr>
              <a:t>, </a:t>
            </a:r>
            <a:r>
              <a:rPr lang="de-DE" sz="1200" b="1" kern="1200" dirty="0" smtClean="0">
                <a:solidFill>
                  <a:schemeClr val="tx1"/>
                </a:solidFill>
                <a:latin typeface="+mn-lt"/>
                <a:ea typeface="+mn-ea"/>
                <a:cs typeface="+mn-cs"/>
              </a:rPr>
              <a:t>Handlungsorientierung</a:t>
            </a:r>
            <a:r>
              <a:rPr lang="de-DE" sz="1200" kern="1200" dirty="0" smtClean="0">
                <a:solidFill>
                  <a:schemeClr val="tx1"/>
                </a:solidFill>
                <a:latin typeface="+mn-lt"/>
                <a:ea typeface="+mn-ea"/>
                <a:cs typeface="+mn-cs"/>
              </a:rPr>
              <a:t>, </a:t>
            </a:r>
            <a:r>
              <a:rPr lang="de-DE" sz="1200" b="1" kern="1200" dirty="0" smtClean="0">
                <a:solidFill>
                  <a:schemeClr val="tx1"/>
                </a:solidFill>
                <a:latin typeface="+mn-lt"/>
                <a:ea typeface="+mn-ea"/>
                <a:cs typeface="+mn-cs"/>
              </a:rPr>
              <a:t>Intelligentes Üben und Anwenden</a:t>
            </a:r>
            <a:r>
              <a:rPr lang="de-DE" sz="1200" kern="1200" dirty="0" smtClean="0">
                <a:solidFill>
                  <a:schemeClr val="tx1"/>
                </a:solidFill>
                <a:latin typeface="+mn-lt"/>
                <a:ea typeface="+mn-ea"/>
                <a:cs typeface="+mn-cs"/>
              </a:rPr>
              <a:t> und </a:t>
            </a:r>
            <a:r>
              <a:rPr lang="de-DE" sz="1200" b="1" kern="1200" dirty="0" smtClean="0">
                <a:solidFill>
                  <a:schemeClr val="tx1"/>
                </a:solidFill>
                <a:latin typeface="+mn-lt"/>
                <a:ea typeface="+mn-ea"/>
                <a:cs typeface="+mn-cs"/>
              </a:rPr>
              <a:t>Differenzierung</a:t>
            </a:r>
            <a:r>
              <a:rPr lang="de-DE" sz="1200" kern="1200" dirty="0" smtClean="0">
                <a:solidFill>
                  <a:schemeClr val="tx1"/>
                </a:solidFill>
                <a:latin typeface="+mn-lt"/>
                <a:ea typeface="+mn-ea"/>
                <a:cs typeface="+mn-cs"/>
              </a:rPr>
              <a:t>.</a:t>
            </a:r>
          </a:p>
          <a:p>
            <a:pPr>
              <a:buFont typeface="Arial" pitchFamily="34" charset="0"/>
              <a:buNone/>
            </a:pPr>
            <a:endParaRPr lang="de-DE" dirty="0" smtClean="0"/>
          </a:p>
          <a:p>
            <a:pPr>
              <a:buFont typeface="Arial" pitchFamily="34" charset="0"/>
              <a:buChar char="•"/>
            </a:pPr>
            <a:endParaRPr lang="de-DE"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p:spPr>
      </p:sp>
      <p:sp>
        <p:nvSpPr>
          <p:cNvPr id="25603"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 typeface="Arial" pitchFamily="34" charset="0"/>
              <a:buChar char="•"/>
            </a:pPr>
            <a:r>
              <a:rPr lang="de-DE" dirty="0" smtClean="0"/>
              <a:t> Die UE Humangenetik im </a:t>
            </a:r>
            <a:r>
              <a:rPr lang="de-DE" b="1" dirty="0" smtClean="0"/>
              <a:t>Gesamtzusammenhang</a:t>
            </a:r>
            <a:r>
              <a:rPr lang="de-DE" dirty="0" smtClean="0"/>
              <a:t> des</a:t>
            </a:r>
            <a:r>
              <a:rPr lang="de-DE" baseline="0" dirty="0" smtClean="0"/>
              <a:t> Themenblocks Reproduktion und Vererbung im Bildungsplan</a:t>
            </a:r>
          </a:p>
          <a:p>
            <a:pPr eaLnBrk="1" hangingPunct="1">
              <a:spcBef>
                <a:spcPct val="0"/>
              </a:spcBef>
              <a:buFont typeface="Arial" pitchFamily="34" charset="0"/>
              <a:buChar char="•"/>
            </a:pPr>
            <a:r>
              <a:rPr lang="de-DE" baseline="0" dirty="0" smtClean="0"/>
              <a:t> Dies ist nur ein mögliche Anordnung der Inhalte, neben anderen. Möglicherweise ist es auch sinnvoll, die Themen Zellkern/Chromosomen und Mitose zeitlich von den übrigen Themen zu trennen (Klasse 9)</a:t>
            </a:r>
          </a:p>
          <a:p>
            <a:pPr eaLnBrk="1" hangingPunct="1">
              <a:spcBef>
                <a:spcPct val="0"/>
              </a:spcBef>
              <a:buFont typeface="Arial" pitchFamily="34" charset="0"/>
              <a:buChar char="•"/>
            </a:pPr>
            <a:r>
              <a:rPr lang="de-DE" baseline="0" dirty="0" smtClean="0"/>
              <a:t> Der Themenbereich „</a:t>
            </a:r>
            <a:r>
              <a:rPr lang="de-DE" b="1" baseline="0" dirty="0" smtClean="0"/>
              <a:t>Evolutionsfaktoren</a:t>
            </a:r>
            <a:r>
              <a:rPr lang="de-DE" baseline="0" dirty="0" smtClean="0"/>
              <a:t>“ wird in diesem Zusammenhang nicht weiter erarbeitet. Festzuhalten ist jedoch, dass der Unterrichtsgang Reproduktion und Vererbung alle Elemente beinhaltet um den Schülerinnen und Schülern die klassische Evolutionstheorie (Deszendenztheorie und Natürliche Selektion) zu vermitteln. Dies wird deshalb betont, da nicht alle Schülerinnen und Schüler in der Kursstufe Biologie wählen (2- oder 4-stündig).</a:t>
            </a:r>
          </a:p>
          <a:p>
            <a:pPr eaLnBrk="1" hangingPunct="1">
              <a:spcBef>
                <a:spcPct val="0"/>
              </a:spcBef>
              <a:buFont typeface="Arial" pitchFamily="34" charset="0"/>
              <a:buNone/>
            </a:pPr>
            <a:endParaRPr lang="de-DE" dirty="0" smtClean="0"/>
          </a:p>
        </p:txBody>
      </p:sp>
      <p:sp>
        <p:nvSpPr>
          <p:cNvPr id="4100"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EA4C4CC-306E-4C08-B0E9-01299D348EF2}" type="slidenum">
              <a:rPr lang="de-DE" smtClean="0"/>
              <a:pPr fontAlgn="base">
                <a:spcBef>
                  <a:spcPct val="0"/>
                </a:spcBef>
                <a:spcAft>
                  <a:spcPct val="0"/>
                </a:spcAft>
                <a:defRPr/>
              </a:pPr>
              <a:t>3</a:t>
            </a:fld>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p:spPr>
      </p:sp>
      <p:sp>
        <p:nvSpPr>
          <p:cNvPr id="25603"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 typeface="Arial" pitchFamily="34" charset="0"/>
              <a:buChar char="•"/>
            </a:pPr>
            <a:r>
              <a:rPr lang="de-DE" dirty="0" smtClean="0"/>
              <a:t> Die Möglichkeiten</a:t>
            </a:r>
            <a:r>
              <a:rPr lang="de-DE" baseline="0" dirty="0" smtClean="0"/>
              <a:t> der </a:t>
            </a:r>
            <a:r>
              <a:rPr lang="de-DE" b="1" baseline="0" dirty="0" smtClean="0"/>
              <a:t>Vernetzung</a:t>
            </a:r>
            <a:r>
              <a:rPr lang="de-DE" baseline="0" dirty="0" smtClean="0"/>
              <a:t> ergeben sich zum einen innerhalb des Unterrichtsganges Reproduktion und Vererbung, zum anderen aber auch im Sinne der Vorbereitung für die Kursstufe.</a:t>
            </a:r>
          </a:p>
          <a:p>
            <a:pPr eaLnBrk="1" hangingPunct="1">
              <a:spcBef>
                <a:spcPct val="0"/>
              </a:spcBef>
              <a:buFont typeface="Arial" pitchFamily="34" charset="0"/>
              <a:buChar char="•"/>
            </a:pPr>
            <a:r>
              <a:rPr lang="de-DE" baseline="0" dirty="0" smtClean="0"/>
              <a:t> Außerdem sollte auf die grundsätzliche Möglichkeit der Vernetzung über die grundlegenden </a:t>
            </a:r>
            <a:r>
              <a:rPr lang="de-DE" b="1" baseline="0" dirty="0" smtClean="0"/>
              <a:t>biologischen Prinzipien </a:t>
            </a:r>
            <a:r>
              <a:rPr lang="de-DE" baseline="0" dirty="0" smtClean="0"/>
              <a:t>hingewiesen werden (Struktur und Funktion, Zelluläre Organisation, Energieumwandlung, Regulation, Information und Kommunikation, Reproduktion, Variabilität, Wechselwirkung zwischen Lebewesen).</a:t>
            </a:r>
          </a:p>
          <a:p>
            <a:pPr eaLnBrk="1" hangingPunct="1">
              <a:spcBef>
                <a:spcPct val="0"/>
              </a:spcBef>
              <a:buFont typeface="Arial" pitchFamily="34" charset="0"/>
              <a:buChar char="•"/>
            </a:pPr>
            <a:r>
              <a:rPr lang="de-DE" baseline="0" dirty="0" smtClean="0"/>
              <a:t> Hinweis: </a:t>
            </a:r>
            <a:r>
              <a:rPr lang="de-DE" b="1" baseline="0" dirty="0" err="1" smtClean="0"/>
              <a:t>Ebenenwechsel</a:t>
            </a:r>
            <a:r>
              <a:rPr lang="de-DE" baseline="0" dirty="0" smtClean="0"/>
              <a:t> (molekular-zellulär-organismisch)</a:t>
            </a:r>
            <a:endParaRPr lang="de-DE" dirty="0" smtClean="0"/>
          </a:p>
        </p:txBody>
      </p:sp>
      <p:sp>
        <p:nvSpPr>
          <p:cNvPr id="4100"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EA4C4CC-306E-4C08-B0E9-01299D348EF2}" type="slidenum">
              <a:rPr lang="de-DE" smtClean="0"/>
              <a:pPr fontAlgn="base">
                <a:spcBef>
                  <a:spcPct val="0"/>
                </a:spcBef>
                <a:spcAft>
                  <a:spcPct val="0"/>
                </a:spcAft>
                <a:defRPr/>
              </a:pPr>
              <a:t>4</a:t>
            </a:fld>
            <a:endParaRPr lang="de-D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p:spPr>
      </p:sp>
      <p:sp>
        <p:nvSpPr>
          <p:cNvPr id="25603"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dirty="0" smtClean="0"/>
              <a:t>Hinweis: Niveaukonkretisierung</a:t>
            </a:r>
          </a:p>
        </p:txBody>
      </p:sp>
      <p:sp>
        <p:nvSpPr>
          <p:cNvPr id="4100"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EA4C4CC-306E-4C08-B0E9-01299D348EF2}" type="slidenum">
              <a:rPr lang="de-DE" smtClean="0"/>
              <a:pPr fontAlgn="base">
                <a:spcBef>
                  <a:spcPct val="0"/>
                </a:spcBef>
                <a:spcAft>
                  <a:spcPct val="0"/>
                </a:spcAft>
                <a:defRPr/>
              </a:pPr>
              <a:t>5</a:t>
            </a:fld>
            <a:endParaRPr lang="de-DE"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p:spPr>
      </p:sp>
      <p:sp>
        <p:nvSpPr>
          <p:cNvPr id="25603"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 typeface="Arial" pitchFamily="34" charset="0"/>
              <a:buChar char="•"/>
            </a:pPr>
            <a:r>
              <a:rPr lang="de-DE" dirty="0" smtClean="0"/>
              <a:t> Die</a:t>
            </a:r>
            <a:r>
              <a:rPr lang="de-DE" baseline="0" dirty="0" smtClean="0"/>
              <a:t> vorgestellte UE beinhaltet die Themen „</a:t>
            </a:r>
            <a:r>
              <a:rPr lang="de-DE" b="1" baseline="0" dirty="0" smtClean="0"/>
              <a:t>Mitose</a:t>
            </a:r>
            <a:r>
              <a:rPr lang="de-DE" baseline="0" dirty="0" smtClean="0"/>
              <a:t>“ und „</a:t>
            </a:r>
            <a:r>
              <a:rPr lang="de-DE" b="1" baseline="0" dirty="0" smtClean="0"/>
              <a:t>Humangenetik</a:t>
            </a:r>
            <a:r>
              <a:rPr lang="de-DE" baseline="0" dirty="0" smtClean="0"/>
              <a:t>“.</a:t>
            </a:r>
          </a:p>
          <a:p>
            <a:pPr eaLnBrk="1" hangingPunct="1">
              <a:spcBef>
                <a:spcPct val="0"/>
              </a:spcBef>
              <a:buFont typeface="Arial" pitchFamily="34" charset="0"/>
              <a:buChar char="•"/>
            </a:pPr>
            <a:r>
              <a:rPr lang="de-DE" baseline="0" dirty="0" smtClean="0"/>
              <a:t>Das Thema „Mitose“ wurde bei der Darstellung mit aufgenommen um exemplarisch eine Möglichkeit der </a:t>
            </a:r>
            <a:r>
              <a:rPr lang="de-DE" b="1" baseline="0" dirty="0" smtClean="0"/>
              <a:t>Eigenerarbeitung</a:t>
            </a:r>
            <a:r>
              <a:rPr lang="de-DE" baseline="0" dirty="0" smtClean="0"/>
              <a:t> von Unterrichtsinhalten mit Hilfe eines Selbstlernprogrammes im Internet zu demonstrieren. Dieses Selbstlernprogramm kann auch in der Oberstufe als Diagnosewerkzeug und zum Nacharbeiten von Unterrichtsinhalten verwendet werden.</a:t>
            </a:r>
          </a:p>
          <a:p>
            <a:pPr eaLnBrk="1" hangingPunct="1">
              <a:spcBef>
                <a:spcPct val="0"/>
              </a:spcBef>
              <a:buFont typeface="Arial" pitchFamily="34" charset="0"/>
              <a:buChar char="•"/>
            </a:pPr>
            <a:r>
              <a:rPr lang="de-DE" baseline="0" dirty="0" smtClean="0"/>
              <a:t>Für die Erarbeitung des Themenbereichs „Humangenetik“ ist im dargestellten Unterrichtsgang ein solides </a:t>
            </a:r>
            <a:r>
              <a:rPr lang="de-DE" b="1" baseline="0" dirty="0" smtClean="0"/>
              <a:t>Grundwissen</a:t>
            </a:r>
            <a:r>
              <a:rPr lang="de-DE" baseline="0" dirty="0" smtClean="0"/>
              <a:t> aus den übrigen oben dargestellten Themen Voraussetzung (außer: Gentechnik/Gentherapie)</a:t>
            </a:r>
          </a:p>
          <a:p>
            <a:pPr eaLnBrk="1" hangingPunct="1">
              <a:spcBef>
                <a:spcPct val="0"/>
              </a:spcBef>
              <a:buFont typeface="Arial" pitchFamily="34" charset="0"/>
              <a:buChar char="•"/>
            </a:pPr>
            <a:r>
              <a:rPr lang="de-DE" baseline="0" dirty="0" smtClean="0"/>
              <a:t> Die vorgestellte UE deckt damit folgende </a:t>
            </a:r>
            <a:r>
              <a:rPr lang="de-DE" b="1" baseline="0" dirty="0" smtClean="0"/>
              <a:t>Standards</a:t>
            </a:r>
            <a:r>
              <a:rPr lang="de-DE" baseline="0" dirty="0" smtClean="0"/>
              <a:t> ab (hier nur Bildungsplan 2004, ohne Leitgedanken, etc., ohne KMK, 2004). Die Schülerinnen und Schüler können…</a:t>
            </a:r>
          </a:p>
          <a:p>
            <a:pPr marL="228600" indent="-228600" eaLnBrk="1" hangingPunct="1">
              <a:spcBef>
                <a:spcPct val="0"/>
              </a:spcBef>
              <a:buFont typeface="+mj-lt"/>
              <a:buAutoNum type="arabicPeriod"/>
            </a:pPr>
            <a:r>
              <a:rPr lang="de-DE" baseline="0" dirty="0" smtClean="0"/>
              <a:t>… den Ablauf der Mitose beschreiben und ihre Bedeutung erläutern.</a:t>
            </a:r>
          </a:p>
          <a:p>
            <a:pPr marL="228600" indent="-228600" eaLnBrk="1" hangingPunct="1">
              <a:spcBef>
                <a:spcPct val="0"/>
              </a:spcBef>
              <a:buFont typeface="+mj-lt"/>
              <a:buAutoNum type="arabicPeriod"/>
            </a:pPr>
            <a:r>
              <a:rPr lang="de-DE" baseline="0" dirty="0" smtClean="0"/>
              <a:t>… mikroskopische Präparate von Mitosestadien herstellen und analysieren</a:t>
            </a:r>
          </a:p>
          <a:p>
            <a:pPr marL="228600" marR="0" lvl="0" indent="-228600" algn="l" defTabSz="914400" rtl="0" eaLnBrk="1" fontAlgn="base" latinLnBrk="0" hangingPunct="1">
              <a:lnSpc>
                <a:spcPct val="100000"/>
              </a:lnSpc>
              <a:spcBef>
                <a:spcPct val="0"/>
              </a:spcBef>
              <a:spcAft>
                <a:spcPct val="0"/>
              </a:spcAft>
              <a:buClrTx/>
              <a:buSzTx/>
              <a:buFont typeface="+mj-lt"/>
              <a:buAutoNum type="arabicPeriod"/>
              <a:tabLst/>
              <a:defRPr/>
            </a:pPr>
            <a:r>
              <a:rPr lang="de-DE" sz="1200" kern="1200" dirty="0" smtClean="0">
                <a:solidFill>
                  <a:schemeClr val="tx1"/>
                </a:solidFill>
                <a:latin typeface="+mn-lt"/>
                <a:ea typeface="+mn-ea"/>
                <a:cs typeface="+mn-cs"/>
              </a:rPr>
              <a:t>die MENDELSCHEN Regeln auf einfache Erbgänge und zur Stammbaumanalyse anwenden</a:t>
            </a:r>
            <a:endParaRPr lang="de-DE" baseline="0" dirty="0" smtClean="0"/>
          </a:p>
          <a:p>
            <a:pPr marL="228600" indent="-228600" eaLnBrk="1" hangingPunct="1">
              <a:spcBef>
                <a:spcPct val="0"/>
              </a:spcBef>
              <a:buFont typeface="+mj-lt"/>
              <a:buAutoNum type="arabicPeriod"/>
            </a:pPr>
            <a:r>
              <a:rPr lang="de-DE" baseline="0" dirty="0" smtClean="0"/>
              <a:t>… an Beispielen erläutern, dass Veränderungen der Erbsubstanz zu Erbkrankheiten führen können. Sie kennen die Bedeutung der genetischen Beratung.</a:t>
            </a:r>
          </a:p>
          <a:p>
            <a:r>
              <a:rPr lang="de-DE" sz="1200" kern="1200" dirty="0" smtClean="0">
                <a:solidFill>
                  <a:schemeClr val="tx1"/>
                </a:solidFill>
                <a:latin typeface="+mn-lt"/>
                <a:ea typeface="+mn-ea"/>
                <a:cs typeface="+mn-cs"/>
              </a:rPr>
              <a:t>zusätzlich möglich:</a:t>
            </a:r>
          </a:p>
          <a:p>
            <a:pPr lvl="0"/>
            <a:r>
              <a:rPr lang="de-DE" sz="1200" kern="1200" dirty="0" smtClean="0">
                <a:solidFill>
                  <a:schemeClr val="tx1"/>
                </a:solidFill>
                <a:latin typeface="+mn-lt"/>
                <a:ea typeface="+mn-ea"/>
                <a:cs typeface="+mn-cs"/>
              </a:rPr>
              <a:t>5. Mutation und Selektion als wichtige Evolutionsfaktoren erläutern.</a:t>
            </a:r>
          </a:p>
          <a:p>
            <a:pPr lvl="0"/>
            <a:r>
              <a:rPr lang="de-DE" sz="1200" kern="1200" dirty="0" smtClean="0">
                <a:solidFill>
                  <a:schemeClr val="tx1"/>
                </a:solidFill>
                <a:latin typeface="+mn-lt"/>
                <a:ea typeface="+mn-ea"/>
                <a:cs typeface="+mn-cs"/>
              </a:rPr>
              <a:t>6. Die Schülerinnen und Schüler wissen, dass eine gezielte Veränderung der Erbinformation möglich ist. Sie erkennen Nutzen und Risiken dieser Eingriffe.</a:t>
            </a:r>
          </a:p>
          <a:p>
            <a:pPr marL="228600" indent="-228600" eaLnBrk="1" hangingPunct="1">
              <a:spcBef>
                <a:spcPct val="0"/>
              </a:spcBef>
              <a:buFont typeface="+mj-lt"/>
              <a:buNone/>
            </a:pPr>
            <a:endParaRPr lang="de-DE" baseline="0" dirty="0" smtClean="0"/>
          </a:p>
          <a:p>
            <a:pPr marL="228600" indent="-228600" eaLnBrk="1" hangingPunct="1">
              <a:spcBef>
                <a:spcPct val="0"/>
              </a:spcBef>
              <a:buFont typeface="Arial" pitchFamily="34" charset="0"/>
              <a:buChar char="•"/>
            </a:pPr>
            <a:endParaRPr lang="de-DE" dirty="0" smtClean="0"/>
          </a:p>
        </p:txBody>
      </p:sp>
      <p:sp>
        <p:nvSpPr>
          <p:cNvPr id="4100"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EA4C4CC-306E-4C08-B0E9-01299D348EF2}" type="slidenum">
              <a:rPr lang="de-DE" smtClean="0"/>
              <a:pPr fontAlgn="base">
                <a:spcBef>
                  <a:spcPct val="0"/>
                </a:spcBef>
                <a:spcAft>
                  <a:spcPct val="0"/>
                </a:spcAft>
                <a:defRPr/>
              </a:pPr>
              <a:t>6</a:t>
            </a:fld>
            <a:endParaRPr lang="de-DE"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TextEdit="1"/>
          </p:cNvSpPr>
          <p:nvPr>
            <p:ph type="sldImg"/>
          </p:nvPr>
        </p:nvSpPr>
        <p:spPr bwMode="auto">
          <a:noFill/>
          <a:ln>
            <a:solidFill>
              <a:srgbClr val="000000"/>
            </a:solidFill>
            <a:miter lim="800000"/>
            <a:headEnd/>
            <a:tailEnd/>
          </a:ln>
        </p:spPr>
      </p:sp>
      <p:sp>
        <p:nvSpPr>
          <p:cNvPr id="48131" name="Rectangle 3"/>
          <p:cNvSpPr>
            <a:spLocks noGrp="1"/>
          </p:cNvSpPr>
          <p:nvPr>
            <p:ph type="body" idx="1"/>
          </p:nvPr>
        </p:nvSpPr>
        <p:spPr bwMode="auto">
          <a:noFill/>
        </p:spPr>
        <p:txBody>
          <a:bodyPr wrap="square" numCol="1" anchor="t" anchorCtr="0" compatLnSpc="1">
            <a:prstTxWarp prst="textNoShape">
              <a:avLst/>
            </a:prstTxWarp>
          </a:bodyPr>
          <a:lstStyle/>
          <a:p>
            <a:pPr>
              <a:buFont typeface="Arial" pitchFamily="34" charset="0"/>
              <a:buChar char="•"/>
            </a:pPr>
            <a:r>
              <a:rPr lang="de-DE" b="1" baseline="0" dirty="0" smtClean="0"/>
              <a:t>Bildungsplan</a:t>
            </a:r>
            <a:r>
              <a:rPr lang="de-DE" baseline="0" dirty="0" smtClean="0"/>
              <a:t> 2004, S.14– kompetenzorientierter </a:t>
            </a:r>
            <a:r>
              <a:rPr lang="de-DE" baseline="0" dirty="0" err="1" smtClean="0"/>
              <a:t>stanardbasierter</a:t>
            </a:r>
            <a:r>
              <a:rPr lang="de-DE" baseline="0" dirty="0" smtClean="0"/>
              <a:t> am individuellen Lernerfolg der Schülers orientierter Unterricht</a:t>
            </a:r>
            <a:br>
              <a:rPr lang="de-DE" baseline="0" dirty="0" smtClean="0"/>
            </a:br>
            <a:r>
              <a:rPr lang="de-DE" baseline="0" dirty="0" smtClean="0"/>
              <a:t>übergeordnete Kompetenzen: personale K., </a:t>
            </a:r>
            <a:r>
              <a:rPr lang="de-DE" baseline="0" dirty="0" err="1" smtClean="0"/>
              <a:t>Sozialk</a:t>
            </a:r>
            <a:r>
              <a:rPr lang="de-DE" baseline="0" dirty="0" smtClean="0"/>
              <a:t>., </a:t>
            </a:r>
            <a:r>
              <a:rPr lang="de-DE" baseline="0" dirty="0" err="1" smtClean="0"/>
              <a:t>Methodenk</a:t>
            </a:r>
            <a:r>
              <a:rPr lang="de-DE" baseline="0" dirty="0" smtClean="0"/>
              <a:t>., </a:t>
            </a:r>
            <a:r>
              <a:rPr lang="de-DE" baseline="0" dirty="0" err="1" smtClean="0"/>
              <a:t>Fachk</a:t>
            </a:r>
            <a:r>
              <a:rPr lang="de-DE" baseline="0" dirty="0" smtClean="0"/>
              <a:t>. </a:t>
            </a:r>
          </a:p>
          <a:p>
            <a:pPr>
              <a:buFont typeface="Arial" pitchFamily="34" charset="0"/>
              <a:buChar char="•"/>
            </a:pPr>
            <a:r>
              <a:rPr lang="de-DE" baseline="0" dirty="0" smtClean="0"/>
              <a:t>Kompetenzerwerb in den Naturwissenschaften BP 2004, S.174</a:t>
            </a:r>
          </a:p>
          <a:p>
            <a:r>
              <a:rPr lang="de-DE" baseline="0" dirty="0" smtClean="0"/>
              <a:t>1.Allgemein methodische Kompetenzen</a:t>
            </a:r>
            <a:br>
              <a:rPr lang="de-DE" baseline="0" dirty="0" smtClean="0"/>
            </a:br>
            <a:r>
              <a:rPr lang="de-DE" baseline="0" dirty="0" smtClean="0"/>
              <a:t>2. Verständnis der Natur, naturwissenschaftliche Prinzipien</a:t>
            </a:r>
          </a:p>
          <a:p>
            <a:r>
              <a:rPr lang="de-DE" baseline="0" dirty="0" smtClean="0"/>
              <a:t>3.Bedeutung der Naturwissenschaften</a:t>
            </a:r>
          </a:p>
          <a:p>
            <a:pPr>
              <a:buFont typeface="Arial" pitchFamily="34" charset="0"/>
              <a:buChar char="•"/>
            </a:pPr>
            <a:r>
              <a:rPr lang="de-DE" baseline="0" dirty="0" smtClean="0"/>
              <a:t>Leitgedanken zum Kompetenzerwerb und übergeordnete Kompetenzen im Fach Biologie BP 2004, S.202f</a:t>
            </a:r>
          </a:p>
          <a:p>
            <a:pPr>
              <a:buFont typeface="Arial" pitchFamily="34" charset="0"/>
              <a:buChar char="•"/>
            </a:pPr>
            <a:endParaRPr lang="de-DE" baseline="0" dirty="0" smtClean="0"/>
          </a:p>
          <a:p>
            <a:pPr>
              <a:buFont typeface="Arial" pitchFamily="34" charset="0"/>
              <a:buNone/>
            </a:pPr>
            <a:r>
              <a:rPr lang="de-DE" baseline="0" dirty="0" smtClean="0"/>
              <a:t>Merkmale des </a:t>
            </a:r>
            <a:r>
              <a:rPr lang="de-DE" sz="1200" baseline="0" dirty="0" smtClean="0"/>
              <a:t>kompetenzorientierte</a:t>
            </a:r>
            <a:r>
              <a:rPr lang="de-DE" baseline="0" dirty="0" smtClean="0"/>
              <a:t>, standardbasierten Biologieunterrichts  (vgl. Eingangspräsentation)</a:t>
            </a:r>
          </a:p>
          <a:p>
            <a:pPr>
              <a:buFont typeface="Arial" pitchFamily="34" charset="0"/>
              <a:buNone/>
            </a:pPr>
            <a:r>
              <a:rPr lang="de-DE" baseline="0" dirty="0" smtClean="0"/>
              <a:t>(Handlungsorientierung, Kontext, Vernetzung,…)</a:t>
            </a:r>
          </a:p>
          <a:p>
            <a:pPr>
              <a:buFont typeface="Arial" pitchFamily="34" charset="0"/>
              <a:buNone/>
            </a:pPr>
            <a:endParaRPr lang="de-DE" baseline="0" dirty="0" smtClean="0"/>
          </a:p>
          <a:p>
            <a:r>
              <a:rPr lang="de-DE" b="1" baseline="0" dirty="0" smtClean="0"/>
              <a:t>KMK Standards</a:t>
            </a:r>
            <a:r>
              <a:rPr lang="de-DE" baseline="0" dirty="0" smtClean="0"/>
              <a:t>: </a:t>
            </a:r>
            <a:r>
              <a:rPr lang="de-DE" sz="1100" baseline="0" dirty="0" smtClean="0"/>
              <a:t>Kompetenzbereiche </a:t>
            </a:r>
            <a:r>
              <a:rPr lang="de-DE" baseline="0" dirty="0" smtClean="0"/>
              <a:t>Fachwissen, </a:t>
            </a:r>
            <a:r>
              <a:rPr lang="de-DE" baseline="0" dirty="0" err="1" smtClean="0"/>
              <a:t>Erkenntisgewinnung</a:t>
            </a:r>
            <a:r>
              <a:rPr lang="de-DE" baseline="0" dirty="0" smtClean="0"/>
              <a:t>, Kommunikation, Bewertung S.7:</a:t>
            </a:r>
          </a:p>
          <a:p>
            <a:r>
              <a:rPr lang="de-DE" sz="800" kern="1200" baseline="0" dirty="0" smtClean="0">
                <a:solidFill>
                  <a:schemeClr val="tx1"/>
                </a:solidFill>
                <a:latin typeface="+mn-lt"/>
                <a:ea typeface="+mn-ea"/>
                <a:cs typeface="+mn-cs"/>
              </a:rPr>
              <a:t>Kompetenzen sind nach Weinert „</a:t>
            </a:r>
            <a:r>
              <a:rPr lang="de-DE" sz="800" i="1" kern="1200" baseline="0" dirty="0" smtClean="0">
                <a:solidFill>
                  <a:schemeClr val="tx1"/>
                </a:solidFill>
                <a:latin typeface="+mn-lt"/>
                <a:ea typeface="+mn-ea"/>
                <a:cs typeface="+mn-cs"/>
              </a:rPr>
              <a:t>die bei Individuen verfügbaren oder durch sie erlernbaren</a:t>
            </a:r>
          </a:p>
          <a:p>
            <a:r>
              <a:rPr lang="de-DE" sz="800" i="1" kern="1200" baseline="0" dirty="0" smtClean="0">
                <a:solidFill>
                  <a:schemeClr val="tx1"/>
                </a:solidFill>
                <a:latin typeface="+mn-lt"/>
                <a:ea typeface="+mn-ea"/>
                <a:cs typeface="+mn-cs"/>
              </a:rPr>
              <a:t>kognitiven Fähigkeiten und Fertigkeiten, um bestimmte Probleme zu lösen,</a:t>
            </a:r>
          </a:p>
          <a:p>
            <a:r>
              <a:rPr lang="de-DE" sz="800" i="1" kern="1200" baseline="0" dirty="0" smtClean="0">
                <a:solidFill>
                  <a:schemeClr val="tx1"/>
                </a:solidFill>
                <a:latin typeface="+mn-lt"/>
                <a:ea typeface="+mn-ea"/>
                <a:cs typeface="+mn-cs"/>
              </a:rPr>
              <a:t>sowie die damit verbundenen </a:t>
            </a:r>
            <a:r>
              <a:rPr lang="de-DE" sz="800" i="1" kern="1200" baseline="0" dirty="0" err="1" smtClean="0">
                <a:solidFill>
                  <a:schemeClr val="tx1"/>
                </a:solidFill>
                <a:latin typeface="+mn-lt"/>
                <a:ea typeface="+mn-ea"/>
                <a:cs typeface="+mn-cs"/>
              </a:rPr>
              <a:t>motivationalen</a:t>
            </a:r>
            <a:r>
              <a:rPr lang="de-DE" sz="800" i="1" kern="1200" baseline="0" dirty="0" smtClean="0">
                <a:solidFill>
                  <a:schemeClr val="tx1"/>
                </a:solidFill>
                <a:latin typeface="+mn-lt"/>
                <a:ea typeface="+mn-ea"/>
                <a:cs typeface="+mn-cs"/>
              </a:rPr>
              <a:t>, volitionalen und sozialen</a:t>
            </a:r>
          </a:p>
          <a:p>
            <a:r>
              <a:rPr lang="de-DE" sz="800" i="1" kern="1200" baseline="0" dirty="0" smtClean="0">
                <a:solidFill>
                  <a:schemeClr val="tx1"/>
                </a:solidFill>
                <a:latin typeface="+mn-lt"/>
                <a:ea typeface="+mn-ea"/>
                <a:cs typeface="+mn-cs"/>
              </a:rPr>
              <a:t>Bereitschaften und Fähigkeiten, um die Problemlösungen in variablen</a:t>
            </a:r>
          </a:p>
          <a:p>
            <a:r>
              <a:rPr lang="de-DE" sz="800" i="1" kern="1200" baseline="0" dirty="0" smtClean="0">
                <a:solidFill>
                  <a:schemeClr val="tx1"/>
                </a:solidFill>
                <a:latin typeface="+mn-lt"/>
                <a:ea typeface="+mn-ea"/>
                <a:cs typeface="+mn-cs"/>
              </a:rPr>
              <a:t>Situationen erfolgreich und verantwortungsvoll nutzen zu können“.</a:t>
            </a:r>
          </a:p>
          <a:p>
            <a:endParaRPr lang="de-DE" sz="800" i="1" kern="1200" baseline="0" dirty="0" smtClean="0">
              <a:solidFill>
                <a:schemeClr val="tx1"/>
              </a:solidFill>
              <a:latin typeface="+mn-lt"/>
              <a:ea typeface="+mn-ea"/>
              <a:cs typeface="+mn-cs"/>
            </a:endParaRPr>
          </a:p>
          <a:p>
            <a:endParaRPr lang="de-DE" sz="800" i="1" kern="1200" baseline="0" dirty="0" smtClean="0">
              <a:solidFill>
                <a:schemeClr val="tx1"/>
              </a:solidFill>
              <a:latin typeface="+mn-lt"/>
              <a:ea typeface="+mn-ea"/>
              <a:cs typeface="+mn-cs"/>
            </a:endParaRPr>
          </a:p>
          <a:p>
            <a:r>
              <a:rPr lang="de-DE" sz="1200" b="1" kern="1200" baseline="0" dirty="0" smtClean="0">
                <a:solidFill>
                  <a:schemeClr val="tx1"/>
                </a:solidFill>
                <a:latin typeface="+mn-lt"/>
                <a:ea typeface="+mn-ea"/>
                <a:cs typeface="+mn-cs"/>
              </a:rPr>
              <a:t>Fachwissen </a:t>
            </a:r>
            <a:r>
              <a:rPr lang="de-DE" sz="1200" b="0" kern="1200" baseline="0" dirty="0" smtClean="0">
                <a:solidFill>
                  <a:schemeClr val="tx1"/>
                </a:solidFill>
                <a:latin typeface="+mn-lt"/>
                <a:ea typeface="+mn-ea"/>
                <a:cs typeface="+mn-cs"/>
              </a:rPr>
              <a:t>Lebewesen, biologische Phänomene, Begriffe, Prinzipien, </a:t>
            </a:r>
            <a:r>
              <a:rPr lang="de-DE" sz="1200" kern="1200" baseline="0" dirty="0" smtClean="0">
                <a:solidFill>
                  <a:schemeClr val="tx1"/>
                </a:solidFill>
                <a:latin typeface="+mn-lt"/>
                <a:ea typeface="+mn-ea"/>
                <a:cs typeface="+mn-cs"/>
              </a:rPr>
              <a:t>Fakten kennen und den Basiskonzepten zuordnen</a:t>
            </a:r>
          </a:p>
          <a:p>
            <a:r>
              <a:rPr lang="de-DE" sz="1200" b="1" kern="1200" baseline="0" dirty="0" smtClean="0">
                <a:solidFill>
                  <a:schemeClr val="tx1"/>
                </a:solidFill>
                <a:latin typeface="+mn-lt"/>
                <a:ea typeface="+mn-ea"/>
                <a:cs typeface="+mn-cs"/>
              </a:rPr>
              <a:t>Erkenntnisgewinnung </a:t>
            </a:r>
            <a:r>
              <a:rPr lang="de-DE" sz="1200" kern="1200" baseline="0" dirty="0" smtClean="0">
                <a:solidFill>
                  <a:schemeClr val="tx1"/>
                </a:solidFill>
                <a:latin typeface="+mn-lt"/>
                <a:ea typeface="+mn-ea"/>
                <a:cs typeface="+mn-cs"/>
              </a:rPr>
              <a:t>Beobachten, Vergleichen, Experimentieren, Modelle nutzen und Arbeitstechniken anwenden</a:t>
            </a:r>
          </a:p>
          <a:p>
            <a:r>
              <a:rPr lang="de-DE" sz="1200" b="1" kern="1200" baseline="0" dirty="0" smtClean="0">
                <a:solidFill>
                  <a:schemeClr val="tx1"/>
                </a:solidFill>
                <a:latin typeface="+mn-lt"/>
                <a:ea typeface="+mn-ea"/>
                <a:cs typeface="+mn-cs"/>
              </a:rPr>
              <a:t>Kommunikation </a:t>
            </a:r>
            <a:r>
              <a:rPr lang="de-DE" sz="1200" b="0" kern="1200" baseline="0" dirty="0" smtClean="0">
                <a:solidFill>
                  <a:schemeClr val="tx1"/>
                </a:solidFill>
                <a:latin typeface="+mn-lt"/>
                <a:ea typeface="+mn-ea"/>
                <a:cs typeface="+mn-cs"/>
              </a:rPr>
              <a:t>Informationen sach- und fachbezogen erschließen und austauschen</a:t>
            </a:r>
          </a:p>
          <a:p>
            <a:r>
              <a:rPr lang="de-DE" sz="1200" b="1" kern="1200" baseline="0" dirty="0" smtClean="0">
                <a:solidFill>
                  <a:schemeClr val="tx1"/>
                </a:solidFill>
                <a:latin typeface="+mn-lt"/>
                <a:ea typeface="+mn-ea"/>
                <a:cs typeface="+mn-cs"/>
              </a:rPr>
              <a:t>Bewertung </a:t>
            </a:r>
            <a:r>
              <a:rPr lang="de-DE" sz="1200" b="0" kern="1200" baseline="0" dirty="0" smtClean="0">
                <a:solidFill>
                  <a:schemeClr val="tx1"/>
                </a:solidFill>
                <a:latin typeface="+mn-lt"/>
                <a:ea typeface="+mn-ea"/>
                <a:cs typeface="+mn-cs"/>
              </a:rPr>
              <a:t>Biologische Sachverhalte in verschiedenen Kontexten </a:t>
            </a:r>
            <a:r>
              <a:rPr lang="de-DE" sz="1200" kern="1200" baseline="0" dirty="0" smtClean="0">
                <a:solidFill>
                  <a:schemeClr val="tx1"/>
                </a:solidFill>
                <a:latin typeface="+mn-lt"/>
                <a:ea typeface="+mn-ea"/>
                <a:cs typeface="+mn-cs"/>
              </a:rPr>
              <a:t>erkennen und bewerten</a:t>
            </a:r>
            <a:endParaRPr lang="de-DE" sz="800" baseline="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p:spPr>
      </p:sp>
      <p:sp>
        <p:nvSpPr>
          <p:cNvPr id="26627" name="Notizenplatzhalt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de-DE" b="1" dirty="0" smtClean="0"/>
              <a:t>Diagnose</a:t>
            </a:r>
            <a:r>
              <a:rPr lang="de-DE" baseline="0" dirty="0" smtClean="0"/>
              <a:t> vor der eigentlichen UE = Einstandsdiagnose</a:t>
            </a:r>
            <a:br>
              <a:rPr lang="de-DE" baseline="0" dirty="0" smtClean="0"/>
            </a:br>
            <a:r>
              <a:rPr lang="de-DE" baseline="0" dirty="0" smtClean="0"/>
              <a:t>verschiedene Diagnoseinstrumente</a:t>
            </a:r>
            <a:br>
              <a:rPr lang="de-DE" baseline="0" dirty="0" smtClean="0"/>
            </a:br>
            <a:r>
              <a:rPr lang="de-DE" baseline="0" dirty="0" smtClean="0"/>
              <a:t>1) Vortest: stimmt- stimmt nicht Abfrage zu vorangehenden Unterrichtseinheiten Mitose, Meiose, klassische Vererbung</a:t>
            </a:r>
            <a:br>
              <a:rPr lang="de-DE" baseline="0" dirty="0" smtClean="0"/>
            </a:br>
            <a:r>
              <a:rPr lang="de-DE" baseline="0" dirty="0" smtClean="0"/>
              <a:t>2) Repetition: verschiedenen Sozialformen möglich, als Lernkarten, als Wiederholung</a:t>
            </a:r>
            <a:br>
              <a:rPr lang="de-DE" baseline="0" dirty="0" smtClean="0"/>
            </a:br>
            <a:r>
              <a:rPr lang="de-DE" baseline="0" dirty="0" smtClean="0"/>
              <a:t>3) Diagnosebogen: differenzierte Selbsteinschätzung</a:t>
            </a:r>
            <a:br>
              <a:rPr lang="de-DE" baseline="0" dirty="0" smtClean="0"/>
            </a:br>
            <a:endParaRPr lang="de-DE" baseline="0" dirty="0" smtClean="0"/>
          </a:p>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de-DE" b="1" dirty="0" smtClean="0"/>
              <a:t>Förderung</a:t>
            </a:r>
            <a:r>
              <a:rPr lang="de-DE" baseline="0" dirty="0" smtClean="0"/>
              <a:t> Mitose; alternativ kann das Selbstlernprogramm natürlich als Eigenerarbeitung Verwendung finden</a:t>
            </a:r>
          </a:p>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endParaRPr lang="de-DE" baseline="0" dirty="0" smtClean="0"/>
          </a:p>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de-DE" b="1" baseline="0" dirty="0" smtClean="0"/>
              <a:t>Transparenz</a:t>
            </a:r>
            <a:r>
              <a:rPr lang="de-DE" baseline="0" dirty="0" smtClean="0"/>
              <a:t>: bei einigen Dateien sind operationalisierte Ziele formuliert, die die zu entwickelnden Kompetenzen den </a:t>
            </a:r>
            <a:r>
              <a:rPr lang="de-DE" baseline="0" dirty="0" err="1" smtClean="0"/>
              <a:t>SuS</a:t>
            </a:r>
            <a:r>
              <a:rPr lang="de-DE" baseline="0" dirty="0" smtClean="0"/>
              <a:t> transparent machen. Diese Formulierungen helfen den Schüler bei der Vor- und Nachbereitung und können genauso in einen Kompetenzbogen eingesetzt werden.</a:t>
            </a:r>
          </a:p>
          <a:p>
            <a:pPr>
              <a:buFont typeface="Arial" pitchFamily="34" charset="0"/>
              <a:buChar char="•"/>
            </a:pPr>
            <a:endParaRPr lang="de-DE" dirty="0" smtClean="0"/>
          </a:p>
        </p:txBody>
      </p:sp>
      <p:sp>
        <p:nvSpPr>
          <p:cNvPr id="4" name="Foliennummernplatzhalter 3"/>
          <p:cNvSpPr>
            <a:spLocks noGrp="1"/>
          </p:cNvSpPr>
          <p:nvPr>
            <p:ph type="sldNum" sz="quarter" idx="5"/>
          </p:nvPr>
        </p:nvSpPr>
        <p:spPr/>
        <p:txBody>
          <a:bodyPr/>
          <a:lstStyle/>
          <a:p>
            <a:pPr>
              <a:defRPr/>
            </a:pPr>
            <a:fld id="{D7B604E3-A6EC-40C9-8B9E-22C80C491D0D}" type="slidenum">
              <a:rPr lang="de-DE" smtClean="0"/>
              <a:pPr>
                <a:defRPr/>
              </a:pPr>
              <a:t>8</a:t>
            </a:fld>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lienbildplatzhalter 1"/>
          <p:cNvSpPr>
            <a:spLocks noGrp="1" noRot="1" noChangeAspect="1" noTextEdit="1"/>
          </p:cNvSpPr>
          <p:nvPr>
            <p:ph type="sldImg"/>
          </p:nvPr>
        </p:nvSpPr>
        <p:spPr bwMode="auto">
          <a:noFill/>
          <a:ln>
            <a:solidFill>
              <a:srgbClr val="000000"/>
            </a:solidFill>
            <a:miter lim="800000"/>
            <a:headEnd/>
            <a:tailEnd/>
          </a:ln>
        </p:spPr>
      </p:sp>
      <p:sp>
        <p:nvSpPr>
          <p:cNvPr id="27651" name="Notizenplatzhalter 2"/>
          <p:cNvSpPr>
            <a:spLocks noGrp="1"/>
          </p:cNvSpPr>
          <p:nvPr>
            <p:ph type="body" idx="1"/>
          </p:nvPr>
        </p:nvSpPr>
        <p:spPr bwMode="auto">
          <a:noFill/>
        </p:spPr>
        <p:txBody>
          <a:bodyPr wrap="square" numCol="1" anchor="t" anchorCtr="0" compatLnSpc="1">
            <a:prstTxWarp prst="textNoShape">
              <a:avLst/>
            </a:prstTxWarp>
          </a:bodyPr>
          <a:lstStyle/>
          <a:p>
            <a:pPr>
              <a:buFont typeface="Arial" pitchFamily="34" charset="0"/>
              <a:buChar char="•"/>
            </a:pPr>
            <a:r>
              <a:rPr lang="de-DE" dirty="0" smtClean="0"/>
              <a:t>Michaels Krankheit</a:t>
            </a:r>
            <a:r>
              <a:rPr lang="de-DE" baseline="0" dirty="0" smtClean="0"/>
              <a:t> ist immer wieder </a:t>
            </a:r>
            <a:r>
              <a:rPr lang="de-DE" b="0" baseline="0" dirty="0" smtClean="0"/>
              <a:t>Ausgangspunkt für Fragen und Probleme</a:t>
            </a:r>
            <a:r>
              <a:rPr lang="de-DE" baseline="0" dirty="0" smtClean="0"/>
              <a:t>, mit denen sich die Schülerinnen und Schüler intensiv beschäftigen sollen</a:t>
            </a:r>
          </a:p>
          <a:p>
            <a:pPr>
              <a:buFont typeface="Arial" pitchFamily="34" charset="0"/>
              <a:buChar char="•"/>
            </a:pPr>
            <a:r>
              <a:rPr lang="de-DE" dirty="0" smtClean="0"/>
              <a:t>Marfan Syndrom</a:t>
            </a:r>
          </a:p>
          <a:p>
            <a:pPr>
              <a:buFont typeface="Arial" pitchFamily="34" charset="0"/>
              <a:buChar char="•"/>
            </a:pPr>
            <a:r>
              <a:rPr lang="de-DE" dirty="0" smtClean="0"/>
              <a:t>Problematisierung</a:t>
            </a:r>
          </a:p>
        </p:txBody>
      </p:sp>
      <p:sp>
        <p:nvSpPr>
          <p:cNvPr id="4" name="Foliennummernplatzhalter 3"/>
          <p:cNvSpPr>
            <a:spLocks noGrp="1"/>
          </p:cNvSpPr>
          <p:nvPr>
            <p:ph type="sldNum" sz="quarter" idx="5"/>
          </p:nvPr>
        </p:nvSpPr>
        <p:spPr/>
        <p:txBody>
          <a:bodyPr/>
          <a:lstStyle/>
          <a:p>
            <a:pPr>
              <a:defRPr/>
            </a:pPr>
            <a:fld id="{C2A9ADDC-8927-48A8-A0BA-0EF3BEFA8F52}" type="slidenum">
              <a:rPr lang="de-DE" smtClean="0"/>
              <a:pPr>
                <a:defRPr/>
              </a:pPr>
              <a:t>9</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1">
        <a:schemeClr val="bg2"/>
      </p:bgRef>
    </p:bg>
    <p:spTree>
      <p:nvGrpSpPr>
        <p:cNvPr id="1" name=""/>
        <p:cNvGrpSpPr/>
        <p:nvPr/>
      </p:nvGrpSpPr>
      <p:grpSpPr>
        <a:xfrm>
          <a:off x="0" y="0"/>
          <a:ext cx="0" cy="0"/>
          <a:chOff x="0" y="0"/>
          <a:chExt cx="0" cy="0"/>
        </a:xfrm>
      </p:grpSpPr>
      <p:sp>
        <p:nvSpPr>
          <p:cNvPr id="4" name="Rechteck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hteck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hteck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el 7"/>
          <p:cNvSpPr>
            <a:spLocks noGrp="1"/>
          </p:cNvSpPr>
          <p:nvPr>
            <p:ph type="ctrTitle"/>
          </p:nvPr>
        </p:nvSpPr>
        <p:spPr>
          <a:xfrm>
            <a:off x="2362200" y="4038600"/>
            <a:ext cx="6477000" cy="1828800"/>
          </a:xfrm>
        </p:spPr>
        <p:txBody>
          <a:bodyPr anchor="b"/>
          <a:lstStyle>
            <a:lvl1pPr>
              <a:defRPr cap="all" baseline="0"/>
            </a:lvl1pPr>
          </a:lstStyle>
          <a:p>
            <a:r>
              <a:rPr lang="de-DE" smtClean="0"/>
              <a:t>Titelmasterformat durch Klicken bearbeiten</a:t>
            </a:r>
            <a:endParaRPr lang="en-US"/>
          </a:p>
        </p:txBody>
      </p:sp>
      <p:sp>
        <p:nvSpPr>
          <p:cNvPr id="9" name="Untertitel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de-DE" smtClean="0"/>
              <a:t>Formatvorlage des Untertitelmasters durch Klicken bearbeiten</a:t>
            </a:r>
            <a:endParaRPr lang="en-US"/>
          </a:p>
        </p:txBody>
      </p:sp>
      <p:sp>
        <p:nvSpPr>
          <p:cNvPr id="7" name="Datumsplatzhalt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720A1ACE-31F3-412C-9C0C-4FF703F139C1}" type="datetimeFigureOut">
              <a:rPr lang="de-DE"/>
              <a:pPr>
                <a:defRPr/>
              </a:pPr>
              <a:t>15.01.2011</a:t>
            </a:fld>
            <a:endParaRPr lang="de-DE"/>
          </a:p>
        </p:txBody>
      </p:sp>
      <p:sp>
        <p:nvSpPr>
          <p:cNvPr id="10" name="Fußzeilenplatzhalt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de-DE"/>
          </a:p>
        </p:txBody>
      </p:sp>
      <p:sp>
        <p:nvSpPr>
          <p:cNvPr id="11" name="Foliennummernplatzhalt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3B754457-7863-46B7-964C-77663CD2BE39}" type="slidenum">
              <a:rPr lang="de-DE"/>
              <a:pPr>
                <a:defRPr/>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13"/>
          <p:cNvSpPr>
            <a:spLocks noGrp="1"/>
          </p:cNvSpPr>
          <p:nvPr>
            <p:ph type="dt" sz="half" idx="10"/>
          </p:nvPr>
        </p:nvSpPr>
        <p:spPr/>
        <p:txBody>
          <a:bodyPr/>
          <a:lstStyle>
            <a:lvl1pPr>
              <a:defRPr/>
            </a:lvl1pPr>
          </a:lstStyle>
          <a:p>
            <a:pPr>
              <a:defRPr/>
            </a:pPr>
            <a:fld id="{27275C78-CF11-4A1A-943E-F236C846B785}" type="datetimeFigureOut">
              <a:rPr lang="de-DE"/>
              <a:pPr>
                <a:defRPr/>
              </a:pPr>
              <a:t>15.01.2011</a:t>
            </a:fld>
            <a:endParaRPr lang="de-DE"/>
          </a:p>
        </p:txBody>
      </p:sp>
      <p:sp>
        <p:nvSpPr>
          <p:cNvPr id="5" name="Fußzeilenplatzhalter 2"/>
          <p:cNvSpPr>
            <a:spLocks noGrp="1"/>
          </p:cNvSpPr>
          <p:nvPr>
            <p:ph type="ftr" sz="quarter" idx="11"/>
          </p:nvPr>
        </p:nvSpPr>
        <p:spPr/>
        <p:txBody>
          <a:bodyPr/>
          <a:lstStyle>
            <a:lvl1pPr>
              <a:defRPr/>
            </a:lvl1pPr>
          </a:lstStyle>
          <a:p>
            <a:pPr>
              <a:defRPr/>
            </a:pPr>
            <a:endParaRPr lang="de-DE"/>
          </a:p>
        </p:txBody>
      </p:sp>
      <p:sp>
        <p:nvSpPr>
          <p:cNvPr id="6" name="Foliennummernplatzhalter 22"/>
          <p:cNvSpPr>
            <a:spLocks noGrp="1"/>
          </p:cNvSpPr>
          <p:nvPr>
            <p:ph type="sldNum" sz="quarter" idx="12"/>
          </p:nvPr>
        </p:nvSpPr>
        <p:spPr/>
        <p:txBody>
          <a:bodyPr/>
          <a:lstStyle>
            <a:lvl1pPr>
              <a:defRPr/>
            </a:lvl1pPr>
          </a:lstStyle>
          <a:p>
            <a:pPr>
              <a:defRPr/>
            </a:pPr>
            <a:fld id="{A06B2451-2C3A-49F1-9BD8-B37056074CCA}" type="slidenum">
              <a:rPr lang="de-DE"/>
              <a:pPr>
                <a:defRPr/>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4" name="Rechteck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hteck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hteck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kaler Titel 1"/>
          <p:cNvSpPr>
            <a:spLocks noGrp="1"/>
          </p:cNvSpPr>
          <p:nvPr>
            <p:ph type="title" orient="vert"/>
          </p:nvPr>
        </p:nvSpPr>
        <p:spPr>
          <a:xfrm>
            <a:off x="6553200" y="609600"/>
            <a:ext cx="2057400" cy="5516563"/>
          </a:xfrm>
        </p:spPr>
        <p:txBody>
          <a:bodyPr vert="eaVer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609600"/>
            <a:ext cx="5562600" cy="5516564"/>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umsplatzhalter 3"/>
          <p:cNvSpPr>
            <a:spLocks noGrp="1"/>
          </p:cNvSpPr>
          <p:nvPr>
            <p:ph type="dt" sz="half" idx="10"/>
          </p:nvPr>
        </p:nvSpPr>
        <p:spPr>
          <a:xfrm>
            <a:off x="6553200" y="6248400"/>
            <a:ext cx="2209800" cy="365125"/>
          </a:xfrm>
        </p:spPr>
        <p:txBody>
          <a:bodyPr/>
          <a:lstStyle>
            <a:lvl1pPr>
              <a:defRPr/>
            </a:lvl1pPr>
          </a:lstStyle>
          <a:p>
            <a:pPr>
              <a:defRPr/>
            </a:pPr>
            <a:fld id="{DE64411F-5DE9-4B9E-83D5-DD721BD15333}" type="datetimeFigureOut">
              <a:rPr lang="de-DE"/>
              <a:pPr>
                <a:defRPr/>
              </a:pPr>
              <a:t>15.01.2011</a:t>
            </a:fld>
            <a:endParaRPr lang="de-DE"/>
          </a:p>
        </p:txBody>
      </p:sp>
      <p:sp>
        <p:nvSpPr>
          <p:cNvPr id="8" name="Fußzeilenplatzhalter 4"/>
          <p:cNvSpPr>
            <a:spLocks noGrp="1"/>
          </p:cNvSpPr>
          <p:nvPr>
            <p:ph type="ftr" sz="quarter" idx="11"/>
          </p:nvPr>
        </p:nvSpPr>
        <p:spPr>
          <a:xfrm>
            <a:off x="457200" y="6248400"/>
            <a:ext cx="5573713" cy="365125"/>
          </a:xfrm>
        </p:spPr>
        <p:txBody>
          <a:bodyPr/>
          <a:lstStyle>
            <a:lvl1pPr>
              <a:defRPr/>
            </a:lvl1pPr>
          </a:lstStyle>
          <a:p>
            <a:pPr>
              <a:defRPr/>
            </a:pPr>
            <a:endParaRPr lang="de-DE"/>
          </a:p>
        </p:txBody>
      </p:sp>
      <p:sp>
        <p:nvSpPr>
          <p:cNvPr id="9" name="Foliennummernplatzhalter 5"/>
          <p:cNvSpPr>
            <a:spLocks noGrp="1"/>
          </p:cNvSpPr>
          <p:nvPr>
            <p:ph type="sldNum" sz="quarter" idx="12"/>
          </p:nvPr>
        </p:nvSpPr>
        <p:spPr>
          <a:xfrm rot="5400000">
            <a:off x="5989638" y="144462"/>
            <a:ext cx="533400" cy="244475"/>
          </a:xfrm>
        </p:spPr>
        <p:txBody>
          <a:bodyPr/>
          <a:lstStyle>
            <a:lvl1pPr>
              <a:defRPr/>
            </a:lvl1pPr>
          </a:lstStyle>
          <a:p>
            <a:pPr>
              <a:defRPr/>
            </a:pPr>
            <a:fld id="{6B611047-780E-4BCB-8DDE-F9C0CD1C672F}" type="slidenum">
              <a:rPr lang="de-DE"/>
              <a:pPr>
                <a:defRPr/>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12648" y="228600"/>
            <a:ext cx="8153400" cy="990600"/>
          </a:xfrm>
        </p:spPr>
        <p:txBody>
          <a:bodyPr/>
          <a:lstStyle/>
          <a:p>
            <a:r>
              <a:rPr lang="de-DE" smtClean="0"/>
              <a:t>Titelmasterformat durch Klicken bearbeiten</a:t>
            </a:r>
            <a:endParaRPr lang="en-US"/>
          </a:p>
        </p:txBody>
      </p:sp>
      <p:sp>
        <p:nvSpPr>
          <p:cNvPr id="8" name="Inhaltsplatzhalter 7"/>
          <p:cNvSpPr>
            <a:spLocks noGrp="1"/>
          </p:cNvSpPr>
          <p:nvPr>
            <p:ph sz="quarter" idx="1"/>
          </p:nvPr>
        </p:nvSpPr>
        <p:spPr>
          <a:xfrm>
            <a:off x="612648" y="1600200"/>
            <a:ext cx="8153400" cy="44958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13"/>
          <p:cNvSpPr>
            <a:spLocks noGrp="1"/>
          </p:cNvSpPr>
          <p:nvPr>
            <p:ph type="dt" sz="half" idx="10"/>
          </p:nvPr>
        </p:nvSpPr>
        <p:spPr/>
        <p:txBody>
          <a:bodyPr/>
          <a:lstStyle>
            <a:lvl1pPr>
              <a:defRPr/>
            </a:lvl1pPr>
          </a:lstStyle>
          <a:p>
            <a:pPr>
              <a:defRPr/>
            </a:pPr>
            <a:fld id="{0C072FF5-8198-45FC-A6E3-32230FD31C78}" type="datetimeFigureOut">
              <a:rPr lang="de-DE"/>
              <a:pPr>
                <a:defRPr/>
              </a:pPr>
              <a:t>15.01.2011</a:t>
            </a:fld>
            <a:endParaRPr lang="de-DE"/>
          </a:p>
        </p:txBody>
      </p:sp>
      <p:sp>
        <p:nvSpPr>
          <p:cNvPr id="5" name="Fußzeilenplatzhalter 2"/>
          <p:cNvSpPr>
            <a:spLocks noGrp="1"/>
          </p:cNvSpPr>
          <p:nvPr>
            <p:ph type="ftr" sz="quarter" idx="11"/>
          </p:nvPr>
        </p:nvSpPr>
        <p:spPr/>
        <p:txBody>
          <a:bodyPr/>
          <a:lstStyle>
            <a:lvl1pPr>
              <a:defRPr/>
            </a:lvl1pPr>
          </a:lstStyle>
          <a:p>
            <a:pPr>
              <a:defRPr/>
            </a:pPr>
            <a:endParaRPr lang="de-DE"/>
          </a:p>
        </p:txBody>
      </p:sp>
      <p:sp>
        <p:nvSpPr>
          <p:cNvPr id="6" name="Foliennummernplatzhalter 22"/>
          <p:cNvSpPr>
            <a:spLocks noGrp="1"/>
          </p:cNvSpPr>
          <p:nvPr>
            <p:ph type="sldNum" sz="quarter" idx="12"/>
          </p:nvPr>
        </p:nvSpPr>
        <p:spPr/>
        <p:txBody>
          <a:bodyPr/>
          <a:lstStyle>
            <a:lvl1pPr>
              <a:defRPr/>
            </a:lvl1pPr>
          </a:lstStyle>
          <a:p>
            <a:pPr>
              <a:defRPr/>
            </a:pPr>
            <a:fld id="{E5F799BC-6525-452F-ACEC-6D8AAFE1530F}" type="slidenum">
              <a:rPr lang="de-DE"/>
              <a:pPr>
                <a:defRPr/>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bg>
      <p:bgRef idx="1003">
        <a:schemeClr val="bg1"/>
      </p:bgRef>
    </p:bg>
    <p:spTree>
      <p:nvGrpSpPr>
        <p:cNvPr id="1" name=""/>
        <p:cNvGrpSpPr/>
        <p:nvPr/>
      </p:nvGrpSpPr>
      <p:grpSpPr>
        <a:xfrm>
          <a:off x="0" y="0"/>
          <a:ext cx="0" cy="0"/>
          <a:chOff x="0" y="0"/>
          <a:chExt cx="0" cy="0"/>
        </a:xfrm>
      </p:grpSpPr>
      <p:sp>
        <p:nvSpPr>
          <p:cNvPr id="4" name="Rechteck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hteck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hteck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platzhalt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de-DE" smtClean="0"/>
              <a:t>Textmasterformate durch Klicken bearbeiten</a:t>
            </a:r>
          </a:p>
        </p:txBody>
      </p:sp>
      <p:sp>
        <p:nvSpPr>
          <p:cNvPr id="2" name="Titel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de-DE" smtClean="0"/>
              <a:t>Titelmasterformat durch Klicken bearbeiten</a:t>
            </a:r>
            <a:endParaRPr lang="en-US"/>
          </a:p>
        </p:txBody>
      </p:sp>
      <p:sp>
        <p:nvSpPr>
          <p:cNvPr id="7" name="Datumsplatzhalter 11"/>
          <p:cNvSpPr>
            <a:spLocks noGrp="1"/>
          </p:cNvSpPr>
          <p:nvPr>
            <p:ph type="dt" sz="half" idx="10"/>
          </p:nvPr>
        </p:nvSpPr>
        <p:spPr/>
        <p:txBody>
          <a:bodyPr/>
          <a:lstStyle>
            <a:lvl1pPr>
              <a:defRPr/>
            </a:lvl1pPr>
          </a:lstStyle>
          <a:p>
            <a:pPr>
              <a:defRPr/>
            </a:pPr>
            <a:fld id="{59207846-BB1A-4EFD-BFDC-B25F13BE4278}" type="datetimeFigureOut">
              <a:rPr lang="de-DE"/>
              <a:pPr>
                <a:defRPr/>
              </a:pPr>
              <a:t>15.01.2011</a:t>
            </a:fld>
            <a:endParaRPr lang="de-DE"/>
          </a:p>
        </p:txBody>
      </p:sp>
      <p:sp>
        <p:nvSpPr>
          <p:cNvPr id="8" name="Foliennummernplatzhalter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8744BDD2-F652-4808-A5BB-284F6594CD5D}" type="slidenum">
              <a:rPr lang="de-DE"/>
              <a:pPr>
                <a:defRPr/>
              </a:pPr>
              <a:t>‹Nr.›</a:t>
            </a:fld>
            <a:endParaRPr lang="de-DE"/>
          </a:p>
        </p:txBody>
      </p:sp>
      <p:sp>
        <p:nvSpPr>
          <p:cNvPr id="9" name="Fußzeilenplatzhalter 13"/>
          <p:cNvSpPr>
            <a:spLocks noGrp="1"/>
          </p:cNvSpPr>
          <p:nvPr>
            <p:ph type="ftr" sz="quarter" idx="12"/>
          </p:nvPr>
        </p:nvSpPr>
        <p:spPr/>
        <p:txBody>
          <a:bodyPr/>
          <a:lstStyle>
            <a:lvl1pPr>
              <a:defRPr/>
            </a:lvl1pPr>
          </a:lstStyle>
          <a:p>
            <a:pPr>
              <a:defRPr/>
            </a:pPr>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9" name="Inhaltsplatzhalter 8"/>
          <p:cNvSpPr>
            <a:spLocks noGrp="1"/>
          </p:cNvSpPr>
          <p:nvPr>
            <p:ph sz="quarter" idx="1"/>
          </p:nvPr>
        </p:nvSpPr>
        <p:spPr>
          <a:xfrm>
            <a:off x="609600" y="1589567"/>
            <a:ext cx="3886200" cy="45720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11" name="Inhaltsplatzhalter 10"/>
          <p:cNvSpPr>
            <a:spLocks noGrp="1"/>
          </p:cNvSpPr>
          <p:nvPr>
            <p:ph sz="quarter" idx="2"/>
          </p:nvPr>
        </p:nvSpPr>
        <p:spPr>
          <a:xfrm>
            <a:off x="4844901" y="1589567"/>
            <a:ext cx="3886200" cy="45720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umsplatzhalter 7"/>
          <p:cNvSpPr>
            <a:spLocks noGrp="1"/>
          </p:cNvSpPr>
          <p:nvPr>
            <p:ph type="dt" sz="half" idx="10"/>
          </p:nvPr>
        </p:nvSpPr>
        <p:spPr/>
        <p:txBody>
          <a:bodyPr rtlCol="0"/>
          <a:lstStyle>
            <a:lvl1pPr>
              <a:defRPr/>
            </a:lvl1pPr>
          </a:lstStyle>
          <a:p>
            <a:pPr>
              <a:defRPr/>
            </a:pPr>
            <a:fld id="{E963DE2A-9042-47E8-A5FC-948D69822E64}" type="datetimeFigureOut">
              <a:rPr lang="de-DE"/>
              <a:pPr>
                <a:defRPr/>
              </a:pPr>
              <a:t>15.01.2011</a:t>
            </a:fld>
            <a:endParaRPr lang="de-DE"/>
          </a:p>
        </p:txBody>
      </p:sp>
      <p:sp>
        <p:nvSpPr>
          <p:cNvPr id="6" name="Foliennummernplatzhalter 9"/>
          <p:cNvSpPr>
            <a:spLocks noGrp="1"/>
          </p:cNvSpPr>
          <p:nvPr>
            <p:ph type="sldNum" sz="quarter" idx="11"/>
          </p:nvPr>
        </p:nvSpPr>
        <p:spPr/>
        <p:txBody>
          <a:bodyPr rtlCol="0"/>
          <a:lstStyle>
            <a:lvl1pPr>
              <a:defRPr/>
            </a:lvl1pPr>
          </a:lstStyle>
          <a:p>
            <a:pPr>
              <a:defRPr/>
            </a:pPr>
            <a:fld id="{EC157CC1-BA73-4B63-BF74-DE5F1EECC7B3}" type="slidenum">
              <a:rPr lang="de-DE"/>
              <a:pPr>
                <a:defRPr/>
              </a:pPr>
              <a:t>‹Nr.›</a:t>
            </a:fld>
            <a:endParaRPr lang="de-DE"/>
          </a:p>
        </p:txBody>
      </p:sp>
      <p:sp>
        <p:nvSpPr>
          <p:cNvPr id="7" name="Fußzeilenplatzhalter 11"/>
          <p:cNvSpPr>
            <a:spLocks noGrp="1"/>
          </p:cNvSpPr>
          <p:nvPr>
            <p:ph type="ftr" sz="quarter" idx="12"/>
          </p:nvPr>
        </p:nvSpPr>
        <p:spPr/>
        <p:txBody>
          <a:bodyPr rtlCol="0"/>
          <a:lstStyle>
            <a:lvl1pPr>
              <a:defRPr/>
            </a:lvl1pPr>
          </a:lstStyle>
          <a:p>
            <a:pPr>
              <a:defRPr/>
            </a:pPr>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533400" y="273050"/>
            <a:ext cx="8153400" cy="869950"/>
          </a:xfrm>
        </p:spPr>
        <p:txBody>
          <a:bodyPr/>
          <a:lstStyle>
            <a:lvl1pPr>
              <a:defRPr/>
            </a:lvl1pPr>
          </a:lstStyle>
          <a:p>
            <a:r>
              <a:rPr lang="de-DE" smtClean="0"/>
              <a:t>Titelmasterformat durch Klicken bearbeiten</a:t>
            </a:r>
            <a:endParaRPr lang="en-US"/>
          </a:p>
        </p:txBody>
      </p:sp>
      <p:sp>
        <p:nvSpPr>
          <p:cNvPr id="11" name="Inhaltsplatzhalter 10"/>
          <p:cNvSpPr>
            <a:spLocks noGrp="1"/>
          </p:cNvSpPr>
          <p:nvPr>
            <p:ph sz="quarter" idx="2"/>
          </p:nvPr>
        </p:nvSpPr>
        <p:spPr>
          <a:xfrm>
            <a:off x="609600" y="2438400"/>
            <a:ext cx="3886200" cy="35814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13" name="Inhaltsplatzhalter 12"/>
          <p:cNvSpPr>
            <a:spLocks noGrp="1"/>
          </p:cNvSpPr>
          <p:nvPr>
            <p:ph sz="quarter" idx="4"/>
          </p:nvPr>
        </p:nvSpPr>
        <p:spPr>
          <a:xfrm>
            <a:off x="4800600" y="2438400"/>
            <a:ext cx="3886200" cy="35814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16" name="Textplatzhalt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de-DE" smtClean="0"/>
              <a:t>Textmasterformate durch Klicken bearbeiten</a:t>
            </a:r>
          </a:p>
        </p:txBody>
      </p:sp>
      <p:sp>
        <p:nvSpPr>
          <p:cNvPr id="15" name="Textplatzhalt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de-DE" smtClean="0"/>
              <a:t>Textmasterformate durch Klicken bearbeiten</a:t>
            </a:r>
          </a:p>
        </p:txBody>
      </p:sp>
      <p:sp>
        <p:nvSpPr>
          <p:cNvPr id="7" name="Datumsplatzhalter 9"/>
          <p:cNvSpPr>
            <a:spLocks noGrp="1"/>
          </p:cNvSpPr>
          <p:nvPr>
            <p:ph type="dt" sz="half" idx="10"/>
          </p:nvPr>
        </p:nvSpPr>
        <p:spPr/>
        <p:txBody>
          <a:bodyPr rtlCol="0"/>
          <a:lstStyle>
            <a:lvl1pPr>
              <a:defRPr/>
            </a:lvl1pPr>
          </a:lstStyle>
          <a:p>
            <a:pPr>
              <a:defRPr/>
            </a:pPr>
            <a:fld id="{4AE18706-1F3F-4AC8-9B2A-D02DE809311B}" type="datetimeFigureOut">
              <a:rPr lang="de-DE"/>
              <a:pPr>
                <a:defRPr/>
              </a:pPr>
              <a:t>15.01.2011</a:t>
            </a:fld>
            <a:endParaRPr lang="de-DE"/>
          </a:p>
        </p:txBody>
      </p:sp>
      <p:sp>
        <p:nvSpPr>
          <p:cNvPr id="8" name="Foliennummernplatzhalter 11"/>
          <p:cNvSpPr>
            <a:spLocks noGrp="1"/>
          </p:cNvSpPr>
          <p:nvPr>
            <p:ph type="sldNum" sz="quarter" idx="11"/>
          </p:nvPr>
        </p:nvSpPr>
        <p:spPr/>
        <p:txBody>
          <a:bodyPr rtlCol="0"/>
          <a:lstStyle>
            <a:lvl1pPr>
              <a:defRPr/>
            </a:lvl1pPr>
          </a:lstStyle>
          <a:p>
            <a:pPr>
              <a:defRPr/>
            </a:pPr>
            <a:fld id="{890314AF-0793-474E-9042-57958DAF9F9B}" type="slidenum">
              <a:rPr lang="de-DE"/>
              <a:pPr>
                <a:defRPr/>
              </a:pPr>
              <a:t>‹Nr.›</a:t>
            </a:fld>
            <a:endParaRPr lang="de-DE"/>
          </a:p>
        </p:txBody>
      </p:sp>
      <p:sp>
        <p:nvSpPr>
          <p:cNvPr id="9" name="Fußzeilenplatzhalter 13"/>
          <p:cNvSpPr>
            <a:spLocks noGrp="1"/>
          </p:cNvSpPr>
          <p:nvPr>
            <p:ph type="ftr" sz="quarter" idx="12"/>
          </p:nvPr>
        </p:nvSpPr>
        <p:spPr/>
        <p:txBody>
          <a:bodyPr rtlCol="0"/>
          <a:lstStyle>
            <a:lvl1pPr>
              <a:defRPr/>
            </a:lvl1pPr>
          </a:lstStyle>
          <a:p>
            <a:pPr>
              <a:defRPr/>
            </a:pPr>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Datumsplatzhalter 13"/>
          <p:cNvSpPr>
            <a:spLocks noGrp="1"/>
          </p:cNvSpPr>
          <p:nvPr>
            <p:ph type="dt" sz="half" idx="10"/>
          </p:nvPr>
        </p:nvSpPr>
        <p:spPr/>
        <p:txBody>
          <a:bodyPr/>
          <a:lstStyle>
            <a:lvl1pPr>
              <a:defRPr/>
            </a:lvl1pPr>
          </a:lstStyle>
          <a:p>
            <a:pPr>
              <a:defRPr/>
            </a:pPr>
            <a:fld id="{AED58829-E280-4D30-AA65-54CEFF299AA0}" type="datetimeFigureOut">
              <a:rPr lang="de-DE"/>
              <a:pPr>
                <a:defRPr/>
              </a:pPr>
              <a:t>15.01.2011</a:t>
            </a:fld>
            <a:endParaRPr lang="de-DE"/>
          </a:p>
        </p:txBody>
      </p:sp>
      <p:sp>
        <p:nvSpPr>
          <p:cNvPr id="4" name="Fußzeilenplatzhalter 2"/>
          <p:cNvSpPr>
            <a:spLocks noGrp="1"/>
          </p:cNvSpPr>
          <p:nvPr>
            <p:ph type="ftr" sz="quarter" idx="11"/>
          </p:nvPr>
        </p:nvSpPr>
        <p:spPr/>
        <p:txBody>
          <a:bodyPr/>
          <a:lstStyle>
            <a:lvl1pPr>
              <a:defRPr/>
            </a:lvl1pPr>
          </a:lstStyle>
          <a:p>
            <a:pPr>
              <a:defRPr/>
            </a:pPr>
            <a:endParaRPr lang="de-DE"/>
          </a:p>
        </p:txBody>
      </p:sp>
      <p:sp>
        <p:nvSpPr>
          <p:cNvPr id="5" name="Foliennummernplatzhalter 22"/>
          <p:cNvSpPr>
            <a:spLocks noGrp="1"/>
          </p:cNvSpPr>
          <p:nvPr>
            <p:ph type="sldNum" sz="quarter" idx="12"/>
          </p:nvPr>
        </p:nvSpPr>
        <p:spPr/>
        <p:txBody>
          <a:bodyPr/>
          <a:lstStyle>
            <a:lvl1pPr>
              <a:defRPr/>
            </a:lvl1pPr>
          </a:lstStyle>
          <a:p>
            <a:pPr>
              <a:defRPr/>
            </a:pPr>
            <a:fld id="{9CADA442-FCBF-4DB5-87E8-57D1B17962CD}" type="slidenum">
              <a:rPr lang="de-DE"/>
              <a:pPr>
                <a:defRPr/>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pPr>
              <a:defRPr/>
            </a:pPr>
            <a:fld id="{1D534279-5BB9-459E-A009-21243E6C3871}" type="datetimeFigureOut">
              <a:rPr lang="de-DE"/>
              <a:pPr>
                <a:defRPr/>
              </a:pPr>
              <a:t>15.01.2011</a:t>
            </a:fld>
            <a:endParaRPr lang="de-DE"/>
          </a:p>
        </p:txBody>
      </p:sp>
      <p:sp>
        <p:nvSpPr>
          <p:cNvPr id="3" name="Fußzeilenplatzhalter 2"/>
          <p:cNvSpPr>
            <a:spLocks noGrp="1"/>
          </p:cNvSpPr>
          <p:nvPr>
            <p:ph type="ftr" sz="quarter" idx="11"/>
          </p:nvPr>
        </p:nvSpPr>
        <p:spPr/>
        <p:txBody>
          <a:bodyPr/>
          <a:lstStyle>
            <a:lvl1pPr>
              <a:defRPr/>
            </a:lvl1pPr>
          </a:lstStyle>
          <a:p>
            <a:pPr>
              <a:defRPr/>
            </a:pPr>
            <a:endParaRPr lang="de-DE"/>
          </a:p>
        </p:txBody>
      </p:sp>
      <p:sp>
        <p:nvSpPr>
          <p:cNvPr id="4" name="Foliennummernplatzhalt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3AEAF3B8-4548-4A26-94DD-50B35D511D91}" type="slidenum">
              <a:rPr lang="de-DE"/>
              <a:pPr>
                <a:defRPr/>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0" y="273050"/>
            <a:ext cx="8077200" cy="869950"/>
          </a:xfrm>
        </p:spPr>
        <p:txBody>
          <a:bodyPr/>
          <a:lstStyle>
            <a:lvl1pPr algn="l">
              <a:buNone/>
              <a:defRPr sz="4400" b="0"/>
            </a:lvl1pPr>
          </a:lstStyle>
          <a:p>
            <a:r>
              <a:rPr lang="de-DE" smtClean="0"/>
              <a:t>Titelmasterformat durch Klicken bearbeiten</a:t>
            </a:r>
            <a:endParaRPr lang="en-US"/>
          </a:p>
        </p:txBody>
      </p:sp>
      <p:sp>
        <p:nvSpPr>
          <p:cNvPr id="3" name="Textplatzhalt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de-DE" smtClean="0"/>
              <a:t>Textmasterformate durch Klicken bearbeiten</a:t>
            </a:r>
          </a:p>
        </p:txBody>
      </p:sp>
      <p:sp>
        <p:nvSpPr>
          <p:cNvPr id="9" name="Inhaltsplatzhalter 8"/>
          <p:cNvSpPr>
            <a:spLocks noGrp="1"/>
          </p:cNvSpPr>
          <p:nvPr>
            <p:ph sz="quarter" idx="1"/>
          </p:nvPr>
        </p:nvSpPr>
        <p:spPr>
          <a:xfrm>
            <a:off x="2362200" y="1752600"/>
            <a:ext cx="6400800" cy="44196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umsplatzhalter 13"/>
          <p:cNvSpPr>
            <a:spLocks noGrp="1"/>
          </p:cNvSpPr>
          <p:nvPr>
            <p:ph type="dt" sz="half" idx="10"/>
          </p:nvPr>
        </p:nvSpPr>
        <p:spPr/>
        <p:txBody>
          <a:bodyPr/>
          <a:lstStyle>
            <a:lvl1pPr>
              <a:defRPr/>
            </a:lvl1pPr>
          </a:lstStyle>
          <a:p>
            <a:pPr>
              <a:defRPr/>
            </a:pPr>
            <a:fld id="{904DF858-2CA0-4F88-A113-9448C9D24B35}" type="datetimeFigureOut">
              <a:rPr lang="de-DE"/>
              <a:pPr>
                <a:defRPr/>
              </a:pPr>
              <a:t>15.01.2011</a:t>
            </a:fld>
            <a:endParaRPr lang="de-DE"/>
          </a:p>
        </p:txBody>
      </p:sp>
      <p:sp>
        <p:nvSpPr>
          <p:cNvPr id="6" name="Fußzeilenplatzhalter 2"/>
          <p:cNvSpPr>
            <a:spLocks noGrp="1"/>
          </p:cNvSpPr>
          <p:nvPr>
            <p:ph type="ftr" sz="quarter" idx="11"/>
          </p:nvPr>
        </p:nvSpPr>
        <p:spPr/>
        <p:txBody>
          <a:bodyPr/>
          <a:lstStyle>
            <a:lvl1pPr>
              <a:defRPr/>
            </a:lvl1pPr>
          </a:lstStyle>
          <a:p>
            <a:pPr>
              <a:defRPr/>
            </a:pPr>
            <a:endParaRPr lang="de-DE"/>
          </a:p>
        </p:txBody>
      </p:sp>
      <p:sp>
        <p:nvSpPr>
          <p:cNvPr id="7" name="Foliennummernplatzhalter 22"/>
          <p:cNvSpPr>
            <a:spLocks noGrp="1"/>
          </p:cNvSpPr>
          <p:nvPr>
            <p:ph type="sldNum" sz="quarter" idx="12"/>
          </p:nvPr>
        </p:nvSpPr>
        <p:spPr/>
        <p:txBody>
          <a:bodyPr/>
          <a:lstStyle>
            <a:lvl1pPr>
              <a:defRPr/>
            </a:lvl1pPr>
          </a:lstStyle>
          <a:p>
            <a:pPr>
              <a:defRPr/>
            </a:pPr>
            <a:fld id="{6C86A17A-A8B8-4364-8B91-105DA12EE9D4}" type="slidenum">
              <a:rPr lang="de-DE"/>
              <a:pPr>
                <a:defRPr/>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bg>
      <p:bgRef idx="1003">
        <a:schemeClr val="bg2"/>
      </p:bgRef>
    </p:bg>
    <p:spTree>
      <p:nvGrpSpPr>
        <p:cNvPr id="1" name=""/>
        <p:cNvGrpSpPr/>
        <p:nvPr/>
      </p:nvGrpSpPr>
      <p:grpSpPr>
        <a:xfrm>
          <a:off x="0" y="0"/>
          <a:ext cx="0" cy="0"/>
          <a:chOff x="0" y="0"/>
          <a:chExt cx="0" cy="0"/>
        </a:xfrm>
      </p:grpSpPr>
      <p:sp>
        <p:nvSpPr>
          <p:cNvPr id="5" name="Rechteck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hteck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hteck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hteck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Textplatzhalt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de-DE" smtClean="0"/>
              <a:t>Textmasterformate durch Klicken bearbeiten</a:t>
            </a:r>
          </a:p>
        </p:txBody>
      </p:sp>
      <p:sp>
        <p:nvSpPr>
          <p:cNvPr id="2" name="Titel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de-DE" smtClean="0"/>
              <a:t>Titelmasterformat durch Klicken bearbeiten</a:t>
            </a:r>
            <a:endParaRPr lang="en-US"/>
          </a:p>
        </p:txBody>
      </p:sp>
      <p:sp>
        <p:nvSpPr>
          <p:cNvPr id="3" name="Bildplatzhalt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de-DE" noProof="0" smtClean="0"/>
              <a:t>Bild durch Klicken auf Symbol hinzufügen</a:t>
            </a:r>
            <a:endParaRPr lang="en-US" noProof="0" dirty="0"/>
          </a:p>
        </p:txBody>
      </p:sp>
      <p:sp>
        <p:nvSpPr>
          <p:cNvPr id="9" name="Datumsplatzhalter 11"/>
          <p:cNvSpPr>
            <a:spLocks noGrp="1"/>
          </p:cNvSpPr>
          <p:nvPr>
            <p:ph type="dt" sz="half" idx="10"/>
          </p:nvPr>
        </p:nvSpPr>
        <p:spPr>
          <a:xfrm>
            <a:off x="6248400" y="6248400"/>
            <a:ext cx="2667000" cy="365125"/>
          </a:xfrm>
        </p:spPr>
        <p:txBody>
          <a:bodyPr rtlCol="0"/>
          <a:lstStyle>
            <a:lvl1pPr>
              <a:defRPr/>
            </a:lvl1pPr>
          </a:lstStyle>
          <a:p>
            <a:pPr>
              <a:defRPr/>
            </a:pPr>
            <a:fld id="{078B3540-062F-4C8A-978A-B23F9E65D8AD}" type="datetimeFigureOut">
              <a:rPr lang="de-DE"/>
              <a:pPr>
                <a:defRPr/>
              </a:pPr>
              <a:t>15.01.2011</a:t>
            </a:fld>
            <a:endParaRPr lang="de-DE"/>
          </a:p>
        </p:txBody>
      </p:sp>
      <p:sp>
        <p:nvSpPr>
          <p:cNvPr id="10" name="Foliennummernplatzhalter 12"/>
          <p:cNvSpPr>
            <a:spLocks noGrp="1"/>
          </p:cNvSpPr>
          <p:nvPr>
            <p:ph type="sldNum" sz="quarter" idx="11"/>
          </p:nvPr>
        </p:nvSpPr>
        <p:spPr>
          <a:xfrm>
            <a:off x="0" y="4667250"/>
            <a:ext cx="1447800" cy="663575"/>
          </a:xfrm>
        </p:spPr>
        <p:txBody>
          <a:bodyPr rtlCol="0"/>
          <a:lstStyle>
            <a:lvl1pPr>
              <a:defRPr sz="2800"/>
            </a:lvl1pPr>
          </a:lstStyle>
          <a:p>
            <a:pPr>
              <a:defRPr/>
            </a:pPr>
            <a:fld id="{127A777D-A38D-4534-9330-02727A768C8D}" type="slidenum">
              <a:rPr lang="de-DE"/>
              <a:pPr>
                <a:defRPr/>
              </a:pPr>
              <a:t>‹Nr.›</a:t>
            </a:fld>
            <a:endParaRPr lang="de-DE"/>
          </a:p>
        </p:txBody>
      </p:sp>
      <p:sp>
        <p:nvSpPr>
          <p:cNvPr id="11" name="Fußzeilenplatzhalter 13"/>
          <p:cNvSpPr>
            <a:spLocks noGrp="1"/>
          </p:cNvSpPr>
          <p:nvPr>
            <p:ph type="ftr" sz="quarter" idx="12"/>
          </p:nvPr>
        </p:nvSpPr>
        <p:spPr>
          <a:xfrm>
            <a:off x="1600200" y="6248400"/>
            <a:ext cx="4572000" cy="365125"/>
          </a:xfrm>
        </p:spPr>
        <p:txBody>
          <a:bodyPr rtlCol="0"/>
          <a:lstStyle>
            <a:lvl1pPr>
              <a:defRPr/>
            </a:lvl1pPr>
          </a:lstStyle>
          <a:p>
            <a:pPr>
              <a:defRPr/>
            </a:pPr>
            <a:endParaRPr lang="de-DE"/>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endParaRPr lang="en-US" smtClean="0"/>
          </a:p>
        </p:txBody>
      </p:sp>
      <p:sp>
        <p:nvSpPr>
          <p:cNvPr id="1027" name="Textplatzhalt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smtClean="0"/>
          </a:p>
        </p:txBody>
      </p:sp>
      <p:sp>
        <p:nvSpPr>
          <p:cNvPr id="14" name="Datumsplatzhalt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latin typeface="Arial" charset="0"/>
              </a:defRPr>
            </a:lvl1pPr>
          </a:lstStyle>
          <a:p>
            <a:pPr>
              <a:defRPr/>
            </a:pPr>
            <a:fld id="{B49ED11B-9BE3-4007-96EF-0D25A65C0ED6}" type="datetimeFigureOut">
              <a:rPr lang="de-DE"/>
              <a:pPr>
                <a:defRPr/>
              </a:pPr>
              <a:t>15.01.2011</a:t>
            </a:fld>
            <a:endParaRPr lang="de-DE"/>
          </a:p>
        </p:txBody>
      </p:sp>
      <p:sp>
        <p:nvSpPr>
          <p:cNvPr id="3" name="Fußzeilenplatzhalter 2"/>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latin typeface="Arial" charset="0"/>
              </a:defRPr>
            </a:lvl1pPr>
          </a:lstStyle>
          <a:p>
            <a:pPr>
              <a:defRPr/>
            </a:pPr>
            <a:endParaRPr lang="de-DE"/>
          </a:p>
        </p:txBody>
      </p:sp>
      <p:sp>
        <p:nvSpPr>
          <p:cNvPr id="7" name="Rechteck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hteck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chteck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Foliennummernplatzhalt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latinLnBrk="0" hangingPunct="1">
              <a:defRPr kumimoji="0" sz="1400" b="1">
                <a:solidFill>
                  <a:srgbClr val="FFFFFF"/>
                </a:solidFill>
                <a:latin typeface="Arial" charset="0"/>
              </a:defRPr>
            </a:lvl1pPr>
          </a:lstStyle>
          <a:p>
            <a:pPr>
              <a:defRPr/>
            </a:pPr>
            <a:fld id="{44394F11-FF95-4A73-BAF7-07B427B3757E}"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923" r:id="rId1"/>
    <p:sldLayoutId id="2147483922" r:id="rId2"/>
    <p:sldLayoutId id="2147483924" r:id="rId3"/>
    <p:sldLayoutId id="2147483925" r:id="rId4"/>
    <p:sldLayoutId id="2147483926" r:id="rId5"/>
    <p:sldLayoutId id="2147483921" r:id="rId6"/>
    <p:sldLayoutId id="2147483927" r:id="rId7"/>
    <p:sldLayoutId id="2147483920" r:id="rId8"/>
    <p:sldLayoutId id="2147483928" r:id="rId9"/>
    <p:sldLayoutId id="2147483919" r:id="rId10"/>
    <p:sldLayoutId id="2147483929"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a:defRPr>
      </a:lvl2pPr>
      <a:lvl3pPr algn="l" rtl="0" eaLnBrk="0" fontAlgn="base" hangingPunct="0">
        <a:spcBef>
          <a:spcPct val="0"/>
        </a:spcBef>
        <a:spcAft>
          <a:spcPct val="0"/>
        </a:spcAft>
        <a:defRPr sz="4400">
          <a:solidFill>
            <a:schemeClr val="tx2"/>
          </a:solidFill>
          <a:latin typeface="Tw Cen MT"/>
        </a:defRPr>
      </a:lvl3pPr>
      <a:lvl4pPr algn="l" rtl="0" eaLnBrk="0" fontAlgn="base" hangingPunct="0">
        <a:spcBef>
          <a:spcPct val="0"/>
        </a:spcBef>
        <a:spcAft>
          <a:spcPct val="0"/>
        </a:spcAft>
        <a:defRPr sz="4400">
          <a:solidFill>
            <a:schemeClr val="tx2"/>
          </a:solidFill>
          <a:latin typeface="Tw Cen MT"/>
        </a:defRPr>
      </a:lvl4pPr>
      <a:lvl5pPr algn="l" rtl="0" eaLnBrk="0" fontAlgn="base" hangingPunct="0">
        <a:spcBef>
          <a:spcPct val="0"/>
        </a:spcBef>
        <a:spcAft>
          <a:spcPct val="0"/>
        </a:spcAft>
        <a:defRPr sz="4400">
          <a:solidFill>
            <a:schemeClr val="tx2"/>
          </a:solidFill>
          <a:latin typeface="Tw Cen MT"/>
        </a:defRPr>
      </a:lvl5pPr>
      <a:lvl6pPr marL="457200" algn="l" rtl="0" fontAlgn="base">
        <a:spcBef>
          <a:spcPct val="0"/>
        </a:spcBef>
        <a:spcAft>
          <a:spcPct val="0"/>
        </a:spcAft>
        <a:defRPr sz="4400">
          <a:solidFill>
            <a:schemeClr val="tx2"/>
          </a:solidFill>
          <a:latin typeface="Tw Cen MT"/>
        </a:defRPr>
      </a:lvl6pPr>
      <a:lvl7pPr marL="914400" algn="l" rtl="0" fontAlgn="base">
        <a:spcBef>
          <a:spcPct val="0"/>
        </a:spcBef>
        <a:spcAft>
          <a:spcPct val="0"/>
        </a:spcAft>
        <a:defRPr sz="4400">
          <a:solidFill>
            <a:schemeClr val="tx2"/>
          </a:solidFill>
          <a:latin typeface="Tw Cen MT"/>
        </a:defRPr>
      </a:lvl7pPr>
      <a:lvl8pPr marL="1371600" algn="l" rtl="0" fontAlgn="base">
        <a:spcBef>
          <a:spcPct val="0"/>
        </a:spcBef>
        <a:spcAft>
          <a:spcPct val="0"/>
        </a:spcAft>
        <a:defRPr sz="4400">
          <a:solidFill>
            <a:schemeClr val="tx2"/>
          </a:solidFill>
          <a:latin typeface="Tw Cen MT"/>
        </a:defRPr>
      </a:lvl8pPr>
      <a:lvl9pPr marL="1828800" algn="l" rtl="0" fontAlgn="base">
        <a:spcBef>
          <a:spcPct val="0"/>
        </a:spcBef>
        <a:spcAft>
          <a:spcPct val="0"/>
        </a:spcAft>
        <a:defRPr sz="4400">
          <a:solidFill>
            <a:schemeClr val="tx2"/>
          </a:solidFill>
          <a:latin typeface="Tw Cen MT"/>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04Diagnosebogen_Mit_Mei_Ver.doc" TargetMode="External"/><Relationship Id="rId2" Type="http://schemas.openxmlformats.org/officeDocument/2006/relationships/notesSlide" Target="../notesSlides/notesSlide10.xml"/><Relationship Id="rId1" Type="http://schemas.openxmlformats.org/officeDocument/2006/relationships/slideLayout" Target="../slideLayouts/slideLayout8.xml"/><Relationship Id="rId5" Type="http://schemas.openxmlformats.org/officeDocument/2006/relationships/hyperlink" Target="308_Humangenetik.pdf" TargetMode="External"/><Relationship Id="rId4" Type="http://schemas.openxmlformats.org/officeDocument/2006/relationships/hyperlink" Target="file:///D:\ZPG\10\ZZ_fertig\06Humangenetik.docx"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04Diagnosebogen_Mit_Mei_Ver.doc" TargetMode="External"/><Relationship Id="rId2" Type="http://schemas.openxmlformats.org/officeDocument/2006/relationships/notesSlide" Target="../notesSlides/notesSlide11.xml"/><Relationship Id="rId1" Type="http://schemas.openxmlformats.org/officeDocument/2006/relationships/slideLayout" Target="../slideLayouts/slideLayout8.xml"/><Relationship Id="rId6" Type="http://schemas.openxmlformats.org/officeDocument/2006/relationships/hyperlink" Target="302_Verlauf_UE.pdf" TargetMode="External"/><Relationship Id="rId5" Type="http://schemas.openxmlformats.org/officeDocument/2006/relationships/hyperlink" Target="309_Stammbaumanalyse+Vererbungsmuster.pdf" TargetMode="External"/><Relationship Id="rId4" Type="http://schemas.openxmlformats.org/officeDocument/2006/relationships/hyperlink" Target="file:///D:\ZPG\10\ZZ_fertig\07Stammbaumanalyse+Vererbungsmuster.docx"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04Diagnosebogen_Mit_Mei_Ver.doc" TargetMode="External"/><Relationship Id="rId2" Type="http://schemas.openxmlformats.org/officeDocument/2006/relationships/notesSlide" Target="../notesSlides/notesSlide12.xml"/><Relationship Id="rId1" Type="http://schemas.openxmlformats.org/officeDocument/2006/relationships/slideLayout" Target="../slideLayouts/slideLayout8.xml"/><Relationship Id="rId5" Type="http://schemas.openxmlformats.org/officeDocument/2006/relationships/hyperlink" Target="310_LZ_Erbkrankheiten.pdf" TargetMode="External"/><Relationship Id="rId4" Type="http://schemas.openxmlformats.org/officeDocument/2006/relationships/hyperlink" Target="file:///D:\ZPG\10\ZZ_fertig\08LZ_Erbkrankheiten.docx"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04Diagnosebogen_Mit_Mei_Ver.doc" TargetMode="External"/><Relationship Id="rId2" Type="http://schemas.openxmlformats.org/officeDocument/2006/relationships/notesSlide" Target="../notesSlides/notesSlide13.xml"/><Relationship Id="rId1" Type="http://schemas.openxmlformats.org/officeDocument/2006/relationships/slideLayout" Target="../slideLayouts/slideLayout8.xml"/><Relationship Id="rId5" Type="http://schemas.openxmlformats.org/officeDocument/2006/relationships/hyperlink" Target="311_Marfan_Hilfen.pdf" TargetMode="External"/><Relationship Id="rId4" Type="http://schemas.openxmlformats.org/officeDocument/2006/relationships/hyperlink" Target="file:///D:\ZPG\10\ZZ_fertig\09Marfan_Hilfen.docx"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04Diagnosebogen_Mit_Mei_Ver.doc" TargetMode="External"/><Relationship Id="rId7" Type="http://schemas.openxmlformats.org/officeDocument/2006/relationships/hyperlink" Target="307_Familie_Reichle_Marfan.pdf" TargetMode="External"/><Relationship Id="rId2" Type="http://schemas.openxmlformats.org/officeDocument/2006/relationships/notesSlide" Target="../notesSlides/notesSlide14.xml"/><Relationship Id="rId1" Type="http://schemas.openxmlformats.org/officeDocument/2006/relationships/slideLayout" Target="../slideLayouts/slideLayout8.xml"/><Relationship Id="rId6" Type="http://schemas.openxmlformats.org/officeDocument/2006/relationships/hyperlink" Target="file:///D:\ZPG\10\ZZ_fertig\05Familie_Reichle_Marfan.docx" TargetMode="External"/><Relationship Id="rId5" Type="http://schemas.openxmlformats.org/officeDocument/2006/relationships/hyperlink" Target="312_PND.pdf" TargetMode="External"/><Relationship Id="rId4" Type="http://schemas.openxmlformats.org/officeDocument/2006/relationships/hyperlink" Target="file:///D:\ZPG\10\ZZ_fertig\10PND.docx"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04Diagnosebogen_Mit_Mei_Ver.doc" TargetMode="External"/><Relationship Id="rId7" Type="http://schemas.openxmlformats.org/officeDocument/2006/relationships/hyperlink" Target="314_Faltblatt.pdf" TargetMode="External"/><Relationship Id="rId2" Type="http://schemas.openxmlformats.org/officeDocument/2006/relationships/notesSlide" Target="../notesSlides/notesSlide15.xml"/><Relationship Id="rId1" Type="http://schemas.openxmlformats.org/officeDocument/2006/relationships/slideLayout" Target="../slideLayouts/slideLayout8.xml"/><Relationship Id="rId6" Type="http://schemas.openxmlformats.org/officeDocument/2006/relationships/hyperlink" Target="file:///D:\ZPG\10\ZZ_fertig\12Faltblatt.docx" TargetMode="External"/><Relationship Id="rId5" Type="http://schemas.openxmlformats.org/officeDocument/2006/relationships/hyperlink" Target="313_Diagnosebogen_Kompetenz.pdf" TargetMode="External"/><Relationship Id="rId4" Type="http://schemas.openxmlformats.org/officeDocument/2006/relationships/hyperlink" Target="file:///D:\ZPG\10\ZZ_fertig\11Diagnosebogen_Kompetenz.docx"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04Diagnosebogen_Mit_Mei_Ver.doc" TargetMode="External"/><Relationship Id="rId2" Type="http://schemas.openxmlformats.org/officeDocument/2006/relationships/notesSlide" Target="../notesSlides/notesSlide16.xml"/><Relationship Id="rId1" Type="http://schemas.openxmlformats.org/officeDocument/2006/relationships/slideLayout" Target="../slideLayouts/slideLayout8.xml"/><Relationship Id="rId6" Type="http://schemas.openxmlformats.org/officeDocument/2006/relationships/hyperlink" Target="302_Verlauf_UE.pdf" TargetMode="External"/><Relationship Id="rId5" Type="http://schemas.openxmlformats.org/officeDocument/2006/relationships/hyperlink" Target="315_Schuelerfragen.pdf" TargetMode="External"/><Relationship Id="rId4" Type="http://schemas.openxmlformats.org/officeDocument/2006/relationships/hyperlink" Target="file:///D:\ZPG\10\ZZ_fertig\13Sch&#252;lerfragen.docx"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316_Mehrwert_koU_Genetik.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NIKO%20Evolutionsfaktoren.pdf" TargetMode="External"/><Relationship Id="rId3" Type="http://schemas.openxmlformats.org/officeDocument/2006/relationships/hyperlink" Target="NIKO%20Gentechnik.pdf" TargetMode="External"/><Relationship Id="rId7" Type="http://schemas.openxmlformats.org/officeDocument/2006/relationships/hyperlink" Target="NIKO%20DNA%20Proteine.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NIKO%20Erbkrankheiten.pdf" TargetMode="External"/><Relationship Id="rId5" Type="http://schemas.openxmlformats.org/officeDocument/2006/relationships/hyperlink" Target="NIKO%20Mendelsche%20Regeln.pdf" TargetMode="External"/><Relationship Id="rId4" Type="http://schemas.openxmlformats.org/officeDocument/2006/relationships/hyperlink" Target="NIKO%20Mitose%20Meiose.pdf"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301_Format_UE_Genetik.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file:///D:\ZPG\10\ZZ_fertig\04Diagnosebogen_Mit_Mei_Ver.docx" TargetMode="External"/><Relationship Id="rId3" Type="http://schemas.openxmlformats.org/officeDocument/2006/relationships/hyperlink" Target="04Diagnosebogen_Mit_Mei_Ver.doc" TargetMode="External"/><Relationship Id="rId7" Type="http://schemas.openxmlformats.org/officeDocument/2006/relationships/hyperlink" Target="304_Begriffe_Repetition.pdf" TargetMode="External"/><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hyperlink" Target="file:///D:\ZPG\10\ZZ_fertig\02Begriffe_Repetition.docx" TargetMode="External"/><Relationship Id="rId11" Type="http://schemas.openxmlformats.org/officeDocument/2006/relationships/hyperlink" Target="303_Selbstlernprogramm_Mitose.pdf" TargetMode="External"/><Relationship Id="rId5" Type="http://schemas.openxmlformats.org/officeDocument/2006/relationships/hyperlink" Target="305_Vortest.pdf" TargetMode="External"/><Relationship Id="rId10" Type="http://schemas.openxmlformats.org/officeDocument/2006/relationships/hyperlink" Target="file:///D:\ZPG\10\ZZ_fertig\01Selbstlernprogramm_Mitose.docx" TargetMode="External"/><Relationship Id="rId4" Type="http://schemas.openxmlformats.org/officeDocument/2006/relationships/hyperlink" Target="file:///D:\ZPG\10\ZZ_fertig\03Vortest.docx" TargetMode="External"/><Relationship Id="rId9" Type="http://schemas.openxmlformats.org/officeDocument/2006/relationships/hyperlink" Target="306_Diagnosebogen_Mit_Mei_Ver.pdf"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04Diagnosebogen_Mit_Mei_Ver.doc" TargetMode="External"/><Relationship Id="rId2" Type="http://schemas.openxmlformats.org/officeDocument/2006/relationships/notesSlide" Target="../notesSlides/notesSlide9.xml"/><Relationship Id="rId1" Type="http://schemas.openxmlformats.org/officeDocument/2006/relationships/slideLayout" Target="../slideLayouts/slideLayout8.xml"/><Relationship Id="rId5" Type="http://schemas.openxmlformats.org/officeDocument/2006/relationships/hyperlink" Target="307_Familie_Reichle_Marfan.pdf" TargetMode="External"/><Relationship Id="rId4" Type="http://schemas.openxmlformats.org/officeDocument/2006/relationships/hyperlink" Target="file:///D:\ZPG\10\ZZ_fertig\05Familie_Reichle_Marfan.doc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55650" y="1700213"/>
            <a:ext cx="7772400" cy="2305050"/>
          </a:xfrm>
        </p:spPr>
        <p:txBody>
          <a:bodyPr>
            <a:normAutofit fontScale="90000"/>
          </a:bodyPr>
          <a:lstStyle/>
          <a:p>
            <a:pPr eaLnBrk="1" hangingPunct="1"/>
            <a:r>
              <a:rPr lang="de-DE" sz="3600" b="1" cap="none" dirty="0" smtClean="0"/>
              <a:t>KOMPETENZORIENTIERTER UNTERRICHT</a:t>
            </a:r>
            <a:br>
              <a:rPr lang="de-DE" sz="3600" b="1" cap="none" dirty="0" smtClean="0"/>
            </a:br>
            <a:r>
              <a:rPr lang="de-DE" sz="3600" b="1" cap="none" dirty="0" smtClean="0"/>
              <a:t/>
            </a:r>
            <a:br>
              <a:rPr lang="de-DE" sz="3600" b="1" cap="none" dirty="0" smtClean="0"/>
            </a:br>
            <a:r>
              <a:rPr lang="de-DE" sz="3600" b="1" cap="none" dirty="0" smtClean="0"/>
              <a:t> </a:t>
            </a:r>
            <a:r>
              <a:rPr lang="de-DE" sz="5400" b="1" i="1" cap="none" dirty="0" smtClean="0"/>
              <a:t>HUMANGENETIK 9/10</a:t>
            </a:r>
            <a:br>
              <a:rPr lang="de-DE" sz="5400" b="1" i="1" cap="none" dirty="0" smtClean="0"/>
            </a:br>
            <a:endParaRPr lang="de-DE" sz="900" b="1" cap="none" dirty="0" smtClean="0"/>
          </a:p>
        </p:txBody>
      </p:sp>
      <p:sp>
        <p:nvSpPr>
          <p:cNvPr id="9219" name="Untertitel 2"/>
          <p:cNvSpPr>
            <a:spLocks noGrp="1"/>
          </p:cNvSpPr>
          <p:nvPr>
            <p:ph type="subTitle" idx="1"/>
          </p:nvPr>
        </p:nvSpPr>
        <p:spPr>
          <a:xfrm>
            <a:off x="2362200" y="6049963"/>
            <a:ext cx="6705600" cy="685800"/>
          </a:xfrm>
        </p:spPr>
        <p:txBody>
          <a:bodyPr/>
          <a:lstStyle/>
          <a:p>
            <a:pPr eaLnBrk="1" hangingPunct="1"/>
            <a:r>
              <a:rPr lang="de-DE" dirty="0" smtClean="0"/>
              <a:t>  			</a:t>
            </a:r>
            <a:r>
              <a:rPr lang="de-DE" sz="1800" dirty="0" smtClean="0">
                <a:solidFill>
                  <a:schemeClr val="bg2"/>
                </a:solidFill>
              </a:rPr>
              <a:t>Bad Wildbad im Januar 2011</a:t>
            </a:r>
            <a:endParaRPr lang="de-DE" dirty="0" smtClean="0">
              <a:solidFill>
                <a:schemeClr val="bg2"/>
              </a:solidFill>
            </a:endParaRPr>
          </a:p>
        </p:txBody>
      </p:sp>
      <p:sp>
        <p:nvSpPr>
          <p:cNvPr id="9220" name="Textfeld 4"/>
          <p:cNvSpPr txBox="1">
            <a:spLocks noChangeArrowheads="1"/>
          </p:cNvSpPr>
          <p:nvPr/>
        </p:nvSpPr>
        <p:spPr bwMode="auto">
          <a:xfrm>
            <a:off x="3635375" y="3768725"/>
            <a:ext cx="4897438" cy="307975"/>
          </a:xfrm>
          <a:prstGeom prst="rect">
            <a:avLst/>
          </a:prstGeom>
          <a:noFill/>
          <a:ln w="9525">
            <a:noFill/>
            <a:miter lim="800000"/>
            <a:headEnd/>
            <a:tailEnd/>
          </a:ln>
        </p:spPr>
        <p:txBody>
          <a:bodyPr>
            <a:spAutoFit/>
          </a:bodyPr>
          <a:lstStyle/>
          <a:p>
            <a:r>
              <a:rPr lang="de-DE" sz="1400" dirty="0" smtClean="0"/>
              <a:t>Peter Mayer, Dr. Matthias Hoffmann</a:t>
            </a:r>
            <a:endParaRPr lang="de-DE" sz="1400" dirty="0"/>
          </a:p>
        </p:txBody>
      </p:sp>
      <p:sp>
        <p:nvSpPr>
          <p:cNvPr id="34817" name="Rectangle 1"/>
          <p:cNvSpPr>
            <a:spLocks noChangeArrowheads="1"/>
          </p:cNvSpPr>
          <p:nvPr/>
        </p:nvSpPr>
        <p:spPr bwMode="auto">
          <a:xfrm>
            <a:off x="-756592" y="6120298"/>
            <a:ext cx="2880320" cy="4770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de-DE" sz="1400" b="0" i="0" u="none" strike="noStrike" cap="none" normalizeH="0" baseline="0" dirty="0" smtClean="0">
                <a:ln>
                  <a:noFill/>
                </a:ln>
                <a:solidFill>
                  <a:schemeClr val="tx1"/>
                </a:solidFill>
                <a:effectLst/>
                <a:latin typeface="Tw Cen MT"/>
                <a:ea typeface="Calibri" pitchFamily="34" charset="0"/>
                <a:cs typeface="Times New Roman" pitchFamily="18" charset="0"/>
              </a:rPr>
              <a:t>ZPG</a:t>
            </a:r>
            <a:r>
              <a:rPr kumimoji="0" lang="de-DE" sz="1400" b="0" i="0" u="none" strike="noStrike" cap="none" normalizeH="0" dirty="0" smtClean="0">
                <a:ln>
                  <a:noFill/>
                </a:ln>
                <a:solidFill>
                  <a:schemeClr val="tx1"/>
                </a:solidFill>
                <a:effectLst/>
                <a:latin typeface="Tw Cen MT"/>
                <a:ea typeface="Calibri" pitchFamily="34" charset="0"/>
                <a:cs typeface="Times New Roman" pitchFamily="18" charset="0"/>
              </a:rPr>
              <a:t> </a:t>
            </a:r>
            <a:r>
              <a:rPr kumimoji="0" lang="de-DE" sz="1400" b="0" i="0" u="none" strike="noStrike" cap="none" normalizeH="0" baseline="0" dirty="0" smtClean="0">
                <a:ln>
                  <a:noFill/>
                </a:ln>
                <a:solidFill>
                  <a:schemeClr val="tx1"/>
                </a:solidFill>
                <a:effectLst/>
                <a:latin typeface="Tw Cen MT"/>
                <a:ea typeface="Calibri" pitchFamily="34" charset="0"/>
                <a:cs typeface="Times New Roman" pitchFamily="18" charset="0"/>
              </a:rPr>
              <a:t>Biologie © 2010</a:t>
            </a:r>
            <a:endParaRPr kumimoji="0" lang="de-DE" sz="1400" b="0" i="0" u="none" strike="noStrike" cap="none" normalizeH="0" baseline="0" dirty="0" smtClean="0">
              <a:ln>
                <a:noFill/>
              </a:ln>
              <a:solidFill>
                <a:schemeClr val="tx1"/>
              </a:solidFill>
              <a:effectLst/>
              <a:latin typeface="Tw Cen M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sz="3600" b="1" i="1" smtClean="0"/>
              <a:t>Humangenetik</a:t>
            </a:r>
          </a:p>
        </p:txBody>
      </p:sp>
      <p:sp>
        <p:nvSpPr>
          <p:cNvPr id="15363" name="Textplatzhalter 2"/>
          <p:cNvSpPr>
            <a:spLocks noGrp="1"/>
          </p:cNvSpPr>
          <p:nvPr>
            <p:ph type="body" idx="2"/>
          </p:nvPr>
        </p:nvSpPr>
        <p:spPr>
          <a:xfrm>
            <a:off x="0" y="1773238"/>
            <a:ext cx="1835150" cy="5084762"/>
          </a:xfrm>
        </p:spPr>
        <p:txBody>
          <a:bodyPr/>
          <a:lstStyle/>
          <a:p>
            <a:r>
              <a:rPr lang="de-DE" dirty="0" smtClean="0">
                <a:solidFill>
                  <a:schemeClr val="bg1"/>
                </a:solidFill>
              </a:rPr>
              <a:t>Diagnose</a:t>
            </a:r>
          </a:p>
          <a:p>
            <a:r>
              <a:rPr lang="de-DE" dirty="0" smtClean="0">
                <a:solidFill>
                  <a:srgbClr val="FFFFFF"/>
                </a:solidFill>
              </a:rPr>
              <a:t>Fam. Reichle</a:t>
            </a:r>
          </a:p>
          <a:p>
            <a:r>
              <a:rPr lang="de-DE" dirty="0" smtClean="0">
                <a:solidFill>
                  <a:schemeClr val="tx1"/>
                </a:solidFill>
              </a:rPr>
              <a:t>Humangenetik</a:t>
            </a:r>
          </a:p>
          <a:p>
            <a:r>
              <a:rPr lang="de-DE" dirty="0" smtClean="0">
                <a:solidFill>
                  <a:srgbClr val="FFFFFF"/>
                </a:solidFill>
              </a:rPr>
              <a:t>Stammbaum</a:t>
            </a:r>
          </a:p>
          <a:p>
            <a:r>
              <a:rPr lang="de-DE" dirty="0" smtClean="0">
                <a:solidFill>
                  <a:srgbClr val="FFFFFF"/>
                </a:solidFill>
              </a:rPr>
              <a:t>Erbkrankheiten</a:t>
            </a:r>
          </a:p>
          <a:p>
            <a:r>
              <a:rPr lang="de-DE" dirty="0" smtClean="0">
                <a:solidFill>
                  <a:srgbClr val="FFFFFF"/>
                </a:solidFill>
              </a:rPr>
              <a:t>Hilfen</a:t>
            </a:r>
          </a:p>
          <a:p>
            <a:r>
              <a:rPr lang="de-DE" dirty="0" smtClean="0">
                <a:solidFill>
                  <a:srgbClr val="FFFFFF"/>
                </a:solidFill>
              </a:rPr>
              <a:t>PND</a:t>
            </a:r>
          </a:p>
          <a:p>
            <a:r>
              <a:rPr lang="de-DE" dirty="0" smtClean="0">
                <a:solidFill>
                  <a:srgbClr val="FFFFFF"/>
                </a:solidFill>
              </a:rPr>
              <a:t>Diagnose</a:t>
            </a:r>
          </a:p>
          <a:p>
            <a:r>
              <a:rPr lang="de-DE" dirty="0" smtClean="0">
                <a:solidFill>
                  <a:srgbClr val="FFFFFF"/>
                </a:solidFill>
              </a:rPr>
              <a:t>Testung</a:t>
            </a:r>
          </a:p>
        </p:txBody>
      </p:sp>
      <p:sp>
        <p:nvSpPr>
          <p:cNvPr id="12292" name="Inhaltsplatzhalter 3"/>
          <p:cNvSpPr>
            <a:spLocks noGrp="1"/>
          </p:cNvSpPr>
          <p:nvPr>
            <p:ph sz="quarter" idx="1"/>
          </p:nvPr>
        </p:nvSpPr>
        <p:spPr/>
        <p:txBody>
          <a:bodyPr/>
          <a:lstStyle/>
          <a:p>
            <a:pPr marL="0" indent="0">
              <a:spcBef>
                <a:spcPts val="0"/>
              </a:spcBef>
              <a:buFont typeface="Wingdings" pitchFamily="2" charset="2"/>
              <a:buNone/>
              <a:defRPr/>
            </a:pPr>
            <a:r>
              <a:rPr lang="de-DE" sz="2800" b="1" dirty="0" smtClean="0">
                <a:solidFill>
                  <a:schemeClr val="accent2">
                    <a:lumMod val="50000"/>
                  </a:schemeClr>
                </a:solidFill>
              </a:rPr>
              <a:t>Humangenetik </a:t>
            </a:r>
            <a:br>
              <a:rPr lang="de-DE" sz="2800" b="1" dirty="0" smtClean="0">
                <a:solidFill>
                  <a:schemeClr val="accent2">
                    <a:lumMod val="50000"/>
                  </a:schemeClr>
                </a:solidFill>
              </a:rPr>
            </a:br>
            <a:r>
              <a:rPr lang="de-DE" sz="2800" b="1" dirty="0" smtClean="0">
                <a:solidFill>
                  <a:schemeClr val="accent2">
                    <a:lumMod val="50000"/>
                  </a:schemeClr>
                </a:solidFill>
              </a:rPr>
              <a:t/>
            </a:r>
            <a:br>
              <a:rPr lang="de-DE" sz="2800" b="1" dirty="0" smtClean="0">
                <a:solidFill>
                  <a:schemeClr val="accent2">
                    <a:lumMod val="50000"/>
                  </a:schemeClr>
                </a:solidFill>
              </a:rPr>
            </a:br>
            <a:r>
              <a:rPr lang="de-DE" sz="2800" dirty="0" smtClean="0">
                <a:solidFill>
                  <a:schemeClr val="accent2">
                    <a:lumMod val="50000"/>
                  </a:schemeClr>
                </a:solidFill>
              </a:rPr>
              <a:t>Grundlagen der Humangenetik </a:t>
            </a:r>
            <a:r>
              <a:rPr lang="de-DE" dirty="0" smtClean="0">
                <a:solidFill>
                  <a:schemeClr val="accent2">
                    <a:lumMod val="50000"/>
                  </a:schemeClr>
                </a:solidFill>
              </a:rPr>
              <a:t/>
            </a:r>
            <a:br>
              <a:rPr lang="de-DE" dirty="0" smtClean="0">
                <a:solidFill>
                  <a:schemeClr val="accent2">
                    <a:lumMod val="50000"/>
                  </a:schemeClr>
                </a:solidFill>
              </a:rPr>
            </a:br>
            <a:r>
              <a:rPr lang="de-DE" dirty="0" smtClean="0">
                <a:solidFill>
                  <a:schemeClr val="accent2">
                    <a:lumMod val="50000"/>
                  </a:schemeClr>
                </a:solidFill>
              </a:rPr>
              <a:t/>
            </a:r>
            <a:br>
              <a:rPr lang="de-DE" dirty="0" smtClean="0">
                <a:solidFill>
                  <a:schemeClr val="accent2">
                    <a:lumMod val="50000"/>
                  </a:schemeClr>
                </a:solidFill>
              </a:rPr>
            </a:br>
            <a:endParaRPr lang="de-DE" sz="2000" b="1" dirty="0" smtClean="0">
              <a:solidFill>
                <a:schemeClr val="accent2">
                  <a:lumMod val="50000"/>
                </a:schemeClr>
              </a:solidFill>
            </a:endParaRPr>
          </a:p>
          <a:p>
            <a:pPr marL="0" indent="0">
              <a:spcBef>
                <a:spcPts val="0"/>
              </a:spcBef>
              <a:buFont typeface="Wingdings" pitchFamily="2" charset="2"/>
              <a:buNone/>
              <a:defRPr/>
            </a:pPr>
            <a:r>
              <a:rPr lang="de-DE" sz="1800" b="1" dirty="0" smtClean="0">
                <a:solidFill>
                  <a:srgbClr val="00B050"/>
                </a:solidFill>
              </a:rPr>
              <a:t/>
            </a:r>
            <a:br>
              <a:rPr lang="de-DE" sz="1800" b="1" dirty="0" smtClean="0">
                <a:solidFill>
                  <a:srgbClr val="00B050"/>
                </a:solidFill>
              </a:rPr>
            </a:br>
            <a:r>
              <a:rPr lang="de-DE" sz="1800" b="1" dirty="0" smtClean="0">
                <a:solidFill>
                  <a:schemeClr val="accent2">
                    <a:lumMod val="50000"/>
                  </a:schemeClr>
                </a:solidFill>
              </a:rPr>
              <a:t> </a:t>
            </a:r>
            <a:r>
              <a:rPr lang="de-DE" sz="1800" b="1" dirty="0" smtClean="0">
                <a:solidFill>
                  <a:srgbClr val="00B050"/>
                </a:solidFill>
              </a:rPr>
              <a:t/>
            </a:r>
            <a:br>
              <a:rPr lang="de-DE" sz="1800" b="1" dirty="0" smtClean="0">
                <a:solidFill>
                  <a:srgbClr val="00B050"/>
                </a:solidFill>
              </a:rPr>
            </a:br>
            <a:endParaRPr lang="de-DE" sz="2000" b="1" dirty="0" smtClean="0">
              <a:solidFill>
                <a:srgbClr val="00B050"/>
              </a:solidFill>
              <a:hlinkClick r:id="rId3" action="ppaction://hlinkfile"/>
            </a:endParaRPr>
          </a:p>
        </p:txBody>
      </p:sp>
      <p:sp>
        <p:nvSpPr>
          <p:cNvPr id="6" name="Interaktive Schaltfläche: Anpassen 5">
            <a:hlinkClick r:id="rId4" action="ppaction://program" highlightClick="1"/>
          </p:cNvPr>
          <p:cNvSpPr/>
          <p:nvPr/>
        </p:nvSpPr>
        <p:spPr>
          <a:xfrm>
            <a:off x="2411413" y="3285232"/>
            <a:ext cx="1800225"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hlinkClick r:id="rId5" action="ppaction://hlinkfile"/>
              </a:rPr>
              <a:t>Humangenetik</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p:txBody>
          <a:bodyPr/>
          <a:lstStyle/>
          <a:p>
            <a:r>
              <a:rPr lang="de-DE" sz="3600" b="1" i="1" smtClean="0"/>
              <a:t>Humangenetik</a:t>
            </a:r>
          </a:p>
        </p:txBody>
      </p:sp>
      <p:sp>
        <p:nvSpPr>
          <p:cNvPr id="16387" name="Textplatzhalter 2"/>
          <p:cNvSpPr>
            <a:spLocks noGrp="1"/>
          </p:cNvSpPr>
          <p:nvPr>
            <p:ph type="body" idx="2"/>
          </p:nvPr>
        </p:nvSpPr>
        <p:spPr>
          <a:xfrm>
            <a:off x="0" y="1773238"/>
            <a:ext cx="1835150" cy="5084762"/>
          </a:xfrm>
        </p:spPr>
        <p:txBody>
          <a:bodyPr/>
          <a:lstStyle/>
          <a:p>
            <a:r>
              <a:rPr lang="de-DE" smtClean="0">
                <a:solidFill>
                  <a:schemeClr val="bg1"/>
                </a:solidFill>
              </a:rPr>
              <a:t>Diagnose</a:t>
            </a:r>
          </a:p>
          <a:p>
            <a:r>
              <a:rPr lang="de-DE" smtClean="0">
                <a:solidFill>
                  <a:srgbClr val="FFFFFF"/>
                </a:solidFill>
              </a:rPr>
              <a:t>Fam. Reichle</a:t>
            </a:r>
          </a:p>
          <a:p>
            <a:r>
              <a:rPr lang="de-DE" smtClean="0">
                <a:solidFill>
                  <a:srgbClr val="FFFFFF"/>
                </a:solidFill>
              </a:rPr>
              <a:t>Humangenetik</a:t>
            </a:r>
          </a:p>
          <a:p>
            <a:r>
              <a:rPr lang="de-DE" smtClean="0">
                <a:solidFill>
                  <a:schemeClr val="tx1"/>
                </a:solidFill>
              </a:rPr>
              <a:t>Stammbaum</a:t>
            </a:r>
          </a:p>
          <a:p>
            <a:r>
              <a:rPr lang="de-DE" smtClean="0">
                <a:solidFill>
                  <a:srgbClr val="FFFFFF"/>
                </a:solidFill>
              </a:rPr>
              <a:t>Erbkrankheiten</a:t>
            </a:r>
          </a:p>
          <a:p>
            <a:r>
              <a:rPr lang="de-DE" smtClean="0">
                <a:solidFill>
                  <a:srgbClr val="FFFFFF"/>
                </a:solidFill>
              </a:rPr>
              <a:t>Hilfen</a:t>
            </a:r>
          </a:p>
          <a:p>
            <a:r>
              <a:rPr lang="de-DE" smtClean="0">
                <a:solidFill>
                  <a:srgbClr val="FFFFFF"/>
                </a:solidFill>
              </a:rPr>
              <a:t>PND</a:t>
            </a:r>
          </a:p>
          <a:p>
            <a:r>
              <a:rPr lang="de-DE" smtClean="0">
                <a:solidFill>
                  <a:srgbClr val="FFFFFF"/>
                </a:solidFill>
              </a:rPr>
              <a:t>Diagnose</a:t>
            </a:r>
          </a:p>
          <a:p>
            <a:r>
              <a:rPr lang="de-DE" smtClean="0">
                <a:solidFill>
                  <a:srgbClr val="FFFFFF"/>
                </a:solidFill>
              </a:rPr>
              <a:t>Testung</a:t>
            </a:r>
          </a:p>
        </p:txBody>
      </p:sp>
      <p:sp>
        <p:nvSpPr>
          <p:cNvPr id="12292" name="Inhaltsplatzhalter 3"/>
          <p:cNvSpPr>
            <a:spLocks noGrp="1"/>
          </p:cNvSpPr>
          <p:nvPr>
            <p:ph sz="quarter" idx="1"/>
          </p:nvPr>
        </p:nvSpPr>
        <p:spPr>
          <a:xfrm>
            <a:off x="2362200" y="1752600"/>
            <a:ext cx="6400800" cy="4629150"/>
          </a:xfrm>
        </p:spPr>
        <p:txBody>
          <a:bodyPr/>
          <a:lstStyle/>
          <a:p>
            <a:pPr marL="0" indent="0">
              <a:spcBef>
                <a:spcPts val="0"/>
              </a:spcBef>
              <a:buFont typeface="Wingdings" pitchFamily="2" charset="2"/>
              <a:buNone/>
              <a:defRPr/>
            </a:pPr>
            <a:r>
              <a:rPr lang="de-DE" sz="2800" b="1" dirty="0" smtClean="0">
                <a:solidFill>
                  <a:schemeClr val="accent2">
                    <a:lumMod val="50000"/>
                  </a:schemeClr>
                </a:solidFill>
              </a:rPr>
              <a:t>Stammbaumanalyse und</a:t>
            </a:r>
            <a:br>
              <a:rPr lang="de-DE" sz="2800" b="1" dirty="0" smtClean="0">
                <a:solidFill>
                  <a:schemeClr val="accent2">
                    <a:lumMod val="50000"/>
                  </a:schemeClr>
                </a:solidFill>
              </a:rPr>
            </a:br>
            <a:r>
              <a:rPr lang="de-DE" sz="2800" b="1" dirty="0" smtClean="0">
                <a:solidFill>
                  <a:schemeClr val="accent2">
                    <a:lumMod val="50000"/>
                  </a:schemeClr>
                </a:solidFill>
              </a:rPr>
              <a:t>Vererbungsmuster </a:t>
            </a:r>
            <a:br>
              <a:rPr lang="de-DE" sz="2800" b="1" dirty="0" smtClean="0">
                <a:solidFill>
                  <a:schemeClr val="accent2">
                    <a:lumMod val="50000"/>
                  </a:schemeClr>
                </a:solidFill>
              </a:rPr>
            </a:br>
            <a:r>
              <a:rPr lang="de-DE" sz="2800" b="1" dirty="0" smtClean="0">
                <a:solidFill>
                  <a:schemeClr val="accent2">
                    <a:lumMod val="50000"/>
                  </a:schemeClr>
                </a:solidFill>
              </a:rPr>
              <a:t/>
            </a:r>
            <a:br>
              <a:rPr lang="de-DE" sz="2800" b="1" dirty="0" smtClean="0">
                <a:solidFill>
                  <a:schemeClr val="accent2">
                    <a:lumMod val="50000"/>
                  </a:schemeClr>
                </a:solidFill>
              </a:rPr>
            </a:br>
            <a:r>
              <a:rPr lang="de-DE" sz="2800" dirty="0" smtClean="0">
                <a:solidFill>
                  <a:schemeClr val="accent2">
                    <a:lumMod val="50000"/>
                  </a:schemeClr>
                </a:solidFill>
              </a:rPr>
              <a:t>Das Erstellen und Interpretieren von Erbgängen wird erarbeitet und geübt.</a:t>
            </a:r>
            <a:br>
              <a:rPr lang="de-DE" sz="2800" dirty="0" smtClean="0">
                <a:solidFill>
                  <a:schemeClr val="accent2">
                    <a:lumMod val="50000"/>
                  </a:schemeClr>
                </a:solidFill>
              </a:rPr>
            </a:br>
            <a:endParaRPr lang="de-DE" sz="2800" dirty="0" smtClean="0">
              <a:solidFill>
                <a:schemeClr val="accent2">
                  <a:lumMod val="50000"/>
                </a:schemeClr>
              </a:solidFill>
            </a:endParaRPr>
          </a:p>
          <a:p>
            <a:pPr marL="0" indent="0">
              <a:spcBef>
                <a:spcPts val="0"/>
              </a:spcBef>
              <a:buFont typeface="Wingdings" pitchFamily="2" charset="2"/>
              <a:buNone/>
              <a:defRPr/>
            </a:pPr>
            <a:r>
              <a:rPr lang="de-DE" sz="2800" dirty="0" smtClean="0">
                <a:solidFill>
                  <a:schemeClr val="accent2">
                    <a:lumMod val="50000"/>
                  </a:schemeClr>
                </a:solidFill>
              </a:rPr>
              <a:t>Welche Indizien sprechen für ein bestimmtes Vererbungsmuster?</a:t>
            </a:r>
            <a:r>
              <a:rPr lang="de-DE" dirty="0" smtClean="0">
                <a:solidFill>
                  <a:schemeClr val="accent2">
                    <a:lumMod val="50000"/>
                  </a:schemeClr>
                </a:solidFill>
              </a:rPr>
              <a:t/>
            </a:r>
            <a:br>
              <a:rPr lang="de-DE" dirty="0" smtClean="0">
                <a:solidFill>
                  <a:schemeClr val="accent2">
                    <a:lumMod val="50000"/>
                  </a:schemeClr>
                </a:solidFill>
              </a:rPr>
            </a:br>
            <a:r>
              <a:rPr lang="de-DE" dirty="0" smtClean="0">
                <a:solidFill>
                  <a:schemeClr val="accent2">
                    <a:lumMod val="50000"/>
                  </a:schemeClr>
                </a:solidFill>
              </a:rPr>
              <a:t/>
            </a:r>
            <a:br>
              <a:rPr lang="de-DE" dirty="0" smtClean="0">
                <a:solidFill>
                  <a:schemeClr val="accent2">
                    <a:lumMod val="50000"/>
                  </a:schemeClr>
                </a:solidFill>
              </a:rPr>
            </a:br>
            <a:endParaRPr lang="de-DE" sz="2000" b="1" dirty="0" smtClean="0">
              <a:solidFill>
                <a:schemeClr val="accent2">
                  <a:lumMod val="50000"/>
                </a:schemeClr>
              </a:solidFill>
            </a:endParaRPr>
          </a:p>
          <a:p>
            <a:pPr marL="0" indent="0">
              <a:spcBef>
                <a:spcPts val="0"/>
              </a:spcBef>
              <a:buFont typeface="Wingdings" pitchFamily="2" charset="2"/>
              <a:buNone/>
              <a:defRPr/>
            </a:pPr>
            <a:r>
              <a:rPr lang="de-DE" sz="1800" b="1" dirty="0" smtClean="0">
                <a:solidFill>
                  <a:srgbClr val="00B050"/>
                </a:solidFill>
              </a:rPr>
              <a:t/>
            </a:r>
            <a:br>
              <a:rPr lang="de-DE" sz="1800" b="1" dirty="0" smtClean="0">
                <a:solidFill>
                  <a:srgbClr val="00B050"/>
                </a:solidFill>
              </a:rPr>
            </a:br>
            <a:r>
              <a:rPr lang="de-DE" sz="1800" b="1" dirty="0" smtClean="0">
                <a:solidFill>
                  <a:schemeClr val="accent2">
                    <a:lumMod val="50000"/>
                  </a:schemeClr>
                </a:solidFill>
              </a:rPr>
              <a:t> </a:t>
            </a:r>
            <a:r>
              <a:rPr lang="de-DE" sz="1800" b="1" dirty="0" smtClean="0">
                <a:solidFill>
                  <a:srgbClr val="00B050"/>
                </a:solidFill>
              </a:rPr>
              <a:t/>
            </a:r>
            <a:br>
              <a:rPr lang="de-DE" sz="1800" b="1" dirty="0" smtClean="0">
                <a:solidFill>
                  <a:srgbClr val="00B050"/>
                </a:solidFill>
              </a:rPr>
            </a:br>
            <a:endParaRPr lang="de-DE" sz="2000" b="1" dirty="0" smtClean="0">
              <a:solidFill>
                <a:srgbClr val="00B050"/>
              </a:solidFill>
              <a:hlinkClick r:id="rId3" action="ppaction://hlinkfile"/>
            </a:endParaRPr>
          </a:p>
        </p:txBody>
      </p:sp>
      <p:sp>
        <p:nvSpPr>
          <p:cNvPr id="12" name="Interaktive Schaltfläche: Anpassen 11">
            <a:hlinkClick r:id="rId4" action="ppaction://program" highlightClick="1"/>
          </p:cNvPr>
          <p:cNvSpPr/>
          <p:nvPr/>
        </p:nvSpPr>
        <p:spPr>
          <a:xfrm>
            <a:off x="2411413" y="5516563"/>
            <a:ext cx="2305050"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hlinkClick r:id="rId5" action="ppaction://hlinkfile"/>
              </a:rPr>
              <a:t>Stammbaumanalyse</a:t>
            </a:r>
            <a:endParaRPr lang="de-DE" dirty="0"/>
          </a:p>
        </p:txBody>
      </p:sp>
      <p:sp>
        <p:nvSpPr>
          <p:cNvPr id="7" name="Stern mit 5 Zacken 6">
            <a:hlinkClick r:id="rId6" action="ppaction://hlinkfile"/>
          </p:cNvPr>
          <p:cNvSpPr/>
          <p:nvPr/>
        </p:nvSpPr>
        <p:spPr>
          <a:xfrm>
            <a:off x="7884368" y="5877272"/>
            <a:ext cx="720080" cy="720080"/>
          </a:xfrm>
          <a:prstGeom prst="star5">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1"/>
          <p:cNvSpPr>
            <a:spLocks noGrp="1"/>
          </p:cNvSpPr>
          <p:nvPr>
            <p:ph type="title"/>
          </p:nvPr>
        </p:nvSpPr>
        <p:spPr/>
        <p:txBody>
          <a:bodyPr/>
          <a:lstStyle/>
          <a:p>
            <a:r>
              <a:rPr lang="de-DE" sz="3600" b="1" i="1" smtClean="0"/>
              <a:t>Humangenetik</a:t>
            </a:r>
          </a:p>
        </p:txBody>
      </p:sp>
      <p:sp>
        <p:nvSpPr>
          <p:cNvPr id="17411" name="Textplatzhalter 2"/>
          <p:cNvSpPr>
            <a:spLocks noGrp="1"/>
          </p:cNvSpPr>
          <p:nvPr>
            <p:ph type="body" idx="2"/>
          </p:nvPr>
        </p:nvSpPr>
        <p:spPr>
          <a:xfrm>
            <a:off x="0" y="1773238"/>
            <a:ext cx="1835150" cy="5084762"/>
          </a:xfrm>
        </p:spPr>
        <p:txBody>
          <a:bodyPr/>
          <a:lstStyle/>
          <a:p>
            <a:r>
              <a:rPr lang="de-DE" dirty="0" smtClean="0">
                <a:solidFill>
                  <a:schemeClr val="bg1"/>
                </a:solidFill>
              </a:rPr>
              <a:t>Diagnose</a:t>
            </a:r>
          </a:p>
          <a:p>
            <a:r>
              <a:rPr lang="de-DE" dirty="0" smtClean="0">
                <a:solidFill>
                  <a:srgbClr val="FFFFFF"/>
                </a:solidFill>
              </a:rPr>
              <a:t>Fam. Reichle</a:t>
            </a:r>
          </a:p>
          <a:p>
            <a:r>
              <a:rPr lang="de-DE" dirty="0" smtClean="0">
                <a:solidFill>
                  <a:srgbClr val="FFFFFF"/>
                </a:solidFill>
              </a:rPr>
              <a:t>Humangenetik</a:t>
            </a:r>
          </a:p>
          <a:p>
            <a:r>
              <a:rPr lang="de-DE" dirty="0" smtClean="0">
                <a:solidFill>
                  <a:srgbClr val="FFFFFF"/>
                </a:solidFill>
              </a:rPr>
              <a:t>Stammbaum</a:t>
            </a:r>
          </a:p>
          <a:p>
            <a:r>
              <a:rPr lang="de-DE" dirty="0" smtClean="0">
                <a:solidFill>
                  <a:schemeClr val="tx1"/>
                </a:solidFill>
              </a:rPr>
              <a:t>Erbkrankheiten</a:t>
            </a:r>
          </a:p>
          <a:p>
            <a:r>
              <a:rPr lang="de-DE" dirty="0" smtClean="0">
                <a:solidFill>
                  <a:srgbClr val="FFFFFF"/>
                </a:solidFill>
              </a:rPr>
              <a:t>Hilfen</a:t>
            </a:r>
          </a:p>
          <a:p>
            <a:r>
              <a:rPr lang="de-DE" dirty="0" smtClean="0">
                <a:solidFill>
                  <a:srgbClr val="FFFFFF"/>
                </a:solidFill>
              </a:rPr>
              <a:t>PND</a:t>
            </a:r>
          </a:p>
          <a:p>
            <a:r>
              <a:rPr lang="de-DE" dirty="0" smtClean="0">
                <a:solidFill>
                  <a:srgbClr val="FFFFFF"/>
                </a:solidFill>
              </a:rPr>
              <a:t>Diagnose</a:t>
            </a:r>
          </a:p>
          <a:p>
            <a:r>
              <a:rPr lang="de-DE" dirty="0" smtClean="0">
                <a:solidFill>
                  <a:srgbClr val="FFFFFF"/>
                </a:solidFill>
              </a:rPr>
              <a:t>Testung</a:t>
            </a:r>
          </a:p>
        </p:txBody>
      </p:sp>
      <p:sp>
        <p:nvSpPr>
          <p:cNvPr id="12292" name="Inhaltsplatzhalter 3"/>
          <p:cNvSpPr>
            <a:spLocks noGrp="1"/>
          </p:cNvSpPr>
          <p:nvPr>
            <p:ph sz="quarter" idx="1"/>
          </p:nvPr>
        </p:nvSpPr>
        <p:spPr/>
        <p:txBody>
          <a:bodyPr/>
          <a:lstStyle/>
          <a:p>
            <a:pPr marL="0" indent="0">
              <a:spcBef>
                <a:spcPts val="0"/>
              </a:spcBef>
              <a:buFont typeface="Wingdings" pitchFamily="2" charset="2"/>
              <a:buNone/>
              <a:defRPr/>
            </a:pPr>
            <a:r>
              <a:rPr lang="de-DE" sz="2800" b="1" dirty="0" smtClean="0">
                <a:solidFill>
                  <a:schemeClr val="accent2">
                    <a:lumMod val="50000"/>
                  </a:schemeClr>
                </a:solidFill>
              </a:rPr>
              <a:t>Lernzirkel Erbkrankheiten </a:t>
            </a:r>
            <a:br>
              <a:rPr lang="de-DE" sz="2800" b="1" dirty="0" smtClean="0">
                <a:solidFill>
                  <a:schemeClr val="accent2">
                    <a:lumMod val="50000"/>
                  </a:schemeClr>
                </a:solidFill>
              </a:rPr>
            </a:br>
            <a:r>
              <a:rPr lang="de-DE" sz="2800" b="1" dirty="0" smtClean="0">
                <a:solidFill>
                  <a:schemeClr val="accent2">
                    <a:lumMod val="50000"/>
                  </a:schemeClr>
                </a:solidFill>
              </a:rPr>
              <a:t/>
            </a:r>
            <a:br>
              <a:rPr lang="de-DE" sz="2800" b="1" dirty="0" smtClean="0">
                <a:solidFill>
                  <a:schemeClr val="accent2">
                    <a:lumMod val="50000"/>
                  </a:schemeClr>
                </a:solidFill>
              </a:rPr>
            </a:br>
            <a:r>
              <a:rPr lang="de-DE" sz="2800" dirty="0" smtClean="0">
                <a:solidFill>
                  <a:schemeClr val="accent2">
                    <a:lumMod val="50000"/>
                  </a:schemeClr>
                </a:solidFill>
              </a:rPr>
              <a:t>Verschiedene Stationen bieten die Möglichkeit zur Erarbeitung, Vertiefung, Sicherung, Übung und Differenzierung.</a:t>
            </a:r>
            <a:r>
              <a:rPr lang="de-DE" dirty="0" smtClean="0">
                <a:solidFill>
                  <a:schemeClr val="accent2">
                    <a:lumMod val="50000"/>
                  </a:schemeClr>
                </a:solidFill>
              </a:rPr>
              <a:t/>
            </a:r>
            <a:br>
              <a:rPr lang="de-DE" dirty="0" smtClean="0">
                <a:solidFill>
                  <a:schemeClr val="accent2">
                    <a:lumMod val="50000"/>
                  </a:schemeClr>
                </a:solidFill>
              </a:rPr>
            </a:br>
            <a:r>
              <a:rPr lang="de-DE" dirty="0" smtClean="0">
                <a:solidFill>
                  <a:schemeClr val="accent2">
                    <a:lumMod val="50000"/>
                  </a:schemeClr>
                </a:solidFill>
              </a:rPr>
              <a:t/>
            </a:r>
            <a:br>
              <a:rPr lang="de-DE" dirty="0" smtClean="0">
                <a:solidFill>
                  <a:schemeClr val="accent2">
                    <a:lumMod val="50000"/>
                  </a:schemeClr>
                </a:solidFill>
              </a:rPr>
            </a:br>
            <a:endParaRPr lang="de-DE" sz="2000" b="1" dirty="0" smtClean="0">
              <a:solidFill>
                <a:schemeClr val="accent2">
                  <a:lumMod val="50000"/>
                </a:schemeClr>
              </a:solidFill>
            </a:endParaRPr>
          </a:p>
          <a:p>
            <a:pPr marL="0" indent="0">
              <a:spcBef>
                <a:spcPts val="0"/>
              </a:spcBef>
              <a:buFont typeface="Wingdings" pitchFamily="2" charset="2"/>
              <a:buNone/>
              <a:defRPr/>
            </a:pPr>
            <a:r>
              <a:rPr lang="de-DE" sz="1800" b="1" dirty="0" smtClean="0">
                <a:solidFill>
                  <a:srgbClr val="00B050"/>
                </a:solidFill>
              </a:rPr>
              <a:t/>
            </a:r>
            <a:br>
              <a:rPr lang="de-DE" sz="1800" b="1" dirty="0" smtClean="0">
                <a:solidFill>
                  <a:srgbClr val="00B050"/>
                </a:solidFill>
              </a:rPr>
            </a:br>
            <a:r>
              <a:rPr lang="de-DE" sz="1800" b="1" dirty="0" smtClean="0">
                <a:solidFill>
                  <a:schemeClr val="accent2">
                    <a:lumMod val="50000"/>
                  </a:schemeClr>
                </a:solidFill>
              </a:rPr>
              <a:t> </a:t>
            </a:r>
            <a:r>
              <a:rPr lang="de-DE" sz="1800" b="1" dirty="0" smtClean="0">
                <a:solidFill>
                  <a:srgbClr val="00B050"/>
                </a:solidFill>
              </a:rPr>
              <a:t/>
            </a:r>
            <a:br>
              <a:rPr lang="de-DE" sz="1800" b="1" dirty="0" smtClean="0">
                <a:solidFill>
                  <a:srgbClr val="00B050"/>
                </a:solidFill>
              </a:rPr>
            </a:br>
            <a:endParaRPr lang="de-DE" sz="2000" b="1" dirty="0" smtClean="0">
              <a:solidFill>
                <a:srgbClr val="00B050"/>
              </a:solidFill>
              <a:hlinkClick r:id="rId3" action="ppaction://hlinkfile"/>
            </a:endParaRPr>
          </a:p>
        </p:txBody>
      </p:sp>
      <p:sp>
        <p:nvSpPr>
          <p:cNvPr id="12" name="Interaktive Schaltfläche: Anpassen 11">
            <a:hlinkClick r:id="rId4" action="ppaction://program" highlightClick="1"/>
          </p:cNvPr>
          <p:cNvSpPr/>
          <p:nvPr/>
        </p:nvSpPr>
        <p:spPr>
          <a:xfrm>
            <a:off x="2411413" y="4581525"/>
            <a:ext cx="1800225"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hlinkClick r:id="rId5" action="ppaction://hlinkfile"/>
              </a:rPr>
              <a:t>Erbkrankheiten</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el 1"/>
          <p:cNvSpPr>
            <a:spLocks noGrp="1"/>
          </p:cNvSpPr>
          <p:nvPr>
            <p:ph type="title"/>
          </p:nvPr>
        </p:nvSpPr>
        <p:spPr/>
        <p:txBody>
          <a:bodyPr/>
          <a:lstStyle/>
          <a:p>
            <a:r>
              <a:rPr lang="de-DE" sz="3600" b="1" i="1" smtClean="0"/>
              <a:t>Humangenetik</a:t>
            </a:r>
          </a:p>
        </p:txBody>
      </p:sp>
      <p:sp>
        <p:nvSpPr>
          <p:cNvPr id="18435" name="Textplatzhalter 2"/>
          <p:cNvSpPr>
            <a:spLocks noGrp="1"/>
          </p:cNvSpPr>
          <p:nvPr>
            <p:ph type="body" idx="2"/>
          </p:nvPr>
        </p:nvSpPr>
        <p:spPr>
          <a:xfrm>
            <a:off x="0" y="1773238"/>
            <a:ext cx="1835150" cy="5084762"/>
          </a:xfrm>
        </p:spPr>
        <p:txBody>
          <a:bodyPr/>
          <a:lstStyle/>
          <a:p>
            <a:r>
              <a:rPr lang="de-DE" smtClean="0">
                <a:solidFill>
                  <a:schemeClr val="bg1"/>
                </a:solidFill>
              </a:rPr>
              <a:t>Diagnose</a:t>
            </a:r>
          </a:p>
          <a:p>
            <a:r>
              <a:rPr lang="de-DE" smtClean="0">
                <a:solidFill>
                  <a:srgbClr val="FFFFFF"/>
                </a:solidFill>
              </a:rPr>
              <a:t>Fam. Reichle</a:t>
            </a:r>
          </a:p>
          <a:p>
            <a:r>
              <a:rPr lang="de-DE" smtClean="0">
                <a:solidFill>
                  <a:srgbClr val="FFFFFF"/>
                </a:solidFill>
              </a:rPr>
              <a:t>Humangenetik</a:t>
            </a:r>
          </a:p>
          <a:p>
            <a:r>
              <a:rPr lang="de-DE" smtClean="0">
                <a:solidFill>
                  <a:srgbClr val="FFFFFF"/>
                </a:solidFill>
              </a:rPr>
              <a:t>Stammbaum</a:t>
            </a:r>
          </a:p>
          <a:p>
            <a:r>
              <a:rPr lang="de-DE" smtClean="0">
                <a:solidFill>
                  <a:srgbClr val="FFFFFF"/>
                </a:solidFill>
              </a:rPr>
              <a:t>Erbkrankheiten</a:t>
            </a:r>
          </a:p>
          <a:p>
            <a:r>
              <a:rPr lang="de-DE" smtClean="0">
                <a:solidFill>
                  <a:schemeClr val="tx1"/>
                </a:solidFill>
              </a:rPr>
              <a:t>Hilfen</a:t>
            </a:r>
          </a:p>
          <a:p>
            <a:r>
              <a:rPr lang="de-DE" smtClean="0">
                <a:solidFill>
                  <a:srgbClr val="FFFFFF"/>
                </a:solidFill>
              </a:rPr>
              <a:t>PND</a:t>
            </a:r>
          </a:p>
          <a:p>
            <a:r>
              <a:rPr lang="de-DE" smtClean="0">
                <a:solidFill>
                  <a:srgbClr val="FFFFFF"/>
                </a:solidFill>
              </a:rPr>
              <a:t>Diagnose</a:t>
            </a:r>
          </a:p>
          <a:p>
            <a:r>
              <a:rPr lang="de-DE" smtClean="0">
                <a:solidFill>
                  <a:srgbClr val="FFFFFF"/>
                </a:solidFill>
              </a:rPr>
              <a:t>Testung</a:t>
            </a:r>
          </a:p>
        </p:txBody>
      </p:sp>
      <p:sp>
        <p:nvSpPr>
          <p:cNvPr id="12292" name="Inhaltsplatzhalter 3"/>
          <p:cNvSpPr>
            <a:spLocks noGrp="1"/>
          </p:cNvSpPr>
          <p:nvPr>
            <p:ph sz="quarter" idx="1"/>
          </p:nvPr>
        </p:nvSpPr>
        <p:spPr/>
        <p:txBody>
          <a:bodyPr/>
          <a:lstStyle/>
          <a:p>
            <a:pPr marL="0" indent="0">
              <a:spcBef>
                <a:spcPts val="0"/>
              </a:spcBef>
              <a:buFont typeface="Wingdings" pitchFamily="2" charset="2"/>
              <a:buNone/>
              <a:defRPr/>
            </a:pPr>
            <a:r>
              <a:rPr lang="de-DE" sz="2800" b="1" dirty="0" smtClean="0">
                <a:solidFill>
                  <a:schemeClr val="accent2">
                    <a:lumMod val="50000"/>
                  </a:schemeClr>
                </a:solidFill>
              </a:rPr>
              <a:t>Marfan Hilfen </a:t>
            </a:r>
            <a:br>
              <a:rPr lang="de-DE" sz="2800" b="1" dirty="0" smtClean="0">
                <a:solidFill>
                  <a:schemeClr val="accent2">
                    <a:lumMod val="50000"/>
                  </a:schemeClr>
                </a:solidFill>
              </a:rPr>
            </a:br>
            <a:endParaRPr lang="de-DE" sz="2800" dirty="0" smtClean="0">
              <a:solidFill>
                <a:schemeClr val="accent2">
                  <a:lumMod val="50000"/>
                </a:schemeClr>
              </a:solidFill>
            </a:endParaRPr>
          </a:p>
          <a:p>
            <a:pPr marL="0" indent="0">
              <a:spcBef>
                <a:spcPts val="0"/>
              </a:spcBef>
              <a:buFont typeface="Wingdings" pitchFamily="2" charset="2"/>
              <a:buNone/>
              <a:defRPr/>
            </a:pPr>
            <a:r>
              <a:rPr lang="de-DE" sz="2800" dirty="0" smtClean="0">
                <a:solidFill>
                  <a:schemeClr val="accent2">
                    <a:lumMod val="50000"/>
                  </a:schemeClr>
                </a:solidFill>
              </a:rPr>
              <a:t>Die Schülerinnen und Schüler erstellen für Michaels Familie einen Stammbaum. Abgestufte Hilfen ermöglichen Differenzierung.</a:t>
            </a:r>
            <a:r>
              <a:rPr lang="de-DE" dirty="0" smtClean="0">
                <a:solidFill>
                  <a:schemeClr val="accent2">
                    <a:lumMod val="50000"/>
                  </a:schemeClr>
                </a:solidFill>
              </a:rPr>
              <a:t/>
            </a:r>
            <a:br>
              <a:rPr lang="de-DE" dirty="0" smtClean="0">
                <a:solidFill>
                  <a:schemeClr val="accent2">
                    <a:lumMod val="50000"/>
                  </a:schemeClr>
                </a:solidFill>
              </a:rPr>
            </a:br>
            <a:endParaRPr lang="de-DE" sz="2000" b="1" dirty="0" smtClean="0">
              <a:solidFill>
                <a:schemeClr val="accent2">
                  <a:lumMod val="50000"/>
                </a:schemeClr>
              </a:solidFill>
            </a:endParaRPr>
          </a:p>
          <a:p>
            <a:pPr marL="0" indent="0">
              <a:spcBef>
                <a:spcPts val="0"/>
              </a:spcBef>
              <a:buFont typeface="Wingdings" pitchFamily="2" charset="2"/>
              <a:buNone/>
              <a:defRPr/>
            </a:pPr>
            <a:r>
              <a:rPr lang="de-DE" sz="1800" b="1" dirty="0" smtClean="0">
                <a:solidFill>
                  <a:srgbClr val="00B050"/>
                </a:solidFill>
              </a:rPr>
              <a:t/>
            </a:r>
            <a:br>
              <a:rPr lang="de-DE" sz="1800" b="1" dirty="0" smtClean="0">
                <a:solidFill>
                  <a:srgbClr val="00B050"/>
                </a:solidFill>
              </a:rPr>
            </a:br>
            <a:r>
              <a:rPr lang="de-DE" sz="1800" b="1" dirty="0" smtClean="0">
                <a:solidFill>
                  <a:schemeClr val="accent2">
                    <a:lumMod val="50000"/>
                  </a:schemeClr>
                </a:solidFill>
              </a:rPr>
              <a:t> </a:t>
            </a:r>
            <a:r>
              <a:rPr lang="de-DE" sz="1800" b="1" dirty="0" smtClean="0">
                <a:solidFill>
                  <a:srgbClr val="00B050"/>
                </a:solidFill>
              </a:rPr>
              <a:t/>
            </a:r>
            <a:br>
              <a:rPr lang="de-DE" sz="1800" b="1" dirty="0" smtClean="0">
                <a:solidFill>
                  <a:srgbClr val="00B050"/>
                </a:solidFill>
              </a:rPr>
            </a:br>
            <a:endParaRPr lang="de-DE" sz="2000" b="1" dirty="0" smtClean="0">
              <a:solidFill>
                <a:srgbClr val="00B050"/>
              </a:solidFill>
              <a:hlinkClick r:id="rId3" action="ppaction://hlinkfile"/>
            </a:endParaRPr>
          </a:p>
        </p:txBody>
      </p:sp>
      <p:sp>
        <p:nvSpPr>
          <p:cNvPr id="12" name="Interaktive Schaltfläche: Anpassen 11">
            <a:hlinkClick r:id="rId4" action="ppaction://program" highlightClick="1"/>
          </p:cNvPr>
          <p:cNvSpPr/>
          <p:nvPr/>
        </p:nvSpPr>
        <p:spPr>
          <a:xfrm>
            <a:off x="2411413" y="4581128"/>
            <a:ext cx="1366837"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hlinkClick r:id="rId5" action="ppaction://hlinkfile"/>
              </a:rPr>
              <a:t>Hilfen</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el 1"/>
          <p:cNvSpPr>
            <a:spLocks noGrp="1"/>
          </p:cNvSpPr>
          <p:nvPr>
            <p:ph type="title"/>
          </p:nvPr>
        </p:nvSpPr>
        <p:spPr/>
        <p:txBody>
          <a:bodyPr/>
          <a:lstStyle/>
          <a:p>
            <a:r>
              <a:rPr lang="de-DE" sz="3600" b="1" i="1" smtClean="0"/>
              <a:t>Humangenetik</a:t>
            </a:r>
          </a:p>
        </p:txBody>
      </p:sp>
      <p:sp>
        <p:nvSpPr>
          <p:cNvPr id="19459" name="Textplatzhalter 2"/>
          <p:cNvSpPr>
            <a:spLocks noGrp="1"/>
          </p:cNvSpPr>
          <p:nvPr>
            <p:ph type="body" idx="2"/>
          </p:nvPr>
        </p:nvSpPr>
        <p:spPr>
          <a:xfrm>
            <a:off x="0" y="1773238"/>
            <a:ext cx="1835150" cy="5084762"/>
          </a:xfrm>
        </p:spPr>
        <p:txBody>
          <a:bodyPr/>
          <a:lstStyle/>
          <a:p>
            <a:r>
              <a:rPr lang="de-DE" smtClean="0">
                <a:solidFill>
                  <a:schemeClr val="bg1"/>
                </a:solidFill>
              </a:rPr>
              <a:t>Diagnose</a:t>
            </a:r>
          </a:p>
          <a:p>
            <a:r>
              <a:rPr lang="de-DE" smtClean="0">
                <a:solidFill>
                  <a:srgbClr val="FFFFFF"/>
                </a:solidFill>
              </a:rPr>
              <a:t>Fam. Reichle</a:t>
            </a:r>
          </a:p>
          <a:p>
            <a:r>
              <a:rPr lang="de-DE" smtClean="0">
                <a:solidFill>
                  <a:srgbClr val="FFFFFF"/>
                </a:solidFill>
              </a:rPr>
              <a:t>Humangenetik</a:t>
            </a:r>
          </a:p>
          <a:p>
            <a:r>
              <a:rPr lang="de-DE" smtClean="0">
                <a:solidFill>
                  <a:srgbClr val="FFFFFF"/>
                </a:solidFill>
              </a:rPr>
              <a:t>Stammbaum</a:t>
            </a:r>
          </a:p>
          <a:p>
            <a:r>
              <a:rPr lang="de-DE" smtClean="0">
                <a:solidFill>
                  <a:srgbClr val="FFFFFF"/>
                </a:solidFill>
              </a:rPr>
              <a:t>Erbkrankheiten</a:t>
            </a:r>
          </a:p>
          <a:p>
            <a:r>
              <a:rPr lang="de-DE" smtClean="0">
                <a:solidFill>
                  <a:srgbClr val="FFFFFF"/>
                </a:solidFill>
              </a:rPr>
              <a:t>Hilfen</a:t>
            </a:r>
          </a:p>
          <a:p>
            <a:r>
              <a:rPr lang="de-DE" smtClean="0">
                <a:solidFill>
                  <a:schemeClr val="tx1"/>
                </a:solidFill>
              </a:rPr>
              <a:t>PND</a:t>
            </a:r>
          </a:p>
          <a:p>
            <a:r>
              <a:rPr lang="de-DE" smtClean="0">
                <a:solidFill>
                  <a:srgbClr val="FFFFFF"/>
                </a:solidFill>
              </a:rPr>
              <a:t>Diagnose</a:t>
            </a:r>
          </a:p>
          <a:p>
            <a:r>
              <a:rPr lang="de-DE" smtClean="0">
                <a:solidFill>
                  <a:srgbClr val="FFFFFF"/>
                </a:solidFill>
              </a:rPr>
              <a:t>Testung</a:t>
            </a:r>
          </a:p>
        </p:txBody>
      </p:sp>
      <p:sp>
        <p:nvSpPr>
          <p:cNvPr id="12292" name="Inhaltsplatzhalter 3"/>
          <p:cNvSpPr>
            <a:spLocks noGrp="1"/>
          </p:cNvSpPr>
          <p:nvPr>
            <p:ph sz="quarter" idx="1"/>
          </p:nvPr>
        </p:nvSpPr>
        <p:spPr/>
        <p:txBody>
          <a:bodyPr/>
          <a:lstStyle/>
          <a:p>
            <a:pPr marL="0" indent="0">
              <a:spcBef>
                <a:spcPts val="0"/>
              </a:spcBef>
              <a:buFont typeface="Wingdings" pitchFamily="2" charset="2"/>
              <a:buNone/>
              <a:defRPr/>
            </a:pPr>
            <a:r>
              <a:rPr lang="de-DE" sz="2800" b="1" dirty="0" smtClean="0">
                <a:solidFill>
                  <a:schemeClr val="accent2">
                    <a:lumMod val="50000"/>
                  </a:schemeClr>
                </a:solidFill>
              </a:rPr>
              <a:t>Pränatale Diagnostik </a:t>
            </a:r>
            <a:br>
              <a:rPr lang="de-DE" sz="2800" b="1" dirty="0" smtClean="0">
                <a:solidFill>
                  <a:schemeClr val="accent2">
                    <a:lumMod val="50000"/>
                  </a:schemeClr>
                </a:solidFill>
              </a:rPr>
            </a:br>
            <a:r>
              <a:rPr lang="de-DE" sz="2800" b="1" dirty="0" smtClean="0">
                <a:solidFill>
                  <a:schemeClr val="accent2">
                    <a:lumMod val="50000"/>
                  </a:schemeClr>
                </a:solidFill>
              </a:rPr>
              <a:t/>
            </a:r>
            <a:br>
              <a:rPr lang="de-DE" sz="2800" b="1" dirty="0" smtClean="0">
                <a:solidFill>
                  <a:schemeClr val="accent2">
                    <a:lumMod val="50000"/>
                  </a:schemeClr>
                </a:solidFill>
              </a:rPr>
            </a:br>
            <a:r>
              <a:rPr lang="de-DE" sz="2800" dirty="0" smtClean="0">
                <a:solidFill>
                  <a:schemeClr val="accent2">
                    <a:lumMod val="50000"/>
                  </a:schemeClr>
                </a:solidFill>
              </a:rPr>
              <a:t>Häufig angewandte Methoden der PND werden recherchiert.</a:t>
            </a:r>
          </a:p>
          <a:p>
            <a:pPr marL="0" indent="0">
              <a:spcBef>
                <a:spcPts val="0"/>
              </a:spcBef>
              <a:buFont typeface="Wingdings" pitchFamily="2" charset="2"/>
              <a:buNone/>
              <a:defRPr/>
            </a:pPr>
            <a:endParaRPr lang="de-DE" sz="2800" dirty="0" smtClean="0">
              <a:solidFill>
                <a:schemeClr val="accent2">
                  <a:lumMod val="50000"/>
                </a:schemeClr>
              </a:solidFill>
            </a:endParaRPr>
          </a:p>
          <a:p>
            <a:pPr marL="0" indent="0">
              <a:spcBef>
                <a:spcPts val="0"/>
              </a:spcBef>
              <a:buFont typeface="Wingdings" pitchFamily="2" charset="2"/>
              <a:buNone/>
              <a:defRPr/>
            </a:pPr>
            <a:endParaRPr lang="de-DE" sz="2800" dirty="0" smtClean="0">
              <a:solidFill>
                <a:schemeClr val="accent2">
                  <a:lumMod val="50000"/>
                </a:schemeClr>
              </a:solidFill>
            </a:endParaRPr>
          </a:p>
          <a:p>
            <a:pPr marL="0" indent="0">
              <a:spcBef>
                <a:spcPts val="0"/>
              </a:spcBef>
              <a:buFont typeface="Wingdings" pitchFamily="2" charset="2"/>
              <a:buNone/>
              <a:defRPr/>
            </a:pPr>
            <a:endParaRPr lang="de-DE" sz="2800" dirty="0" smtClean="0">
              <a:solidFill>
                <a:schemeClr val="accent2">
                  <a:lumMod val="50000"/>
                </a:schemeClr>
              </a:solidFill>
            </a:endParaRPr>
          </a:p>
          <a:p>
            <a:pPr marL="0" indent="0">
              <a:spcBef>
                <a:spcPts val="0"/>
              </a:spcBef>
              <a:buFont typeface="Wingdings" pitchFamily="2" charset="2"/>
              <a:buNone/>
              <a:defRPr/>
            </a:pPr>
            <a:r>
              <a:rPr lang="de-DE" dirty="0" smtClean="0">
                <a:solidFill>
                  <a:schemeClr val="accent2">
                    <a:lumMod val="50000"/>
                  </a:schemeClr>
                </a:solidFill>
              </a:rPr>
              <a:t/>
            </a:r>
            <a:br>
              <a:rPr lang="de-DE" dirty="0" smtClean="0">
                <a:solidFill>
                  <a:schemeClr val="accent2">
                    <a:lumMod val="50000"/>
                  </a:schemeClr>
                </a:solidFill>
              </a:rPr>
            </a:br>
            <a:r>
              <a:rPr lang="de-DE" dirty="0" smtClean="0">
                <a:solidFill>
                  <a:schemeClr val="accent2">
                    <a:lumMod val="50000"/>
                  </a:schemeClr>
                </a:solidFill>
              </a:rPr>
              <a:t/>
            </a:r>
            <a:br>
              <a:rPr lang="de-DE" dirty="0" smtClean="0">
                <a:solidFill>
                  <a:schemeClr val="accent2">
                    <a:lumMod val="50000"/>
                  </a:schemeClr>
                </a:solidFill>
              </a:rPr>
            </a:br>
            <a:endParaRPr lang="de-DE" sz="2000" b="1" dirty="0" smtClean="0">
              <a:solidFill>
                <a:schemeClr val="accent2">
                  <a:lumMod val="50000"/>
                </a:schemeClr>
              </a:solidFill>
            </a:endParaRPr>
          </a:p>
          <a:p>
            <a:pPr marL="0" indent="0">
              <a:spcBef>
                <a:spcPts val="0"/>
              </a:spcBef>
              <a:buFont typeface="Wingdings" pitchFamily="2" charset="2"/>
              <a:buNone/>
              <a:defRPr/>
            </a:pPr>
            <a:r>
              <a:rPr lang="de-DE" sz="1800" b="1" dirty="0" smtClean="0">
                <a:solidFill>
                  <a:srgbClr val="00B050"/>
                </a:solidFill>
              </a:rPr>
              <a:t/>
            </a:r>
            <a:br>
              <a:rPr lang="de-DE" sz="1800" b="1" dirty="0" smtClean="0">
                <a:solidFill>
                  <a:srgbClr val="00B050"/>
                </a:solidFill>
              </a:rPr>
            </a:br>
            <a:r>
              <a:rPr lang="de-DE" sz="1800" b="1" dirty="0" smtClean="0">
                <a:solidFill>
                  <a:schemeClr val="accent2">
                    <a:lumMod val="50000"/>
                  </a:schemeClr>
                </a:solidFill>
              </a:rPr>
              <a:t> </a:t>
            </a:r>
            <a:r>
              <a:rPr lang="de-DE" sz="1800" b="1" dirty="0" smtClean="0">
                <a:solidFill>
                  <a:srgbClr val="00B050"/>
                </a:solidFill>
              </a:rPr>
              <a:t/>
            </a:r>
            <a:br>
              <a:rPr lang="de-DE" sz="1800" b="1" dirty="0" smtClean="0">
                <a:solidFill>
                  <a:srgbClr val="00B050"/>
                </a:solidFill>
              </a:rPr>
            </a:br>
            <a:endParaRPr lang="de-DE" sz="2000" b="1" dirty="0" smtClean="0">
              <a:solidFill>
                <a:srgbClr val="00B050"/>
              </a:solidFill>
              <a:hlinkClick r:id="rId3" action="ppaction://hlinkfile"/>
            </a:endParaRPr>
          </a:p>
        </p:txBody>
      </p:sp>
      <p:sp>
        <p:nvSpPr>
          <p:cNvPr id="12" name="Interaktive Schaltfläche: Anpassen 11">
            <a:hlinkClick r:id="rId4" action="ppaction://program" highlightClick="1"/>
          </p:cNvPr>
          <p:cNvSpPr/>
          <p:nvPr/>
        </p:nvSpPr>
        <p:spPr>
          <a:xfrm>
            <a:off x="2411413" y="3644900"/>
            <a:ext cx="1366837"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hlinkClick r:id="rId5" action="ppaction://hlinkfile"/>
              </a:rPr>
              <a:t>PND</a:t>
            </a:r>
            <a:endParaRPr lang="de-DE" dirty="0"/>
          </a:p>
        </p:txBody>
      </p:sp>
      <p:sp>
        <p:nvSpPr>
          <p:cNvPr id="13" name="Interaktive Schaltfläche: Anpassen 12">
            <a:hlinkClick r:id="rId6" action="ppaction://program" highlightClick="1"/>
          </p:cNvPr>
          <p:cNvSpPr/>
          <p:nvPr/>
        </p:nvSpPr>
        <p:spPr>
          <a:xfrm>
            <a:off x="2411413" y="5373216"/>
            <a:ext cx="1368425"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hlinkClick r:id="rId7" action="ppaction://hlinkfile"/>
              </a:rPr>
              <a:t>Reichle</a:t>
            </a:r>
            <a:endParaRPr lang="de-DE" dirty="0"/>
          </a:p>
        </p:txBody>
      </p:sp>
      <p:sp>
        <p:nvSpPr>
          <p:cNvPr id="7" name="Inhaltsplatzhalter 3"/>
          <p:cNvSpPr txBox="1">
            <a:spLocks/>
          </p:cNvSpPr>
          <p:nvPr/>
        </p:nvSpPr>
        <p:spPr bwMode="auto">
          <a:xfrm>
            <a:off x="2347664" y="4725144"/>
            <a:ext cx="6400800" cy="6480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ts val="0"/>
              </a:spcBef>
              <a:spcAft>
                <a:spcPct val="0"/>
              </a:spcAft>
              <a:buClr>
                <a:schemeClr val="accent2"/>
              </a:buClr>
              <a:buSzPct val="60000"/>
              <a:buFont typeface="Wingdings" pitchFamily="2" charset="2"/>
              <a:buNone/>
              <a:tabLst/>
              <a:defRPr/>
            </a:pPr>
            <a:r>
              <a:rPr kumimoji="0" lang="de-DE" sz="2800" b="0" i="0" u="none" strike="noStrike" kern="1200" cap="none" spc="0" normalizeH="0" baseline="0" noProof="0" dirty="0" smtClean="0">
                <a:ln>
                  <a:noFill/>
                </a:ln>
                <a:solidFill>
                  <a:schemeClr val="accent2">
                    <a:lumMod val="50000"/>
                  </a:schemeClr>
                </a:solidFill>
                <a:effectLst/>
                <a:uLnTx/>
                <a:uFillTx/>
                <a:latin typeface="+mn-lt"/>
                <a:ea typeface="+mn-ea"/>
                <a:cs typeface="+mn-cs"/>
              </a:rPr>
              <a:t>Kritische Bewertung der PND.</a:t>
            </a:r>
          </a:p>
          <a:p>
            <a:pPr marL="0" marR="0" lvl="0" indent="0" algn="l" defTabSz="914400" rtl="0" eaLnBrk="0" fontAlgn="base" latinLnBrk="0" hangingPunct="0">
              <a:lnSpc>
                <a:spcPct val="100000"/>
              </a:lnSpc>
              <a:spcBef>
                <a:spcPts val="0"/>
              </a:spcBef>
              <a:spcAft>
                <a:spcPct val="0"/>
              </a:spcAft>
              <a:buClr>
                <a:schemeClr val="accent2"/>
              </a:buClr>
              <a:buSzPct val="60000"/>
              <a:buFont typeface="Wingdings" pitchFamily="2" charset="2"/>
              <a:buNone/>
              <a:tabLst/>
              <a:defRPr/>
            </a:pPr>
            <a:r>
              <a:rPr kumimoji="0" lang="de-DE" sz="2900" b="0" i="0" u="none" strike="noStrike" kern="1200" cap="none" spc="0" normalizeH="0" baseline="0" noProof="0" dirty="0" smtClean="0">
                <a:ln>
                  <a:noFill/>
                </a:ln>
                <a:solidFill>
                  <a:schemeClr val="accent2">
                    <a:lumMod val="50000"/>
                  </a:schemeClr>
                </a:solidFill>
                <a:effectLst/>
                <a:uLnTx/>
                <a:uFillTx/>
                <a:latin typeface="+mn-lt"/>
                <a:ea typeface="+mn-ea"/>
                <a:cs typeface="+mn-cs"/>
              </a:rPr>
              <a:t/>
            </a:r>
            <a:br>
              <a:rPr kumimoji="0" lang="de-DE" sz="2900" b="0" i="0" u="none" strike="noStrike" kern="1200" cap="none" spc="0" normalizeH="0" baseline="0" noProof="0" dirty="0" smtClean="0">
                <a:ln>
                  <a:noFill/>
                </a:ln>
                <a:solidFill>
                  <a:schemeClr val="accent2">
                    <a:lumMod val="50000"/>
                  </a:schemeClr>
                </a:solidFill>
                <a:effectLst/>
                <a:uLnTx/>
                <a:uFillTx/>
                <a:latin typeface="+mn-lt"/>
                <a:ea typeface="+mn-ea"/>
                <a:cs typeface="+mn-cs"/>
              </a:rPr>
            </a:br>
            <a:r>
              <a:rPr kumimoji="0" lang="de-DE" sz="2900" b="0" i="0" u="none" strike="noStrike" kern="1200" cap="none" spc="0" normalizeH="0" baseline="0" noProof="0" dirty="0" smtClean="0">
                <a:ln>
                  <a:noFill/>
                </a:ln>
                <a:solidFill>
                  <a:schemeClr val="accent2">
                    <a:lumMod val="50000"/>
                  </a:schemeClr>
                </a:solidFill>
                <a:effectLst/>
                <a:uLnTx/>
                <a:uFillTx/>
                <a:latin typeface="+mn-lt"/>
                <a:ea typeface="+mn-ea"/>
                <a:cs typeface="+mn-cs"/>
              </a:rPr>
              <a:t/>
            </a:r>
            <a:br>
              <a:rPr kumimoji="0" lang="de-DE" sz="2900" b="0" i="0" u="none" strike="noStrike" kern="1200" cap="none" spc="0" normalizeH="0" baseline="0" noProof="0" dirty="0" smtClean="0">
                <a:ln>
                  <a:noFill/>
                </a:ln>
                <a:solidFill>
                  <a:schemeClr val="accent2">
                    <a:lumMod val="50000"/>
                  </a:schemeClr>
                </a:solidFill>
                <a:effectLst/>
                <a:uLnTx/>
                <a:uFillTx/>
                <a:latin typeface="+mn-lt"/>
                <a:ea typeface="+mn-ea"/>
                <a:cs typeface="+mn-cs"/>
              </a:rPr>
            </a:br>
            <a:endParaRPr kumimoji="0" lang="de-DE" sz="2000" b="1" i="0" u="none" strike="noStrike" kern="1200" cap="none" spc="0" normalizeH="0" baseline="0" noProof="0" dirty="0" smtClean="0">
              <a:ln>
                <a:noFill/>
              </a:ln>
              <a:solidFill>
                <a:schemeClr val="accent2">
                  <a:lumMod val="50000"/>
                </a:schemeClr>
              </a:solidFill>
              <a:effectLst/>
              <a:uLnTx/>
              <a:uFillTx/>
              <a:latin typeface="+mn-lt"/>
              <a:ea typeface="+mn-ea"/>
              <a:cs typeface="+mn-cs"/>
            </a:endParaRPr>
          </a:p>
          <a:p>
            <a:pPr marL="0" marR="0" lvl="0" indent="0" algn="l" defTabSz="914400" rtl="0" eaLnBrk="0" fontAlgn="base" latinLnBrk="0" hangingPunct="0">
              <a:lnSpc>
                <a:spcPct val="100000"/>
              </a:lnSpc>
              <a:spcBef>
                <a:spcPts val="0"/>
              </a:spcBef>
              <a:spcAft>
                <a:spcPct val="0"/>
              </a:spcAft>
              <a:buClr>
                <a:schemeClr val="accent2"/>
              </a:buClr>
              <a:buSzPct val="60000"/>
              <a:buFont typeface="Wingdings" pitchFamily="2" charset="2"/>
              <a:buNone/>
              <a:tabLst/>
              <a:defRPr/>
            </a:pPr>
            <a:r>
              <a:rPr kumimoji="0" lang="de-DE" sz="1800" b="1" i="0" u="none" strike="noStrike" kern="1200" cap="none" spc="0" normalizeH="0" baseline="0" noProof="0" dirty="0" smtClean="0">
                <a:ln>
                  <a:noFill/>
                </a:ln>
                <a:solidFill>
                  <a:srgbClr val="00B050"/>
                </a:solidFill>
                <a:effectLst/>
                <a:uLnTx/>
                <a:uFillTx/>
                <a:latin typeface="+mn-lt"/>
                <a:ea typeface="+mn-ea"/>
                <a:cs typeface="+mn-cs"/>
              </a:rPr>
              <a:t/>
            </a:r>
            <a:br>
              <a:rPr kumimoji="0" lang="de-DE" sz="1800" b="1" i="0" u="none" strike="noStrike" kern="1200" cap="none" spc="0" normalizeH="0" baseline="0" noProof="0" dirty="0" smtClean="0">
                <a:ln>
                  <a:noFill/>
                </a:ln>
                <a:solidFill>
                  <a:srgbClr val="00B050"/>
                </a:solidFill>
                <a:effectLst/>
                <a:uLnTx/>
                <a:uFillTx/>
                <a:latin typeface="+mn-lt"/>
                <a:ea typeface="+mn-ea"/>
                <a:cs typeface="+mn-cs"/>
              </a:rPr>
            </a:br>
            <a:r>
              <a:rPr kumimoji="0" lang="de-DE" sz="1800" b="1" i="0" u="none" strike="noStrike" kern="1200" cap="none" spc="0" normalizeH="0" baseline="0" noProof="0" dirty="0" smtClean="0">
                <a:ln>
                  <a:noFill/>
                </a:ln>
                <a:solidFill>
                  <a:schemeClr val="accent2">
                    <a:lumMod val="50000"/>
                  </a:schemeClr>
                </a:solidFill>
                <a:effectLst/>
                <a:uLnTx/>
                <a:uFillTx/>
                <a:latin typeface="+mn-lt"/>
                <a:ea typeface="+mn-ea"/>
                <a:cs typeface="+mn-cs"/>
              </a:rPr>
              <a:t> </a:t>
            </a:r>
            <a:r>
              <a:rPr kumimoji="0" lang="de-DE" sz="1800" b="1" i="0" u="none" strike="noStrike" kern="1200" cap="none" spc="0" normalizeH="0" baseline="0" noProof="0" dirty="0" smtClean="0">
                <a:ln>
                  <a:noFill/>
                </a:ln>
                <a:solidFill>
                  <a:srgbClr val="00B050"/>
                </a:solidFill>
                <a:effectLst/>
                <a:uLnTx/>
                <a:uFillTx/>
                <a:latin typeface="+mn-lt"/>
                <a:ea typeface="+mn-ea"/>
                <a:cs typeface="+mn-cs"/>
              </a:rPr>
              <a:t/>
            </a:r>
            <a:br>
              <a:rPr kumimoji="0" lang="de-DE" sz="1800" b="1" i="0" u="none" strike="noStrike" kern="1200" cap="none" spc="0" normalizeH="0" baseline="0" noProof="0" dirty="0" smtClean="0">
                <a:ln>
                  <a:noFill/>
                </a:ln>
                <a:solidFill>
                  <a:srgbClr val="00B050"/>
                </a:solidFill>
                <a:effectLst/>
                <a:uLnTx/>
                <a:uFillTx/>
                <a:latin typeface="+mn-lt"/>
                <a:ea typeface="+mn-ea"/>
                <a:cs typeface="+mn-cs"/>
              </a:rPr>
            </a:br>
            <a:endParaRPr kumimoji="0" lang="de-DE" sz="2000" b="1" i="0" u="none" strike="noStrike" kern="1200" cap="none" spc="0" normalizeH="0" baseline="0" noProof="0" dirty="0" smtClean="0">
              <a:ln>
                <a:noFill/>
              </a:ln>
              <a:solidFill>
                <a:srgbClr val="00B050"/>
              </a:solidFill>
              <a:effectLst/>
              <a:uLnTx/>
              <a:uFillTx/>
              <a:latin typeface="+mn-lt"/>
              <a:ea typeface="+mn-ea"/>
              <a:cs typeface="+mn-cs"/>
              <a:hlinkClick r:id="rId3" action="ppaction://hlinkfil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linds(horizontal)">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el 1"/>
          <p:cNvSpPr>
            <a:spLocks noGrp="1"/>
          </p:cNvSpPr>
          <p:nvPr>
            <p:ph type="title"/>
          </p:nvPr>
        </p:nvSpPr>
        <p:spPr/>
        <p:txBody>
          <a:bodyPr/>
          <a:lstStyle/>
          <a:p>
            <a:r>
              <a:rPr lang="de-DE" sz="3600" b="1" i="1" smtClean="0"/>
              <a:t>Humangenetik</a:t>
            </a:r>
          </a:p>
        </p:txBody>
      </p:sp>
      <p:sp>
        <p:nvSpPr>
          <p:cNvPr id="20483" name="Textplatzhalter 2"/>
          <p:cNvSpPr>
            <a:spLocks noGrp="1"/>
          </p:cNvSpPr>
          <p:nvPr>
            <p:ph type="body" idx="2"/>
          </p:nvPr>
        </p:nvSpPr>
        <p:spPr>
          <a:xfrm>
            <a:off x="0" y="1773238"/>
            <a:ext cx="1835150" cy="5084762"/>
          </a:xfrm>
        </p:spPr>
        <p:txBody>
          <a:bodyPr/>
          <a:lstStyle/>
          <a:p>
            <a:r>
              <a:rPr lang="de-DE" smtClean="0">
                <a:solidFill>
                  <a:schemeClr val="bg1"/>
                </a:solidFill>
              </a:rPr>
              <a:t>Diagnose</a:t>
            </a:r>
          </a:p>
          <a:p>
            <a:r>
              <a:rPr lang="de-DE" smtClean="0">
                <a:solidFill>
                  <a:srgbClr val="FFFFFF"/>
                </a:solidFill>
              </a:rPr>
              <a:t>Fam. Reichle</a:t>
            </a:r>
          </a:p>
          <a:p>
            <a:r>
              <a:rPr lang="de-DE" smtClean="0">
                <a:solidFill>
                  <a:srgbClr val="FFFFFF"/>
                </a:solidFill>
              </a:rPr>
              <a:t>Humangenetik</a:t>
            </a:r>
          </a:p>
          <a:p>
            <a:r>
              <a:rPr lang="de-DE" smtClean="0">
                <a:solidFill>
                  <a:srgbClr val="FFFFFF"/>
                </a:solidFill>
              </a:rPr>
              <a:t>Stammbaum</a:t>
            </a:r>
          </a:p>
          <a:p>
            <a:r>
              <a:rPr lang="de-DE" smtClean="0">
                <a:solidFill>
                  <a:srgbClr val="FFFFFF"/>
                </a:solidFill>
              </a:rPr>
              <a:t>Erbkrankheiten</a:t>
            </a:r>
          </a:p>
          <a:p>
            <a:r>
              <a:rPr lang="de-DE" smtClean="0">
                <a:solidFill>
                  <a:srgbClr val="FFFFFF"/>
                </a:solidFill>
              </a:rPr>
              <a:t>Hilfen</a:t>
            </a:r>
          </a:p>
          <a:p>
            <a:r>
              <a:rPr lang="de-DE" smtClean="0">
                <a:solidFill>
                  <a:srgbClr val="FFFFFF"/>
                </a:solidFill>
              </a:rPr>
              <a:t>PND</a:t>
            </a:r>
          </a:p>
          <a:p>
            <a:r>
              <a:rPr lang="de-DE" smtClean="0">
                <a:solidFill>
                  <a:schemeClr val="tx1"/>
                </a:solidFill>
              </a:rPr>
              <a:t>Diagnose</a:t>
            </a:r>
          </a:p>
          <a:p>
            <a:r>
              <a:rPr lang="de-DE" smtClean="0">
                <a:solidFill>
                  <a:srgbClr val="FFFFFF"/>
                </a:solidFill>
              </a:rPr>
              <a:t>Testung</a:t>
            </a:r>
          </a:p>
        </p:txBody>
      </p:sp>
      <p:sp>
        <p:nvSpPr>
          <p:cNvPr id="12292" name="Inhaltsplatzhalter 3"/>
          <p:cNvSpPr>
            <a:spLocks noGrp="1"/>
          </p:cNvSpPr>
          <p:nvPr>
            <p:ph sz="quarter" idx="1"/>
          </p:nvPr>
        </p:nvSpPr>
        <p:spPr/>
        <p:txBody>
          <a:bodyPr/>
          <a:lstStyle/>
          <a:p>
            <a:pPr marL="0" indent="0">
              <a:spcBef>
                <a:spcPts val="0"/>
              </a:spcBef>
              <a:buFont typeface="Wingdings" pitchFamily="2" charset="2"/>
              <a:buNone/>
              <a:defRPr/>
            </a:pPr>
            <a:r>
              <a:rPr lang="de-DE" sz="2800" b="1" dirty="0" smtClean="0">
                <a:solidFill>
                  <a:schemeClr val="accent2">
                    <a:lumMod val="50000"/>
                  </a:schemeClr>
                </a:solidFill>
              </a:rPr>
              <a:t>Diagnose </a:t>
            </a:r>
            <a:br>
              <a:rPr lang="de-DE" sz="2800" b="1" dirty="0" smtClean="0">
                <a:solidFill>
                  <a:schemeClr val="accent2">
                    <a:lumMod val="50000"/>
                  </a:schemeClr>
                </a:solidFill>
              </a:rPr>
            </a:br>
            <a:r>
              <a:rPr lang="de-DE" sz="2800" b="1" dirty="0" smtClean="0">
                <a:solidFill>
                  <a:schemeClr val="accent2">
                    <a:lumMod val="50000"/>
                  </a:schemeClr>
                </a:solidFill>
              </a:rPr>
              <a:t/>
            </a:r>
            <a:br>
              <a:rPr lang="de-DE" sz="2800" b="1" dirty="0" smtClean="0">
                <a:solidFill>
                  <a:schemeClr val="accent2">
                    <a:lumMod val="50000"/>
                  </a:schemeClr>
                </a:solidFill>
              </a:rPr>
            </a:br>
            <a:r>
              <a:rPr lang="de-DE" sz="2800" dirty="0" smtClean="0">
                <a:solidFill>
                  <a:schemeClr val="accent2">
                    <a:lumMod val="50000"/>
                  </a:schemeClr>
                </a:solidFill>
              </a:rPr>
              <a:t>Am Ende der Unterrichtseinheit findet eine Überprüfung des Lernzuwachses statt.</a:t>
            </a:r>
            <a:r>
              <a:rPr lang="de-DE" dirty="0" smtClean="0">
                <a:solidFill>
                  <a:schemeClr val="accent2">
                    <a:lumMod val="50000"/>
                  </a:schemeClr>
                </a:solidFill>
              </a:rPr>
              <a:t/>
            </a:r>
            <a:br>
              <a:rPr lang="de-DE" dirty="0" smtClean="0">
                <a:solidFill>
                  <a:schemeClr val="accent2">
                    <a:lumMod val="50000"/>
                  </a:schemeClr>
                </a:solidFill>
              </a:rPr>
            </a:br>
            <a:r>
              <a:rPr lang="de-DE" dirty="0" smtClean="0">
                <a:solidFill>
                  <a:schemeClr val="accent2">
                    <a:lumMod val="50000"/>
                  </a:schemeClr>
                </a:solidFill>
              </a:rPr>
              <a:t/>
            </a:r>
            <a:br>
              <a:rPr lang="de-DE" dirty="0" smtClean="0">
                <a:solidFill>
                  <a:schemeClr val="accent2">
                    <a:lumMod val="50000"/>
                  </a:schemeClr>
                </a:solidFill>
              </a:rPr>
            </a:br>
            <a:endParaRPr lang="de-DE" sz="2000" b="1" dirty="0" smtClean="0">
              <a:solidFill>
                <a:schemeClr val="accent2">
                  <a:lumMod val="50000"/>
                </a:schemeClr>
              </a:solidFill>
            </a:endParaRPr>
          </a:p>
          <a:p>
            <a:pPr marL="0" indent="0">
              <a:spcBef>
                <a:spcPts val="0"/>
              </a:spcBef>
              <a:buFont typeface="Wingdings" pitchFamily="2" charset="2"/>
              <a:buNone/>
              <a:defRPr/>
            </a:pPr>
            <a:r>
              <a:rPr lang="de-DE" sz="1800" b="1" dirty="0" smtClean="0">
                <a:solidFill>
                  <a:srgbClr val="00B050"/>
                </a:solidFill>
              </a:rPr>
              <a:t/>
            </a:r>
            <a:br>
              <a:rPr lang="de-DE" sz="1800" b="1" dirty="0" smtClean="0">
                <a:solidFill>
                  <a:srgbClr val="00B050"/>
                </a:solidFill>
              </a:rPr>
            </a:br>
            <a:r>
              <a:rPr lang="de-DE" sz="1800" b="1" dirty="0" smtClean="0">
                <a:solidFill>
                  <a:schemeClr val="accent2">
                    <a:lumMod val="50000"/>
                  </a:schemeClr>
                </a:solidFill>
              </a:rPr>
              <a:t> </a:t>
            </a:r>
            <a:r>
              <a:rPr lang="de-DE" sz="1800" b="1" dirty="0" smtClean="0">
                <a:solidFill>
                  <a:srgbClr val="00B050"/>
                </a:solidFill>
              </a:rPr>
              <a:t/>
            </a:r>
            <a:br>
              <a:rPr lang="de-DE" sz="1800" b="1" dirty="0" smtClean="0">
                <a:solidFill>
                  <a:srgbClr val="00B050"/>
                </a:solidFill>
              </a:rPr>
            </a:br>
            <a:endParaRPr lang="de-DE" sz="2000" b="1" dirty="0" smtClean="0">
              <a:solidFill>
                <a:srgbClr val="00B050"/>
              </a:solidFill>
              <a:hlinkClick r:id="rId3" action="ppaction://hlinkfile"/>
            </a:endParaRPr>
          </a:p>
        </p:txBody>
      </p:sp>
      <p:sp>
        <p:nvSpPr>
          <p:cNvPr id="12" name="Interaktive Schaltfläche: Anpassen 11">
            <a:hlinkClick r:id="rId4" action="ppaction://program" highlightClick="1"/>
          </p:cNvPr>
          <p:cNvSpPr/>
          <p:nvPr/>
        </p:nvSpPr>
        <p:spPr>
          <a:xfrm>
            <a:off x="2411413" y="4221163"/>
            <a:ext cx="1366837"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hlinkClick r:id="rId5" action="ppaction://hlinkfile"/>
              </a:rPr>
              <a:t>Diagnose</a:t>
            </a:r>
            <a:endParaRPr lang="de-DE" dirty="0"/>
          </a:p>
        </p:txBody>
      </p:sp>
      <p:sp>
        <p:nvSpPr>
          <p:cNvPr id="13" name="Interaktive Schaltfläche: Anpassen 12">
            <a:hlinkClick r:id="rId6" action="ppaction://program" highlightClick="1"/>
          </p:cNvPr>
          <p:cNvSpPr/>
          <p:nvPr/>
        </p:nvSpPr>
        <p:spPr>
          <a:xfrm>
            <a:off x="4067175" y="4221163"/>
            <a:ext cx="1368425"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hlinkClick r:id="rId7" action="ppaction://hlinkfile"/>
              </a:rPr>
              <a:t>Faltblatt</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p:cNvSpPr>
            <a:spLocks noGrp="1"/>
          </p:cNvSpPr>
          <p:nvPr>
            <p:ph type="title"/>
          </p:nvPr>
        </p:nvSpPr>
        <p:spPr/>
        <p:txBody>
          <a:bodyPr/>
          <a:lstStyle/>
          <a:p>
            <a:r>
              <a:rPr lang="de-DE" sz="3600" b="1" i="1" smtClean="0"/>
              <a:t>Humangenetik</a:t>
            </a:r>
          </a:p>
        </p:txBody>
      </p:sp>
      <p:sp>
        <p:nvSpPr>
          <p:cNvPr id="21507" name="Textplatzhalter 2"/>
          <p:cNvSpPr>
            <a:spLocks noGrp="1"/>
          </p:cNvSpPr>
          <p:nvPr>
            <p:ph type="body" idx="2"/>
          </p:nvPr>
        </p:nvSpPr>
        <p:spPr>
          <a:xfrm>
            <a:off x="0" y="1773238"/>
            <a:ext cx="1835150" cy="5084762"/>
          </a:xfrm>
        </p:spPr>
        <p:txBody>
          <a:bodyPr/>
          <a:lstStyle/>
          <a:p>
            <a:r>
              <a:rPr lang="de-DE" smtClean="0">
                <a:solidFill>
                  <a:schemeClr val="bg1"/>
                </a:solidFill>
              </a:rPr>
              <a:t>Diagnose</a:t>
            </a:r>
          </a:p>
          <a:p>
            <a:r>
              <a:rPr lang="de-DE" smtClean="0">
                <a:solidFill>
                  <a:srgbClr val="FFFFFF"/>
                </a:solidFill>
              </a:rPr>
              <a:t>Fam. Reichle</a:t>
            </a:r>
          </a:p>
          <a:p>
            <a:r>
              <a:rPr lang="de-DE" smtClean="0">
                <a:solidFill>
                  <a:srgbClr val="FFFFFF"/>
                </a:solidFill>
              </a:rPr>
              <a:t>Humangenetik</a:t>
            </a:r>
          </a:p>
          <a:p>
            <a:r>
              <a:rPr lang="de-DE" smtClean="0">
                <a:solidFill>
                  <a:srgbClr val="FFFFFF"/>
                </a:solidFill>
              </a:rPr>
              <a:t>Stammbaum</a:t>
            </a:r>
          </a:p>
          <a:p>
            <a:r>
              <a:rPr lang="de-DE" smtClean="0">
                <a:solidFill>
                  <a:srgbClr val="FFFFFF"/>
                </a:solidFill>
              </a:rPr>
              <a:t>Erbkrankheiten</a:t>
            </a:r>
          </a:p>
          <a:p>
            <a:r>
              <a:rPr lang="de-DE" smtClean="0">
                <a:solidFill>
                  <a:srgbClr val="FFFFFF"/>
                </a:solidFill>
              </a:rPr>
              <a:t>Hilfen</a:t>
            </a:r>
          </a:p>
          <a:p>
            <a:r>
              <a:rPr lang="de-DE" smtClean="0">
                <a:solidFill>
                  <a:srgbClr val="FFFFFF"/>
                </a:solidFill>
              </a:rPr>
              <a:t>PND</a:t>
            </a:r>
          </a:p>
          <a:p>
            <a:r>
              <a:rPr lang="de-DE" smtClean="0">
                <a:solidFill>
                  <a:schemeClr val="bg1"/>
                </a:solidFill>
              </a:rPr>
              <a:t>Diagnose</a:t>
            </a:r>
          </a:p>
          <a:p>
            <a:r>
              <a:rPr lang="de-DE" smtClean="0">
                <a:solidFill>
                  <a:schemeClr val="tx1"/>
                </a:solidFill>
              </a:rPr>
              <a:t>Testung</a:t>
            </a:r>
          </a:p>
        </p:txBody>
      </p:sp>
      <p:sp>
        <p:nvSpPr>
          <p:cNvPr id="12292" name="Inhaltsplatzhalter 3"/>
          <p:cNvSpPr>
            <a:spLocks noGrp="1"/>
          </p:cNvSpPr>
          <p:nvPr>
            <p:ph sz="quarter" idx="1"/>
          </p:nvPr>
        </p:nvSpPr>
        <p:spPr/>
        <p:txBody>
          <a:bodyPr/>
          <a:lstStyle/>
          <a:p>
            <a:pPr marL="0" indent="0">
              <a:spcBef>
                <a:spcPts val="0"/>
              </a:spcBef>
              <a:buFont typeface="Wingdings" pitchFamily="2" charset="2"/>
              <a:buNone/>
              <a:defRPr/>
            </a:pPr>
            <a:r>
              <a:rPr lang="de-DE" sz="2800" b="1" dirty="0" smtClean="0">
                <a:solidFill>
                  <a:schemeClr val="accent2">
                    <a:lumMod val="50000"/>
                  </a:schemeClr>
                </a:solidFill>
              </a:rPr>
              <a:t>Vorbereitung Testung </a:t>
            </a:r>
            <a:br>
              <a:rPr lang="de-DE" sz="2800" b="1" dirty="0" smtClean="0">
                <a:solidFill>
                  <a:schemeClr val="accent2">
                    <a:lumMod val="50000"/>
                  </a:schemeClr>
                </a:solidFill>
              </a:rPr>
            </a:br>
            <a:r>
              <a:rPr lang="de-DE" sz="2800" b="1" dirty="0" smtClean="0">
                <a:solidFill>
                  <a:schemeClr val="accent2">
                    <a:lumMod val="50000"/>
                  </a:schemeClr>
                </a:solidFill>
              </a:rPr>
              <a:t/>
            </a:r>
            <a:br>
              <a:rPr lang="de-DE" sz="2800" b="1" dirty="0" smtClean="0">
                <a:solidFill>
                  <a:schemeClr val="accent2">
                    <a:lumMod val="50000"/>
                  </a:schemeClr>
                </a:solidFill>
              </a:rPr>
            </a:br>
            <a:r>
              <a:rPr lang="de-DE" sz="2800" dirty="0" smtClean="0">
                <a:solidFill>
                  <a:schemeClr val="accent2">
                    <a:lumMod val="50000"/>
                  </a:schemeClr>
                </a:solidFill>
              </a:rPr>
              <a:t>Schüler formulieren operationalisierte Fragen. </a:t>
            </a:r>
            <a:r>
              <a:rPr lang="de-DE" dirty="0" smtClean="0">
                <a:solidFill>
                  <a:schemeClr val="accent2">
                    <a:lumMod val="50000"/>
                  </a:schemeClr>
                </a:solidFill>
              </a:rPr>
              <a:t/>
            </a:r>
            <a:br>
              <a:rPr lang="de-DE" dirty="0" smtClean="0">
                <a:solidFill>
                  <a:schemeClr val="accent2">
                    <a:lumMod val="50000"/>
                  </a:schemeClr>
                </a:solidFill>
              </a:rPr>
            </a:br>
            <a:endParaRPr lang="de-DE" sz="2000" b="1" dirty="0" smtClean="0">
              <a:solidFill>
                <a:schemeClr val="accent2">
                  <a:lumMod val="50000"/>
                </a:schemeClr>
              </a:solidFill>
            </a:endParaRPr>
          </a:p>
          <a:p>
            <a:pPr marL="0" indent="0">
              <a:spcBef>
                <a:spcPts val="0"/>
              </a:spcBef>
              <a:buFont typeface="Wingdings" pitchFamily="2" charset="2"/>
              <a:buNone/>
              <a:defRPr/>
            </a:pPr>
            <a:r>
              <a:rPr lang="de-DE" sz="1800" b="1" dirty="0" smtClean="0">
                <a:solidFill>
                  <a:srgbClr val="00B050"/>
                </a:solidFill>
              </a:rPr>
              <a:t/>
            </a:r>
            <a:br>
              <a:rPr lang="de-DE" sz="1800" b="1" dirty="0" smtClean="0">
                <a:solidFill>
                  <a:srgbClr val="00B050"/>
                </a:solidFill>
              </a:rPr>
            </a:br>
            <a:r>
              <a:rPr lang="de-DE" sz="1800" b="1" dirty="0" smtClean="0">
                <a:solidFill>
                  <a:srgbClr val="00B050"/>
                </a:solidFill>
              </a:rPr>
              <a:t/>
            </a:r>
            <a:br>
              <a:rPr lang="de-DE" sz="1800" b="1" dirty="0" smtClean="0">
                <a:solidFill>
                  <a:srgbClr val="00B050"/>
                </a:solidFill>
              </a:rPr>
            </a:br>
            <a:endParaRPr lang="de-DE" sz="2000" b="1" dirty="0" smtClean="0">
              <a:solidFill>
                <a:srgbClr val="00B050"/>
              </a:solidFill>
              <a:hlinkClick r:id="rId3" action="ppaction://hlinkfile"/>
            </a:endParaRPr>
          </a:p>
        </p:txBody>
      </p:sp>
      <p:sp>
        <p:nvSpPr>
          <p:cNvPr id="12" name="Interaktive Schaltfläche: Anpassen 11">
            <a:hlinkClick r:id="rId4" action="ppaction://program" highlightClick="1"/>
          </p:cNvPr>
          <p:cNvSpPr/>
          <p:nvPr/>
        </p:nvSpPr>
        <p:spPr>
          <a:xfrm>
            <a:off x="2411413" y="3716338"/>
            <a:ext cx="1728787"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hlinkClick r:id="rId5" action="ppaction://hlinkfile"/>
              </a:rPr>
              <a:t>Schülerfragen</a:t>
            </a:r>
            <a:endParaRPr lang="de-DE" dirty="0"/>
          </a:p>
        </p:txBody>
      </p:sp>
      <p:sp>
        <p:nvSpPr>
          <p:cNvPr id="8" name="Stern mit 5 Zacken 7">
            <a:hlinkClick r:id="rId6" action="ppaction://hlinkfile"/>
          </p:cNvPr>
          <p:cNvSpPr/>
          <p:nvPr/>
        </p:nvSpPr>
        <p:spPr>
          <a:xfrm>
            <a:off x="7884368" y="5877272"/>
            <a:ext cx="720080" cy="720080"/>
          </a:xfrm>
          <a:prstGeom prst="star5">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el 1"/>
          <p:cNvSpPr>
            <a:spLocks noGrp="1"/>
          </p:cNvSpPr>
          <p:nvPr>
            <p:ph type="title"/>
          </p:nvPr>
        </p:nvSpPr>
        <p:spPr>
          <a:xfrm>
            <a:off x="612775" y="188913"/>
            <a:ext cx="8153400" cy="990600"/>
          </a:xfrm>
        </p:spPr>
        <p:txBody>
          <a:bodyPr/>
          <a:lstStyle/>
          <a:p>
            <a:pPr eaLnBrk="1" hangingPunct="1"/>
            <a:r>
              <a:rPr lang="de-DE" sz="3600" b="1" i="1" smtClean="0"/>
              <a:t>Humangenetik</a:t>
            </a:r>
            <a:endParaRPr lang="de-DE" sz="1800" i="1" smtClean="0"/>
          </a:p>
        </p:txBody>
      </p:sp>
      <p:sp>
        <p:nvSpPr>
          <p:cNvPr id="3" name="Inhaltsplatzhalter 2"/>
          <p:cNvSpPr>
            <a:spLocks noGrp="1"/>
          </p:cNvSpPr>
          <p:nvPr>
            <p:ph sz="quarter" idx="1"/>
          </p:nvPr>
        </p:nvSpPr>
        <p:spPr>
          <a:xfrm>
            <a:off x="612775" y="1600200"/>
            <a:ext cx="8153400" cy="4495800"/>
          </a:xfrm>
        </p:spPr>
        <p:txBody>
          <a:bodyPr>
            <a:normAutofit/>
          </a:bodyPr>
          <a:lstStyle/>
          <a:p>
            <a:pPr marL="320040" indent="-320040" eaLnBrk="1" fontAlgn="auto" hangingPunct="1">
              <a:spcAft>
                <a:spcPts val="0"/>
              </a:spcAft>
              <a:buFont typeface="Wingdings"/>
              <a:buNone/>
              <a:defRPr/>
            </a:pPr>
            <a:r>
              <a:rPr lang="de-DE" dirty="0" smtClean="0"/>
              <a:t>	</a:t>
            </a:r>
          </a:p>
          <a:p>
            <a:pPr marL="320040" indent="-320040" eaLnBrk="1" fontAlgn="auto" hangingPunct="1">
              <a:spcAft>
                <a:spcPts val="0"/>
              </a:spcAft>
              <a:buFont typeface="Wingdings"/>
              <a:buNone/>
              <a:defRPr/>
            </a:pPr>
            <a:r>
              <a:rPr lang="de-DE" sz="3400" b="1" dirty="0" smtClean="0">
                <a:solidFill>
                  <a:schemeClr val="accent2">
                    <a:lumMod val="50000"/>
                  </a:schemeClr>
                </a:solidFill>
              </a:rPr>
              <a:t> 	Vielen Dank</a:t>
            </a:r>
            <a:endParaRPr lang="de-DE" dirty="0"/>
          </a:p>
        </p:txBody>
      </p:sp>
      <p:pic>
        <p:nvPicPr>
          <p:cNvPr id="22532" name="Picture 3" descr="D:\ZPG\10\ZZ_fertig\Stammbaum Zungenroller.jpg">
            <a:hlinkClick r:id="rId3" action="ppaction://hlinkfile"/>
          </p:cNvPr>
          <p:cNvPicPr>
            <a:picLocks noChangeAspect="1" noChangeArrowheads="1"/>
          </p:cNvPicPr>
          <p:nvPr/>
        </p:nvPicPr>
        <p:blipFill>
          <a:blip r:embed="rId4" cstate="print">
            <a:lum contrast="16000"/>
          </a:blip>
          <a:srcRect/>
          <a:stretch>
            <a:fillRect/>
          </a:stretch>
        </p:blipFill>
        <p:spPr bwMode="auto">
          <a:xfrm>
            <a:off x="3995738" y="1700213"/>
            <a:ext cx="3529012" cy="4576762"/>
          </a:xfrm>
          <a:prstGeom prst="rect">
            <a:avLst/>
          </a:prstGeom>
          <a:noFill/>
          <a:ln w="9525">
            <a:noFill/>
            <a:miter lim="800000"/>
            <a:headEnd/>
            <a:tailEnd/>
          </a:ln>
        </p:spPr>
      </p:pic>
      <p:sp>
        <p:nvSpPr>
          <p:cNvPr id="22533" name="Textfeld 6"/>
          <p:cNvSpPr txBox="1">
            <a:spLocks noChangeArrowheads="1"/>
          </p:cNvSpPr>
          <p:nvPr/>
        </p:nvSpPr>
        <p:spPr bwMode="auto">
          <a:xfrm>
            <a:off x="5364163" y="2636838"/>
            <a:ext cx="1152525" cy="123825"/>
          </a:xfrm>
          <a:prstGeom prst="rect">
            <a:avLst/>
          </a:prstGeom>
          <a:solidFill>
            <a:schemeClr val="bg1"/>
          </a:solidFill>
          <a:ln w="9525">
            <a:noFill/>
            <a:miter lim="800000"/>
            <a:headEnd/>
            <a:tailEnd/>
          </a:ln>
        </p:spPr>
        <p:txBody>
          <a:bodyPr>
            <a:spAutoFit/>
          </a:bodyPr>
          <a:lstStyle/>
          <a:p>
            <a:endParaRPr lang="de-DE" sz="200"/>
          </a:p>
        </p:txBody>
      </p:sp>
      <p:sp>
        <p:nvSpPr>
          <p:cNvPr id="22534" name="Textfeld 7"/>
          <p:cNvSpPr txBox="1">
            <a:spLocks noChangeArrowheads="1"/>
          </p:cNvSpPr>
          <p:nvPr/>
        </p:nvSpPr>
        <p:spPr bwMode="auto">
          <a:xfrm>
            <a:off x="4140200" y="2636838"/>
            <a:ext cx="1152525" cy="123825"/>
          </a:xfrm>
          <a:prstGeom prst="rect">
            <a:avLst/>
          </a:prstGeom>
          <a:solidFill>
            <a:schemeClr val="bg1"/>
          </a:solidFill>
          <a:ln w="9525">
            <a:noFill/>
            <a:miter lim="800000"/>
            <a:headEnd/>
            <a:tailEnd/>
          </a:ln>
        </p:spPr>
        <p:txBody>
          <a:bodyPr>
            <a:spAutoFit/>
          </a:bodyPr>
          <a:lstStyle/>
          <a:p>
            <a:endParaRPr lang="de-DE" sz="200"/>
          </a:p>
        </p:txBody>
      </p:sp>
      <p:sp>
        <p:nvSpPr>
          <p:cNvPr id="22535" name="Textfeld 8"/>
          <p:cNvSpPr txBox="1">
            <a:spLocks noChangeArrowheads="1"/>
          </p:cNvSpPr>
          <p:nvPr/>
        </p:nvSpPr>
        <p:spPr bwMode="auto">
          <a:xfrm>
            <a:off x="4284663" y="3933825"/>
            <a:ext cx="2016125" cy="122238"/>
          </a:xfrm>
          <a:prstGeom prst="rect">
            <a:avLst/>
          </a:prstGeom>
          <a:solidFill>
            <a:schemeClr val="bg1"/>
          </a:solidFill>
          <a:ln w="9525">
            <a:noFill/>
            <a:miter lim="800000"/>
            <a:headEnd/>
            <a:tailEnd/>
          </a:ln>
        </p:spPr>
        <p:txBody>
          <a:bodyPr>
            <a:spAutoFit/>
          </a:bodyPr>
          <a:lstStyle/>
          <a:p>
            <a:endParaRPr lang="de-DE" sz="200"/>
          </a:p>
        </p:txBody>
      </p:sp>
      <p:sp>
        <p:nvSpPr>
          <p:cNvPr id="22536" name="Textfeld 9"/>
          <p:cNvSpPr txBox="1">
            <a:spLocks noChangeArrowheads="1"/>
          </p:cNvSpPr>
          <p:nvPr/>
        </p:nvSpPr>
        <p:spPr bwMode="auto">
          <a:xfrm>
            <a:off x="6588125" y="3933825"/>
            <a:ext cx="1296988" cy="122238"/>
          </a:xfrm>
          <a:prstGeom prst="rect">
            <a:avLst/>
          </a:prstGeom>
          <a:solidFill>
            <a:schemeClr val="bg1"/>
          </a:solidFill>
          <a:ln w="9525">
            <a:noFill/>
            <a:miter lim="800000"/>
            <a:headEnd/>
            <a:tailEnd/>
          </a:ln>
        </p:spPr>
        <p:txBody>
          <a:bodyPr>
            <a:spAutoFit/>
          </a:bodyPr>
          <a:lstStyle/>
          <a:p>
            <a:endParaRPr lang="de-DE" sz="200"/>
          </a:p>
        </p:txBody>
      </p:sp>
      <p:sp>
        <p:nvSpPr>
          <p:cNvPr id="22537" name="Textfeld 10"/>
          <p:cNvSpPr txBox="1">
            <a:spLocks noChangeArrowheads="1"/>
          </p:cNvSpPr>
          <p:nvPr/>
        </p:nvSpPr>
        <p:spPr bwMode="auto">
          <a:xfrm>
            <a:off x="3779838" y="5249863"/>
            <a:ext cx="1152525" cy="123825"/>
          </a:xfrm>
          <a:prstGeom prst="rect">
            <a:avLst/>
          </a:prstGeom>
          <a:solidFill>
            <a:schemeClr val="bg1"/>
          </a:solidFill>
          <a:ln w="9525">
            <a:noFill/>
            <a:miter lim="800000"/>
            <a:headEnd/>
            <a:tailEnd/>
          </a:ln>
        </p:spPr>
        <p:txBody>
          <a:bodyPr>
            <a:spAutoFit/>
          </a:bodyPr>
          <a:lstStyle/>
          <a:p>
            <a:endParaRPr lang="de-DE" sz="200"/>
          </a:p>
        </p:txBody>
      </p:sp>
      <p:sp>
        <p:nvSpPr>
          <p:cNvPr id="22538" name="Textfeld 11"/>
          <p:cNvSpPr txBox="1">
            <a:spLocks noChangeArrowheads="1"/>
          </p:cNvSpPr>
          <p:nvPr/>
        </p:nvSpPr>
        <p:spPr bwMode="auto">
          <a:xfrm>
            <a:off x="5148263" y="5157788"/>
            <a:ext cx="2447925" cy="122237"/>
          </a:xfrm>
          <a:prstGeom prst="rect">
            <a:avLst/>
          </a:prstGeom>
          <a:solidFill>
            <a:schemeClr val="bg1"/>
          </a:solidFill>
          <a:ln w="9525">
            <a:noFill/>
            <a:miter lim="800000"/>
            <a:headEnd/>
            <a:tailEnd/>
          </a:ln>
        </p:spPr>
        <p:txBody>
          <a:bodyPr>
            <a:spAutoFit/>
          </a:bodyPr>
          <a:lstStyle/>
          <a:p>
            <a:endParaRPr lang="de-DE" sz="2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el 1"/>
          <p:cNvSpPr>
            <a:spLocks noGrp="1"/>
          </p:cNvSpPr>
          <p:nvPr>
            <p:ph type="title"/>
          </p:nvPr>
        </p:nvSpPr>
        <p:spPr>
          <a:xfrm>
            <a:off x="612775" y="188913"/>
            <a:ext cx="8153400" cy="990600"/>
          </a:xfrm>
        </p:spPr>
        <p:txBody>
          <a:bodyPr/>
          <a:lstStyle/>
          <a:p>
            <a:pPr eaLnBrk="1" hangingPunct="1"/>
            <a:r>
              <a:rPr lang="de-DE" sz="3600" b="1" i="1" smtClean="0"/>
              <a:t>Humangenetik</a:t>
            </a:r>
            <a:endParaRPr lang="de-DE" sz="1800" i="1" smtClean="0"/>
          </a:p>
        </p:txBody>
      </p:sp>
      <p:sp>
        <p:nvSpPr>
          <p:cNvPr id="3" name="Inhaltsplatzhalter 2"/>
          <p:cNvSpPr>
            <a:spLocks noGrp="1"/>
          </p:cNvSpPr>
          <p:nvPr>
            <p:ph sz="quarter" idx="1"/>
          </p:nvPr>
        </p:nvSpPr>
        <p:spPr>
          <a:xfrm>
            <a:off x="612775" y="1600200"/>
            <a:ext cx="8153400" cy="4495800"/>
          </a:xfrm>
        </p:spPr>
        <p:txBody>
          <a:bodyPr>
            <a:normAutofit/>
          </a:bodyPr>
          <a:lstStyle/>
          <a:p>
            <a:pPr marL="320040" indent="-320040" eaLnBrk="1" fontAlgn="auto" hangingPunct="1">
              <a:spcAft>
                <a:spcPts val="0"/>
              </a:spcAft>
              <a:buFont typeface="Wingdings"/>
              <a:buNone/>
              <a:defRPr/>
            </a:pPr>
            <a:r>
              <a:rPr lang="de-DE" dirty="0" smtClean="0"/>
              <a:t>	</a:t>
            </a:r>
          </a:p>
          <a:p>
            <a:pPr marL="320040" indent="-320040" eaLnBrk="1" fontAlgn="auto" hangingPunct="1">
              <a:spcAft>
                <a:spcPts val="0"/>
              </a:spcAft>
              <a:buFont typeface="Wingdings"/>
              <a:buNone/>
              <a:defRPr/>
            </a:pPr>
            <a:r>
              <a:rPr lang="de-DE" sz="3400" b="1" dirty="0" smtClean="0">
                <a:solidFill>
                  <a:schemeClr val="accent2">
                    <a:lumMod val="50000"/>
                  </a:schemeClr>
                </a:solidFill>
              </a:rPr>
              <a:t> 	</a:t>
            </a:r>
            <a:r>
              <a:rPr lang="de-DE" sz="2000" b="1" dirty="0" smtClean="0">
                <a:solidFill>
                  <a:schemeClr val="accent2">
                    <a:lumMod val="50000"/>
                  </a:schemeClr>
                </a:solidFill>
              </a:rPr>
              <a:t>Familie Reichle</a:t>
            </a:r>
          </a:p>
          <a:p>
            <a:pPr marL="320040" indent="-320040" eaLnBrk="1" fontAlgn="auto" hangingPunct="1">
              <a:lnSpc>
                <a:spcPct val="170000"/>
              </a:lnSpc>
              <a:spcAft>
                <a:spcPts val="0"/>
              </a:spcAft>
              <a:buFont typeface="Wingdings"/>
              <a:buNone/>
              <a:defRPr/>
            </a:pPr>
            <a:r>
              <a:rPr lang="de-DE" sz="2000" b="1" dirty="0" smtClean="0">
                <a:solidFill>
                  <a:schemeClr val="accent2">
                    <a:lumMod val="50000"/>
                  </a:schemeClr>
                </a:solidFill>
              </a:rPr>
              <a:t>	Mit 16 Jahren kam Michael zum ersten Mal zur genetischen Beratung. Sein Vater Reinhard und andere Verwandte waren schon öfters bei der genetischen Beratungsstelle. Angefangen hatte es mit Augen- und Herzbeschwerden ……..</a:t>
            </a:r>
          </a:p>
          <a:p>
            <a:pPr marL="320040" indent="-320040" eaLnBrk="1" fontAlgn="auto" hangingPunct="1">
              <a:spcAft>
                <a:spcPts val="0"/>
              </a:spcAft>
              <a:buFont typeface="Wingdings"/>
              <a:buChar char=""/>
              <a:defRPr/>
            </a:pPr>
            <a:endParaRPr lang="de-DE"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feil nach rechts 7"/>
          <p:cNvSpPr/>
          <p:nvPr/>
        </p:nvSpPr>
        <p:spPr>
          <a:xfrm>
            <a:off x="6672783" y="2205038"/>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Mendel</a:t>
            </a:r>
          </a:p>
        </p:txBody>
      </p:sp>
      <p:sp>
        <p:nvSpPr>
          <p:cNvPr id="9" name="Pfeil nach rechts 8"/>
          <p:cNvSpPr/>
          <p:nvPr/>
        </p:nvSpPr>
        <p:spPr>
          <a:xfrm>
            <a:off x="4733007" y="2205038"/>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Meiose</a:t>
            </a:r>
          </a:p>
        </p:txBody>
      </p:sp>
      <p:sp>
        <p:nvSpPr>
          <p:cNvPr id="10" name="Pfeil nach rechts 9"/>
          <p:cNvSpPr/>
          <p:nvPr/>
        </p:nvSpPr>
        <p:spPr>
          <a:xfrm>
            <a:off x="2712343" y="2212975"/>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Mitose</a:t>
            </a:r>
          </a:p>
        </p:txBody>
      </p:sp>
      <p:sp>
        <p:nvSpPr>
          <p:cNvPr id="11" name="Pfeil nach rechts 10"/>
          <p:cNvSpPr/>
          <p:nvPr/>
        </p:nvSpPr>
        <p:spPr>
          <a:xfrm>
            <a:off x="4648299" y="4445372"/>
            <a:ext cx="1928812"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Humangenetik</a:t>
            </a:r>
          </a:p>
        </p:txBody>
      </p:sp>
      <p:sp>
        <p:nvSpPr>
          <p:cNvPr id="12" name="Pfeil nach rechts 11"/>
          <p:cNvSpPr/>
          <p:nvPr/>
        </p:nvSpPr>
        <p:spPr>
          <a:xfrm>
            <a:off x="2568327" y="4445372"/>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Mutation</a:t>
            </a:r>
          </a:p>
        </p:txBody>
      </p:sp>
      <p:sp>
        <p:nvSpPr>
          <p:cNvPr id="13" name="Pfeil nach rechts 12"/>
          <p:cNvSpPr/>
          <p:nvPr/>
        </p:nvSpPr>
        <p:spPr>
          <a:xfrm>
            <a:off x="6880100" y="4445372"/>
            <a:ext cx="2000250" cy="1000125"/>
          </a:xfrm>
          <a:prstGeom prst="rightArrow">
            <a:avLst>
              <a:gd name="adj1" fmla="val 61082"/>
              <a:gd name="adj2" fmla="val 50000"/>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Gentechnik/</a:t>
            </a:r>
            <a:br>
              <a:rPr lang="de-DE" dirty="0"/>
            </a:br>
            <a:r>
              <a:rPr lang="de-DE" dirty="0"/>
              <a:t>Gentherapie</a:t>
            </a:r>
          </a:p>
        </p:txBody>
      </p:sp>
      <p:sp>
        <p:nvSpPr>
          <p:cNvPr id="11284" name="Titel 39"/>
          <p:cNvSpPr>
            <a:spLocks noGrp="1"/>
          </p:cNvSpPr>
          <p:nvPr>
            <p:ph type="title"/>
          </p:nvPr>
        </p:nvSpPr>
        <p:spPr>
          <a:xfrm>
            <a:off x="611188" y="188913"/>
            <a:ext cx="7559675" cy="990600"/>
          </a:xfrm>
        </p:spPr>
        <p:txBody>
          <a:bodyPr/>
          <a:lstStyle/>
          <a:p>
            <a:pPr eaLnBrk="1" hangingPunct="1"/>
            <a:r>
              <a:rPr lang="de-DE" sz="3600" b="1" i="1" dirty="0" smtClean="0"/>
              <a:t>Reproduktion und Vererbung</a:t>
            </a:r>
            <a:endParaRPr lang="de-DE" b="1" i="1" dirty="0" smtClean="0"/>
          </a:p>
        </p:txBody>
      </p:sp>
      <p:sp>
        <p:nvSpPr>
          <p:cNvPr id="32" name="Pfeil nach rechts 31"/>
          <p:cNvSpPr/>
          <p:nvPr/>
        </p:nvSpPr>
        <p:spPr>
          <a:xfrm>
            <a:off x="267494" y="4461396"/>
            <a:ext cx="2000250" cy="1000125"/>
          </a:xfrm>
          <a:prstGeom prst="rightArrow">
            <a:avLst>
              <a:gd name="adj1" fmla="val 61082"/>
              <a:gd name="adj2" fmla="val 50000"/>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DNA/</a:t>
            </a:r>
            <a:br>
              <a:rPr lang="de-DE" dirty="0"/>
            </a:br>
            <a:r>
              <a:rPr lang="de-DE" dirty="0"/>
              <a:t>Proteine</a:t>
            </a:r>
          </a:p>
        </p:txBody>
      </p:sp>
      <p:sp>
        <p:nvSpPr>
          <p:cNvPr id="24" name="Pfeil nach rechts 23"/>
          <p:cNvSpPr/>
          <p:nvPr/>
        </p:nvSpPr>
        <p:spPr>
          <a:xfrm>
            <a:off x="251520" y="2204864"/>
            <a:ext cx="1944216"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smtClean="0"/>
              <a:t>Zellkern und Chromosomen</a:t>
            </a:r>
            <a:endParaRPr lang="de-DE" dirty="0"/>
          </a:p>
        </p:txBody>
      </p:sp>
      <p:sp>
        <p:nvSpPr>
          <p:cNvPr id="14" name="Textfeld 13"/>
          <p:cNvSpPr txBox="1"/>
          <p:nvPr/>
        </p:nvSpPr>
        <p:spPr>
          <a:xfrm>
            <a:off x="5580112" y="5877272"/>
            <a:ext cx="2448272" cy="36933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fontAlgn="auto">
              <a:spcBef>
                <a:spcPts val="0"/>
              </a:spcBef>
              <a:spcAft>
                <a:spcPts val="0"/>
              </a:spcAft>
              <a:defRPr/>
            </a:pPr>
            <a:r>
              <a:rPr lang="de-DE" b="1" dirty="0" smtClean="0"/>
              <a:t>Evolutionsfaktoren</a:t>
            </a:r>
            <a:endParaRPr lang="de-DE"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linds(horizontal)">
                                      <p:cBhvr>
                                        <p:cTn id="7" dur="500"/>
                                        <p:tgtEl>
                                          <p:spTgt spid="24"/>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blinds(horizontal)">
                                      <p:cBhvr>
                                        <p:cTn id="11" dur="500"/>
                                        <p:tgtEl>
                                          <p:spTgt spid="10"/>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linds(horizontal)">
                                      <p:cBhvr>
                                        <p:cTn id="15" dur="500"/>
                                        <p:tgtEl>
                                          <p:spTgt spid="9"/>
                                        </p:tgtEl>
                                      </p:cBhvr>
                                    </p:animEffect>
                                  </p:childTnLst>
                                </p:cTn>
                              </p:par>
                            </p:childTnLst>
                          </p:cTn>
                        </p:par>
                        <p:par>
                          <p:cTn id="16" fill="hold">
                            <p:stCondLst>
                              <p:cond delay="1500"/>
                            </p:stCondLst>
                            <p:childTnLst>
                              <p:par>
                                <p:cTn id="17" presetID="3" presetClass="entr" presetSubtype="10"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linds(horizontal)">
                                      <p:cBhvr>
                                        <p:cTn id="19" dur="500"/>
                                        <p:tgtEl>
                                          <p:spTgt spid="8"/>
                                        </p:tgtEl>
                                      </p:cBhvr>
                                    </p:animEffect>
                                  </p:childTnLst>
                                </p:cTn>
                              </p:par>
                            </p:childTnLst>
                          </p:cTn>
                        </p:par>
                        <p:par>
                          <p:cTn id="20" fill="hold">
                            <p:stCondLst>
                              <p:cond delay="2000"/>
                            </p:stCondLst>
                            <p:childTnLst>
                              <p:par>
                                <p:cTn id="21" presetID="3" presetClass="entr" presetSubtype="10" fill="hold" grpId="0" nodeType="afterEffect">
                                  <p:stCondLst>
                                    <p:cond delay="0"/>
                                  </p:stCondLst>
                                  <p:childTnLst>
                                    <p:set>
                                      <p:cBhvr>
                                        <p:cTn id="22" dur="1" fill="hold">
                                          <p:stCondLst>
                                            <p:cond delay="0"/>
                                          </p:stCondLst>
                                        </p:cTn>
                                        <p:tgtEl>
                                          <p:spTgt spid="32"/>
                                        </p:tgtEl>
                                        <p:attrNameLst>
                                          <p:attrName>style.visibility</p:attrName>
                                        </p:attrNameLst>
                                      </p:cBhvr>
                                      <p:to>
                                        <p:strVal val="visible"/>
                                      </p:to>
                                    </p:set>
                                    <p:animEffect transition="in" filter="blinds(horizontal)">
                                      <p:cBhvr>
                                        <p:cTn id="23" dur="500"/>
                                        <p:tgtEl>
                                          <p:spTgt spid="32"/>
                                        </p:tgtEl>
                                      </p:cBhvr>
                                    </p:animEffect>
                                  </p:childTnLst>
                                </p:cTn>
                              </p:par>
                            </p:childTnLst>
                          </p:cTn>
                        </p:par>
                        <p:par>
                          <p:cTn id="24" fill="hold">
                            <p:stCondLst>
                              <p:cond delay="2500"/>
                            </p:stCondLst>
                            <p:childTnLst>
                              <p:par>
                                <p:cTn id="25" presetID="3" presetClass="entr" presetSubtype="10" fill="hold" grpId="0" nodeType="after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par>
                          <p:cTn id="28" fill="hold">
                            <p:stCondLst>
                              <p:cond delay="3000"/>
                            </p:stCondLst>
                            <p:childTnLst>
                              <p:par>
                                <p:cTn id="29" presetID="3" presetClass="entr" presetSubtype="10" fill="hold" grpId="0"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linds(horizontal)">
                                      <p:cBhvr>
                                        <p:cTn id="31" dur="500"/>
                                        <p:tgtEl>
                                          <p:spTgt spid="11"/>
                                        </p:tgtEl>
                                      </p:cBhvr>
                                    </p:animEffect>
                                  </p:childTnLst>
                                </p:cTn>
                              </p:par>
                            </p:childTnLst>
                          </p:cTn>
                        </p:par>
                        <p:par>
                          <p:cTn id="32" fill="hold">
                            <p:stCondLst>
                              <p:cond delay="3500"/>
                            </p:stCondLst>
                            <p:childTnLst>
                              <p:par>
                                <p:cTn id="33" presetID="3" presetClass="entr" presetSubtype="10" fill="hold" grpId="0" nodeType="after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blinds(horizontal)">
                                      <p:cBhvr>
                                        <p:cTn id="35" dur="500"/>
                                        <p:tgtEl>
                                          <p:spTgt spid="13"/>
                                        </p:tgtEl>
                                      </p:cBhvr>
                                    </p:animEffect>
                                  </p:childTnLst>
                                </p:cTn>
                              </p:par>
                            </p:childTnLst>
                          </p:cTn>
                        </p:par>
                        <p:par>
                          <p:cTn id="36" fill="hold">
                            <p:stCondLst>
                              <p:cond delay="4000"/>
                            </p:stCondLst>
                            <p:childTnLst>
                              <p:par>
                                <p:cTn id="37" presetID="3" presetClass="entr" presetSubtype="10" fill="hold" grpId="0" nodeType="after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blinds(horizontal)">
                                      <p:cBhvr>
                                        <p:cTn id="3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32" grpId="0" animBg="1"/>
      <p:bldP spid="24"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feil nach rechts 7"/>
          <p:cNvSpPr/>
          <p:nvPr/>
        </p:nvSpPr>
        <p:spPr>
          <a:xfrm>
            <a:off x="6672783" y="2205038"/>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Mendel</a:t>
            </a:r>
          </a:p>
        </p:txBody>
      </p:sp>
      <p:sp>
        <p:nvSpPr>
          <p:cNvPr id="9" name="Pfeil nach rechts 8"/>
          <p:cNvSpPr/>
          <p:nvPr/>
        </p:nvSpPr>
        <p:spPr>
          <a:xfrm>
            <a:off x="4733007" y="2205038"/>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Meiose</a:t>
            </a:r>
          </a:p>
        </p:txBody>
      </p:sp>
      <p:sp>
        <p:nvSpPr>
          <p:cNvPr id="10" name="Pfeil nach rechts 9"/>
          <p:cNvSpPr/>
          <p:nvPr/>
        </p:nvSpPr>
        <p:spPr>
          <a:xfrm>
            <a:off x="2712343" y="2212975"/>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Mitose</a:t>
            </a:r>
          </a:p>
        </p:txBody>
      </p:sp>
      <p:sp>
        <p:nvSpPr>
          <p:cNvPr id="11" name="Pfeil nach rechts 10"/>
          <p:cNvSpPr/>
          <p:nvPr/>
        </p:nvSpPr>
        <p:spPr>
          <a:xfrm>
            <a:off x="4648299" y="4445372"/>
            <a:ext cx="1928812"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Humangenetik</a:t>
            </a:r>
          </a:p>
        </p:txBody>
      </p:sp>
      <p:sp>
        <p:nvSpPr>
          <p:cNvPr id="12" name="Pfeil nach rechts 11"/>
          <p:cNvSpPr/>
          <p:nvPr/>
        </p:nvSpPr>
        <p:spPr>
          <a:xfrm>
            <a:off x="2568327" y="4445372"/>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Mutation</a:t>
            </a:r>
          </a:p>
        </p:txBody>
      </p:sp>
      <p:sp>
        <p:nvSpPr>
          <p:cNvPr id="13" name="Pfeil nach rechts 12"/>
          <p:cNvSpPr/>
          <p:nvPr/>
        </p:nvSpPr>
        <p:spPr>
          <a:xfrm>
            <a:off x="6880100" y="4445372"/>
            <a:ext cx="2000250" cy="1000125"/>
          </a:xfrm>
          <a:prstGeom prst="rightArrow">
            <a:avLst>
              <a:gd name="adj1" fmla="val 61082"/>
              <a:gd name="adj2" fmla="val 50000"/>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Gentechnik/</a:t>
            </a:r>
            <a:br>
              <a:rPr lang="de-DE" dirty="0"/>
            </a:br>
            <a:r>
              <a:rPr lang="de-DE" dirty="0"/>
              <a:t>Gentherapie</a:t>
            </a:r>
          </a:p>
        </p:txBody>
      </p:sp>
      <p:sp>
        <p:nvSpPr>
          <p:cNvPr id="17" name="Textfeld 16"/>
          <p:cNvSpPr txBox="1"/>
          <p:nvPr/>
        </p:nvSpPr>
        <p:spPr>
          <a:xfrm>
            <a:off x="4572000" y="2132856"/>
            <a:ext cx="1143000" cy="26161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de-DE" sz="1100" b="1" dirty="0" smtClean="0"/>
              <a:t>Variabilität</a:t>
            </a:r>
            <a:endParaRPr lang="de-DE" sz="1100" b="1" dirty="0"/>
          </a:p>
        </p:txBody>
      </p:sp>
      <p:sp>
        <p:nvSpPr>
          <p:cNvPr id="25" name="Textfeld 24"/>
          <p:cNvSpPr txBox="1"/>
          <p:nvPr/>
        </p:nvSpPr>
        <p:spPr>
          <a:xfrm>
            <a:off x="2411760" y="4365104"/>
            <a:ext cx="1079500" cy="26161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de-DE" sz="1100" b="1" dirty="0" smtClean="0"/>
              <a:t>Variabilität</a:t>
            </a:r>
            <a:endParaRPr lang="de-DE" sz="1100" b="1" dirty="0"/>
          </a:p>
        </p:txBody>
      </p:sp>
      <p:sp>
        <p:nvSpPr>
          <p:cNvPr id="29" name="Textfeld 28"/>
          <p:cNvSpPr txBox="1"/>
          <p:nvPr/>
        </p:nvSpPr>
        <p:spPr>
          <a:xfrm>
            <a:off x="4860032" y="4221088"/>
            <a:ext cx="1080120" cy="43088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fontAlgn="auto">
              <a:spcBef>
                <a:spcPts val="0"/>
              </a:spcBef>
              <a:spcAft>
                <a:spcPts val="0"/>
              </a:spcAft>
              <a:defRPr/>
            </a:pPr>
            <a:r>
              <a:rPr lang="de-DE" sz="1100" b="1" dirty="0" smtClean="0"/>
              <a:t>Stammbaum</a:t>
            </a:r>
          </a:p>
          <a:p>
            <a:pPr algn="ctr" fontAlgn="auto">
              <a:spcBef>
                <a:spcPts val="0"/>
              </a:spcBef>
              <a:spcAft>
                <a:spcPts val="0"/>
              </a:spcAft>
              <a:defRPr/>
            </a:pPr>
            <a:r>
              <a:rPr lang="de-DE" sz="1100" b="1" dirty="0" smtClean="0"/>
              <a:t>(Evolution)</a:t>
            </a:r>
            <a:endParaRPr lang="de-DE" sz="1100" b="1" dirty="0"/>
          </a:p>
        </p:txBody>
      </p:sp>
      <p:sp>
        <p:nvSpPr>
          <p:cNvPr id="30" name="Textfeld 29"/>
          <p:cNvSpPr txBox="1"/>
          <p:nvPr/>
        </p:nvSpPr>
        <p:spPr>
          <a:xfrm>
            <a:off x="6516216" y="1628800"/>
            <a:ext cx="1143000" cy="261938"/>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de-DE" sz="1100" b="1" dirty="0" smtClean="0"/>
              <a:t>Variabilität</a:t>
            </a:r>
            <a:endParaRPr lang="de-DE" sz="1100" b="1" dirty="0"/>
          </a:p>
        </p:txBody>
      </p:sp>
      <p:sp>
        <p:nvSpPr>
          <p:cNvPr id="11284" name="Titel 39"/>
          <p:cNvSpPr>
            <a:spLocks noGrp="1"/>
          </p:cNvSpPr>
          <p:nvPr>
            <p:ph type="title"/>
          </p:nvPr>
        </p:nvSpPr>
        <p:spPr>
          <a:xfrm>
            <a:off x="611188" y="188913"/>
            <a:ext cx="7559675" cy="990600"/>
          </a:xfrm>
        </p:spPr>
        <p:txBody>
          <a:bodyPr/>
          <a:lstStyle/>
          <a:p>
            <a:pPr eaLnBrk="1" hangingPunct="1"/>
            <a:r>
              <a:rPr lang="de-DE" sz="3600" b="1" i="1" dirty="0" smtClean="0"/>
              <a:t>Möglichkeiten der Vernetzung</a:t>
            </a:r>
            <a:endParaRPr lang="de-DE" b="1" i="1" dirty="0" smtClean="0"/>
          </a:p>
        </p:txBody>
      </p:sp>
      <p:sp>
        <p:nvSpPr>
          <p:cNvPr id="32" name="Pfeil nach rechts 31"/>
          <p:cNvSpPr/>
          <p:nvPr/>
        </p:nvSpPr>
        <p:spPr>
          <a:xfrm>
            <a:off x="267494" y="4461396"/>
            <a:ext cx="2000250" cy="1000125"/>
          </a:xfrm>
          <a:prstGeom prst="rightArrow">
            <a:avLst>
              <a:gd name="adj1" fmla="val 61082"/>
              <a:gd name="adj2" fmla="val 50000"/>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DNA/</a:t>
            </a:r>
            <a:br>
              <a:rPr lang="de-DE" dirty="0"/>
            </a:br>
            <a:r>
              <a:rPr lang="de-DE" dirty="0"/>
              <a:t>Proteine</a:t>
            </a:r>
          </a:p>
        </p:txBody>
      </p:sp>
      <p:sp>
        <p:nvSpPr>
          <p:cNvPr id="24" name="Pfeil nach rechts 23"/>
          <p:cNvSpPr/>
          <p:nvPr/>
        </p:nvSpPr>
        <p:spPr>
          <a:xfrm>
            <a:off x="251520" y="2204864"/>
            <a:ext cx="1944216"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smtClean="0"/>
              <a:t>Zellkern und Chromosomen</a:t>
            </a:r>
            <a:endParaRPr lang="de-DE" dirty="0"/>
          </a:p>
        </p:txBody>
      </p:sp>
      <p:sp>
        <p:nvSpPr>
          <p:cNvPr id="26" name="Textfeld 25"/>
          <p:cNvSpPr txBox="1"/>
          <p:nvPr/>
        </p:nvSpPr>
        <p:spPr>
          <a:xfrm>
            <a:off x="332656" y="2132856"/>
            <a:ext cx="1143000" cy="26161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de-DE" sz="1100" b="1" dirty="0" smtClean="0"/>
              <a:t>DNA</a:t>
            </a:r>
            <a:endParaRPr lang="de-DE" sz="1100" b="1" dirty="0"/>
          </a:p>
        </p:txBody>
      </p:sp>
      <p:sp>
        <p:nvSpPr>
          <p:cNvPr id="27" name="Textfeld 26"/>
          <p:cNvSpPr txBox="1"/>
          <p:nvPr/>
        </p:nvSpPr>
        <p:spPr>
          <a:xfrm>
            <a:off x="539552" y="4149080"/>
            <a:ext cx="1143000" cy="430887"/>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de-DE" sz="1100" b="1" dirty="0" smtClean="0"/>
              <a:t>Gentechnik/</a:t>
            </a:r>
          </a:p>
          <a:p>
            <a:pPr algn="ctr" fontAlgn="auto">
              <a:spcBef>
                <a:spcPts val="0"/>
              </a:spcBef>
              <a:spcAft>
                <a:spcPts val="0"/>
              </a:spcAft>
              <a:defRPr/>
            </a:pPr>
            <a:r>
              <a:rPr lang="de-DE" sz="1100" b="1" dirty="0" smtClean="0"/>
              <a:t>Gentherapie</a:t>
            </a:r>
            <a:endParaRPr lang="de-DE" sz="1100" b="1" dirty="0"/>
          </a:p>
        </p:txBody>
      </p:sp>
      <p:sp>
        <p:nvSpPr>
          <p:cNvPr id="28" name="Textfeld 27"/>
          <p:cNvSpPr txBox="1"/>
          <p:nvPr/>
        </p:nvSpPr>
        <p:spPr>
          <a:xfrm>
            <a:off x="4572000" y="1772816"/>
            <a:ext cx="1143000" cy="26161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fontAlgn="auto">
              <a:spcBef>
                <a:spcPts val="0"/>
              </a:spcBef>
              <a:spcAft>
                <a:spcPts val="0"/>
              </a:spcAft>
              <a:defRPr/>
            </a:pPr>
            <a:r>
              <a:rPr lang="de-DE" sz="1100" b="1" dirty="0" smtClean="0"/>
              <a:t>Reproduktion</a:t>
            </a:r>
            <a:endParaRPr lang="de-DE" sz="1100" b="1" dirty="0"/>
          </a:p>
        </p:txBody>
      </p:sp>
      <p:sp>
        <p:nvSpPr>
          <p:cNvPr id="31" name="Textfeld 30"/>
          <p:cNvSpPr txBox="1"/>
          <p:nvPr/>
        </p:nvSpPr>
        <p:spPr>
          <a:xfrm>
            <a:off x="2339752" y="5301208"/>
            <a:ext cx="1143000" cy="430887"/>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de-DE" sz="1100" b="1" dirty="0" smtClean="0"/>
              <a:t>Evolutions-</a:t>
            </a:r>
            <a:r>
              <a:rPr lang="de-DE" sz="1100" b="1" dirty="0" err="1" smtClean="0"/>
              <a:t>faktoren</a:t>
            </a:r>
            <a:endParaRPr lang="de-DE" sz="1100" b="1" dirty="0"/>
          </a:p>
        </p:txBody>
      </p:sp>
      <p:sp>
        <p:nvSpPr>
          <p:cNvPr id="33" name="Textfeld 32"/>
          <p:cNvSpPr txBox="1"/>
          <p:nvPr/>
        </p:nvSpPr>
        <p:spPr>
          <a:xfrm>
            <a:off x="6525344" y="1988840"/>
            <a:ext cx="1143000" cy="430887"/>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de-DE" sz="1100" b="1" dirty="0" smtClean="0"/>
              <a:t>Künstliche</a:t>
            </a:r>
            <a:r>
              <a:rPr lang="de-DE" sz="1100" dirty="0" smtClean="0"/>
              <a:t> </a:t>
            </a:r>
            <a:r>
              <a:rPr lang="de-DE" sz="1100" b="1" dirty="0" smtClean="0"/>
              <a:t>Selektion</a:t>
            </a:r>
            <a:endParaRPr lang="de-DE" sz="1100" b="1" dirty="0"/>
          </a:p>
        </p:txBody>
      </p:sp>
      <p:sp>
        <p:nvSpPr>
          <p:cNvPr id="40" name="Textfeld 39"/>
          <p:cNvSpPr txBox="1"/>
          <p:nvPr/>
        </p:nvSpPr>
        <p:spPr>
          <a:xfrm>
            <a:off x="2555776" y="2132856"/>
            <a:ext cx="1143000" cy="26161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fontAlgn="auto">
              <a:spcBef>
                <a:spcPts val="0"/>
              </a:spcBef>
              <a:spcAft>
                <a:spcPts val="0"/>
              </a:spcAft>
              <a:defRPr/>
            </a:pPr>
            <a:r>
              <a:rPr lang="de-DE" sz="1100" b="1" dirty="0" smtClean="0"/>
              <a:t>Reproduktion</a:t>
            </a:r>
            <a:endParaRPr lang="de-DE" sz="1100" b="1" dirty="0"/>
          </a:p>
        </p:txBody>
      </p:sp>
      <p:sp>
        <p:nvSpPr>
          <p:cNvPr id="42" name="Textfeld 41"/>
          <p:cNvSpPr txBox="1"/>
          <p:nvPr/>
        </p:nvSpPr>
        <p:spPr>
          <a:xfrm>
            <a:off x="6444208" y="3068960"/>
            <a:ext cx="1224136" cy="26161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fontAlgn="auto">
              <a:spcBef>
                <a:spcPts val="0"/>
              </a:spcBef>
              <a:spcAft>
                <a:spcPts val="0"/>
              </a:spcAft>
              <a:defRPr/>
            </a:pPr>
            <a:r>
              <a:rPr lang="de-DE" sz="1100" b="1" dirty="0" smtClean="0"/>
              <a:t>Humangenetik</a:t>
            </a:r>
            <a:endParaRPr lang="de-DE" sz="1100" b="1" dirty="0"/>
          </a:p>
        </p:txBody>
      </p:sp>
      <p:sp>
        <p:nvSpPr>
          <p:cNvPr id="43" name="Textfeld 42"/>
          <p:cNvSpPr txBox="1"/>
          <p:nvPr/>
        </p:nvSpPr>
        <p:spPr>
          <a:xfrm>
            <a:off x="4860032" y="5301208"/>
            <a:ext cx="1080120" cy="60016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fontAlgn="auto">
              <a:spcBef>
                <a:spcPts val="0"/>
              </a:spcBef>
              <a:spcAft>
                <a:spcPts val="0"/>
              </a:spcAft>
              <a:defRPr/>
            </a:pPr>
            <a:r>
              <a:rPr lang="de-DE" sz="1100" b="1" dirty="0" smtClean="0"/>
              <a:t>Populations-</a:t>
            </a:r>
            <a:r>
              <a:rPr lang="de-DE" sz="1100" b="1" dirty="0" err="1" smtClean="0"/>
              <a:t>genetik</a:t>
            </a:r>
            <a:endParaRPr lang="de-DE" sz="1100" b="1" dirty="0" smtClean="0"/>
          </a:p>
          <a:p>
            <a:pPr algn="ctr" fontAlgn="auto">
              <a:spcBef>
                <a:spcPts val="0"/>
              </a:spcBef>
              <a:spcAft>
                <a:spcPts val="0"/>
              </a:spcAft>
              <a:defRPr/>
            </a:pPr>
            <a:r>
              <a:rPr lang="de-DE" sz="1100" b="1" dirty="0" smtClean="0"/>
              <a:t>(Evolution)</a:t>
            </a:r>
            <a:endParaRPr lang="de-DE" sz="1100" b="1" dirty="0"/>
          </a:p>
        </p:txBody>
      </p:sp>
      <p:sp>
        <p:nvSpPr>
          <p:cNvPr id="34" name="Textfeld 33"/>
          <p:cNvSpPr txBox="1"/>
          <p:nvPr/>
        </p:nvSpPr>
        <p:spPr>
          <a:xfrm>
            <a:off x="6948264" y="3933056"/>
            <a:ext cx="1224136" cy="26161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fontAlgn="auto">
              <a:spcBef>
                <a:spcPts val="0"/>
              </a:spcBef>
              <a:spcAft>
                <a:spcPts val="0"/>
              </a:spcAft>
              <a:defRPr/>
            </a:pPr>
            <a:r>
              <a:rPr lang="de-DE" sz="1100" b="1" dirty="0" smtClean="0"/>
              <a:t>DNA/Proteine</a:t>
            </a:r>
            <a:endParaRPr lang="de-DE" sz="1100" b="1" dirty="0"/>
          </a:p>
        </p:txBody>
      </p:sp>
      <p:sp>
        <p:nvSpPr>
          <p:cNvPr id="35" name="Textfeld 34"/>
          <p:cNvSpPr txBox="1"/>
          <p:nvPr/>
        </p:nvSpPr>
        <p:spPr>
          <a:xfrm>
            <a:off x="6948264" y="4293096"/>
            <a:ext cx="1224136" cy="26161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fontAlgn="auto">
              <a:spcBef>
                <a:spcPts val="0"/>
              </a:spcBef>
              <a:spcAft>
                <a:spcPts val="0"/>
              </a:spcAft>
              <a:defRPr/>
            </a:pPr>
            <a:r>
              <a:rPr lang="de-DE" sz="1100" b="1" dirty="0" smtClean="0"/>
              <a:t>Humangenetik</a:t>
            </a:r>
            <a:endParaRPr lang="de-DE" sz="11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linds(horizont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0"/>
                                        </p:tgtEl>
                                        <p:attrNameLst>
                                          <p:attrName>style.visibility</p:attrName>
                                        </p:attrNameLst>
                                      </p:cBhvr>
                                      <p:to>
                                        <p:strVal val="visible"/>
                                      </p:to>
                                    </p:set>
                                    <p:animEffect transition="in" filter="blinds(horizontal)">
                                      <p:cBhvr>
                                        <p:cTn id="12" dur="500"/>
                                        <p:tgtEl>
                                          <p:spTgt spid="4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blinds(horizontal)">
                                      <p:cBhvr>
                                        <p:cTn id="17" dur="5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linds(horizont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blinds(horizontal)">
                                      <p:cBhvr>
                                        <p:cTn id="27" dur="500"/>
                                        <p:tgtEl>
                                          <p:spTgt spid="3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3"/>
                                        </p:tgtEl>
                                        <p:attrNameLst>
                                          <p:attrName>style.visibility</p:attrName>
                                        </p:attrNameLst>
                                      </p:cBhvr>
                                      <p:to>
                                        <p:strVal val="visible"/>
                                      </p:to>
                                    </p:set>
                                    <p:animEffect transition="in" filter="blinds(horizontal)">
                                      <p:cBhvr>
                                        <p:cTn id="32" dur="500"/>
                                        <p:tgtEl>
                                          <p:spTgt spid="3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2"/>
                                        </p:tgtEl>
                                        <p:attrNameLst>
                                          <p:attrName>style.visibility</p:attrName>
                                        </p:attrNameLst>
                                      </p:cBhvr>
                                      <p:to>
                                        <p:strVal val="visible"/>
                                      </p:to>
                                    </p:set>
                                    <p:animEffect transition="in" filter="blinds(horizontal)">
                                      <p:cBhvr>
                                        <p:cTn id="37" dur="500"/>
                                        <p:tgtEl>
                                          <p:spTgt spid="4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blinds(horizontal)">
                                      <p:cBhvr>
                                        <p:cTn id="42" dur="500"/>
                                        <p:tgtEl>
                                          <p:spTgt spid="27"/>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blinds(horizontal)">
                                      <p:cBhvr>
                                        <p:cTn id="47" dur="500"/>
                                        <p:tgtEl>
                                          <p:spTgt spid="25"/>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1"/>
                                        </p:tgtEl>
                                        <p:attrNameLst>
                                          <p:attrName>style.visibility</p:attrName>
                                        </p:attrNameLst>
                                      </p:cBhvr>
                                      <p:to>
                                        <p:strVal val="visible"/>
                                      </p:to>
                                    </p:set>
                                    <p:animEffect transition="in" filter="blinds(horizontal)">
                                      <p:cBhvr>
                                        <p:cTn id="52" dur="500"/>
                                        <p:tgtEl>
                                          <p:spTgt spid="31"/>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blinds(horizontal)">
                                      <p:cBhvr>
                                        <p:cTn id="57" dur="500"/>
                                        <p:tgtEl>
                                          <p:spTgt spid="29"/>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blinds(horizontal)">
                                      <p:cBhvr>
                                        <p:cTn id="62" dur="500"/>
                                        <p:tgtEl>
                                          <p:spTgt spid="43"/>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34"/>
                                        </p:tgtEl>
                                        <p:attrNameLst>
                                          <p:attrName>style.visibility</p:attrName>
                                        </p:attrNameLst>
                                      </p:cBhvr>
                                      <p:to>
                                        <p:strVal val="visible"/>
                                      </p:to>
                                    </p:set>
                                    <p:animEffect transition="in" filter="blinds(horizontal)">
                                      <p:cBhvr>
                                        <p:cTn id="67" dur="500"/>
                                        <p:tgtEl>
                                          <p:spTgt spid="34"/>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35"/>
                                        </p:tgtEl>
                                        <p:attrNameLst>
                                          <p:attrName>style.visibility</p:attrName>
                                        </p:attrNameLst>
                                      </p:cBhvr>
                                      <p:to>
                                        <p:strVal val="visible"/>
                                      </p:to>
                                    </p:set>
                                    <p:animEffect transition="in" filter="blinds(horizontal)">
                                      <p:cBhvr>
                                        <p:cTn id="7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5" grpId="0" animBg="1"/>
      <p:bldP spid="29" grpId="0" animBg="1"/>
      <p:bldP spid="30" grpId="0" animBg="1"/>
      <p:bldP spid="26" grpId="0" animBg="1"/>
      <p:bldP spid="27" grpId="0" animBg="1"/>
      <p:bldP spid="28" grpId="0" animBg="1"/>
      <p:bldP spid="31" grpId="0" animBg="1"/>
      <p:bldP spid="33" grpId="0" animBg="1"/>
      <p:bldP spid="40" grpId="0" animBg="1"/>
      <p:bldP spid="42" grpId="0" animBg="1"/>
      <p:bldP spid="43" grpId="0" animBg="1"/>
      <p:bldP spid="34" grpId="0" animBg="1"/>
      <p:bldP spid="3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feil nach rechts 7"/>
          <p:cNvSpPr/>
          <p:nvPr/>
        </p:nvSpPr>
        <p:spPr>
          <a:xfrm>
            <a:off x="6672783" y="2205038"/>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Mendel</a:t>
            </a:r>
          </a:p>
        </p:txBody>
      </p:sp>
      <p:sp>
        <p:nvSpPr>
          <p:cNvPr id="9" name="Pfeil nach rechts 8"/>
          <p:cNvSpPr/>
          <p:nvPr/>
        </p:nvSpPr>
        <p:spPr>
          <a:xfrm>
            <a:off x="4733007" y="2205038"/>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Meiose</a:t>
            </a:r>
          </a:p>
        </p:txBody>
      </p:sp>
      <p:sp>
        <p:nvSpPr>
          <p:cNvPr id="10" name="Pfeil nach rechts 9"/>
          <p:cNvSpPr/>
          <p:nvPr/>
        </p:nvSpPr>
        <p:spPr>
          <a:xfrm>
            <a:off x="2712343" y="2212975"/>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Mitose</a:t>
            </a:r>
          </a:p>
        </p:txBody>
      </p:sp>
      <p:sp>
        <p:nvSpPr>
          <p:cNvPr id="11" name="Pfeil nach rechts 10"/>
          <p:cNvSpPr/>
          <p:nvPr/>
        </p:nvSpPr>
        <p:spPr>
          <a:xfrm>
            <a:off x="4648299" y="4445372"/>
            <a:ext cx="1928812"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Humangenetik</a:t>
            </a:r>
          </a:p>
        </p:txBody>
      </p:sp>
      <p:sp>
        <p:nvSpPr>
          <p:cNvPr id="12" name="Pfeil nach rechts 11"/>
          <p:cNvSpPr/>
          <p:nvPr/>
        </p:nvSpPr>
        <p:spPr>
          <a:xfrm>
            <a:off x="2568327" y="4445372"/>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Mutation</a:t>
            </a:r>
          </a:p>
        </p:txBody>
      </p:sp>
      <p:sp>
        <p:nvSpPr>
          <p:cNvPr id="13" name="Pfeil nach rechts 12"/>
          <p:cNvSpPr/>
          <p:nvPr/>
        </p:nvSpPr>
        <p:spPr>
          <a:xfrm>
            <a:off x="6880100" y="4437112"/>
            <a:ext cx="2000250" cy="1000125"/>
          </a:xfrm>
          <a:prstGeom prst="rightArrow">
            <a:avLst>
              <a:gd name="adj1" fmla="val 61082"/>
              <a:gd name="adj2" fmla="val 50000"/>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Gentechnik/</a:t>
            </a:r>
            <a:br>
              <a:rPr lang="de-DE" dirty="0"/>
            </a:br>
            <a:r>
              <a:rPr lang="de-DE" dirty="0"/>
              <a:t>Gentherapie</a:t>
            </a:r>
          </a:p>
        </p:txBody>
      </p:sp>
      <p:sp>
        <p:nvSpPr>
          <p:cNvPr id="11273" name="Textfeld 18"/>
          <p:cNvSpPr txBox="1">
            <a:spLocks noChangeArrowheads="1"/>
          </p:cNvSpPr>
          <p:nvPr/>
        </p:nvSpPr>
        <p:spPr bwMode="auto">
          <a:xfrm>
            <a:off x="4716016" y="3429000"/>
            <a:ext cx="1800200" cy="523220"/>
          </a:xfrm>
          <a:prstGeom prst="rect">
            <a:avLst/>
          </a:prstGeom>
          <a:noFill/>
          <a:ln w="9525">
            <a:noFill/>
            <a:miter lim="800000"/>
            <a:headEnd/>
            <a:tailEnd/>
          </a:ln>
        </p:spPr>
        <p:txBody>
          <a:bodyPr wrap="square">
            <a:spAutoFit/>
          </a:bodyPr>
          <a:lstStyle/>
          <a:p>
            <a:r>
              <a:rPr lang="de-DE" sz="1400" b="1" dirty="0" smtClean="0">
                <a:latin typeface="Calibri" pitchFamily="34" charset="0"/>
              </a:rPr>
              <a:t>Vergleich Mitose-Meiose</a:t>
            </a:r>
            <a:endParaRPr lang="de-DE" sz="1400" b="1" dirty="0">
              <a:latin typeface="Calibri" pitchFamily="34" charset="0"/>
            </a:endParaRPr>
          </a:p>
        </p:txBody>
      </p:sp>
      <p:sp>
        <p:nvSpPr>
          <p:cNvPr id="34" name="Textfeld 33"/>
          <p:cNvSpPr txBox="1"/>
          <p:nvPr/>
        </p:nvSpPr>
        <p:spPr>
          <a:xfrm>
            <a:off x="6876256" y="5373216"/>
            <a:ext cx="571500" cy="307975"/>
          </a:xfrm>
          <a:prstGeom prst="rect">
            <a:avLst/>
          </a:prstGeom>
          <a:solidFill>
            <a:schemeClr val="bg2">
              <a:lumMod val="25000"/>
            </a:schemeClr>
          </a:solidFill>
          <a:ln/>
        </p:spPr>
        <p:style>
          <a:lnRef idx="1">
            <a:schemeClr val="accent4"/>
          </a:lnRef>
          <a:fillRef idx="3">
            <a:schemeClr val="accent4"/>
          </a:fillRef>
          <a:effectRef idx="2">
            <a:schemeClr val="accent4"/>
          </a:effectRef>
          <a:fontRef idx="minor">
            <a:schemeClr val="lt1"/>
          </a:fontRef>
        </p:style>
        <p:txBody>
          <a:bodyPr>
            <a:spAutoFit/>
          </a:bodyPr>
          <a:lstStyle/>
          <a:p>
            <a:pPr fontAlgn="auto">
              <a:spcBef>
                <a:spcPts val="0"/>
              </a:spcBef>
              <a:spcAft>
                <a:spcPts val="0"/>
              </a:spcAft>
              <a:defRPr/>
            </a:pPr>
            <a:r>
              <a:rPr lang="de-DE" sz="1400" dirty="0">
                <a:hlinkClick r:id="rId3" action="ppaction://hlinkfile"/>
              </a:rPr>
              <a:t>Niko</a:t>
            </a:r>
            <a:endParaRPr lang="de-DE" sz="1400" dirty="0"/>
          </a:p>
        </p:txBody>
      </p:sp>
      <p:sp>
        <p:nvSpPr>
          <p:cNvPr id="35" name="Textfeld 34"/>
          <p:cNvSpPr txBox="1"/>
          <p:nvPr/>
        </p:nvSpPr>
        <p:spPr>
          <a:xfrm>
            <a:off x="4792588" y="3049017"/>
            <a:ext cx="571500" cy="307975"/>
          </a:xfrm>
          <a:prstGeom prst="rect">
            <a:avLst/>
          </a:prstGeom>
          <a:solidFill>
            <a:schemeClr val="bg2">
              <a:lumMod val="25000"/>
            </a:schemeClr>
          </a:solidFill>
          <a:ln/>
        </p:spPr>
        <p:style>
          <a:lnRef idx="1">
            <a:schemeClr val="accent4"/>
          </a:lnRef>
          <a:fillRef idx="3">
            <a:schemeClr val="accent4"/>
          </a:fillRef>
          <a:effectRef idx="2">
            <a:schemeClr val="accent4"/>
          </a:effectRef>
          <a:fontRef idx="minor">
            <a:schemeClr val="lt1"/>
          </a:fontRef>
        </p:style>
        <p:txBody>
          <a:bodyPr>
            <a:spAutoFit/>
          </a:bodyPr>
          <a:lstStyle/>
          <a:p>
            <a:pPr fontAlgn="auto">
              <a:spcBef>
                <a:spcPts val="0"/>
              </a:spcBef>
              <a:spcAft>
                <a:spcPts val="0"/>
              </a:spcAft>
              <a:defRPr/>
            </a:pPr>
            <a:r>
              <a:rPr lang="de-DE" sz="1400" dirty="0">
                <a:hlinkClick r:id="rId4" action="ppaction://hlinkfile"/>
              </a:rPr>
              <a:t>Niko</a:t>
            </a:r>
            <a:endParaRPr lang="de-DE" sz="1400" dirty="0"/>
          </a:p>
        </p:txBody>
      </p:sp>
      <p:sp>
        <p:nvSpPr>
          <p:cNvPr id="36" name="Textfeld 35"/>
          <p:cNvSpPr txBox="1"/>
          <p:nvPr/>
        </p:nvSpPr>
        <p:spPr>
          <a:xfrm>
            <a:off x="6660232" y="3049017"/>
            <a:ext cx="571500" cy="307975"/>
          </a:xfrm>
          <a:prstGeom prst="rect">
            <a:avLst/>
          </a:prstGeom>
          <a:solidFill>
            <a:schemeClr val="bg2">
              <a:lumMod val="25000"/>
            </a:schemeClr>
          </a:solidFill>
          <a:ln/>
        </p:spPr>
        <p:style>
          <a:lnRef idx="1">
            <a:schemeClr val="accent4"/>
          </a:lnRef>
          <a:fillRef idx="3">
            <a:schemeClr val="accent4"/>
          </a:fillRef>
          <a:effectRef idx="2">
            <a:schemeClr val="accent4"/>
          </a:effectRef>
          <a:fontRef idx="minor">
            <a:schemeClr val="lt1"/>
          </a:fontRef>
        </p:style>
        <p:txBody>
          <a:bodyPr>
            <a:spAutoFit/>
          </a:bodyPr>
          <a:lstStyle/>
          <a:p>
            <a:pPr fontAlgn="auto">
              <a:spcBef>
                <a:spcPts val="0"/>
              </a:spcBef>
              <a:spcAft>
                <a:spcPts val="0"/>
              </a:spcAft>
              <a:defRPr/>
            </a:pPr>
            <a:r>
              <a:rPr lang="de-DE" sz="1400" dirty="0">
                <a:hlinkClick r:id="rId5" action="ppaction://hlinkfile"/>
              </a:rPr>
              <a:t>Niko</a:t>
            </a:r>
            <a:endParaRPr lang="de-DE" sz="1400" dirty="0"/>
          </a:p>
        </p:txBody>
      </p:sp>
      <p:sp>
        <p:nvSpPr>
          <p:cNvPr id="38" name="Textfeld 37"/>
          <p:cNvSpPr txBox="1"/>
          <p:nvPr/>
        </p:nvSpPr>
        <p:spPr>
          <a:xfrm>
            <a:off x="4648572" y="5301208"/>
            <a:ext cx="571500" cy="307975"/>
          </a:xfrm>
          <a:prstGeom prst="rect">
            <a:avLst/>
          </a:prstGeom>
          <a:solidFill>
            <a:schemeClr val="bg2">
              <a:lumMod val="25000"/>
            </a:schemeClr>
          </a:solidFill>
          <a:ln/>
        </p:spPr>
        <p:style>
          <a:lnRef idx="1">
            <a:schemeClr val="accent4"/>
          </a:lnRef>
          <a:fillRef idx="3">
            <a:schemeClr val="accent4"/>
          </a:fillRef>
          <a:effectRef idx="2">
            <a:schemeClr val="accent4"/>
          </a:effectRef>
          <a:fontRef idx="minor">
            <a:schemeClr val="lt1"/>
          </a:fontRef>
        </p:style>
        <p:txBody>
          <a:bodyPr>
            <a:spAutoFit/>
          </a:bodyPr>
          <a:lstStyle/>
          <a:p>
            <a:pPr fontAlgn="auto">
              <a:spcBef>
                <a:spcPts val="0"/>
              </a:spcBef>
              <a:spcAft>
                <a:spcPts val="0"/>
              </a:spcAft>
              <a:defRPr/>
            </a:pPr>
            <a:r>
              <a:rPr lang="de-DE" sz="1400" dirty="0">
                <a:hlinkClick r:id="rId6" action="ppaction://hlinkfile"/>
              </a:rPr>
              <a:t>Niko</a:t>
            </a:r>
            <a:endParaRPr lang="de-DE" sz="1400" dirty="0"/>
          </a:p>
        </p:txBody>
      </p:sp>
      <p:sp>
        <p:nvSpPr>
          <p:cNvPr id="39" name="Textfeld 38"/>
          <p:cNvSpPr txBox="1"/>
          <p:nvPr/>
        </p:nvSpPr>
        <p:spPr>
          <a:xfrm>
            <a:off x="323528" y="5373216"/>
            <a:ext cx="571500" cy="307975"/>
          </a:xfrm>
          <a:prstGeom prst="rect">
            <a:avLst/>
          </a:prstGeom>
          <a:solidFill>
            <a:schemeClr val="bg2">
              <a:lumMod val="25000"/>
            </a:schemeClr>
          </a:solidFill>
          <a:ln/>
        </p:spPr>
        <p:style>
          <a:lnRef idx="1">
            <a:schemeClr val="accent4"/>
          </a:lnRef>
          <a:fillRef idx="3">
            <a:schemeClr val="accent4"/>
          </a:fillRef>
          <a:effectRef idx="2">
            <a:schemeClr val="accent4"/>
          </a:effectRef>
          <a:fontRef idx="minor">
            <a:schemeClr val="lt1"/>
          </a:fontRef>
        </p:style>
        <p:txBody>
          <a:bodyPr>
            <a:spAutoFit/>
          </a:bodyPr>
          <a:lstStyle/>
          <a:p>
            <a:pPr fontAlgn="auto">
              <a:spcBef>
                <a:spcPts val="0"/>
              </a:spcBef>
              <a:spcAft>
                <a:spcPts val="0"/>
              </a:spcAft>
              <a:defRPr/>
            </a:pPr>
            <a:r>
              <a:rPr lang="de-DE" sz="1400" dirty="0">
                <a:hlinkClick r:id="rId7" action="ppaction://hlinkfile"/>
              </a:rPr>
              <a:t>Niko</a:t>
            </a:r>
            <a:endParaRPr lang="de-DE" sz="1400" dirty="0"/>
          </a:p>
        </p:txBody>
      </p:sp>
      <p:sp>
        <p:nvSpPr>
          <p:cNvPr id="11284" name="Titel 39"/>
          <p:cNvSpPr>
            <a:spLocks noGrp="1"/>
          </p:cNvSpPr>
          <p:nvPr>
            <p:ph type="title"/>
          </p:nvPr>
        </p:nvSpPr>
        <p:spPr>
          <a:xfrm>
            <a:off x="611188" y="188913"/>
            <a:ext cx="7559675" cy="990600"/>
          </a:xfrm>
        </p:spPr>
        <p:txBody>
          <a:bodyPr/>
          <a:lstStyle/>
          <a:p>
            <a:pPr eaLnBrk="1" hangingPunct="1"/>
            <a:r>
              <a:rPr lang="de-DE" sz="3600" b="1" i="1" dirty="0" smtClean="0"/>
              <a:t>Nikos</a:t>
            </a:r>
            <a:endParaRPr lang="de-DE" b="1" i="1" dirty="0" smtClean="0"/>
          </a:p>
        </p:txBody>
      </p:sp>
      <p:sp>
        <p:nvSpPr>
          <p:cNvPr id="32" name="Pfeil nach rechts 31"/>
          <p:cNvSpPr/>
          <p:nvPr/>
        </p:nvSpPr>
        <p:spPr>
          <a:xfrm>
            <a:off x="267494" y="4437112"/>
            <a:ext cx="2000250" cy="1000125"/>
          </a:xfrm>
          <a:prstGeom prst="rightArrow">
            <a:avLst>
              <a:gd name="adj1" fmla="val 61082"/>
              <a:gd name="adj2" fmla="val 50000"/>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DNA/</a:t>
            </a:r>
            <a:br>
              <a:rPr lang="de-DE" dirty="0"/>
            </a:br>
            <a:r>
              <a:rPr lang="de-DE" dirty="0"/>
              <a:t>Proteine</a:t>
            </a:r>
          </a:p>
        </p:txBody>
      </p:sp>
      <p:sp>
        <p:nvSpPr>
          <p:cNvPr id="24" name="Pfeil nach rechts 23"/>
          <p:cNvSpPr/>
          <p:nvPr/>
        </p:nvSpPr>
        <p:spPr>
          <a:xfrm>
            <a:off x="251520" y="2204864"/>
            <a:ext cx="1944216"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smtClean="0"/>
              <a:t>Zellkern und Chromosomen</a:t>
            </a:r>
            <a:endParaRPr lang="de-DE" dirty="0"/>
          </a:p>
        </p:txBody>
      </p:sp>
      <p:sp>
        <p:nvSpPr>
          <p:cNvPr id="28" name="Textfeld 18"/>
          <p:cNvSpPr txBox="1">
            <a:spLocks noChangeArrowheads="1"/>
          </p:cNvSpPr>
          <p:nvPr/>
        </p:nvSpPr>
        <p:spPr bwMode="auto">
          <a:xfrm>
            <a:off x="251520" y="5733256"/>
            <a:ext cx="1800200" cy="307777"/>
          </a:xfrm>
          <a:prstGeom prst="rect">
            <a:avLst/>
          </a:prstGeom>
          <a:noFill/>
          <a:ln w="9525">
            <a:noFill/>
            <a:miter lim="800000"/>
            <a:headEnd/>
            <a:tailEnd/>
          </a:ln>
        </p:spPr>
        <p:txBody>
          <a:bodyPr wrap="square">
            <a:spAutoFit/>
          </a:bodyPr>
          <a:lstStyle/>
          <a:p>
            <a:r>
              <a:rPr lang="de-DE" sz="1400" b="1" dirty="0" smtClean="0">
                <a:latin typeface="Calibri" pitchFamily="34" charset="0"/>
              </a:rPr>
              <a:t>DNA und Protein</a:t>
            </a:r>
            <a:endParaRPr lang="de-DE" sz="1400" b="1" dirty="0">
              <a:latin typeface="Calibri" pitchFamily="34" charset="0"/>
            </a:endParaRPr>
          </a:p>
        </p:txBody>
      </p:sp>
      <p:sp>
        <p:nvSpPr>
          <p:cNvPr id="31" name="Textfeld 18"/>
          <p:cNvSpPr txBox="1">
            <a:spLocks noChangeArrowheads="1"/>
          </p:cNvSpPr>
          <p:nvPr/>
        </p:nvSpPr>
        <p:spPr bwMode="auto">
          <a:xfrm>
            <a:off x="4572000" y="5661248"/>
            <a:ext cx="1800200" cy="523220"/>
          </a:xfrm>
          <a:prstGeom prst="rect">
            <a:avLst/>
          </a:prstGeom>
          <a:noFill/>
          <a:ln w="9525">
            <a:noFill/>
            <a:miter lim="800000"/>
            <a:headEnd/>
            <a:tailEnd/>
          </a:ln>
        </p:spPr>
        <p:txBody>
          <a:bodyPr wrap="square">
            <a:spAutoFit/>
          </a:bodyPr>
          <a:lstStyle/>
          <a:p>
            <a:r>
              <a:rPr lang="de-DE" sz="1400" b="1" dirty="0" smtClean="0">
                <a:latin typeface="Calibri" pitchFamily="34" charset="0"/>
              </a:rPr>
              <a:t>Stammbaumanalyse</a:t>
            </a:r>
          </a:p>
          <a:p>
            <a:r>
              <a:rPr lang="de-DE" sz="1400" b="1" dirty="0" smtClean="0">
                <a:latin typeface="Calibri" pitchFamily="34" charset="0"/>
              </a:rPr>
              <a:t>Fruchtwasseranalyse</a:t>
            </a:r>
            <a:endParaRPr lang="de-DE" sz="1400" b="1" dirty="0">
              <a:latin typeface="Calibri" pitchFamily="34" charset="0"/>
            </a:endParaRPr>
          </a:p>
        </p:txBody>
      </p:sp>
      <p:sp>
        <p:nvSpPr>
          <p:cNvPr id="33" name="Textfeld 18"/>
          <p:cNvSpPr txBox="1">
            <a:spLocks noChangeArrowheads="1"/>
          </p:cNvSpPr>
          <p:nvPr/>
        </p:nvSpPr>
        <p:spPr bwMode="auto">
          <a:xfrm>
            <a:off x="6804248" y="5713511"/>
            <a:ext cx="1800200" cy="307777"/>
          </a:xfrm>
          <a:prstGeom prst="rect">
            <a:avLst/>
          </a:prstGeom>
          <a:noFill/>
          <a:ln w="9525">
            <a:noFill/>
            <a:miter lim="800000"/>
            <a:headEnd/>
            <a:tailEnd/>
          </a:ln>
        </p:spPr>
        <p:txBody>
          <a:bodyPr wrap="square">
            <a:spAutoFit/>
          </a:bodyPr>
          <a:lstStyle/>
          <a:p>
            <a:r>
              <a:rPr lang="de-DE" sz="1400" b="1" dirty="0" smtClean="0">
                <a:latin typeface="Calibri" pitchFamily="34" charset="0"/>
              </a:rPr>
              <a:t>Gentechnik</a:t>
            </a:r>
            <a:endParaRPr lang="de-DE" sz="1400" b="1" dirty="0">
              <a:latin typeface="Calibri" pitchFamily="34" charset="0"/>
            </a:endParaRPr>
          </a:p>
        </p:txBody>
      </p:sp>
      <p:sp>
        <p:nvSpPr>
          <p:cNvPr id="37" name="Textfeld 18"/>
          <p:cNvSpPr txBox="1">
            <a:spLocks noChangeArrowheads="1"/>
          </p:cNvSpPr>
          <p:nvPr/>
        </p:nvSpPr>
        <p:spPr bwMode="auto">
          <a:xfrm>
            <a:off x="6588224" y="3429000"/>
            <a:ext cx="1800200" cy="307777"/>
          </a:xfrm>
          <a:prstGeom prst="rect">
            <a:avLst/>
          </a:prstGeom>
          <a:noFill/>
          <a:ln w="9525">
            <a:noFill/>
            <a:miter lim="800000"/>
            <a:headEnd/>
            <a:tailEnd/>
          </a:ln>
        </p:spPr>
        <p:txBody>
          <a:bodyPr wrap="square">
            <a:spAutoFit/>
          </a:bodyPr>
          <a:lstStyle/>
          <a:p>
            <a:r>
              <a:rPr lang="de-DE" sz="1400" b="1" dirty="0" smtClean="0">
                <a:latin typeface="Calibri" pitchFamily="34" charset="0"/>
              </a:rPr>
              <a:t>MENDELSCHE Regeln</a:t>
            </a:r>
            <a:endParaRPr lang="de-DE" sz="1400" b="1" dirty="0">
              <a:latin typeface="Calibri" pitchFamily="34" charset="0"/>
            </a:endParaRPr>
          </a:p>
        </p:txBody>
      </p:sp>
      <p:grpSp>
        <p:nvGrpSpPr>
          <p:cNvPr id="27" name="Gruppieren 26"/>
          <p:cNvGrpSpPr/>
          <p:nvPr/>
        </p:nvGrpSpPr>
        <p:grpSpPr>
          <a:xfrm>
            <a:off x="2051720" y="5857527"/>
            <a:ext cx="1584176" cy="739825"/>
            <a:chOff x="2267744" y="5445224"/>
            <a:chExt cx="1584176" cy="739825"/>
          </a:xfrm>
        </p:grpSpPr>
        <p:sp>
          <p:nvSpPr>
            <p:cNvPr id="26" name="Rechteck 25"/>
            <p:cNvSpPr/>
            <p:nvPr/>
          </p:nvSpPr>
          <p:spPr>
            <a:xfrm>
              <a:off x="2267744" y="5445224"/>
              <a:ext cx="1584176" cy="72008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lang="de-DE" dirty="0" smtClean="0"/>
            </a:p>
          </p:txBody>
        </p:sp>
        <p:sp>
          <p:nvSpPr>
            <p:cNvPr id="29" name="Textfeld 28"/>
            <p:cNvSpPr txBox="1"/>
            <p:nvPr/>
          </p:nvSpPr>
          <p:spPr>
            <a:xfrm>
              <a:off x="2339752" y="5517232"/>
              <a:ext cx="571500" cy="307975"/>
            </a:xfrm>
            <a:prstGeom prst="rect">
              <a:avLst/>
            </a:prstGeom>
            <a:solidFill>
              <a:schemeClr val="bg2">
                <a:lumMod val="25000"/>
              </a:schemeClr>
            </a:solidFill>
            <a:ln/>
          </p:spPr>
          <p:style>
            <a:lnRef idx="1">
              <a:schemeClr val="accent4"/>
            </a:lnRef>
            <a:fillRef idx="3">
              <a:schemeClr val="accent4"/>
            </a:fillRef>
            <a:effectRef idx="2">
              <a:schemeClr val="accent4"/>
            </a:effectRef>
            <a:fontRef idx="minor">
              <a:schemeClr val="lt1"/>
            </a:fontRef>
          </p:style>
          <p:txBody>
            <a:bodyPr>
              <a:spAutoFit/>
            </a:bodyPr>
            <a:lstStyle/>
            <a:p>
              <a:pPr fontAlgn="auto">
                <a:spcBef>
                  <a:spcPts val="0"/>
                </a:spcBef>
                <a:spcAft>
                  <a:spcPts val="0"/>
                </a:spcAft>
                <a:defRPr/>
              </a:pPr>
              <a:r>
                <a:rPr lang="de-DE" sz="1400" dirty="0">
                  <a:hlinkClick r:id="rId8" action="ppaction://hlinkfile"/>
                </a:rPr>
                <a:t>Niko</a:t>
              </a:r>
              <a:endParaRPr lang="de-DE" sz="1400" dirty="0"/>
            </a:p>
          </p:txBody>
        </p:sp>
        <p:sp>
          <p:nvSpPr>
            <p:cNvPr id="30" name="Textfeld 18"/>
            <p:cNvSpPr txBox="1">
              <a:spLocks noChangeArrowheads="1"/>
            </p:cNvSpPr>
            <p:nvPr/>
          </p:nvSpPr>
          <p:spPr bwMode="auto">
            <a:xfrm>
              <a:off x="2267744" y="5877272"/>
              <a:ext cx="1584176" cy="307777"/>
            </a:xfrm>
            <a:prstGeom prst="rect">
              <a:avLst/>
            </a:prstGeom>
            <a:noFill/>
            <a:ln w="9525">
              <a:noFill/>
              <a:miter lim="800000"/>
              <a:headEnd/>
              <a:tailEnd/>
            </a:ln>
          </p:spPr>
          <p:txBody>
            <a:bodyPr wrap="square">
              <a:spAutoFit/>
            </a:bodyPr>
            <a:lstStyle/>
            <a:p>
              <a:r>
                <a:rPr lang="de-DE" sz="1400" b="1" dirty="0" smtClean="0">
                  <a:latin typeface="Calibri" pitchFamily="34" charset="0"/>
                </a:rPr>
                <a:t>Evolutionsfaktoren</a:t>
              </a:r>
              <a:endParaRPr lang="de-DE" sz="1400" b="1" dirty="0">
                <a:latin typeface="Calibri"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blinds(horizontal)">
                                      <p:cBhvr>
                                        <p:cTn id="7" dur="500"/>
                                        <p:tgtEl>
                                          <p:spTgt spid="3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273"/>
                                        </p:tgtEl>
                                        <p:attrNameLst>
                                          <p:attrName>style.visibility</p:attrName>
                                        </p:attrNameLst>
                                      </p:cBhvr>
                                      <p:to>
                                        <p:strVal val="visible"/>
                                      </p:to>
                                    </p:set>
                                    <p:animEffect transition="in" filter="blinds(horizontal)">
                                      <p:cBhvr>
                                        <p:cTn id="10" dur="500"/>
                                        <p:tgtEl>
                                          <p:spTgt spid="11273"/>
                                        </p:tgtEl>
                                      </p:cBhvr>
                                    </p:animEffect>
                                  </p:childTnLst>
                                </p:cTn>
                              </p:par>
                            </p:childTnLst>
                          </p:cTn>
                        </p:par>
                        <p:par>
                          <p:cTn id="11" fill="hold">
                            <p:stCondLst>
                              <p:cond delay="500"/>
                            </p:stCondLst>
                            <p:childTnLst>
                              <p:par>
                                <p:cTn id="12" presetID="3" presetClass="entr" presetSubtype="10" fill="hold" grpId="0" nodeType="afterEffect">
                                  <p:stCondLst>
                                    <p:cond delay="0"/>
                                  </p:stCondLst>
                                  <p:childTnLst>
                                    <p:set>
                                      <p:cBhvr>
                                        <p:cTn id="13" dur="1" fill="hold">
                                          <p:stCondLst>
                                            <p:cond delay="0"/>
                                          </p:stCondLst>
                                        </p:cTn>
                                        <p:tgtEl>
                                          <p:spTgt spid="36"/>
                                        </p:tgtEl>
                                        <p:attrNameLst>
                                          <p:attrName>style.visibility</p:attrName>
                                        </p:attrNameLst>
                                      </p:cBhvr>
                                      <p:to>
                                        <p:strVal val="visible"/>
                                      </p:to>
                                    </p:set>
                                    <p:animEffect transition="in" filter="blinds(horizontal)">
                                      <p:cBhvr>
                                        <p:cTn id="14" dur="500"/>
                                        <p:tgtEl>
                                          <p:spTgt spid="36"/>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blinds(horizontal)">
                                      <p:cBhvr>
                                        <p:cTn id="17" dur="500"/>
                                        <p:tgtEl>
                                          <p:spTgt spid="37"/>
                                        </p:tgtEl>
                                      </p:cBhvr>
                                    </p:animEffect>
                                  </p:childTnLst>
                                </p:cTn>
                              </p:par>
                            </p:childTnLst>
                          </p:cTn>
                        </p:par>
                        <p:par>
                          <p:cTn id="18" fill="hold">
                            <p:stCondLst>
                              <p:cond delay="1000"/>
                            </p:stCondLst>
                            <p:childTnLst>
                              <p:par>
                                <p:cTn id="19" presetID="3" presetClass="entr" presetSubtype="10" fill="hold" grpId="0" nodeType="afterEffect">
                                  <p:stCondLst>
                                    <p:cond delay="0"/>
                                  </p:stCondLst>
                                  <p:childTnLst>
                                    <p:set>
                                      <p:cBhvr>
                                        <p:cTn id="20" dur="1" fill="hold">
                                          <p:stCondLst>
                                            <p:cond delay="0"/>
                                          </p:stCondLst>
                                        </p:cTn>
                                        <p:tgtEl>
                                          <p:spTgt spid="39"/>
                                        </p:tgtEl>
                                        <p:attrNameLst>
                                          <p:attrName>style.visibility</p:attrName>
                                        </p:attrNameLst>
                                      </p:cBhvr>
                                      <p:to>
                                        <p:strVal val="visible"/>
                                      </p:to>
                                    </p:set>
                                    <p:animEffect transition="in" filter="blinds(horizontal)">
                                      <p:cBhvr>
                                        <p:cTn id="21" dur="500"/>
                                        <p:tgtEl>
                                          <p:spTgt spid="39"/>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blinds(horizontal)">
                                      <p:cBhvr>
                                        <p:cTn id="24" dur="500"/>
                                        <p:tgtEl>
                                          <p:spTgt spid="28"/>
                                        </p:tgtEl>
                                      </p:cBhvr>
                                    </p:animEffect>
                                  </p:childTnLst>
                                </p:cTn>
                              </p:par>
                            </p:childTnLst>
                          </p:cTn>
                        </p:par>
                        <p:par>
                          <p:cTn id="25" fill="hold">
                            <p:stCondLst>
                              <p:cond delay="1500"/>
                            </p:stCondLst>
                            <p:childTnLst>
                              <p:par>
                                <p:cTn id="26" presetID="3" presetClass="entr" presetSubtype="10" fill="hold" grpId="0" nodeType="afterEffect">
                                  <p:stCondLst>
                                    <p:cond delay="0"/>
                                  </p:stCondLst>
                                  <p:childTnLst>
                                    <p:set>
                                      <p:cBhvr>
                                        <p:cTn id="27" dur="1" fill="hold">
                                          <p:stCondLst>
                                            <p:cond delay="0"/>
                                          </p:stCondLst>
                                        </p:cTn>
                                        <p:tgtEl>
                                          <p:spTgt spid="38"/>
                                        </p:tgtEl>
                                        <p:attrNameLst>
                                          <p:attrName>style.visibility</p:attrName>
                                        </p:attrNameLst>
                                      </p:cBhvr>
                                      <p:to>
                                        <p:strVal val="visible"/>
                                      </p:to>
                                    </p:set>
                                    <p:animEffect transition="in" filter="blinds(horizontal)">
                                      <p:cBhvr>
                                        <p:cTn id="28" dur="500"/>
                                        <p:tgtEl>
                                          <p:spTgt spid="38"/>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blinds(horizontal)">
                                      <p:cBhvr>
                                        <p:cTn id="31" dur="500"/>
                                        <p:tgtEl>
                                          <p:spTgt spid="31"/>
                                        </p:tgtEl>
                                      </p:cBhvr>
                                    </p:animEffect>
                                  </p:childTnLst>
                                </p:cTn>
                              </p:par>
                            </p:childTnLst>
                          </p:cTn>
                        </p:par>
                        <p:par>
                          <p:cTn id="32" fill="hold">
                            <p:stCondLst>
                              <p:cond delay="2000"/>
                            </p:stCondLst>
                            <p:childTnLst>
                              <p:par>
                                <p:cTn id="33" presetID="3" presetClass="entr" presetSubtype="10" fill="hold" grpId="0" nodeType="afterEffect">
                                  <p:stCondLst>
                                    <p:cond delay="0"/>
                                  </p:stCondLst>
                                  <p:childTnLst>
                                    <p:set>
                                      <p:cBhvr>
                                        <p:cTn id="34" dur="1" fill="hold">
                                          <p:stCondLst>
                                            <p:cond delay="0"/>
                                          </p:stCondLst>
                                        </p:cTn>
                                        <p:tgtEl>
                                          <p:spTgt spid="34"/>
                                        </p:tgtEl>
                                        <p:attrNameLst>
                                          <p:attrName>style.visibility</p:attrName>
                                        </p:attrNameLst>
                                      </p:cBhvr>
                                      <p:to>
                                        <p:strVal val="visible"/>
                                      </p:to>
                                    </p:set>
                                    <p:animEffect transition="in" filter="blinds(horizontal)">
                                      <p:cBhvr>
                                        <p:cTn id="35" dur="500"/>
                                        <p:tgtEl>
                                          <p:spTgt spid="34"/>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33"/>
                                        </p:tgtEl>
                                        <p:attrNameLst>
                                          <p:attrName>style.visibility</p:attrName>
                                        </p:attrNameLst>
                                      </p:cBhvr>
                                      <p:to>
                                        <p:strVal val="visible"/>
                                      </p:to>
                                    </p:set>
                                    <p:animEffect transition="in" filter="blinds(horizontal)">
                                      <p:cBhvr>
                                        <p:cTn id="38" dur="500"/>
                                        <p:tgtEl>
                                          <p:spTgt spid="33"/>
                                        </p:tgtEl>
                                      </p:cBhvr>
                                    </p:animEffect>
                                  </p:childTnLst>
                                </p:cTn>
                              </p:par>
                            </p:childTnLst>
                          </p:cTn>
                        </p:par>
                        <p:par>
                          <p:cTn id="39" fill="hold">
                            <p:stCondLst>
                              <p:cond delay="2500"/>
                            </p:stCondLst>
                            <p:childTnLst>
                              <p:par>
                                <p:cTn id="40" presetID="3" presetClass="entr" presetSubtype="10" fill="hold" nodeType="after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blinds(horizontal)">
                                      <p:cBhvr>
                                        <p:cTn id="4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3" grpId="0"/>
      <p:bldP spid="34" grpId="0" animBg="1"/>
      <p:bldP spid="35" grpId="0" animBg="1"/>
      <p:bldP spid="36" grpId="0" animBg="1"/>
      <p:bldP spid="38" grpId="0" animBg="1"/>
      <p:bldP spid="39" grpId="0" animBg="1"/>
      <p:bldP spid="28" grpId="0"/>
      <p:bldP spid="31" grpId="0"/>
      <p:bldP spid="33" grpId="0"/>
      <p:bldP spid="3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feil nach rechts 7"/>
          <p:cNvSpPr/>
          <p:nvPr/>
        </p:nvSpPr>
        <p:spPr>
          <a:xfrm>
            <a:off x="6672783" y="2204864"/>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Mendel</a:t>
            </a:r>
          </a:p>
        </p:txBody>
      </p:sp>
      <p:sp>
        <p:nvSpPr>
          <p:cNvPr id="9" name="Pfeil nach rechts 8"/>
          <p:cNvSpPr/>
          <p:nvPr/>
        </p:nvSpPr>
        <p:spPr>
          <a:xfrm>
            <a:off x="4733007" y="2205038"/>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Meiose</a:t>
            </a:r>
          </a:p>
        </p:txBody>
      </p:sp>
      <p:sp>
        <p:nvSpPr>
          <p:cNvPr id="10" name="Pfeil nach rechts 9"/>
          <p:cNvSpPr/>
          <p:nvPr/>
        </p:nvSpPr>
        <p:spPr>
          <a:xfrm>
            <a:off x="2712343" y="2204864"/>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Mitose</a:t>
            </a:r>
          </a:p>
        </p:txBody>
      </p:sp>
      <p:sp>
        <p:nvSpPr>
          <p:cNvPr id="12" name="Pfeil nach rechts 11"/>
          <p:cNvSpPr/>
          <p:nvPr/>
        </p:nvSpPr>
        <p:spPr>
          <a:xfrm>
            <a:off x="2568327" y="4437112"/>
            <a:ext cx="1571625"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Mutation</a:t>
            </a:r>
          </a:p>
        </p:txBody>
      </p:sp>
      <p:sp>
        <p:nvSpPr>
          <p:cNvPr id="13" name="Pfeil nach rechts 12"/>
          <p:cNvSpPr/>
          <p:nvPr/>
        </p:nvSpPr>
        <p:spPr>
          <a:xfrm>
            <a:off x="6880100" y="4445372"/>
            <a:ext cx="2000250" cy="1000125"/>
          </a:xfrm>
          <a:prstGeom prst="rightArrow">
            <a:avLst>
              <a:gd name="adj1" fmla="val 61082"/>
              <a:gd name="adj2" fmla="val 50000"/>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Gentechnik/</a:t>
            </a:r>
            <a:br>
              <a:rPr lang="de-DE" dirty="0"/>
            </a:br>
            <a:r>
              <a:rPr lang="de-DE" dirty="0"/>
              <a:t>Gentherapie</a:t>
            </a:r>
          </a:p>
        </p:txBody>
      </p:sp>
      <p:sp>
        <p:nvSpPr>
          <p:cNvPr id="11284" name="Titel 39"/>
          <p:cNvSpPr>
            <a:spLocks noGrp="1"/>
          </p:cNvSpPr>
          <p:nvPr>
            <p:ph type="title"/>
          </p:nvPr>
        </p:nvSpPr>
        <p:spPr>
          <a:xfrm>
            <a:off x="611188" y="188913"/>
            <a:ext cx="7559675" cy="990600"/>
          </a:xfrm>
        </p:spPr>
        <p:txBody>
          <a:bodyPr/>
          <a:lstStyle/>
          <a:p>
            <a:pPr eaLnBrk="1" hangingPunct="1"/>
            <a:r>
              <a:rPr lang="de-DE" sz="3600" b="1" i="1" dirty="0" smtClean="0"/>
              <a:t>Themen der vorgestellten UE</a:t>
            </a:r>
            <a:endParaRPr lang="de-DE" b="1" i="1" dirty="0" smtClean="0"/>
          </a:p>
        </p:txBody>
      </p:sp>
      <p:sp>
        <p:nvSpPr>
          <p:cNvPr id="32" name="Pfeil nach rechts 31"/>
          <p:cNvSpPr/>
          <p:nvPr/>
        </p:nvSpPr>
        <p:spPr>
          <a:xfrm>
            <a:off x="251520" y="4437112"/>
            <a:ext cx="2000250" cy="1000125"/>
          </a:xfrm>
          <a:prstGeom prst="rightArrow">
            <a:avLst>
              <a:gd name="adj1" fmla="val 61082"/>
              <a:gd name="adj2" fmla="val 50000"/>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a:t>DNA/</a:t>
            </a:r>
            <a:br>
              <a:rPr lang="de-DE" dirty="0"/>
            </a:br>
            <a:r>
              <a:rPr lang="de-DE" dirty="0"/>
              <a:t>Proteine</a:t>
            </a:r>
          </a:p>
        </p:txBody>
      </p:sp>
      <p:sp>
        <p:nvSpPr>
          <p:cNvPr id="24" name="Pfeil nach rechts 23"/>
          <p:cNvSpPr/>
          <p:nvPr/>
        </p:nvSpPr>
        <p:spPr>
          <a:xfrm>
            <a:off x="251520" y="2204864"/>
            <a:ext cx="1944216"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de-DE" dirty="0" smtClean="0"/>
              <a:t>Zellkern und Chromosomen</a:t>
            </a:r>
            <a:endParaRPr lang="de-DE" dirty="0"/>
          </a:p>
        </p:txBody>
      </p:sp>
      <p:grpSp>
        <p:nvGrpSpPr>
          <p:cNvPr id="15" name="Gruppieren 14"/>
          <p:cNvGrpSpPr/>
          <p:nvPr/>
        </p:nvGrpSpPr>
        <p:grpSpPr>
          <a:xfrm>
            <a:off x="4627939" y="4445372"/>
            <a:ext cx="1949172" cy="1000125"/>
            <a:chOff x="4627939" y="4445372"/>
            <a:chExt cx="1949172" cy="1000125"/>
          </a:xfrm>
        </p:grpSpPr>
        <p:sp>
          <p:nvSpPr>
            <p:cNvPr id="11" name="Pfeil nach rechts 10"/>
            <p:cNvSpPr/>
            <p:nvPr/>
          </p:nvSpPr>
          <p:spPr>
            <a:xfrm>
              <a:off x="4648299" y="4445372"/>
              <a:ext cx="1928812" cy="1000125"/>
            </a:xfrm>
            <a:prstGeom prst="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endParaRPr lang="de-DE" dirty="0"/>
            </a:p>
          </p:txBody>
        </p:sp>
        <p:sp>
          <p:nvSpPr>
            <p:cNvPr id="14" name="Rechteck 13"/>
            <p:cNvSpPr/>
            <p:nvPr/>
          </p:nvSpPr>
          <p:spPr>
            <a:xfrm>
              <a:off x="4627939" y="4787860"/>
              <a:ext cx="1672253" cy="369332"/>
            </a:xfrm>
            <a:prstGeom prst="rect">
              <a:avLst/>
            </a:prstGeom>
          </p:spPr>
          <p:txBody>
            <a:bodyPr wrap="none">
              <a:spAutoFit/>
            </a:bodyPr>
            <a:lstStyle/>
            <a:p>
              <a:r>
                <a:rPr lang="de-DE" dirty="0" smtClean="0"/>
                <a:t>Humangenetik</a:t>
              </a:r>
              <a:endParaRPr lang="de-DE" dirty="0"/>
            </a:p>
          </p:txBody>
        </p:sp>
      </p:grpSp>
      <p:sp>
        <p:nvSpPr>
          <p:cNvPr id="17" name="Stern mit 5 Zacken 16">
            <a:hlinkClick r:id="rId3" action="ppaction://hlinkfile"/>
          </p:cNvPr>
          <p:cNvSpPr/>
          <p:nvPr/>
        </p:nvSpPr>
        <p:spPr>
          <a:xfrm>
            <a:off x="7884368" y="5877272"/>
            <a:ext cx="720080" cy="720080"/>
          </a:xfrm>
          <a:prstGeom prst="star5">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500" fill="hold"/>
                                        <p:tgtEl>
                                          <p:spTgt spid="9"/>
                                        </p:tgtEl>
                                      </p:cBhvr>
                                      <p:by x="50000" y="50000"/>
                                    </p:animScale>
                                  </p:childTnLst>
                                </p:cTn>
                              </p:par>
                              <p:par>
                                <p:cTn id="7" presetID="6" presetClass="emph" presetSubtype="0" fill="hold" grpId="0" nodeType="withEffect">
                                  <p:stCondLst>
                                    <p:cond delay="0"/>
                                  </p:stCondLst>
                                  <p:childTnLst>
                                    <p:animScale>
                                      <p:cBhvr>
                                        <p:cTn id="8" dur="500" fill="hold"/>
                                        <p:tgtEl>
                                          <p:spTgt spid="24"/>
                                        </p:tgtEl>
                                      </p:cBhvr>
                                      <p:by x="50000" y="50000"/>
                                    </p:animScale>
                                  </p:childTnLst>
                                </p:cTn>
                              </p:par>
                              <p:par>
                                <p:cTn id="9" presetID="6" presetClass="emph" presetSubtype="0" fill="hold" grpId="0" nodeType="withEffect">
                                  <p:stCondLst>
                                    <p:cond delay="0"/>
                                  </p:stCondLst>
                                  <p:childTnLst>
                                    <p:animScale>
                                      <p:cBhvr>
                                        <p:cTn id="10" dur="500" fill="hold"/>
                                        <p:tgtEl>
                                          <p:spTgt spid="10">
                                            <p:bg/>
                                          </p:spTgt>
                                        </p:tgtEl>
                                      </p:cBhvr>
                                      <p:by x="150000" y="150000"/>
                                    </p:animScale>
                                  </p:childTnLst>
                                </p:cTn>
                              </p:par>
                              <p:par>
                                <p:cTn id="11" presetID="6" presetClass="emph" presetSubtype="0" fill="hold" grpId="0" nodeType="withEffect">
                                  <p:stCondLst>
                                    <p:cond delay="0"/>
                                  </p:stCondLst>
                                  <p:childTnLst>
                                    <p:animScale>
                                      <p:cBhvr>
                                        <p:cTn id="12" dur="500" fill="hold"/>
                                        <p:tgtEl>
                                          <p:spTgt spid="8"/>
                                        </p:tgtEl>
                                      </p:cBhvr>
                                      <p:by x="50000" y="50000"/>
                                    </p:animScale>
                                  </p:childTnLst>
                                </p:cTn>
                              </p:par>
                              <p:par>
                                <p:cTn id="13" presetID="6" presetClass="emph" presetSubtype="0" fill="hold" grpId="0" nodeType="withEffect">
                                  <p:stCondLst>
                                    <p:cond delay="0"/>
                                  </p:stCondLst>
                                  <p:childTnLst>
                                    <p:animScale>
                                      <p:cBhvr>
                                        <p:cTn id="14" dur="500" fill="hold"/>
                                        <p:tgtEl>
                                          <p:spTgt spid="32"/>
                                        </p:tgtEl>
                                      </p:cBhvr>
                                      <p:by x="50000" y="50000"/>
                                    </p:animScale>
                                  </p:childTnLst>
                                </p:cTn>
                              </p:par>
                              <p:par>
                                <p:cTn id="15" presetID="6" presetClass="emph" presetSubtype="0" fill="hold" grpId="0" nodeType="withEffect">
                                  <p:stCondLst>
                                    <p:cond delay="0"/>
                                  </p:stCondLst>
                                  <p:childTnLst>
                                    <p:animScale>
                                      <p:cBhvr>
                                        <p:cTn id="16" dur="500" fill="hold"/>
                                        <p:tgtEl>
                                          <p:spTgt spid="12"/>
                                        </p:tgtEl>
                                      </p:cBhvr>
                                      <p:by x="50000" y="50000"/>
                                    </p:animScale>
                                  </p:childTnLst>
                                </p:cTn>
                              </p:par>
                              <p:par>
                                <p:cTn id="17" presetID="6" presetClass="emph" presetSubtype="0" fill="hold" grpId="0" nodeType="withEffect">
                                  <p:stCondLst>
                                    <p:cond delay="0"/>
                                  </p:stCondLst>
                                  <p:childTnLst>
                                    <p:animScale>
                                      <p:cBhvr>
                                        <p:cTn id="18" dur="500" fill="hold"/>
                                        <p:tgtEl>
                                          <p:spTgt spid="13"/>
                                        </p:tgtEl>
                                      </p:cBhvr>
                                      <p:by x="50000" y="50000"/>
                                    </p:animScale>
                                  </p:childTnLst>
                                </p:cTn>
                              </p:par>
                              <p:par>
                                <p:cTn id="19" presetID="4" presetClass="emph" presetSubtype="2" fill="hold" nodeType="withEffect">
                                  <p:stCondLst>
                                    <p:cond delay="0"/>
                                  </p:stCondLst>
                                  <p:childTnLst>
                                    <p:anim to="1.5" calcmode="lin" valueType="num">
                                      <p:cBhvr override="childStyle">
                                        <p:cTn id="20" dur="500" fill="hold"/>
                                        <p:tgtEl>
                                          <p:spTgt spid="10">
                                            <p:txEl>
                                              <p:pRg st="0" end="0"/>
                                            </p:txEl>
                                          </p:spTgt>
                                        </p:tgtEl>
                                        <p:attrNameLst>
                                          <p:attrName>style.fontSize</p:attrName>
                                        </p:attrNameLst>
                                      </p:cBhvr>
                                    </p:anim>
                                  </p:childTnLst>
                                </p:cTn>
                              </p:par>
                              <p:par>
                                <p:cTn id="21" presetID="6" presetClass="emph" presetSubtype="0" fill="hold" nodeType="withEffect">
                                  <p:stCondLst>
                                    <p:cond delay="0"/>
                                  </p:stCondLst>
                                  <p:childTnLst>
                                    <p:animScale>
                                      <p:cBhvr>
                                        <p:cTn id="22" dur="500" fill="hold"/>
                                        <p:tgtEl>
                                          <p:spTgt spid="1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uiExpand="1" build="allAtOnce" animBg="1"/>
      <p:bldP spid="12" grpId="0" animBg="1"/>
      <p:bldP spid="13" grpId="0" animBg="1"/>
      <p:bldP spid="32" grpId="0" animBg="1"/>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1"/>
          <p:cNvSpPr>
            <a:spLocks noGrp="1"/>
          </p:cNvSpPr>
          <p:nvPr>
            <p:ph type="title"/>
          </p:nvPr>
        </p:nvSpPr>
        <p:spPr>
          <a:xfrm>
            <a:off x="612775" y="188913"/>
            <a:ext cx="8153400" cy="990600"/>
          </a:xfrm>
        </p:spPr>
        <p:txBody>
          <a:bodyPr/>
          <a:lstStyle/>
          <a:p>
            <a:pPr eaLnBrk="1" hangingPunct="1"/>
            <a:r>
              <a:rPr lang="de-DE" sz="3600" b="1" i="1" dirty="0" smtClean="0"/>
              <a:t>Ziele der Unterrichtseinheit</a:t>
            </a:r>
            <a:endParaRPr lang="de-DE" sz="1800" i="1" dirty="0" smtClean="0"/>
          </a:p>
        </p:txBody>
      </p:sp>
      <p:sp>
        <p:nvSpPr>
          <p:cNvPr id="5" name="Rechteck 4"/>
          <p:cNvSpPr/>
          <p:nvPr/>
        </p:nvSpPr>
        <p:spPr>
          <a:xfrm>
            <a:off x="3347864" y="2420888"/>
            <a:ext cx="2448272" cy="57606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de-DE" b="1" dirty="0" smtClean="0">
                <a:solidFill>
                  <a:schemeClr val="tx1"/>
                </a:solidFill>
              </a:rPr>
              <a:t>Problemorientierung</a:t>
            </a:r>
            <a:endParaRPr lang="de-DE" dirty="0" smtClean="0">
              <a:solidFill>
                <a:schemeClr val="tx1"/>
              </a:solidFill>
            </a:endParaRPr>
          </a:p>
        </p:txBody>
      </p:sp>
      <p:sp>
        <p:nvSpPr>
          <p:cNvPr id="7" name="Rechteck 6"/>
          <p:cNvSpPr/>
          <p:nvPr/>
        </p:nvSpPr>
        <p:spPr>
          <a:xfrm>
            <a:off x="35496" y="3789040"/>
            <a:ext cx="2160240" cy="57606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de-DE" b="1" dirty="0" smtClean="0">
                <a:solidFill>
                  <a:schemeClr val="tx1"/>
                </a:solidFill>
              </a:rPr>
              <a:t>Intelligentes Üben</a:t>
            </a:r>
            <a:endParaRPr lang="de-DE" dirty="0" smtClean="0">
              <a:solidFill>
                <a:schemeClr val="tx1"/>
              </a:solidFill>
            </a:endParaRPr>
          </a:p>
        </p:txBody>
      </p:sp>
      <p:sp>
        <p:nvSpPr>
          <p:cNvPr id="8" name="Rechteck 7"/>
          <p:cNvSpPr/>
          <p:nvPr/>
        </p:nvSpPr>
        <p:spPr>
          <a:xfrm>
            <a:off x="3635896" y="5445224"/>
            <a:ext cx="1872208" cy="57606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de-DE" b="1" dirty="0" smtClean="0">
                <a:solidFill>
                  <a:schemeClr val="tx1"/>
                </a:solidFill>
              </a:rPr>
              <a:t>Differenzierung</a:t>
            </a:r>
            <a:endParaRPr lang="de-DE" dirty="0" smtClean="0">
              <a:solidFill>
                <a:schemeClr val="tx1"/>
              </a:solidFill>
            </a:endParaRPr>
          </a:p>
        </p:txBody>
      </p:sp>
      <p:sp>
        <p:nvSpPr>
          <p:cNvPr id="9" name="Rechteck 8"/>
          <p:cNvSpPr/>
          <p:nvPr/>
        </p:nvSpPr>
        <p:spPr>
          <a:xfrm>
            <a:off x="6156176" y="2852936"/>
            <a:ext cx="2699792" cy="57606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de-DE" b="1" dirty="0" smtClean="0">
                <a:solidFill>
                  <a:schemeClr val="tx1"/>
                </a:solidFill>
              </a:rPr>
              <a:t>Handlungsorientierung</a:t>
            </a:r>
            <a:endParaRPr lang="de-DE" dirty="0" smtClean="0">
              <a:solidFill>
                <a:schemeClr val="tx1"/>
              </a:solidFill>
            </a:endParaRPr>
          </a:p>
        </p:txBody>
      </p:sp>
      <p:sp>
        <p:nvSpPr>
          <p:cNvPr id="10" name="Rechteck 9"/>
          <p:cNvSpPr/>
          <p:nvPr/>
        </p:nvSpPr>
        <p:spPr>
          <a:xfrm>
            <a:off x="6732240" y="4437112"/>
            <a:ext cx="2016224" cy="57606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de-DE" b="1" dirty="0" smtClean="0">
                <a:solidFill>
                  <a:schemeClr val="tx1"/>
                </a:solidFill>
              </a:rPr>
              <a:t>Vernetzung</a:t>
            </a:r>
            <a:endParaRPr lang="de-DE" dirty="0" smtClean="0">
              <a:solidFill>
                <a:schemeClr val="tx1"/>
              </a:solidFill>
            </a:endParaRPr>
          </a:p>
        </p:txBody>
      </p:sp>
      <p:sp>
        <p:nvSpPr>
          <p:cNvPr id="11" name="Rechteck 10"/>
          <p:cNvSpPr/>
          <p:nvPr/>
        </p:nvSpPr>
        <p:spPr>
          <a:xfrm>
            <a:off x="7164288" y="3645024"/>
            <a:ext cx="1728192" cy="57606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de-DE" b="1" dirty="0" smtClean="0">
                <a:solidFill>
                  <a:schemeClr val="tx1"/>
                </a:solidFill>
              </a:rPr>
              <a:t>Kontext</a:t>
            </a:r>
            <a:endParaRPr lang="de-DE" dirty="0" smtClean="0">
              <a:solidFill>
                <a:schemeClr val="tx1"/>
              </a:solidFill>
            </a:endParaRPr>
          </a:p>
        </p:txBody>
      </p:sp>
      <p:sp>
        <p:nvSpPr>
          <p:cNvPr id="12" name="Rechteck 11"/>
          <p:cNvSpPr/>
          <p:nvPr/>
        </p:nvSpPr>
        <p:spPr>
          <a:xfrm>
            <a:off x="0" y="4581128"/>
            <a:ext cx="2952328" cy="57606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de-DE" b="1" dirty="0" smtClean="0">
                <a:solidFill>
                  <a:schemeClr val="tx1"/>
                </a:solidFill>
              </a:rPr>
              <a:t>Diagnose und Förderung</a:t>
            </a:r>
            <a:endParaRPr lang="de-DE" dirty="0" smtClean="0">
              <a:solidFill>
                <a:schemeClr val="tx1"/>
              </a:solidFill>
            </a:endParaRPr>
          </a:p>
        </p:txBody>
      </p:sp>
      <p:sp>
        <p:nvSpPr>
          <p:cNvPr id="14" name="Rechteck 13"/>
          <p:cNvSpPr/>
          <p:nvPr/>
        </p:nvSpPr>
        <p:spPr>
          <a:xfrm>
            <a:off x="1619672" y="5373216"/>
            <a:ext cx="1584176" cy="57606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de-DE" b="1" dirty="0" smtClean="0">
                <a:solidFill>
                  <a:schemeClr val="tx1"/>
                </a:solidFill>
              </a:rPr>
              <a:t>Transparenz</a:t>
            </a:r>
            <a:endParaRPr lang="de-DE" dirty="0" smtClean="0">
              <a:solidFill>
                <a:schemeClr val="tx1"/>
              </a:solidFill>
            </a:endParaRPr>
          </a:p>
        </p:txBody>
      </p:sp>
      <p:sp>
        <p:nvSpPr>
          <p:cNvPr id="17" name="Ellipse 16"/>
          <p:cNvSpPr/>
          <p:nvPr/>
        </p:nvSpPr>
        <p:spPr>
          <a:xfrm>
            <a:off x="2483768" y="3284984"/>
            <a:ext cx="4176464" cy="1512168"/>
          </a:xfrm>
          <a:prstGeom prst="ellipse">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2000" b="1" dirty="0" smtClean="0"/>
              <a:t>kompetenzorientierter und</a:t>
            </a:r>
          </a:p>
          <a:p>
            <a:pPr algn="ctr"/>
            <a:r>
              <a:rPr lang="de-DE" sz="2000" b="1" dirty="0" smtClean="0"/>
              <a:t>standardbasierter Unterricht</a:t>
            </a:r>
            <a:endParaRPr lang="de-DE" sz="2000" b="1" dirty="0"/>
          </a:p>
        </p:txBody>
      </p:sp>
      <p:sp>
        <p:nvSpPr>
          <p:cNvPr id="22" name="Abgerundetes Rechteck 21"/>
          <p:cNvSpPr/>
          <p:nvPr/>
        </p:nvSpPr>
        <p:spPr>
          <a:xfrm>
            <a:off x="0" y="6065912"/>
            <a:ext cx="2088232" cy="792088"/>
          </a:xfrm>
          <a:prstGeom prst="roundRec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de-DE" b="1" dirty="0" smtClean="0">
                <a:solidFill>
                  <a:schemeClr val="tx1"/>
                </a:solidFill>
              </a:rPr>
              <a:t>Kommunikation</a:t>
            </a:r>
            <a:endParaRPr lang="de-DE" dirty="0" smtClean="0">
              <a:solidFill>
                <a:schemeClr val="tx1"/>
              </a:solidFill>
            </a:endParaRPr>
          </a:p>
        </p:txBody>
      </p:sp>
      <p:sp>
        <p:nvSpPr>
          <p:cNvPr id="23" name="Abgerundetes Rechteck 22"/>
          <p:cNvSpPr/>
          <p:nvPr/>
        </p:nvSpPr>
        <p:spPr>
          <a:xfrm>
            <a:off x="7055768" y="6065912"/>
            <a:ext cx="2088232" cy="792088"/>
          </a:xfrm>
          <a:prstGeom prst="roundRec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de-DE" b="1" dirty="0" smtClean="0">
                <a:solidFill>
                  <a:schemeClr val="tx1"/>
                </a:solidFill>
              </a:rPr>
              <a:t>Bewertung</a:t>
            </a:r>
            <a:endParaRPr lang="de-DE" dirty="0" smtClean="0">
              <a:solidFill>
                <a:schemeClr val="tx1"/>
              </a:solidFill>
            </a:endParaRPr>
          </a:p>
        </p:txBody>
      </p:sp>
      <p:sp>
        <p:nvSpPr>
          <p:cNvPr id="24" name="Abgerundetes Rechteck 23"/>
          <p:cNvSpPr/>
          <p:nvPr/>
        </p:nvSpPr>
        <p:spPr>
          <a:xfrm>
            <a:off x="7055768" y="1556792"/>
            <a:ext cx="2088232" cy="792088"/>
          </a:xfrm>
          <a:prstGeom prst="roundRec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de-DE" b="1" dirty="0" smtClean="0">
                <a:solidFill>
                  <a:schemeClr val="tx1"/>
                </a:solidFill>
              </a:rPr>
              <a:t>Erkenntnis-</a:t>
            </a:r>
            <a:r>
              <a:rPr lang="de-DE" b="1" dirty="0" err="1" smtClean="0">
                <a:solidFill>
                  <a:schemeClr val="tx1"/>
                </a:solidFill>
              </a:rPr>
              <a:t>gewinnung</a:t>
            </a:r>
            <a:endParaRPr lang="de-DE" dirty="0" smtClean="0">
              <a:solidFill>
                <a:schemeClr val="tx1"/>
              </a:solidFill>
            </a:endParaRPr>
          </a:p>
        </p:txBody>
      </p:sp>
      <p:sp>
        <p:nvSpPr>
          <p:cNvPr id="25" name="Abgerundetes Rechteck 24"/>
          <p:cNvSpPr/>
          <p:nvPr/>
        </p:nvSpPr>
        <p:spPr>
          <a:xfrm>
            <a:off x="0" y="1556792"/>
            <a:ext cx="2088232" cy="792088"/>
          </a:xfrm>
          <a:prstGeom prst="roundRec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de-DE" b="1" dirty="0" smtClean="0">
                <a:solidFill>
                  <a:schemeClr val="tx1"/>
                </a:solidFill>
              </a:rPr>
              <a:t>Fachwissen</a:t>
            </a:r>
            <a:endParaRPr lang="de-DE" dirty="0" smtClean="0">
              <a:solidFill>
                <a:schemeClr val="tx1"/>
              </a:solidFill>
            </a:endParaRPr>
          </a:p>
        </p:txBody>
      </p:sp>
      <p:sp>
        <p:nvSpPr>
          <p:cNvPr id="26" name="Rechteck 25"/>
          <p:cNvSpPr/>
          <p:nvPr/>
        </p:nvSpPr>
        <p:spPr>
          <a:xfrm>
            <a:off x="6012160" y="5157192"/>
            <a:ext cx="2520280" cy="57606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de-DE" b="1" dirty="0" smtClean="0">
                <a:solidFill>
                  <a:schemeClr val="tx1"/>
                </a:solidFill>
              </a:rPr>
              <a:t>Eigenständigkeit</a:t>
            </a:r>
            <a:endParaRPr lang="de-DE" dirty="0" smtClean="0">
              <a:solidFill>
                <a:schemeClr val="tx1"/>
              </a:solidFill>
            </a:endParaRPr>
          </a:p>
        </p:txBody>
      </p:sp>
      <p:sp>
        <p:nvSpPr>
          <p:cNvPr id="18" name="Rechteck 17"/>
          <p:cNvSpPr/>
          <p:nvPr/>
        </p:nvSpPr>
        <p:spPr>
          <a:xfrm>
            <a:off x="323528" y="2852936"/>
            <a:ext cx="2448272" cy="57606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de-DE" b="1" dirty="0" smtClean="0">
                <a:solidFill>
                  <a:schemeClr val="tx1"/>
                </a:solidFill>
              </a:rPr>
              <a:t>Exemplarisches Arbeiten</a:t>
            </a:r>
            <a:endParaRPr lang="de-DE"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blinds(horizontal)">
                                      <p:cBhvr>
                                        <p:cTn id="32" dur="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linds(horizontal)">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blinds(horizontal)">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linds(horizont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blinds(horizontal)">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blinds(horizontal)">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blinds(horizontal)">
                                      <p:cBhvr>
                                        <p:cTn id="62" dur="500"/>
                                        <p:tgtEl>
                                          <p:spTgt spid="25"/>
                                        </p:tgtEl>
                                      </p:cBhvr>
                                    </p:animEffect>
                                  </p:childTnLst>
                                </p:cTn>
                              </p:par>
                              <p:par>
                                <p:cTn id="63" presetID="3" presetClass="entr" presetSubtype="10" fill="hold" grpId="0" nodeType="withEffect">
                                  <p:stCondLst>
                                    <p:cond delay="0"/>
                                  </p:stCondLst>
                                  <p:childTnLst>
                                    <p:set>
                                      <p:cBhvr>
                                        <p:cTn id="64" dur="1" fill="hold">
                                          <p:stCondLst>
                                            <p:cond delay="0"/>
                                          </p:stCondLst>
                                        </p:cTn>
                                        <p:tgtEl>
                                          <p:spTgt spid="24"/>
                                        </p:tgtEl>
                                        <p:attrNameLst>
                                          <p:attrName>style.visibility</p:attrName>
                                        </p:attrNameLst>
                                      </p:cBhvr>
                                      <p:to>
                                        <p:strVal val="visible"/>
                                      </p:to>
                                    </p:set>
                                    <p:animEffect transition="in" filter="blinds(horizontal)">
                                      <p:cBhvr>
                                        <p:cTn id="65" dur="500"/>
                                        <p:tgtEl>
                                          <p:spTgt spid="24"/>
                                        </p:tgtEl>
                                      </p:cBhvr>
                                    </p:animEffect>
                                  </p:childTnLst>
                                </p:cTn>
                              </p:par>
                              <p:par>
                                <p:cTn id="66" presetID="3" presetClass="entr" presetSubtype="10" fill="hold" grpId="0" nodeType="withEffect">
                                  <p:stCondLst>
                                    <p:cond delay="0"/>
                                  </p:stCondLst>
                                  <p:childTnLst>
                                    <p:set>
                                      <p:cBhvr>
                                        <p:cTn id="67" dur="1" fill="hold">
                                          <p:stCondLst>
                                            <p:cond delay="0"/>
                                          </p:stCondLst>
                                        </p:cTn>
                                        <p:tgtEl>
                                          <p:spTgt spid="23"/>
                                        </p:tgtEl>
                                        <p:attrNameLst>
                                          <p:attrName>style.visibility</p:attrName>
                                        </p:attrNameLst>
                                      </p:cBhvr>
                                      <p:to>
                                        <p:strVal val="visible"/>
                                      </p:to>
                                    </p:set>
                                    <p:animEffect transition="in" filter="blinds(horizontal)">
                                      <p:cBhvr>
                                        <p:cTn id="68" dur="500"/>
                                        <p:tgtEl>
                                          <p:spTgt spid="23"/>
                                        </p:tgtEl>
                                      </p:cBhvr>
                                    </p:animEffect>
                                  </p:childTnLst>
                                </p:cTn>
                              </p:par>
                              <p:par>
                                <p:cTn id="69" presetID="3" presetClass="entr" presetSubtype="10" fill="hold" grpId="0" nodeType="with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blinds(horizontal)">
                                      <p:cBhvr>
                                        <p:cTn id="7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2" grpId="0" animBg="1"/>
      <p:bldP spid="14" grpId="0" animBg="1"/>
      <p:bldP spid="17" grpId="0" animBg="1"/>
      <p:bldP spid="22" grpId="0" animBg="1"/>
      <p:bldP spid="23" grpId="0" animBg="1"/>
      <p:bldP spid="24" grpId="0" animBg="1"/>
      <p:bldP spid="25" grpId="0" animBg="1"/>
      <p:bldP spid="26" grpId="0" animBg="1"/>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a:xfrm>
            <a:off x="609600" y="260350"/>
            <a:ext cx="8077200" cy="869950"/>
          </a:xfrm>
        </p:spPr>
        <p:txBody>
          <a:bodyPr/>
          <a:lstStyle/>
          <a:p>
            <a:r>
              <a:rPr lang="de-DE" sz="3600" b="1" i="1" smtClean="0"/>
              <a:t>Humangenetik</a:t>
            </a:r>
          </a:p>
        </p:txBody>
      </p:sp>
      <p:sp>
        <p:nvSpPr>
          <p:cNvPr id="13315" name="Textplatzhalter 2"/>
          <p:cNvSpPr>
            <a:spLocks noGrp="1"/>
          </p:cNvSpPr>
          <p:nvPr>
            <p:ph type="body" idx="2"/>
          </p:nvPr>
        </p:nvSpPr>
        <p:spPr>
          <a:xfrm>
            <a:off x="0" y="1773238"/>
            <a:ext cx="1835150" cy="5084762"/>
          </a:xfrm>
        </p:spPr>
        <p:txBody>
          <a:bodyPr/>
          <a:lstStyle/>
          <a:p>
            <a:r>
              <a:rPr lang="de-DE" dirty="0" smtClean="0">
                <a:solidFill>
                  <a:schemeClr val="tx1"/>
                </a:solidFill>
              </a:rPr>
              <a:t>Diagnose</a:t>
            </a:r>
          </a:p>
          <a:p>
            <a:r>
              <a:rPr lang="de-DE" dirty="0" smtClean="0">
                <a:solidFill>
                  <a:srgbClr val="FFFFFF"/>
                </a:solidFill>
              </a:rPr>
              <a:t>Fam. Reichle</a:t>
            </a:r>
          </a:p>
          <a:p>
            <a:r>
              <a:rPr lang="de-DE" dirty="0" smtClean="0">
                <a:solidFill>
                  <a:srgbClr val="FFFFFF"/>
                </a:solidFill>
              </a:rPr>
              <a:t>Humangenetik</a:t>
            </a:r>
          </a:p>
          <a:p>
            <a:r>
              <a:rPr lang="de-DE" dirty="0" smtClean="0">
                <a:solidFill>
                  <a:srgbClr val="FFFFFF"/>
                </a:solidFill>
              </a:rPr>
              <a:t>Stammbaum</a:t>
            </a:r>
          </a:p>
          <a:p>
            <a:r>
              <a:rPr lang="de-DE" dirty="0" smtClean="0">
                <a:solidFill>
                  <a:srgbClr val="FFFFFF"/>
                </a:solidFill>
              </a:rPr>
              <a:t>Erbkrankheiten</a:t>
            </a:r>
          </a:p>
          <a:p>
            <a:r>
              <a:rPr lang="de-DE" dirty="0" smtClean="0">
                <a:solidFill>
                  <a:srgbClr val="FFFFFF"/>
                </a:solidFill>
              </a:rPr>
              <a:t>Hilfen</a:t>
            </a:r>
          </a:p>
          <a:p>
            <a:r>
              <a:rPr lang="de-DE" dirty="0" smtClean="0">
                <a:solidFill>
                  <a:srgbClr val="FFFFFF"/>
                </a:solidFill>
              </a:rPr>
              <a:t>PND</a:t>
            </a:r>
          </a:p>
          <a:p>
            <a:r>
              <a:rPr lang="de-DE" dirty="0" smtClean="0">
                <a:solidFill>
                  <a:srgbClr val="FFFFFF"/>
                </a:solidFill>
              </a:rPr>
              <a:t>Diagnose</a:t>
            </a:r>
          </a:p>
          <a:p>
            <a:r>
              <a:rPr lang="de-DE" dirty="0" smtClean="0">
                <a:solidFill>
                  <a:srgbClr val="FFFFFF"/>
                </a:solidFill>
              </a:rPr>
              <a:t>Testung</a:t>
            </a:r>
          </a:p>
        </p:txBody>
      </p:sp>
      <p:sp>
        <p:nvSpPr>
          <p:cNvPr id="12292" name="Inhaltsplatzhalter 3"/>
          <p:cNvSpPr>
            <a:spLocks noGrp="1"/>
          </p:cNvSpPr>
          <p:nvPr>
            <p:ph sz="quarter" idx="1"/>
          </p:nvPr>
        </p:nvSpPr>
        <p:spPr/>
        <p:txBody>
          <a:bodyPr/>
          <a:lstStyle/>
          <a:p>
            <a:pPr marL="0" indent="0">
              <a:spcBef>
                <a:spcPts val="0"/>
              </a:spcBef>
              <a:buFont typeface="Wingdings" pitchFamily="2" charset="2"/>
              <a:buNone/>
              <a:defRPr/>
            </a:pPr>
            <a:r>
              <a:rPr lang="de-DE" sz="2800" b="1" dirty="0" smtClean="0">
                <a:solidFill>
                  <a:schemeClr val="accent2">
                    <a:lumMod val="50000"/>
                  </a:schemeClr>
                </a:solidFill>
              </a:rPr>
              <a:t>Diagnose </a:t>
            </a:r>
            <a:br>
              <a:rPr lang="de-DE" sz="2800" b="1" dirty="0" smtClean="0">
                <a:solidFill>
                  <a:schemeClr val="accent2">
                    <a:lumMod val="50000"/>
                  </a:schemeClr>
                </a:solidFill>
              </a:rPr>
            </a:br>
            <a:r>
              <a:rPr lang="de-DE" sz="2800" b="1" dirty="0" smtClean="0">
                <a:solidFill>
                  <a:schemeClr val="accent2">
                    <a:lumMod val="50000"/>
                  </a:schemeClr>
                </a:solidFill>
              </a:rPr>
              <a:t/>
            </a:r>
            <a:br>
              <a:rPr lang="de-DE" sz="2800" b="1" dirty="0" smtClean="0">
                <a:solidFill>
                  <a:schemeClr val="accent2">
                    <a:lumMod val="50000"/>
                  </a:schemeClr>
                </a:solidFill>
              </a:rPr>
            </a:br>
            <a:r>
              <a:rPr lang="de-DE" sz="2800" dirty="0" smtClean="0">
                <a:solidFill>
                  <a:schemeClr val="accent2">
                    <a:lumMod val="50000"/>
                  </a:schemeClr>
                </a:solidFill>
              </a:rPr>
              <a:t>Findet eine Überprüfen der Fähigkeiten und Fertigkeiten der Schülerinnen und Schüler statt?</a:t>
            </a:r>
            <a:r>
              <a:rPr lang="de-DE" dirty="0" smtClean="0">
                <a:solidFill>
                  <a:schemeClr val="accent2">
                    <a:lumMod val="50000"/>
                  </a:schemeClr>
                </a:solidFill>
              </a:rPr>
              <a:t/>
            </a:r>
            <a:br>
              <a:rPr lang="de-DE" dirty="0" smtClean="0">
                <a:solidFill>
                  <a:schemeClr val="accent2">
                    <a:lumMod val="50000"/>
                  </a:schemeClr>
                </a:solidFill>
              </a:rPr>
            </a:br>
            <a:r>
              <a:rPr lang="de-DE" dirty="0" smtClean="0">
                <a:solidFill>
                  <a:schemeClr val="accent2">
                    <a:lumMod val="50000"/>
                  </a:schemeClr>
                </a:solidFill>
              </a:rPr>
              <a:t/>
            </a:r>
            <a:br>
              <a:rPr lang="de-DE" dirty="0" smtClean="0">
                <a:solidFill>
                  <a:schemeClr val="accent2">
                    <a:lumMod val="50000"/>
                  </a:schemeClr>
                </a:solidFill>
              </a:rPr>
            </a:br>
            <a:endParaRPr lang="de-DE" sz="2000" b="1" dirty="0" smtClean="0">
              <a:solidFill>
                <a:schemeClr val="accent2">
                  <a:lumMod val="50000"/>
                </a:schemeClr>
              </a:solidFill>
            </a:endParaRPr>
          </a:p>
          <a:p>
            <a:pPr marL="0" indent="0">
              <a:spcBef>
                <a:spcPts val="0"/>
              </a:spcBef>
              <a:buFont typeface="Wingdings" pitchFamily="2" charset="2"/>
              <a:buNone/>
              <a:defRPr/>
            </a:pPr>
            <a:r>
              <a:rPr lang="de-DE" sz="1800" b="1" dirty="0" smtClean="0">
                <a:solidFill>
                  <a:srgbClr val="00B050"/>
                </a:solidFill>
              </a:rPr>
              <a:t/>
            </a:r>
            <a:br>
              <a:rPr lang="de-DE" sz="1800" b="1" dirty="0" smtClean="0">
                <a:solidFill>
                  <a:srgbClr val="00B050"/>
                </a:solidFill>
              </a:rPr>
            </a:br>
            <a:r>
              <a:rPr lang="de-DE" sz="1800" b="1" dirty="0" smtClean="0">
                <a:solidFill>
                  <a:schemeClr val="accent2">
                    <a:lumMod val="50000"/>
                  </a:schemeClr>
                </a:solidFill>
              </a:rPr>
              <a:t> </a:t>
            </a:r>
            <a:r>
              <a:rPr lang="de-DE" sz="1800" b="1" dirty="0" smtClean="0">
                <a:solidFill>
                  <a:srgbClr val="00B050"/>
                </a:solidFill>
              </a:rPr>
              <a:t/>
            </a:r>
            <a:br>
              <a:rPr lang="de-DE" sz="1800" b="1" dirty="0" smtClean="0">
                <a:solidFill>
                  <a:srgbClr val="00B050"/>
                </a:solidFill>
              </a:rPr>
            </a:br>
            <a:endParaRPr lang="de-DE" sz="2000" b="1" dirty="0" smtClean="0">
              <a:solidFill>
                <a:srgbClr val="00B050"/>
              </a:solidFill>
              <a:hlinkClick r:id="rId3" action="ppaction://hlinkfile"/>
            </a:endParaRPr>
          </a:p>
        </p:txBody>
      </p:sp>
      <p:sp>
        <p:nvSpPr>
          <p:cNvPr id="12" name="Interaktive Schaltfläche: Anpassen 11">
            <a:hlinkClick r:id="rId4" action="ppaction://program" highlightClick="1"/>
          </p:cNvPr>
          <p:cNvSpPr/>
          <p:nvPr/>
        </p:nvSpPr>
        <p:spPr>
          <a:xfrm>
            <a:off x="2411413" y="4221163"/>
            <a:ext cx="1366837"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bg1"/>
                </a:solidFill>
                <a:hlinkClick r:id="rId5" action="ppaction://hlinkfile"/>
              </a:rPr>
              <a:t>Vortest</a:t>
            </a:r>
            <a:endParaRPr lang="de-DE" dirty="0">
              <a:solidFill>
                <a:schemeClr val="bg1"/>
              </a:solidFill>
            </a:endParaRPr>
          </a:p>
        </p:txBody>
      </p:sp>
      <p:sp>
        <p:nvSpPr>
          <p:cNvPr id="13" name="Interaktive Schaltfläche: Anpassen 12">
            <a:hlinkClick r:id="rId6" action="ppaction://program" highlightClick="1"/>
          </p:cNvPr>
          <p:cNvSpPr/>
          <p:nvPr/>
        </p:nvSpPr>
        <p:spPr>
          <a:xfrm>
            <a:off x="4067175" y="4221163"/>
            <a:ext cx="1368425"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hlinkClick r:id="rId7" action="ppaction://hlinkfile"/>
              </a:rPr>
              <a:t>Repetition</a:t>
            </a:r>
            <a:endParaRPr lang="de-DE" dirty="0"/>
          </a:p>
        </p:txBody>
      </p:sp>
      <p:sp>
        <p:nvSpPr>
          <p:cNvPr id="14" name="Interaktive Schaltfläche: Anpassen 13">
            <a:hlinkClick r:id="rId8" action="ppaction://program" highlightClick="1"/>
          </p:cNvPr>
          <p:cNvSpPr/>
          <p:nvPr/>
        </p:nvSpPr>
        <p:spPr>
          <a:xfrm>
            <a:off x="5651500" y="4221163"/>
            <a:ext cx="1368425"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hlinkClick r:id="rId9" action="ppaction://hlinkfile"/>
              </a:rPr>
              <a:t>Diagnose</a:t>
            </a:r>
            <a:endParaRPr lang="de-DE" dirty="0"/>
          </a:p>
        </p:txBody>
      </p:sp>
      <p:sp>
        <p:nvSpPr>
          <p:cNvPr id="8" name="Interaktive Schaltfläche: Anpassen 7">
            <a:hlinkClick r:id="rId10" action="ppaction://program" highlightClick="1"/>
          </p:cNvPr>
          <p:cNvSpPr/>
          <p:nvPr/>
        </p:nvSpPr>
        <p:spPr>
          <a:xfrm>
            <a:off x="2411413" y="5661025"/>
            <a:ext cx="1366837"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hlinkClick r:id="rId11" action="ppaction://hlinkfile"/>
              </a:rPr>
              <a:t>Mitose</a:t>
            </a:r>
            <a:endParaRPr lang="de-DE" dirty="0"/>
          </a:p>
        </p:txBody>
      </p:sp>
      <p:sp>
        <p:nvSpPr>
          <p:cNvPr id="10" name="Inhaltsplatzhalter 3"/>
          <p:cNvSpPr txBox="1">
            <a:spLocks/>
          </p:cNvSpPr>
          <p:nvPr/>
        </p:nvSpPr>
        <p:spPr bwMode="auto">
          <a:xfrm>
            <a:off x="2339752" y="4941168"/>
            <a:ext cx="6400800" cy="576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ts val="0"/>
              </a:spcBef>
              <a:spcAft>
                <a:spcPct val="0"/>
              </a:spcAft>
              <a:buClr>
                <a:schemeClr val="accent2"/>
              </a:buClr>
              <a:buSzPct val="60000"/>
              <a:buFont typeface="Wingdings" pitchFamily="2" charset="2"/>
              <a:buNone/>
              <a:tabLst/>
              <a:defRPr/>
            </a:pPr>
            <a:r>
              <a:rPr kumimoji="0" lang="de-DE" sz="2800" b="1" i="0" u="none" strike="noStrike" kern="1200" cap="none" spc="0" normalizeH="0" baseline="0" noProof="0" dirty="0" smtClean="0">
                <a:ln>
                  <a:noFill/>
                </a:ln>
                <a:solidFill>
                  <a:schemeClr val="accent2">
                    <a:lumMod val="50000"/>
                  </a:schemeClr>
                </a:solidFill>
                <a:effectLst/>
                <a:uLnTx/>
                <a:uFillTx/>
                <a:latin typeface="+mn-lt"/>
                <a:ea typeface="+mn-ea"/>
                <a:cs typeface="+mn-cs"/>
              </a:rPr>
              <a:t>Förderung</a:t>
            </a:r>
            <a:r>
              <a:rPr kumimoji="0" lang="de-DE" sz="1800" b="1" i="0" u="none" strike="noStrike" kern="1200" cap="none" spc="0" normalizeH="0" baseline="0" noProof="0" dirty="0" smtClean="0">
                <a:ln>
                  <a:noFill/>
                </a:ln>
                <a:solidFill>
                  <a:srgbClr val="00B050"/>
                </a:solidFill>
                <a:effectLst/>
                <a:uLnTx/>
                <a:uFillTx/>
                <a:latin typeface="+mn-lt"/>
                <a:ea typeface="+mn-ea"/>
                <a:cs typeface="+mn-cs"/>
              </a:rPr>
              <a:t/>
            </a:r>
            <a:br>
              <a:rPr kumimoji="0" lang="de-DE" sz="1800" b="1" i="0" u="none" strike="noStrike" kern="1200" cap="none" spc="0" normalizeH="0" baseline="0" noProof="0" dirty="0" smtClean="0">
                <a:ln>
                  <a:noFill/>
                </a:ln>
                <a:solidFill>
                  <a:srgbClr val="00B050"/>
                </a:solidFill>
                <a:effectLst/>
                <a:uLnTx/>
                <a:uFillTx/>
                <a:latin typeface="+mn-lt"/>
                <a:ea typeface="+mn-ea"/>
                <a:cs typeface="+mn-cs"/>
              </a:rPr>
            </a:br>
            <a:endParaRPr kumimoji="0" lang="de-DE" sz="2000" b="1" i="0" u="none" strike="noStrike" kern="1200" cap="none" spc="0" normalizeH="0" baseline="0" noProof="0" dirty="0" smtClean="0">
              <a:ln>
                <a:noFill/>
              </a:ln>
              <a:solidFill>
                <a:srgbClr val="00B050"/>
              </a:solidFill>
              <a:effectLst/>
              <a:uLnTx/>
              <a:uFillTx/>
              <a:latin typeface="+mn-lt"/>
              <a:ea typeface="+mn-ea"/>
              <a:cs typeface="+mn-cs"/>
              <a:hlinkClick r:id="rId3" action="ppaction://hlinkfil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blinds(horizontal)">
                                      <p:cBhvr>
                                        <p:cTn id="11" dur="500"/>
                                        <p:tgtEl>
                                          <p:spTgt spid="13"/>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linds(horizontal)">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linds(horizontal)">
                                      <p:cBhvr>
                                        <p:cTn id="20" dur="500"/>
                                        <p:tgtEl>
                                          <p:spTgt spid="10"/>
                                        </p:tgtEl>
                                      </p:cBhvr>
                                    </p:animEffect>
                                  </p:childTnLst>
                                </p:cTn>
                              </p:par>
                            </p:childTnLst>
                          </p:cTn>
                        </p:par>
                        <p:par>
                          <p:cTn id="21" fill="hold">
                            <p:stCondLst>
                              <p:cond delay="500"/>
                            </p:stCondLst>
                            <p:childTnLst>
                              <p:par>
                                <p:cTn id="22" presetID="3" presetClass="entr" presetSubtype="10"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linds(horizontal)">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8" grpId="0" animBg="1"/>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p:cNvSpPr>
          <p:nvPr>
            <p:ph type="title"/>
          </p:nvPr>
        </p:nvSpPr>
        <p:spPr>
          <a:xfrm>
            <a:off x="609600" y="260350"/>
            <a:ext cx="8077200" cy="869950"/>
          </a:xfrm>
        </p:spPr>
        <p:txBody>
          <a:bodyPr/>
          <a:lstStyle/>
          <a:p>
            <a:r>
              <a:rPr lang="de-DE" sz="3600" b="1" i="1" smtClean="0"/>
              <a:t>Humangenetik</a:t>
            </a:r>
          </a:p>
        </p:txBody>
      </p:sp>
      <p:sp>
        <p:nvSpPr>
          <p:cNvPr id="14339" name="Textplatzhalter 2"/>
          <p:cNvSpPr>
            <a:spLocks noGrp="1"/>
          </p:cNvSpPr>
          <p:nvPr>
            <p:ph type="body" idx="2"/>
          </p:nvPr>
        </p:nvSpPr>
        <p:spPr>
          <a:xfrm>
            <a:off x="0" y="1773238"/>
            <a:ext cx="1835150" cy="5084762"/>
          </a:xfrm>
        </p:spPr>
        <p:txBody>
          <a:bodyPr/>
          <a:lstStyle/>
          <a:p>
            <a:r>
              <a:rPr lang="de-DE" dirty="0" smtClean="0">
                <a:solidFill>
                  <a:schemeClr val="bg1"/>
                </a:solidFill>
              </a:rPr>
              <a:t>Diagnose</a:t>
            </a:r>
          </a:p>
          <a:p>
            <a:r>
              <a:rPr lang="de-DE" dirty="0" smtClean="0">
                <a:solidFill>
                  <a:schemeClr val="tx1"/>
                </a:solidFill>
              </a:rPr>
              <a:t>Fam. Reichle</a:t>
            </a:r>
          </a:p>
          <a:p>
            <a:r>
              <a:rPr lang="de-DE" dirty="0" smtClean="0">
                <a:solidFill>
                  <a:srgbClr val="FFFFFF"/>
                </a:solidFill>
              </a:rPr>
              <a:t>Humangenetik</a:t>
            </a:r>
          </a:p>
          <a:p>
            <a:r>
              <a:rPr lang="de-DE" dirty="0" smtClean="0">
                <a:solidFill>
                  <a:srgbClr val="FFFFFF"/>
                </a:solidFill>
              </a:rPr>
              <a:t>Stammbaum</a:t>
            </a:r>
          </a:p>
          <a:p>
            <a:r>
              <a:rPr lang="de-DE" dirty="0" smtClean="0">
                <a:solidFill>
                  <a:srgbClr val="FFFFFF"/>
                </a:solidFill>
              </a:rPr>
              <a:t>Erbkrankheiten</a:t>
            </a:r>
          </a:p>
          <a:p>
            <a:r>
              <a:rPr lang="de-DE" dirty="0" smtClean="0">
                <a:solidFill>
                  <a:srgbClr val="FFFFFF"/>
                </a:solidFill>
              </a:rPr>
              <a:t>Hilfen</a:t>
            </a:r>
          </a:p>
          <a:p>
            <a:r>
              <a:rPr lang="de-DE" dirty="0" smtClean="0">
                <a:solidFill>
                  <a:srgbClr val="FFFFFF"/>
                </a:solidFill>
              </a:rPr>
              <a:t>PND</a:t>
            </a:r>
          </a:p>
          <a:p>
            <a:r>
              <a:rPr lang="de-DE" dirty="0" smtClean="0">
                <a:solidFill>
                  <a:srgbClr val="FFFFFF"/>
                </a:solidFill>
              </a:rPr>
              <a:t>Diagnose</a:t>
            </a:r>
          </a:p>
          <a:p>
            <a:r>
              <a:rPr lang="de-DE" dirty="0" smtClean="0">
                <a:solidFill>
                  <a:srgbClr val="FFFFFF"/>
                </a:solidFill>
              </a:rPr>
              <a:t>Testung</a:t>
            </a:r>
          </a:p>
        </p:txBody>
      </p:sp>
      <p:sp>
        <p:nvSpPr>
          <p:cNvPr id="12292" name="Inhaltsplatzhalter 3"/>
          <p:cNvSpPr>
            <a:spLocks noGrp="1"/>
          </p:cNvSpPr>
          <p:nvPr>
            <p:ph sz="quarter" idx="1"/>
          </p:nvPr>
        </p:nvSpPr>
        <p:spPr/>
        <p:txBody>
          <a:bodyPr/>
          <a:lstStyle/>
          <a:p>
            <a:pPr marL="0" indent="0">
              <a:spcBef>
                <a:spcPts val="0"/>
              </a:spcBef>
              <a:buFont typeface="Wingdings" pitchFamily="2" charset="2"/>
              <a:buNone/>
              <a:defRPr/>
            </a:pPr>
            <a:r>
              <a:rPr lang="de-DE" sz="2800" b="1" dirty="0" smtClean="0">
                <a:solidFill>
                  <a:schemeClr val="accent2">
                    <a:lumMod val="50000"/>
                  </a:schemeClr>
                </a:solidFill>
              </a:rPr>
              <a:t>Familie Reichle</a:t>
            </a:r>
            <a:br>
              <a:rPr lang="de-DE" sz="2800" b="1" dirty="0" smtClean="0">
                <a:solidFill>
                  <a:schemeClr val="accent2">
                    <a:lumMod val="50000"/>
                  </a:schemeClr>
                </a:solidFill>
              </a:rPr>
            </a:br>
            <a:r>
              <a:rPr lang="de-DE" sz="2800" b="1" dirty="0" smtClean="0">
                <a:solidFill>
                  <a:schemeClr val="accent2">
                    <a:lumMod val="50000"/>
                  </a:schemeClr>
                </a:solidFill>
              </a:rPr>
              <a:t/>
            </a:r>
            <a:br>
              <a:rPr lang="de-DE" sz="2800" b="1" dirty="0" smtClean="0">
                <a:solidFill>
                  <a:schemeClr val="accent2">
                    <a:lumMod val="50000"/>
                  </a:schemeClr>
                </a:solidFill>
              </a:rPr>
            </a:br>
            <a:r>
              <a:rPr lang="de-DE" sz="2800" dirty="0" smtClean="0">
                <a:solidFill>
                  <a:schemeClr val="accent2">
                    <a:lumMod val="50000"/>
                  </a:schemeClr>
                </a:solidFill>
              </a:rPr>
              <a:t>Zur Problematisierung und als roter Faden der Unterrichtseinheit dient der konstruierte Fall Michael Reichle.</a:t>
            </a:r>
            <a:r>
              <a:rPr lang="de-DE" dirty="0" smtClean="0">
                <a:solidFill>
                  <a:schemeClr val="accent2">
                    <a:lumMod val="50000"/>
                  </a:schemeClr>
                </a:solidFill>
              </a:rPr>
              <a:t/>
            </a:r>
            <a:br>
              <a:rPr lang="de-DE" dirty="0" smtClean="0">
                <a:solidFill>
                  <a:schemeClr val="accent2">
                    <a:lumMod val="50000"/>
                  </a:schemeClr>
                </a:solidFill>
              </a:rPr>
            </a:br>
            <a:r>
              <a:rPr lang="de-DE" dirty="0" smtClean="0">
                <a:solidFill>
                  <a:schemeClr val="accent2">
                    <a:lumMod val="50000"/>
                  </a:schemeClr>
                </a:solidFill>
              </a:rPr>
              <a:t/>
            </a:r>
            <a:br>
              <a:rPr lang="de-DE" dirty="0" smtClean="0">
                <a:solidFill>
                  <a:schemeClr val="accent2">
                    <a:lumMod val="50000"/>
                  </a:schemeClr>
                </a:solidFill>
              </a:rPr>
            </a:br>
            <a:endParaRPr lang="de-DE" sz="2000" b="1" dirty="0" smtClean="0">
              <a:solidFill>
                <a:schemeClr val="accent2">
                  <a:lumMod val="50000"/>
                </a:schemeClr>
              </a:solidFill>
            </a:endParaRPr>
          </a:p>
          <a:p>
            <a:pPr marL="0" indent="0">
              <a:spcBef>
                <a:spcPts val="0"/>
              </a:spcBef>
              <a:buFont typeface="Wingdings" pitchFamily="2" charset="2"/>
              <a:buNone/>
              <a:defRPr/>
            </a:pPr>
            <a:r>
              <a:rPr lang="de-DE" sz="1800" b="1" dirty="0" smtClean="0">
                <a:solidFill>
                  <a:srgbClr val="00B050"/>
                </a:solidFill>
              </a:rPr>
              <a:t/>
            </a:r>
            <a:br>
              <a:rPr lang="de-DE" sz="1800" b="1" dirty="0" smtClean="0">
                <a:solidFill>
                  <a:srgbClr val="00B050"/>
                </a:solidFill>
              </a:rPr>
            </a:br>
            <a:r>
              <a:rPr lang="de-DE" sz="1800" b="1" dirty="0" smtClean="0">
                <a:solidFill>
                  <a:schemeClr val="accent2">
                    <a:lumMod val="50000"/>
                  </a:schemeClr>
                </a:solidFill>
              </a:rPr>
              <a:t> </a:t>
            </a:r>
            <a:r>
              <a:rPr lang="de-DE" sz="1800" b="1" dirty="0" smtClean="0">
                <a:solidFill>
                  <a:srgbClr val="00B050"/>
                </a:solidFill>
              </a:rPr>
              <a:t/>
            </a:r>
            <a:br>
              <a:rPr lang="de-DE" sz="1800" b="1" dirty="0" smtClean="0">
                <a:solidFill>
                  <a:srgbClr val="00B050"/>
                </a:solidFill>
              </a:rPr>
            </a:br>
            <a:endParaRPr lang="de-DE" sz="2000" b="1" dirty="0" smtClean="0">
              <a:solidFill>
                <a:srgbClr val="00B050"/>
              </a:solidFill>
              <a:hlinkClick r:id="rId3" action="ppaction://hlinkfile"/>
            </a:endParaRPr>
          </a:p>
        </p:txBody>
      </p:sp>
      <p:sp>
        <p:nvSpPr>
          <p:cNvPr id="12" name="Interaktive Schaltfläche: Anpassen 11">
            <a:hlinkClick r:id="rId4" action="ppaction://program" highlightClick="1"/>
          </p:cNvPr>
          <p:cNvSpPr/>
          <p:nvPr/>
        </p:nvSpPr>
        <p:spPr>
          <a:xfrm>
            <a:off x="2411413" y="4149725"/>
            <a:ext cx="1366837" cy="431800"/>
          </a:xfrm>
          <a:prstGeom prst="actionButtonBlank">
            <a:avLst/>
          </a:prstGeom>
          <a:solidFill>
            <a:schemeClr val="accent2">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hlinkClick r:id="rId5" action="ppaction://hlinkfile"/>
              </a:rPr>
              <a:t>Reichle</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alathea">
  <a:themeElements>
    <a:clrScheme name="Benutzerdefiniert 3">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FFFFF"/>
      </a:hlink>
      <a:folHlink>
        <a:srgbClr val="704404"/>
      </a:folHlink>
    </a:clrScheme>
    <a:fontScheme name="Galathe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alathe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solidFill>
          <a:schemeClr val="accent2">
            <a:lumMod val="75000"/>
          </a:schemeClr>
        </a:solidFill>
        <a:ln w="57150">
          <a:solidFill>
            <a:schemeClr val="bg1"/>
          </a:solid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0</TotalTime>
  <Words>1142</Words>
  <Application>Microsoft Office PowerPoint</Application>
  <PresentationFormat>Bildschirmpräsentation (4:3)</PresentationFormat>
  <Paragraphs>324</Paragraphs>
  <Slides>17</Slides>
  <Notes>17</Notes>
  <HiddenSlides>0</HiddenSlides>
  <MMClips>0</MMClips>
  <ScaleCrop>false</ScaleCrop>
  <HeadingPairs>
    <vt:vector size="4" baseType="variant">
      <vt:variant>
        <vt:lpstr>Design</vt:lpstr>
      </vt:variant>
      <vt:variant>
        <vt:i4>1</vt:i4>
      </vt:variant>
      <vt:variant>
        <vt:lpstr>Folientitel</vt:lpstr>
      </vt:variant>
      <vt:variant>
        <vt:i4>17</vt:i4>
      </vt:variant>
    </vt:vector>
  </HeadingPairs>
  <TitlesOfParts>
    <vt:vector size="18" baseType="lpstr">
      <vt:lpstr>Galathea</vt:lpstr>
      <vt:lpstr>KOMPETENZORIENTIERTER UNTERRICHT   HUMANGENETIK 9/10 </vt:lpstr>
      <vt:lpstr>Humangenetik</vt:lpstr>
      <vt:lpstr>Reproduktion und Vererbung</vt:lpstr>
      <vt:lpstr>Möglichkeiten der Vernetzung</vt:lpstr>
      <vt:lpstr>Nikos</vt:lpstr>
      <vt:lpstr>Themen der vorgestellten UE</vt:lpstr>
      <vt:lpstr>Ziele der Unterrichtseinheit</vt:lpstr>
      <vt:lpstr>Humangenetik</vt:lpstr>
      <vt:lpstr>Humangenetik</vt:lpstr>
      <vt:lpstr>Humangenetik</vt:lpstr>
      <vt:lpstr>Humangenetik</vt:lpstr>
      <vt:lpstr>Humangenetik</vt:lpstr>
      <vt:lpstr>Humangenetik</vt:lpstr>
      <vt:lpstr>Humangenetik</vt:lpstr>
      <vt:lpstr>Humangenetik</vt:lpstr>
      <vt:lpstr>Humangenetik</vt:lpstr>
      <vt:lpstr>Humangenetik</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Mayer und Hoffmann</dc:creator>
  <cp:lastModifiedBy>Hoffmann</cp:lastModifiedBy>
  <cp:revision>136</cp:revision>
  <dcterms:created xsi:type="dcterms:W3CDTF">2009-12-22T19:59:47Z</dcterms:created>
  <dcterms:modified xsi:type="dcterms:W3CDTF">2011-01-15T13:17:38Z</dcterms:modified>
</cp:coreProperties>
</file>