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8001000" cy="10668000"/>
  <p:notesSz cx="6858000" cy="9658350"/>
  <p:custShowLst>
    <p:custShow name="Herstellung eines transgenen" id="0">
      <p:sldLst>
        <p:sld r:id="rId2"/>
      </p:sldLst>
    </p:custShow>
  </p:custShow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AFFFF"/>
    <a:srgbClr val="C1F0FF"/>
    <a:srgbClr val="D43FA9"/>
    <a:srgbClr val="FCECF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26" autoAdjust="0"/>
    <p:restoredTop sz="95204" autoAdjust="0"/>
  </p:normalViewPr>
  <p:slideViewPr>
    <p:cSldViewPr>
      <p:cViewPr>
        <p:scale>
          <a:sx n="120" d="100"/>
          <a:sy n="120" d="100"/>
        </p:scale>
        <p:origin x="-822" y="-72"/>
      </p:cViewPr>
      <p:guideLst>
        <p:guide orient="horz" pos="5808"/>
        <p:guide pos="25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542" y="-108"/>
      </p:cViewPr>
      <p:guideLst>
        <p:guide orient="horz" pos="3042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7575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17575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" charset="0"/>
              </a:defRPr>
            </a:lvl1pPr>
          </a:lstStyle>
          <a:p>
            <a:pPr>
              <a:defRPr/>
            </a:pPr>
            <a:fld id="{5F4D7B6E-7D20-45DA-AE04-0674DAB448C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7250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5975" y="762000"/>
            <a:ext cx="2686050" cy="3581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572000"/>
            <a:ext cx="50292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Textformatierung des Masters zu bearbeiten.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2971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144000"/>
            <a:ext cx="2971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CDCFD001-C196-41F8-9C53-FB8C5B77CCA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8428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0075" y="3314700"/>
            <a:ext cx="6800850" cy="2286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00150" y="6045200"/>
            <a:ext cx="5600700" cy="27257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5802949"/>
      </p:ext>
    </p:extLst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0050" y="427038"/>
            <a:ext cx="7200900" cy="1778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00050" y="2489200"/>
            <a:ext cx="7200900" cy="7040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4758728"/>
      </p:ext>
    </p:extLst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800725" y="427038"/>
            <a:ext cx="1800225" cy="91027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00050" y="427038"/>
            <a:ext cx="5248275" cy="9102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8111100"/>
      </p:ext>
    </p:extLst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0050" y="427038"/>
            <a:ext cx="7200900" cy="1778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0050" y="2489200"/>
            <a:ext cx="7200900" cy="7040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8112192"/>
      </p:ext>
    </p:extLst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1825" y="6854825"/>
            <a:ext cx="6800850" cy="2119313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1825" y="4521200"/>
            <a:ext cx="6800850" cy="23336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09306135"/>
      </p:ext>
    </p:extLst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0050" y="427038"/>
            <a:ext cx="7200900" cy="1778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00050" y="2489200"/>
            <a:ext cx="3524250" cy="70405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076700" y="2489200"/>
            <a:ext cx="3524250" cy="70405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9723038"/>
      </p:ext>
    </p:extLst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0050" y="427038"/>
            <a:ext cx="7200900" cy="177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00050" y="2387600"/>
            <a:ext cx="3535363" cy="9953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00050" y="3382963"/>
            <a:ext cx="3535363" cy="61468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064000" y="2387600"/>
            <a:ext cx="3536950" cy="9953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064000" y="3382963"/>
            <a:ext cx="3536950" cy="61468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0850946"/>
      </p:ext>
    </p:extLst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0050" y="427038"/>
            <a:ext cx="7200900" cy="1778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4585526"/>
      </p:ext>
    </p:extLst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3891551"/>
      </p:ext>
    </p:extLst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0050" y="425450"/>
            <a:ext cx="2632075" cy="18065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28963" y="425450"/>
            <a:ext cx="4471987" cy="91043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00050" y="2232025"/>
            <a:ext cx="2632075" cy="72977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24000591"/>
      </p:ext>
    </p:extLst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68450" y="7467600"/>
            <a:ext cx="4800600" cy="88106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568450" y="952500"/>
            <a:ext cx="4800600" cy="6400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68450" y="8348663"/>
            <a:ext cx="4800600" cy="1252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70958828"/>
      </p:ext>
    </p:extLst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ut/>
  </p:transition>
  <p:txStyles>
    <p:titleStyle>
      <a:lvl1pPr algn="ctr" defTabSz="1066800" rtl="0" eaLnBrk="0" fontAlgn="base" hangingPunct="0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66800" rtl="0" eaLnBrk="0" fontAlgn="base" hangingPunct="0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Times New Roman" pitchFamily="1" charset="0"/>
        </a:defRPr>
      </a:lvl2pPr>
      <a:lvl3pPr algn="ctr" defTabSz="1066800" rtl="0" eaLnBrk="0" fontAlgn="base" hangingPunct="0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Times New Roman" pitchFamily="1" charset="0"/>
        </a:defRPr>
      </a:lvl3pPr>
      <a:lvl4pPr algn="ctr" defTabSz="1066800" rtl="0" eaLnBrk="0" fontAlgn="base" hangingPunct="0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Times New Roman" pitchFamily="1" charset="0"/>
        </a:defRPr>
      </a:lvl4pPr>
      <a:lvl5pPr algn="ctr" defTabSz="1066800" rtl="0" eaLnBrk="0" fontAlgn="base" hangingPunct="0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Times New Roman" pitchFamily="1" charset="0"/>
        </a:defRPr>
      </a:lvl5pPr>
      <a:lvl6pPr marL="457200" algn="ctr" defTabSz="1066800" rtl="0" fontAlgn="base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Times New Roman" pitchFamily="1" charset="0"/>
        </a:defRPr>
      </a:lvl6pPr>
      <a:lvl7pPr marL="914400" algn="ctr" defTabSz="1066800" rtl="0" fontAlgn="base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Times New Roman" pitchFamily="1" charset="0"/>
        </a:defRPr>
      </a:lvl7pPr>
      <a:lvl8pPr marL="1371600" algn="ctr" defTabSz="1066800" rtl="0" fontAlgn="base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Times New Roman" pitchFamily="1" charset="0"/>
        </a:defRPr>
      </a:lvl8pPr>
      <a:lvl9pPr marL="1828800" algn="ctr" defTabSz="1066800" rtl="0" fontAlgn="base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Times New Roman" pitchFamily="1" charset="0"/>
        </a:defRPr>
      </a:lvl9pPr>
    </p:titleStyle>
    <p:bodyStyle>
      <a:lvl1pPr marL="401638" indent="-401638" algn="l" defTabSz="1066800" rtl="0" eaLnBrk="0" fontAlgn="base" hangingPunct="0">
        <a:spcBef>
          <a:spcPct val="20000"/>
        </a:spcBef>
        <a:spcAft>
          <a:spcPct val="0"/>
        </a:spcAft>
        <a:buChar char="•"/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336550" algn="l" defTabSz="1066800" rtl="0" eaLnBrk="0" fontAlgn="base" hangingPunct="0">
        <a:spcBef>
          <a:spcPct val="20000"/>
        </a:spcBef>
        <a:spcAft>
          <a:spcPct val="0"/>
        </a:spcAft>
        <a:buChar char="–"/>
        <a:defRPr sz="3300">
          <a:solidFill>
            <a:schemeClr val="tx1"/>
          </a:solidFill>
          <a:latin typeface="+mn-lt"/>
        </a:defRPr>
      </a:lvl2pPr>
      <a:lvl3pPr marL="1335088" indent="-268288" algn="l" defTabSz="1066800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866900" indent="-268288" algn="l" defTabSz="1066800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398713" indent="-263525" algn="l" defTabSz="1066800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855913" indent="-263525" algn="l" defTabSz="1066800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3313113" indent="-263525" algn="l" defTabSz="1066800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770313" indent="-263525" algn="l" defTabSz="1066800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4227513" indent="-263525" algn="l" defTabSz="1066800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feld 361"/>
          <p:cNvSpPr txBox="1">
            <a:spLocks noChangeArrowheads="1"/>
          </p:cNvSpPr>
          <p:nvPr/>
        </p:nvSpPr>
        <p:spPr bwMode="auto">
          <a:xfrm>
            <a:off x="2451100" y="1733550"/>
            <a:ext cx="968375" cy="4286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sz="1000">
                <a:latin typeface="Calibri" pitchFamily="34" charset="0"/>
                <a:cs typeface="Calibri" pitchFamily="34" charset="0"/>
              </a:rPr>
              <a:t>geschnittenes Plasmid</a:t>
            </a:r>
          </a:p>
        </p:txBody>
      </p:sp>
      <p:sp>
        <p:nvSpPr>
          <p:cNvPr id="2051" name="Abgerundete rechteckige Legende 377"/>
          <p:cNvSpPr>
            <a:spLocks noChangeArrowheads="1"/>
          </p:cNvSpPr>
          <p:nvPr/>
        </p:nvSpPr>
        <p:spPr bwMode="auto">
          <a:xfrm>
            <a:off x="5999163" y="4292600"/>
            <a:ext cx="1530350" cy="1336675"/>
          </a:xfrm>
          <a:prstGeom prst="wedgeRoundRectCallout">
            <a:avLst>
              <a:gd name="adj1" fmla="val -175856"/>
              <a:gd name="adj2" fmla="val -81421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de-DE" sz="1000">
              <a:ea typeface="Calibri" pitchFamily="34" charset="0"/>
              <a:cs typeface="Times New Roman" pitchFamily="18" charset="0"/>
            </a:endParaRPr>
          </a:p>
          <a:p>
            <a:pPr algn="ctr"/>
            <a:endParaRPr lang="de-DE" sz="1000"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de-DE" sz="1000">
                <a:latin typeface="Calibri" pitchFamily="34" charset="0"/>
                <a:ea typeface="Calibri" pitchFamily="34" charset="0"/>
                <a:cs typeface="Times New Roman" pitchFamily="18" charset="0"/>
              </a:rPr>
              <a:t>Diese Suspension wird mit aufnahmebereiten Bakterien zusammengegeben. In einigen Fällen findet Transformation statt</a:t>
            </a:r>
          </a:p>
          <a:p>
            <a:pPr eaLnBrk="0" hangingPunct="0"/>
            <a:endParaRPr lang="de-DE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052" name="Grafik 4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763" y="1558925"/>
            <a:ext cx="1065212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Grafik 40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428"/>
          <a:stretch>
            <a:fillRect/>
          </a:stretch>
        </p:blipFill>
        <p:spPr bwMode="auto">
          <a:xfrm rot="2108396">
            <a:off x="4314825" y="1709738"/>
            <a:ext cx="38893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Grafik 39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21" t="5627" r="13777" b="10934"/>
          <a:stretch>
            <a:fillRect/>
          </a:stretch>
        </p:blipFill>
        <p:spPr bwMode="auto">
          <a:xfrm rot="-5937898">
            <a:off x="3806032" y="2459831"/>
            <a:ext cx="1119188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93" name="Grafik 40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163" y="1571625"/>
            <a:ext cx="1054100" cy="104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Grafik 40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930219">
            <a:off x="2324100" y="2450575"/>
            <a:ext cx="1000125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Grafik 40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596" b="60263"/>
          <a:stretch>
            <a:fillRect/>
          </a:stretch>
        </p:blipFill>
        <p:spPr bwMode="auto">
          <a:xfrm>
            <a:off x="2827338" y="5929313"/>
            <a:ext cx="1333500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Grafik 40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7880" t="-61522" r="216347" b="128284"/>
          <a:stretch>
            <a:fillRect/>
          </a:stretch>
        </p:blipFill>
        <p:spPr bwMode="auto">
          <a:xfrm>
            <a:off x="5065713" y="5756275"/>
            <a:ext cx="1406525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Grafik 40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442" b="60022"/>
          <a:stretch>
            <a:fillRect/>
          </a:stretch>
        </p:blipFill>
        <p:spPr bwMode="auto">
          <a:xfrm>
            <a:off x="1016000" y="6435725"/>
            <a:ext cx="14827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Grafik 40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713" y="4386263"/>
            <a:ext cx="80962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Grafik 40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7" r="42674" b="-1367"/>
          <a:stretch>
            <a:fillRect/>
          </a:stretch>
        </p:blipFill>
        <p:spPr bwMode="auto">
          <a:xfrm>
            <a:off x="5037138" y="7491413"/>
            <a:ext cx="857250" cy="143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38" name="Gerade Verbindung mit Pfeil 362"/>
          <p:cNvCxnSpPr>
            <a:cxnSpLocks noChangeShapeType="1"/>
          </p:cNvCxnSpPr>
          <p:nvPr/>
        </p:nvCxnSpPr>
        <p:spPr bwMode="auto">
          <a:xfrm flipV="1">
            <a:off x="9221788" y="6500813"/>
            <a:ext cx="847725" cy="127000"/>
          </a:xfrm>
          <a:prstGeom prst="bentConnector3">
            <a:avLst>
              <a:gd name="adj1" fmla="val 55579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3" name="Geschweifte Klammer rechts 370"/>
          <p:cNvSpPr>
            <a:spLocks/>
          </p:cNvSpPr>
          <p:nvPr/>
        </p:nvSpPr>
        <p:spPr bwMode="auto">
          <a:xfrm rot="16200000" flipH="1">
            <a:off x="3313906" y="2305844"/>
            <a:ext cx="487363" cy="3070225"/>
          </a:xfrm>
          <a:prstGeom prst="rightBrace">
            <a:avLst>
              <a:gd name="adj1" fmla="val 24265"/>
              <a:gd name="adj2" fmla="val 5038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de-DE"/>
          </a:p>
        </p:txBody>
      </p:sp>
      <p:cxnSp>
        <p:nvCxnSpPr>
          <p:cNvPr id="1040" name="Gerade Verbindung mit Pfeil 374"/>
          <p:cNvCxnSpPr>
            <a:cxnSpLocks noChangeShapeType="1"/>
          </p:cNvCxnSpPr>
          <p:nvPr/>
        </p:nvCxnSpPr>
        <p:spPr bwMode="auto">
          <a:xfrm rot="10800000" flipV="1">
            <a:off x="-2679700" y="6484938"/>
            <a:ext cx="1538287" cy="247650"/>
          </a:xfrm>
          <a:prstGeom prst="bentConnector3">
            <a:avLst>
              <a:gd name="adj1" fmla="val 49949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5" name="Geschweifte Klammer rechts 373"/>
          <p:cNvSpPr>
            <a:spLocks/>
          </p:cNvSpPr>
          <p:nvPr/>
        </p:nvSpPr>
        <p:spPr bwMode="auto">
          <a:xfrm rot="5400000">
            <a:off x="3321050" y="3865563"/>
            <a:ext cx="415925" cy="3781425"/>
          </a:xfrm>
          <a:prstGeom prst="rightBrace">
            <a:avLst>
              <a:gd name="adj1" fmla="val 25044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2066" name="Abgerundete rechteckige Legende 368"/>
          <p:cNvSpPr>
            <a:spLocks noChangeArrowheads="1"/>
          </p:cNvSpPr>
          <p:nvPr/>
        </p:nvSpPr>
        <p:spPr bwMode="auto">
          <a:xfrm>
            <a:off x="319088" y="2595563"/>
            <a:ext cx="1574800" cy="1244600"/>
          </a:xfrm>
          <a:prstGeom prst="wedgeRoundRectCallout">
            <a:avLst>
              <a:gd name="adj1" fmla="val 68759"/>
              <a:gd name="adj2" fmla="val -43986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de-DE" sz="1000" dirty="0">
              <a:ea typeface="Calibri" pitchFamily="34" charset="0"/>
              <a:cs typeface="Times New Roman" pitchFamily="18" charset="0"/>
            </a:endParaRPr>
          </a:p>
          <a:p>
            <a:pPr algn="ctr"/>
            <a:endParaRPr lang="de-DE" sz="1000" dirty="0"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de-DE" sz="1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Ein Plasmid mit zwei Marker-Genen (</a:t>
            </a:r>
            <a:r>
              <a:rPr lang="de-DE" sz="10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AmpR</a:t>
            </a:r>
            <a:r>
              <a:rPr lang="de-DE" sz="100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-Gen</a:t>
            </a:r>
            <a:r>
              <a:rPr lang="de-DE" sz="10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; ß-Gal-Gen</a:t>
            </a:r>
            <a:r>
              <a:rPr lang="de-DE" sz="1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) wird isoliert und </a:t>
            </a:r>
            <a:r>
              <a:rPr lang="de-DE" sz="1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mit einem </a:t>
            </a:r>
            <a:r>
              <a:rPr lang="de-DE" sz="1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geeigneten Restriktions-enzym geschnitten</a:t>
            </a:r>
          </a:p>
          <a:p>
            <a:pPr eaLnBrk="0" hangingPunct="0"/>
            <a:endParaRPr lang="de-DE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67" name="Abgerundete rechteckige Legende 357"/>
          <p:cNvSpPr>
            <a:spLocks noChangeArrowheads="1"/>
          </p:cNvSpPr>
          <p:nvPr/>
        </p:nvSpPr>
        <p:spPr bwMode="auto">
          <a:xfrm>
            <a:off x="2319338" y="738188"/>
            <a:ext cx="3900487" cy="688975"/>
          </a:xfrm>
          <a:prstGeom prst="wedgeRoundRectCallout">
            <a:avLst>
              <a:gd name="adj1" fmla="val 20699"/>
              <a:gd name="adj2" fmla="val 92403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de-DE" sz="1000">
              <a:ea typeface="Calibri" pitchFamily="34" charset="0"/>
              <a:cs typeface="Times New Roman" pitchFamily="18" charset="0"/>
            </a:endParaRPr>
          </a:p>
          <a:p>
            <a:pPr algn="ctr"/>
            <a:endParaRPr lang="de-DE" sz="1000"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de-DE" sz="1000">
                <a:latin typeface="Calibri" pitchFamily="34" charset="0"/>
                <a:ea typeface="Calibri" pitchFamily="34" charset="0"/>
                <a:cs typeface="Times New Roman" pitchFamily="18" charset="0"/>
              </a:rPr>
              <a:t>Das Humaninsulin-Gen wird isoliert und mit dem entsprechenden Restriktionsenzym geschnitten. Es enthält nun die gleichen sticky-ends wie das geschnittene Plasmid</a:t>
            </a:r>
            <a:r>
              <a:rPr lang="de-DE" sz="900"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eaLnBrk="0" hangingPunct="0"/>
            <a:endParaRPr lang="de-DE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68" name="Abgerundete rechteckige Legende 352"/>
          <p:cNvSpPr>
            <a:spLocks noChangeArrowheads="1"/>
          </p:cNvSpPr>
          <p:nvPr/>
        </p:nvSpPr>
        <p:spPr bwMode="auto">
          <a:xfrm>
            <a:off x="5149850" y="6262688"/>
            <a:ext cx="2379663" cy="938212"/>
          </a:xfrm>
          <a:prstGeom prst="wedgeRoundRectCallout">
            <a:avLst>
              <a:gd name="adj1" fmla="val -91769"/>
              <a:gd name="adj2" fmla="val -25824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de-DE" sz="1000" dirty="0">
              <a:ea typeface="Calibri" pitchFamily="34" charset="0"/>
              <a:cs typeface="Times New Roman" pitchFamily="18" charset="0"/>
            </a:endParaRPr>
          </a:p>
          <a:p>
            <a:pPr algn="ctr"/>
            <a:endParaRPr lang="de-DE" sz="1000" dirty="0"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de-DE" sz="1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Die Suspension wird auf </a:t>
            </a:r>
            <a:r>
              <a:rPr lang="de-DE" sz="10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ampicillinhaltige</a:t>
            </a:r>
            <a:r>
              <a:rPr lang="de-DE" sz="1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e-DE" sz="1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Nährböden, </a:t>
            </a:r>
            <a:r>
              <a:rPr lang="de-DE" sz="1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die den Zucker X-Gal </a:t>
            </a:r>
            <a:r>
              <a:rPr lang="de-DE" sz="1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enthalten, </a:t>
            </a:r>
            <a:r>
              <a:rPr lang="de-DE" sz="1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ausplattiert und im Brutschrank </a:t>
            </a:r>
            <a:r>
              <a:rPr lang="de-DE" sz="10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inkubiert</a:t>
            </a:r>
            <a:r>
              <a:rPr lang="de-DE" sz="1000" dirty="0">
                <a:ea typeface="Calibri" pitchFamily="34" charset="0"/>
                <a:cs typeface="Times New Roman" pitchFamily="18" charset="0"/>
              </a:rPr>
              <a:t>. </a:t>
            </a:r>
            <a:endParaRPr lang="de-DE" sz="700" dirty="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de-DE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69" name="Abgerundete rechteckige Legende 348"/>
          <p:cNvSpPr>
            <a:spLocks noChangeArrowheads="1"/>
          </p:cNvSpPr>
          <p:nvPr/>
        </p:nvSpPr>
        <p:spPr bwMode="auto">
          <a:xfrm>
            <a:off x="6065838" y="2124075"/>
            <a:ext cx="1447800" cy="1701800"/>
          </a:xfrm>
          <a:prstGeom prst="wedgeRoundRectCallout">
            <a:avLst>
              <a:gd name="adj1" fmla="val -127954"/>
              <a:gd name="adj2" fmla="val -17519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de-DE" sz="1000">
              <a:ea typeface="Calibri" pitchFamily="34" charset="0"/>
              <a:cs typeface="Times New Roman" pitchFamily="18" charset="0"/>
            </a:endParaRPr>
          </a:p>
          <a:p>
            <a:pPr algn="ctr"/>
            <a:endParaRPr lang="de-DE" sz="1000"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de-DE" sz="1000">
                <a:latin typeface="Calibri" pitchFamily="34" charset="0"/>
                <a:ea typeface="Calibri" pitchFamily="34" charset="0"/>
                <a:cs typeface="Times New Roman" pitchFamily="18" charset="0"/>
              </a:rPr>
              <a:t>Die Suspensionen mit geschnittenem Plasmid und dem Humaninsulin-Gen werden gemischt und inkubiert. Nun wird das Enzym Ligase zugefügt.</a:t>
            </a:r>
          </a:p>
          <a:p>
            <a:pPr eaLnBrk="0" hangingPunct="0"/>
            <a:endParaRPr lang="de-DE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70" name="Abgerundete rechteckige Legende 351"/>
          <p:cNvSpPr>
            <a:spLocks noChangeArrowheads="1"/>
          </p:cNvSpPr>
          <p:nvPr/>
        </p:nvSpPr>
        <p:spPr bwMode="auto">
          <a:xfrm rot="10800000" flipV="1">
            <a:off x="6403975" y="7427913"/>
            <a:ext cx="1136650" cy="1238250"/>
          </a:xfrm>
          <a:prstGeom prst="wedgeRoundRectCallout">
            <a:avLst>
              <a:gd name="adj1" fmla="val 105403"/>
              <a:gd name="adj2" fmla="val 11366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de-DE" sz="1000">
              <a:latin typeface="Calibri" pitchFamily="34" charset="0"/>
              <a:cs typeface="Calibri" pitchFamily="34" charset="0"/>
            </a:endParaRPr>
          </a:p>
          <a:p>
            <a:pPr algn="ctr"/>
            <a:endParaRPr lang="de-DE" sz="100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de-DE" sz="1000">
                <a:latin typeface="Calibri" pitchFamily="34" charset="0"/>
                <a:cs typeface="Calibri" pitchFamily="34" charset="0"/>
              </a:rPr>
              <a:t>Isolieren der weißen Kolonien und Vermehrung der Bakterien in größeren Kulturen</a:t>
            </a:r>
          </a:p>
          <a:p>
            <a:pPr eaLnBrk="0" hangingPunct="0"/>
            <a:endParaRPr lang="de-DE"/>
          </a:p>
        </p:txBody>
      </p:sp>
      <p:cxnSp>
        <p:nvCxnSpPr>
          <p:cNvPr id="2071" name="Gerade Verbindung mit Pfeil 349"/>
          <p:cNvCxnSpPr>
            <a:cxnSpLocks noChangeShapeType="1"/>
          </p:cNvCxnSpPr>
          <p:nvPr/>
        </p:nvCxnSpPr>
        <p:spPr bwMode="auto">
          <a:xfrm>
            <a:off x="4630738" y="8512175"/>
            <a:ext cx="33813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072" name="Grafik 40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77" t="4126" r="17828" b="10439"/>
          <a:stretch>
            <a:fillRect/>
          </a:stretch>
        </p:blipFill>
        <p:spPr bwMode="auto">
          <a:xfrm>
            <a:off x="3189288" y="4335463"/>
            <a:ext cx="76835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3" name="Grafik 39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7" t="4884" r="23683" b="10896"/>
          <a:stretch>
            <a:fillRect/>
          </a:stretch>
        </p:blipFill>
        <p:spPr bwMode="auto">
          <a:xfrm>
            <a:off x="4837113" y="4341813"/>
            <a:ext cx="700087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4" name="Abgerundete rechteckige Legende 394"/>
          <p:cNvSpPr>
            <a:spLocks noChangeArrowheads="1"/>
          </p:cNvSpPr>
          <p:nvPr/>
        </p:nvSpPr>
        <p:spPr bwMode="auto">
          <a:xfrm>
            <a:off x="611188" y="8813800"/>
            <a:ext cx="4284662" cy="768350"/>
          </a:xfrm>
          <a:prstGeom prst="wedgeRoundRectCallout">
            <a:avLst>
              <a:gd name="adj1" fmla="val -24227"/>
              <a:gd name="adj2" fmla="val -206356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de-DE" sz="1000" dirty="0">
              <a:ea typeface="Calibri" pitchFamily="34" charset="0"/>
              <a:cs typeface="Times New Roman" pitchFamily="18" charset="0"/>
            </a:endParaRPr>
          </a:p>
          <a:p>
            <a:endParaRPr lang="de-DE" sz="1000" dirty="0"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de-DE" sz="1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Bakterien, die ein Plasmid aufgenommen haben wachsen auf den Platten. Es zeigen sich weiße und blaue Kolonien. Blaue Kolonien haben zwar ein Plasmid </a:t>
            </a:r>
            <a:r>
              <a:rPr lang="de-DE" sz="1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aufgenommen, </a:t>
            </a:r>
            <a:r>
              <a:rPr lang="de-DE" sz="1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verfügen aber über ein intaktes ß-</a:t>
            </a:r>
            <a:r>
              <a:rPr lang="de-DE" sz="10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Galaktosidase</a:t>
            </a:r>
            <a:r>
              <a:rPr lang="de-DE" sz="1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-Gen. Weiße Kolonien haben Plasmide aufgenommen, die das Humaninsulin enthalten.</a:t>
            </a:r>
          </a:p>
          <a:p>
            <a:pPr eaLnBrk="0" hangingPunct="0"/>
            <a:endParaRPr lang="de-DE" dirty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075" name="Grafik 39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825" y="860425"/>
            <a:ext cx="344488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2" name="Gerade Verbindung 358"/>
          <p:cNvSpPr>
            <a:spLocks noChangeShapeType="1"/>
          </p:cNvSpPr>
          <p:nvPr/>
        </p:nvSpPr>
        <p:spPr bwMode="auto">
          <a:xfrm flipH="1">
            <a:off x="-3489325" y="1054100"/>
            <a:ext cx="160337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77" name="Gerade Verbindung 381"/>
          <p:cNvSpPr>
            <a:spLocks noChangeShapeType="1"/>
          </p:cNvSpPr>
          <p:nvPr/>
        </p:nvSpPr>
        <p:spPr bwMode="auto">
          <a:xfrm flipH="1">
            <a:off x="2598738" y="2066925"/>
            <a:ext cx="106362" cy="6969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78" name="Textfeld 2"/>
          <p:cNvSpPr txBox="1">
            <a:spLocks noChangeArrowheads="1"/>
          </p:cNvSpPr>
          <p:nvPr/>
        </p:nvSpPr>
        <p:spPr bwMode="auto">
          <a:xfrm>
            <a:off x="3067050" y="2105025"/>
            <a:ext cx="820738" cy="2476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1000">
                <a:latin typeface="Calibri" pitchFamily="34" charset="0"/>
                <a:cs typeface="Calibri" pitchFamily="34" charset="0"/>
              </a:rPr>
              <a:t>sticky-ends</a:t>
            </a:r>
          </a:p>
        </p:txBody>
      </p:sp>
      <p:sp>
        <p:nvSpPr>
          <p:cNvPr id="2079" name="Text Box 41"/>
          <p:cNvSpPr txBox="1">
            <a:spLocks noChangeArrowheads="1"/>
          </p:cNvSpPr>
          <p:nvPr/>
        </p:nvSpPr>
        <p:spPr bwMode="auto">
          <a:xfrm>
            <a:off x="6164263" y="1754188"/>
            <a:ext cx="1162050" cy="266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1000">
                <a:latin typeface="Calibri" pitchFamily="34" charset="0"/>
                <a:cs typeface="Calibri" pitchFamily="34" charset="0"/>
              </a:rPr>
              <a:t>Humaninsulin-Gen</a:t>
            </a:r>
          </a:p>
        </p:txBody>
      </p:sp>
      <p:sp>
        <p:nvSpPr>
          <p:cNvPr id="2080" name="Text Box 28"/>
          <p:cNvSpPr txBox="1">
            <a:spLocks noChangeArrowheads="1"/>
          </p:cNvSpPr>
          <p:nvPr/>
        </p:nvSpPr>
        <p:spPr bwMode="auto">
          <a:xfrm>
            <a:off x="4957763" y="2884488"/>
            <a:ext cx="981075" cy="4619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sz="1000">
                <a:latin typeface="Calibri" pitchFamily="34" charset="0"/>
                <a:cs typeface="Calibri" pitchFamily="34" charset="0"/>
              </a:rPr>
              <a:t>rekombiniertes Plasmid</a:t>
            </a:r>
          </a:p>
        </p:txBody>
      </p:sp>
      <p:sp>
        <p:nvSpPr>
          <p:cNvPr id="2081" name="Text Box 13"/>
          <p:cNvSpPr txBox="1">
            <a:spLocks noChangeArrowheads="1"/>
          </p:cNvSpPr>
          <p:nvPr/>
        </p:nvSpPr>
        <p:spPr bwMode="auto">
          <a:xfrm>
            <a:off x="674688" y="4635500"/>
            <a:ext cx="820737" cy="400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sz="1000">
                <a:latin typeface="Calibri" pitchFamily="34" charset="0"/>
                <a:cs typeface="Calibri" pitchFamily="34" charset="0"/>
              </a:rPr>
              <a:t>Bakterium ohne Plasmid</a:t>
            </a:r>
          </a:p>
        </p:txBody>
      </p:sp>
      <p:sp>
        <p:nvSpPr>
          <p:cNvPr id="2082" name="Text Box 21"/>
          <p:cNvSpPr txBox="1">
            <a:spLocks noChangeArrowheads="1"/>
          </p:cNvSpPr>
          <p:nvPr/>
        </p:nvSpPr>
        <p:spPr bwMode="auto">
          <a:xfrm>
            <a:off x="2300288" y="4581525"/>
            <a:ext cx="868362" cy="9096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sz="1000" dirty="0">
                <a:latin typeface="Calibri" pitchFamily="34" charset="0"/>
                <a:cs typeface="Calibri" pitchFamily="34" charset="0"/>
              </a:rPr>
              <a:t>Bakterium mit </a:t>
            </a:r>
            <a:r>
              <a:rPr lang="de-DE" sz="1000" dirty="0" smtClean="0">
                <a:latin typeface="Calibri" pitchFamily="34" charset="0"/>
                <a:cs typeface="Calibri" pitchFamily="34" charset="0"/>
              </a:rPr>
              <a:t>nicht-</a:t>
            </a:r>
            <a:r>
              <a:rPr lang="de-DE" sz="1000" dirty="0" err="1" smtClean="0">
                <a:latin typeface="Calibri" pitchFamily="34" charset="0"/>
                <a:cs typeface="Calibri" pitchFamily="34" charset="0"/>
              </a:rPr>
              <a:t>rekom</a:t>
            </a:r>
            <a:r>
              <a:rPr lang="de-DE" sz="1000" dirty="0" smtClean="0">
                <a:latin typeface="Calibri" pitchFamily="34" charset="0"/>
                <a:cs typeface="Calibri" pitchFamily="34" charset="0"/>
              </a:rPr>
              <a:t>-</a:t>
            </a:r>
            <a:r>
              <a:rPr lang="de-DE" sz="1000" dirty="0" err="1" smtClean="0">
                <a:latin typeface="Calibri" pitchFamily="34" charset="0"/>
                <a:cs typeface="Calibri" pitchFamily="34" charset="0"/>
              </a:rPr>
              <a:t>biniertem</a:t>
            </a:r>
            <a:r>
              <a:rPr lang="de-DE" sz="1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de-DE" sz="1000" dirty="0">
                <a:latin typeface="Calibri" pitchFamily="34" charset="0"/>
                <a:cs typeface="Calibri" pitchFamily="34" charset="0"/>
              </a:rPr>
              <a:t>Plasmid</a:t>
            </a:r>
          </a:p>
        </p:txBody>
      </p:sp>
      <p:sp>
        <p:nvSpPr>
          <p:cNvPr id="2083" name="Text Box 15"/>
          <p:cNvSpPr txBox="1">
            <a:spLocks noChangeArrowheads="1"/>
          </p:cNvSpPr>
          <p:nvPr/>
        </p:nvSpPr>
        <p:spPr bwMode="auto">
          <a:xfrm>
            <a:off x="4067175" y="4613275"/>
            <a:ext cx="733425" cy="7397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sz="1000">
                <a:latin typeface="Calibri" pitchFamily="34" charset="0"/>
                <a:cs typeface="Calibri" pitchFamily="34" charset="0"/>
              </a:rPr>
              <a:t>Bakterium mit rekom-biniertem Plasmid</a:t>
            </a:r>
          </a:p>
        </p:txBody>
      </p:sp>
      <p:sp>
        <p:nvSpPr>
          <p:cNvPr id="2084" name="Text Box 19"/>
          <p:cNvSpPr txBox="1">
            <a:spLocks noChangeArrowheads="1"/>
          </p:cNvSpPr>
          <p:nvPr/>
        </p:nvSpPr>
        <p:spPr bwMode="auto">
          <a:xfrm>
            <a:off x="3779838" y="6732588"/>
            <a:ext cx="1177925" cy="5429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sz="1000" dirty="0">
                <a:latin typeface="Calibri" pitchFamily="34" charset="0"/>
                <a:cs typeface="Calibri" pitchFamily="34" charset="0"/>
              </a:rPr>
              <a:t>Petrischale mit </a:t>
            </a:r>
            <a:r>
              <a:rPr lang="de-DE" sz="1000" dirty="0" err="1" smtClean="0">
                <a:latin typeface="Calibri" pitchFamily="34" charset="0"/>
                <a:cs typeface="Calibri" pitchFamily="34" charset="0"/>
              </a:rPr>
              <a:t>ampicillinhaltigem</a:t>
            </a:r>
            <a:r>
              <a:rPr lang="de-DE" sz="1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de-DE" sz="1000" dirty="0">
                <a:latin typeface="Calibri" pitchFamily="34" charset="0"/>
                <a:cs typeface="Calibri" pitchFamily="34" charset="0"/>
              </a:rPr>
              <a:t>Nährboden</a:t>
            </a:r>
          </a:p>
        </p:txBody>
      </p:sp>
      <p:sp>
        <p:nvSpPr>
          <p:cNvPr id="2085" name="Text Box 17"/>
          <p:cNvSpPr txBox="1">
            <a:spLocks noChangeArrowheads="1"/>
          </p:cNvSpPr>
          <p:nvPr/>
        </p:nvSpPr>
        <p:spPr bwMode="auto">
          <a:xfrm>
            <a:off x="398463" y="6200775"/>
            <a:ext cx="685800" cy="6000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sz="1000">
                <a:latin typeface="Calibri" pitchFamily="34" charset="0"/>
                <a:cs typeface="Calibri" pitchFamily="34" charset="0"/>
              </a:rPr>
              <a:t>blaue Bakterien-Kolonien</a:t>
            </a:r>
          </a:p>
        </p:txBody>
      </p:sp>
      <p:sp>
        <p:nvSpPr>
          <p:cNvPr id="2086" name="Text Box 18"/>
          <p:cNvSpPr txBox="1">
            <a:spLocks noChangeArrowheads="1"/>
          </p:cNvSpPr>
          <p:nvPr/>
        </p:nvSpPr>
        <p:spPr bwMode="auto">
          <a:xfrm>
            <a:off x="1589088" y="6030913"/>
            <a:ext cx="1123950" cy="4191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sz="1000">
                <a:latin typeface="Calibri" pitchFamily="34" charset="0"/>
                <a:cs typeface="Calibri" pitchFamily="34" charset="0"/>
              </a:rPr>
              <a:t>weiße Bakterien-Kolonien</a:t>
            </a:r>
          </a:p>
        </p:txBody>
      </p:sp>
      <p:sp>
        <p:nvSpPr>
          <p:cNvPr id="2087" name="Text Box 4"/>
          <p:cNvSpPr txBox="1">
            <a:spLocks noChangeArrowheads="1"/>
          </p:cNvSpPr>
          <p:nvPr/>
        </p:nvSpPr>
        <p:spPr bwMode="auto">
          <a:xfrm>
            <a:off x="455613" y="7256463"/>
            <a:ext cx="831850" cy="3333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sz="1000">
                <a:latin typeface="Calibri" pitchFamily="34" charset="0"/>
                <a:cs typeface="Calibri" pitchFamily="34" charset="0"/>
              </a:rPr>
              <a:t>bebrütete</a:t>
            </a:r>
          </a:p>
          <a:p>
            <a:pPr algn="ctr" eaLnBrk="1" hangingPunct="1"/>
            <a:r>
              <a:rPr lang="de-DE" sz="1000">
                <a:latin typeface="Calibri" pitchFamily="34" charset="0"/>
                <a:cs typeface="Calibri" pitchFamily="34" charset="0"/>
              </a:rPr>
              <a:t>Petrischale</a:t>
            </a:r>
          </a:p>
        </p:txBody>
      </p:sp>
      <p:sp>
        <p:nvSpPr>
          <p:cNvPr id="2088" name="Text Box 1"/>
          <p:cNvSpPr txBox="1">
            <a:spLocks noChangeArrowheads="1"/>
          </p:cNvSpPr>
          <p:nvPr/>
        </p:nvSpPr>
        <p:spPr bwMode="auto">
          <a:xfrm>
            <a:off x="5053013" y="8921750"/>
            <a:ext cx="2193925" cy="5191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sz="1000">
                <a:latin typeface="Calibri" pitchFamily="34" charset="0"/>
                <a:cs typeface="Calibri" pitchFamily="34" charset="0"/>
              </a:rPr>
              <a:t>Anzucht der rekombinierten Bakterien in einem größeren Maßstab (Fermenter</a:t>
            </a:r>
            <a:r>
              <a:rPr lang="de-DE" sz="900">
                <a:ea typeface="Calibri" pitchFamily="34" charset="0"/>
                <a:cs typeface="Times New Roman" pitchFamily="18" charset="0"/>
              </a:rPr>
              <a:t>)</a:t>
            </a:r>
            <a:endParaRPr lang="de-DE"/>
          </a:p>
        </p:txBody>
      </p:sp>
      <p:sp>
        <p:nvSpPr>
          <p:cNvPr id="2089" name="Text Box 65"/>
          <p:cNvSpPr txBox="1">
            <a:spLocks noChangeArrowheads="1"/>
          </p:cNvSpPr>
          <p:nvPr/>
        </p:nvSpPr>
        <p:spPr bwMode="auto">
          <a:xfrm>
            <a:off x="665163" y="1054100"/>
            <a:ext cx="1590675" cy="5619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sz="1000">
                <a:latin typeface="Calibri" pitchFamily="34" charset="0"/>
                <a:cs typeface="Calibri" pitchFamily="34" charset="0"/>
              </a:rPr>
              <a:t>Plasmid mit               Ampicillin-Resistenz-Gen und ß-Galaktosidase-Gen</a:t>
            </a:r>
          </a:p>
        </p:txBody>
      </p:sp>
      <p:pic>
        <p:nvPicPr>
          <p:cNvPr id="2090" name="Grafik 4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77" t="4126" r="17828" b="10439"/>
          <a:stretch>
            <a:fillRect/>
          </a:stretch>
        </p:blipFill>
        <p:spPr bwMode="auto">
          <a:xfrm>
            <a:off x="2598738" y="7453313"/>
            <a:ext cx="76835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1" name="Grafik 41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7" t="4884" r="23683" b="10896"/>
          <a:stretch>
            <a:fillRect/>
          </a:stretch>
        </p:blipFill>
        <p:spPr bwMode="auto">
          <a:xfrm>
            <a:off x="3716338" y="7491413"/>
            <a:ext cx="700087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8" name="Rectangle 70"/>
          <p:cNvSpPr>
            <a:spLocks noChangeArrowheads="1"/>
          </p:cNvSpPr>
          <p:nvPr/>
        </p:nvSpPr>
        <p:spPr bwMode="auto">
          <a:xfrm>
            <a:off x="152400" y="609600"/>
            <a:ext cx="8001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/>
              <a:t> </a:t>
            </a:r>
          </a:p>
          <a:p>
            <a:pPr eaLnBrk="0" hangingPunct="0"/>
            <a:endParaRPr lang="de-DE"/>
          </a:p>
        </p:txBody>
      </p:sp>
      <p:sp>
        <p:nvSpPr>
          <p:cNvPr id="1069" name="Rectangle 72"/>
          <p:cNvSpPr>
            <a:spLocks noChangeArrowheads="1"/>
          </p:cNvSpPr>
          <p:nvPr/>
        </p:nvSpPr>
        <p:spPr bwMode="auto">
          <a:xfrm>
            <a:off x="152400" y="609600"/>
            <a:ext cx="8001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/>
              <a:t/>
            </a:r>
            <a:br>
              <a:rPr lang="de-DE"/>
            </a:br>
            <a:endParaRPr lang="de-DE"/>
          </a:p>
          <a:p>
            <a:pPr eaLnBrk="0" hangingPunct="0"/>
            <a:endParaRPr lang="de-DE"/>
          </a:p>
        </p:txBody>
      </p:sp>
      <p:sp>
        <p:nvSpPr>
          <p:cNvPr id="1070" name="Rectangle 79"/>
          <p:cNvSpPr>
            <a:spLocks noChangeArrowheads="1"/>
          </p:cNvSpPr>
          <p:nvPr/>
        </p:nvSpPr>
        <p:spPr bwMode="auto">
          <a:xfrm>
            <a:off x="152400" y="609600"/>
            <a:ext cx="8001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sz="700"/>
              <a:t/>
            </a:r>
            <a:br>
              <a:rPr lang="de-DE" sz="700"/>
            </a:br>
            <a:endParaRPr lang="de-DE"/>
          </a:p>
          <a:p>
            <a:pPr eaLnBrk="0" hangingPunct="0"/>
            <a:endParaRPr lang="de-DE"/>
          </a:p>
        </p:txBody>
      </p:sp>
      <p:sp>
        <p:nvSpPr>
          <p:cNvPr id="1071" name="Rectangle 80"/>
          <p:cNvSpPr>
            <a:spLocks noChangeArrowheads="1"/>
          </p:cNvSpPr>
          <p:nvPr/>
        </p:nvSpPr>
        <p:spPr bwMode="auto">
          <a:xfrm>
            <a:off x="152400" y="609600"/>
            <a:ext cx="8001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72" name="Rectangle 85"/>
          <p:cNvSpPr>
            <a:spLocks noChangeArrowheads="1"/>
          </p:cNvSpPr>
          <p:nvPr/>
        </p:nvSpPr>
        <p:spPr bwMode="auto">
          <a:xfrm>
            <a:off x="152400" y="609600"/>
            <a:ext cx="8001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sz="700"/>
              <a:t/>
            </a:r>
            <a:br>
              <a:rPr lang="de-DE" sz="700"/>
            </a:br>
            <a:endParaRPr lang="de-DE"/>
          </a:p>
          <a:p>
            <a:pPr eaLnBrk="0" hangingPunct="0"/>
            <a:endParaRPr lang="de-DE"/>
          </a:p>
        </p:txBody>
      </p:sp>
      <p:sp>
        <p:nvSpPr>
          <p:cNvPr id="1073" name="Rectangle 86"/>
          <p:cNvSpPr>
            <a:spLocks noChangeArrowheads="1"/>
          </p:cNvSpPr>
          <p:nvPr/>
        </p:nvSpPr>
        <p:spPr bwMode="auto">
          <a:xfrm>
            <a:off x="152400" y="609600"/>
            <a:ext cx="8001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74" name="Rectangle 87"/>
          <p:cNvSpPr>
            <a:spLocks noChangeArrowheads="1"/>
          </p:cNvSpPr>
          <p:nvPr/>
        </p:nvSpPr>
        <p:spPr bwMode="auto">
          <a:xfrm>
            <a:off x="152400" y="609600"/>
            <a:ext cx="8001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/>
              <a:t/>
            </a:r>
            <a:br>
              <a:rPr lang="de-DE"/>
            </a:br>
            <a:endParaRPr lang="de-DE"/>
          </a:p>
          <a:p>
            <a:pPr eaLnBrk="0" hangingPunct="0"/>
            <a:endParaRPr lang="de-DE"/>
          </a:p>
        </p:txBody>
      </p:sp>
      <p:sp>
        <p:nvSpPr>
          <p:cNvPr id="1075" name="Rectangle 88"/>
          <p:cNvSpPr>
            <a:spLocks noChangeArrowheads="1"/>
          </p:cNvSpPr>
          <p:nvPr/>
        </p:nvSpPr>
        <p:spPr bwMode="auto">
          <a:xfrm>
            <a:off x="152400" y="609600"/>
            <a:ext cx="8001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  <a:p>
            <a:pPr eaLnBrk="0" hangingPunct="0"/>
            <a:endParaRPr lang="de-DE"/>
          </a:p>
        </p:txBody>
      </p:sp>
      <p:sp>
        <p:nvSpPr>
          <p:cNvPr id="1076" name="Rectangle 91"/>
          <p:cNvSpPr>
            <a:spLocks noChangeArrowheads="1"/>
          </p:cNvSpPr>
          <p:nvPr/>
        </p:nvSpPr>
        <p:spPr bwMode="auto">
          <a:xfrm>
            <a:off x="152400" y="609600"/>
            <a:ext cx="8001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sz="1100">
                <a:ea typeface="Calibri" pitchFamily="34" charset="0"/>
                <a:cs typeface="Times New Roman" pitchFamily="18" charset="0"/>
              </a:rPr>
              <a:t/>
            </a:r>
            <a:br>
              <a:rPr lang="de-DE" sz="1100">
                <a:ea typeface="Calibri" pitchFamily="34" charset="0"/>
                <a:cs typeface="Times New Roman" pitchFamily="18" charset="0"/>
              </a:rPr>
            </a:br>
            <a:endParaRPr lang="de-DE"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27697" name="Gerade Verbindung mit Pfeil 27696"/>
          <p:cNvCxnSpPr/>
          <p:nvPr/>
        </p:nvCxnSpPr>
        <p:spPr>
          <a:xfrm>
            <a:off x="2151063" y="2382838"/>
            <a:ext cx="296862" cy="2127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01" name="Gerade Verbindung mit Pfeil 27700"/>
          <p:cNvCxnSpPr/>
          <p:nvPr/>
        </p:nvCxnSpPr>
        <p:spPr>
          <a:xfrm>
            <a:off x="3306763" y="2763838"/>
            <a:ext cx="47307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08" name="Gerade Verbindung mit Pfeil 27707"/>
          <p:cNvCxnSpPr/>
          <p:nvPr/>
        </p:nvCxnSpPr>
        <p:spPr>
          <a:xfrm flipH="1" flipV="1">
            <a:off x="4895850" y="1900238"/>
            <a:ext cx="523875" cy="476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10" name="Gerade Verbindung mit Pfeil 27709"/>
          <p:cNvCxnSpPr>
            <a:stCxn id="2063" idx="1"/>
            <a:endCxn id="2072" idx="0"/>
          </p:cNvCxnSpPr>
          <p:nvPr/>
        </p:nvCxnSpPr>
        <p:spPr>
          <a:xfrm>
            <a:off x="3568700" y="4084638"/>
            <a:ext cx="4763" cy="2508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13" name="Gerade Verbindung mit Pfeil 27712"/>
          <p:cNvCxnSpPr>
            <a:stCxn id="2063" idx="1"/>
          </p:cNvCxnSpPr>
          <p:nvPr/>
        </p:nvCxnSpPr>
        <p:spPr>
          <a:xfrm flipH="1">
            <a:off x="2022475" y="4084638"/>
            <a:ext cx="1546225" cy="3016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15" name="Gerade Verbindung mit Pfeil 27714"/>
          <p:cNvCxnSpPr>
            <a:stCxn id="2063" idx="1"/>
          </p:cNvCxnSpPr>
          <p:nvPr/>
        </p:nvCxnSpPr>
        <p:spPr>
          <a:xfrm>
            <a:off x="3568700" y="4084638"/>
            <a:ext cx="1303338" cy="3111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19" name="Gerade Verbindung mit Pfeil 27718"/>
          <p:cNvCxnSpPr/>
          <p:nvPr/>
        </p:nvCxnSpPr>
        <p:spPr>
          <a:xfrm flipH="1">
            <a:off x="2447925" y="6500813"/>
            <a:ext cx="379413" cy="127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21" name="Gerade Verbindung mit Pfeil 27720"/>
          <p:cNvCxnSpPr/>
          <p:nvPr/>
        </p:nvCxnSpPr>
        <p:spPr>
          <a:xfrm>
            <a:off x="1457325" y="6951663"/>
            <a:ext cx="1141413" cy="6032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24" name="Gerade Verbindung mit Pfeil 27723"/>
          <p:cNvCxnSpPr/>
          <p:nvPr/>
        </p:nvCxnSpPr>
        <p:spPr>
          <a:xfrm>
            <a:off x="2055813" y="6846888"/>
            <a:ext cx="1758950" cy="7080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36" name="Gerade Verbindung 27735"/>
          <p:cNvCxnSpPr/>
          <p:nvPr/>
        </p:nvCxnSpPr>
        <p:spPr>
          <a:xfrm>
            <a:off x="4576763" y="3081338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44" name="Gerade Verbindung mit Pfeil 27743"/>
          <p:cNvCxnSpPr/>
          <p:nvPr/>
        </p:nvCxnSpPr>
        <p:spPr>
          <a:xfrm flipH="1">
            <a:off x="4065588" y="2162175"/>
            <a:ext cx="203200" cy="3270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50" name="Gerade Verbindung mit Pfeil 27749"/>
          <p:cNvCxnSpPr/>
          <p:nvPr/>
        </p:nvCxnSpPr>
        <p:spPr>
          <a:xfrm flipH="1">
            <a:off x="6376988" y="1376363"/>
            <a:ext cx="223837" cy="1984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60" name="Gerade Verbindung 27759"/>
          <p:cNvCxnSpPr/>
          <p:nvPr/>
        </p:nvCxnSpPr>
        <p:spPr>
          <a:xfrm flipH="1" flipV="1">
            <a:off x="977900" y="6577013"/>
            <a:ext cx="441325" cy="1920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63" name="Gerade Verbindung 27762"/>
          <p:cNvCxnSpPr/>
          <p:nvPr/>
        </p:nvCxnSpPr>
        <p:spPr>
          <a:xfrm flipV="1">
            <a:off x="1638300" y="6435725"/>
            <a:ext cx="255588" cy="238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65" name="Gerade Verbindung 27764"/>
          <p:cNvCxnSpPr/>
          <p:nvPr/>
        </p:nvCxnSpPr>
        <p:spPr>
          <a:xfrm flipV="1">
            <a:off x="1058863" y="6892925"/>
            <a:ext cx="228600" cy="4111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Gerade Verbindung 2"/>
          <p:cNvCxnSpPr/>
          <p:nvPr/>
        </p:nvCxnSpPr>
        <p:spPr>
          <a:xfrm>
            <a:off x="3716338" y="6435725"/>
            <a:ext cx="350837" cy="333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4"/>
          <p:cNvCxnSpPr/>
          <p:nvPr/>
        </p:nvCxnSpPr>
        <p:spPr>
          <a:xfrm>
            <a:off x="5476875" y="8704263"/>
            <a:ext cx="461963" cy="238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winkelte Verbindung 11"/>
          <p:cNvCxnSpPr>
            <a:stCxn id="2089" idx="1"/>
          </p:cNvCxnSpPr>
          <p:nvPr/>
        </p:nvCxnSpPr>
        <p:spPr>
          <a:xfrm rot="10800000" flipH="1" flipV="1">
            <a:off x="665163" y="1335088"/>
            <a:ext cx="647700" cy="757237"/>
          </a:xfrm>
          <a:prstGeom prst="bentConnector4">
            <a:avLst>
              <a:gd name="adj1" fmla="val -35264"/>
              <a:gd name="adj2" fmla="val 10000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winkelte Verbindung 23"/>
          <p:cNvCxnSpPr/>
          <p:nvPr/>
        </p:nvCxnSpPr>
        <p:spPr>
          <a:xfrm rot="16200000" flipH="1">
            <a:off x="1689101" y="1620837"/>
            <a:ext cx="450850" cy="384175"/>
          </a:xfrm>
          <a:prstGeom prst="bentConnector3">
            <a:avLst>
              <a:gd name="adj1" fmla="val 1120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1" name="Gerade Verbindung 2110"/>
          <p:cNvCxnSpPr/>
          <p:nvPr/>
        </p:nvCxnSpPr>
        <p:spPr>
          <a:xfrm flipV="1">
            <a:off x="2447925" y="1733550"/>
            <a:ext cx="2061369" cy="1232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9" name="Grafik 40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112" y="3470289"/>
            <a:ext cx="4984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" name="Grafik 40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23" y="3470289"/>
            <a:ext cx="4984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" name="Grafik 407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300" y="3457575"/>
            <a:ext cx="5111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1" name="Textfeld 27684"/>
          <p:cNvSpPr txBox="1">
            <a:spLocks noChangeArrowheads="1"/>
          </p:cNvSpPr>
          <p:nvPr/>
        </p:nvSpPr>
        <p:spPr bwMode="auto">
          <a:xfrm>
            <a:off x="2870200" y="4878388"/>
            <a:ext cx="185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DE"/>
          </a:p>
        </p:txBody>
      </p:sp>
      <p:sp>
        <p:nvSpPr>
          <p:cNvPr id="27687" name="Textfeld 27686"/>
          <p:cNvSpPr txBox="1">
            <a:spLocks noChangeArrowheads="1"/>
          </p:cNvSpPr>
          <p:nvPr/>
        </p:nvSpPr>
        <p:spPr bwMode="auto">
          <a:xfrm>
            <a:off x="3465513" y="3116263"/>
            <a:ext cx="35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2000">
                <a:latin typeface="Calibri" pitchFamily="34" charset="0"/>
                <a:cs typeface="Calibri" pitchFamily="34" charset="0"/>
              </a:rPr>
              <a:t>+</a:t>
            </a:r>
          </a:p>
        </p:txBody>
      </p:sp>
      <p:sp>
        <p:nvSpPr>
          <p:cNvPr id="27688" name="Textfeld 27687"/>
          <p:cNvSpPr txBox="1">
            <a:spLocks noChangeArrowheads="1"/>
          </p:cNvSpPr>
          <p:nvPr/>
        </p:nvSpPr>
        <p:spPr bwMode="auto">
          <a:xfrm>
            <a:off x="4219575" y="3468688"/>
            <a:ext cx="1200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1000">
                <a:latin typeface="Calibri" pitchFamily="34" charset="0"/>
                <a:cs typeface="Calibri" pitchFamily="34" charset="0"/>
              </a:rPr>
              <a:t>aufnahmebereite Bakterien</a:t>
            </a:r>
          </a:p>
        </p:txBody>
      </p:sp>
      <p:cxnSp>
        <p:nvCxnSpPr>
          <p:cNvPr id="27690" name="Gerade Verbindung 27689"/>
          <p:cNvCxnSpPr>
            <a:stCxn id="121" idx="3"/>
          </p:cNvCxnSpPr>
          <p:nvPr/>
        </p:nvCxnSpPr>
        <p:spPr>
          <a:xfrm>
            <a:off x="4054475" y="3624263"/>
            <a:ext cx="247650" cy="587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/>
          <p:cNvSpPr txBox="1"/>
          <p:nvPr/>
        </p:nvSpPr>
        <p:spPr>
          <a:xfrm>
            <a:off x="481806" y="365448"/>
            <a:ext cx="4311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>
                <a:latin typeface="Calibri" pitchFamily="34" charset="0"/>
                <a:cs typeface="Calibri" pitchFamily="34" charset="0"/>
              </a:rPr>
              <a:t>Herstellung eines transgenen Bakteriums</a:t>
            </a:r>
            <a:endParaRPr lang="de-DE" sz="1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1" grpId="0" animBg="1"/>
      <p:bldP spid="2063" grpId="0" animBg="1"/>
      <p:bldP spid="2065" grpId="0" animBg="1"/>
      <p:bldP spid="2066" grpId="0" animBg="1"/>
      <p:bldP spid="2067" grpId="0" animBg="1"/>
      <p:bldP spid="2068" grpId="0" animBg="1"/>
      <p:bldP spid="2069" grpId="0" animBg="1"/>
      <p:bldP spid="2070" grpId="0" animBg="1"/>
      <p:bldP spid="2074" grpId="0" animBg="1"/>
      <p:bldP spid="2077" grpId="0" animBg="1"/>
      <p:bldP spid="2078" grpId="0" animBg="1"/>
      <p:bldP spid="2079" grpId="0" animBg="1"/>
      <p:bldP spid="2080" grpId="0" animBg="1"/>
      <p:bldP spid="2081" grpId="0" animBg="1"/>
      <p:bldP spid="2082" grpId="0" animBg="1"/>
      <p:bldP spid="2083" grpId="0" animBg="1"/>
      <p:bldP spid="2084" grpId="0" animBg="1"/>
      <p:bldP spid="2085" grpId="0" animBg="1"/>
      <p:bldP spid="2086" grpId="0" animBg="1"/>
      <p:bldP spid="2087" grpId="0" animBg="1"/>
      <p:bldP spid="2088" grpId="0" animBg="1"/>
      <p:bldP spid="2089" grpId="0" animBg="1"/>
      <p:bldP spid="27687" grpId="0"/>
      <p:bldP spid="27688" grpId="0"/>
      <p:bldP spid="2" grpId="0"/>
    </p:bldLst>
  </p:timing>
</p:sld>
</file>

<file path=ppt/theme/theme1.xml><?xml version="1.0" encoding="utf-8"?>
<a:theme xmlns:a="http://schemas.openxmlformats.org/drawingml/2006/main" name="bio_vorlage_hoch">
  <a:themeElements>
    <a:clrScheme name="">
      <a:dk1>
        <a:srgbClr val="000000"/>
      </a:dk1>
      <a:lt1>
        <a:srgbClr val="BCE2C6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AEED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io_vorlage_hoch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io_vorlage_hoch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_vorlage_hoch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_vorlage_hoch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_vorlage_hoch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_vorlage_hoc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_vorlage_hoc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_vorlage_hoc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201</Words>
  <Application>Microsoft Office PowerPoint</Application>
  <PresentationFormat>Benutzerdefiniert</PresentationFormat>
  <Paragraphs>44</Paragraphs>
  <Slides>1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  <vt:variant>
        <vt:lpstr>Zielgruppenorientierte Präsentationen</vt:lpstr>
      </vt:variant>
      <vt:variant>
        <vt:i4>1</vt:i4>
      </vt:variant>
    </vt:vector>
  </HeadingPairs>
  <TitlesOfParts>
    <vt:vector size="3" baseType="lpstr">
      <vt:lpstr>bio_vorlage_hoch</vt:lpstr>
      <vt:lpstr>PowerPoint-Präsentation</vt:lpstr>
      <vt:lpstr>Herstellung eines transgenen</vt:lpstr>
    </vt:vector>
  </TitlesOfParts>
  <Company>ı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staudt@m-book.de</dc:creator>
  <cp:lastModifiedBy>Reinhold</cp:lastModifiedBy>
  <cp:revision>67</cp:revision>
  <dcterms:created xsi:type="dcterms:W3CDTF">2003-02-03T08:59:46Z</dcterms:created>
  <dcterms:modified xsi:type="dcterms:W3CDTF">2011-11-05T16:08:30Z</dcterms:modified>
</cp:coreProperties>
</file>