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8001000" cy="10668000"/>
  <p:notesSz cx="6858000" cy="9658350"/>
  <p:custShowLst>
    <p:custShow name="Herstellung eines transgenen" id="0">
      <p:sldLst>
        <p:sld r:id="rId2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FFFF"/>
    <a:srgbClr val="C1F0FF"/>
    <a:srgbClr val="D43FA9"/>
    <a:srgbClr val="FCECF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26" autoAdjust="0"/>
    <p:restoredTop sz="95238" autoAdjust="0"/>
  </p:normalViewPr>
  <p:slideViewPr>
    <p:cSldViewPr>
      <p:cViewPr>
        <p:scale>
          <a:sx n="208" d="100"/>
          <a:sy n="208" d="100"/>
        </p:scale>
        <p:origin x="3102" y="6984"/>
      </p:cViewPr>
      <p:guideLst>
        <p:guide orient="horz" pos="5808"/>
        <p:guide pos="2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42" y="-108"/>
      </p:cViewPr>
      <p:guideLst>
        <p:guide orient="horz" pos="304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" charset="0"/>
              </a:defRPr>
            </a:lvl1pPr>
          </a:lstStyle>
          <a:p>
            <a:pPr>
              <a:defRPr/>
            </a:pPr>
            <a:fld id="{5F4D7B6E-7D20-45DA-AE04-0674DAB448C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250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5975" y="762000"/>
            <a:ext cx="268605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CDCFD001-C196-41F8-9C53-FB8C5B77CC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42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0075" y="3314700"/>
            <a:ext cx="6800850" cy="2286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00150" y="6045200"/>
            <a:ext cx="5600700" cy="27257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802949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00050" y="2489200"/>
            <a:ext cx="7200900" cy="7040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758728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800725" y="427038"/>
            <a:ext cx="1800225" cy="91027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00050" y="427038"/>
            <a:ext cx="5248275" cy="9102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11110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0050" y="2489200"/>
            <a:ext cx="7200900" cy="7040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112192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1825" y="6854825"/>
            <a:ext cx="6800850" cy="21193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1825" y="4521200"/>
            <a:ext cx="6800850" cy="23336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09306135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00050" y="2489200"/>
            <a:ext cx="3524250" cy="7040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76700" y="2489200"/>
            <a:ext cx="3524250" cy="7040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723038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0050" y="2387600"/>
            <a:ext cx="3535363" cy="995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0050" y="3382963"/>
            <a:ext cx="3535363" cy="614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064000" y="2387600"/>
            <a:ext cx="3536950" cy="9953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064000" y="3382963"/>
            <a:ext cx="3536950" cy="6146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850946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7038"/>
            <a:ext cx="7200900" cy="1778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4585526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891551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0050" y="425450"/>
            <a:ext cx="2632075" cy="1806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28963" y="425450"/>
            <a:ext cx="4471987" cy="91043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00050" y="2232025"/>
            <a:ext cx="2632075" cy="7297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24000591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68450" y="7467600"/>
            <a:ext cx="4800600" cy="8810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8450" y="952500"/>
            <a:ext cx="4800600" cy="640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68450" y="8348663"/>
            <a:ext cx="4800600" cy="1252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70958828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2pPr>
      <a:lvl3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3pPr>
      <a:lvl4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4pPr>
      <a:lvl5pPr algn="ctr" defTabSz="1066800" rtl="0" eaLnBrk="0" fontAlgn="base" hangingPunct="0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5pPr>
      <a:lvl6pPr marL="4572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6pPr>
      <a:lvl7pPr marL="9144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7pPr>
      <a:lvl8pPr marL="13716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8pPr>
      <a:lvl9pPr marL="1828800" algn="ctr" defTabSz="1066800" rtl="0" fontAlgn="base"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Times New Roman" pitchFamily="1" charset="0"/>
        </a:defRPr>
      </a:lvl9pPr>
    </p:titleStyle>
    <p:bodyStyle>
      <a:lvl1pPr marL="401638" indent="-401638" algn="l" defTabSz="1066800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336550" algn="l" defTabSz="1066800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</a:defRPr>
      </a:lvl2pPr>
      <a:lvl3pPr marL="1335088" indent="-268288" algn="l" defTabSz="1066800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66900" indent="-268288" algn="l" defTabSz="1066800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398713" indent="-263525" algn="l" defTabSz="1066800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8559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33131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7703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4227513" indent="-263525" algn="l" defTabSz="1066800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feld 361"/>
          <p:cNvSpPr txBox="1">
            <a:spLocks noChangeArrowheads="1"/>
          </p:cNvSpPr>
          <p:nvPr/>
        </p:nvSpPr>
        <p:spPr bwMode="auto">
          <a:xfrm>
            <a:off x="2451100" y="1733550"/>
            <a:ext cx="968375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geschnittenes Plasmid</a:t>
            </a:r>
          </a:p>
        </p:txBody>
      </p:sp>
      <p:sp>
        <p:nvSpPr>
          <p:cNvPr id="2051" name="Abgerundete rechteckige Legende 377"/>
          <p:cNvSpPr>
            <a:spLocks noChangeArrowheads="1"/>
          </p:cNvSpPr>
          <p:nvPr/>
        </p:nvSpPr>
        <p:spPr bwMode="auto">
          <a:xfrm>
            <a:off x="5999163" y="4292600"/>
            <a:ext cx="1530350" cy="1336675"/>
          </a:xfrm>
          <a:prstGeom prst="wedgeRoundRectCallout">
            <a:avLst>
              <a:gd name="adj1" fmla="val -175856"/>
              <a:gd name="adj2" fmla="val -81421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Diese Suspension wird mit aufnahmebereiten Bakterien zusammengegeben. In einigen Fällen findet Transformation statt</a:t>
            </a:r>
          </a:p>
          <a:p>
            <a:pPr eaLnBrk="0" hangingPunct="0"/>
            <a:endParaRPr lang="de-DE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52" name="Grafik 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763" y="1558925"/>
            <a:ext cx="106521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Grafik 4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28"/>
          <a:stretch>
            <a:fillRect/>
          </a:stretch>
        </p:blipFill>
        <p:spPr bwMode="auto">
          <a:xfrm rot="2108396">
            <a:off x="4314825" y="1709738"/>
            <a:ext cx="3889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Grafik 39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1" t="5627" r="13777" b="10934"/>
          <a:stretch>
            <a:fillRect/>
          </a:stretch>
        </p:blipFill>
        <p:spPr bwMode="auto">
          <a:xfrm rot="-5937898">
            <a:off x="3806032" y="2459831"/>
            <a:ext cx="1119188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93" name="Grafik 40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1571625"/>
            <a:ext cx="1054100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Grafik 40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24364">
            <a:off x="2327275" y="2413128"/>
            <a:ext cx="1000125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Grafik 4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596" b="60263"/>
          <a:stretch>
            <a:fillRect/>
          </a:stretch>
        </p:blipFill>
        <p:spPr bwMode="auto">
          <a:xfrm>
            <a:off x="2827338" y="5929313"/>
            <a:ext cx="13335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Grafik 40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880" t="-61522" r="216347" b="128284"/>
          <a:stretch>
            <a:fillRect/>
          </a:stretch>
        </p:blipFill>
        <p:spPr bwMode="auto">
          <a:xfrm>
            <a:off x="5065713" y="5756275"/>
            <a:ext cx="1406525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Grafik 40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442" b="60022"/>
          <a:stretch>
            <a:fillRect/>
          </a:stretch>
        </p:blipFill>
        <p:spPr bwMode="auto">
          <a:xfrm>
            <a:off x="1016000" y="6435725"/>
            <a:ext cx="1482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Grafik 40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4386263"/>
            <a:ext cx="8096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Grafik 4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7" r="42674" b="-1367"/>
          <a:stretch>
            <a:fillRect/>
          </a:stretch>
        </p:blipFill>
        <p:spPr bwMode="auto">
          <a:xfrm>
            <a:off x="5037138" y="7491413"/>
            <a:ext cx="857250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Geschweifte Klammer rechts 370"/>
          <p:cNvSpPr>
            <a:spLocks/>
          </p:cNvSpPr>
          <p:nvPr/>
        </p:nvSpPr>
        <p:spPr bwMode="auto">
          <a:xfrm rot="16200000" flipH="1">
            <a:off x="3313906" y="2305844"/>
            <a:ext cx="487363" cy="3070225"/>
          </a:xfrm>
          <a:prstGeom prst="rightBrace">
            <a:avLst>
              <a:gd name="adj1" fmla="val 24265"/>
              <a:gd name="adj2" fmla="val 5038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065" name="Geschweifte Klammer rechts 373"/>
          <p:cNvSpPr>
            <a:spLocks/>
          </p:cNvSpPr>
          <p:nvPr/>
        </p:nvSpPr>
        <p:spPr bwMode="auto">
          <a:xfrm rot="5400000">
            <a:off x="3321050" y="3865563"/>
            <a:ext cx="415925" cy="3781425"/>
          </a:xfrm>
          <a:prstGeom prst="rightBrace">
            <a:avLst>
              <a:gd name="adj1" fmla="val 25044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de-DE"/>
          </a:p>
        </p:txBody>
      </p:sp>
      <p:sp>
        <p:nvSpPr>
          <p:cNvPr id="2066" name="Abgerundete rechteckige Legende 368"/>
          <p:cNvSpPr>
            <a:spLocks noChangeArrowheads="1"/>
          </p:cNvSpPr>
          <p:nvPr/>
        </p:nvSpPr>
        <p:spPr bwMode="auto">
          <a:xfrm>
            <a:off x="319088" y="2552014"/>
            <a:ext cx="1574800" cy="1244600"/>
          </a:xfrm>
          <a:prstGeom prst="wedgeRoundRectCallout">
            <a:avLst>
              <a:gd name="adj1" fmla="val 68759"/>
              <a:gd name="adj2" fmla="val -4398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Ein Plasmid mit zwei Marker-Genen (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AmpR-Gen;ß-Gal-Gen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) wird isoliert und </a:t>
            </a:r>
            <a:r>
              <a:rPr lang="de-DE" sz="1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mit einem 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geeigneten Restriktions-enzym geschnitten</a:t>
            </a:r>
          </a:p>
          <a:p>
            <a:pPr eaLnBrk="0" hangingPunct="0"/>
            <a:endParaRPr lang="de-DE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67" name="Abgerundete rechteckige Legende 357"/>
          <p:cNvSpPr>
            <a:spLocks noChangeArrowheads="1"/>
          </p:cNvSpPr>
          <p:nvPr/>
        </p:nvSpPr>
        <p:spPr bwMode="auto">
          <a:xfrm>
            <a:off x="2319338" y="738188"/>
            <a:ext cx="3900487" cy="688975"/>
          </a:xfrm>
          <a:prstGeom prst="wedgeRoundRectCallout">
            <a:avLst>
              <a:gd name="adj1" fmla="val 20699"/>
              <a:gd name="adj2" fmla="val 9240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Das Humaninsulin-Gen wird isoliert und mit dem entsprechenden Restriktionsenzym geschnitten. Es enthält nun die gleichen sticky-ends wie das geschnittene Plasmid</a:t>
            </a:r>
            <a:r>
              <a:rPr lang="de-DE" sz="90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de-DE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68" name="Abgerundete rechteckige Legende 352"/>
          <p:cNvSpPr>
            <a:spLocks noChangeArrowheads="1"/>
          </p:cNvSpPr>
          <p:nvPr/>
        </p:nvSpPr>
        <p:spPr bwMode="auto">
          <a:xfrm>
            <a:off x="5149850" y="6262688"/>
            <a:ext cx="2379663" cy="938212"/>
          </a:xfrm>
          <a:prstGeom prst="wedgeRoundRectCallout">
            <a:avLst>
              <a:gd name="adj1" fmla="val -91769"/>
              <a:gd name="adj2" fmla="val -2582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Die Suspension wird auf 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ampicillinhaltige</a:t>
            </a:r>
            <a:r>
              <a:rPr lang="de-DE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e-DE" sz="10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Nährböden, 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die den Zucker </a:t>
            </a:r>
            <a:r>
              <a:rPr lang="de-DE" sz="1000">
                <a:latin typeface="Calibri" pitchFamily="34" charset="0"/>
                <a:ea typeface="Calibri" pitchFamily="34" charset="0"/>
                <a:cs typeface="Times New Roman" pitchFamily="18" charset="0"/>
              </a:rPr>
              <a:t>X-Gal </a:t>
            </a:r>
            <a:r>
              <a:rPr lang="de-DE" sz="100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enthalten, 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ausplattiert und im Brutschrank 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inkubiert</a:t>
            </a:r>
            <a:r>
              <a:rPr lang="de-DE" sz="1000" dirty="0">
                <a:ea typeface="Calibri" pitchFamily="34" charset="0"/>
                <a:cs typeface="Times New Roman" pitchFamily="18" charset="0"/>
              </a:rPr>
              <a:t>. </a:t>
            </a:r>
            <a:endParaRPr lang="de-DE" sz="700" dirty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de-DE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69" name="Abgerundete rechteckige Legende 348"/>
          <p:cNvSpPr>
            <a:spLocks noChangeArrowheads="1"/>
          </p:cNvSpPr>
          <p:nvPr/>
        </p:nvSpPr>
        <p:spPr bwMode="auto">
          <a:xfrm>
            <a:off x="6065838" y="2124075"/>
            <a:ext cx="1447800" cy="1701800"/>
          </a:xfrm>
          <a:prstGeom prst="wedgeRoundRectCallout">
            <a:avLst>
              <a:gd name="adj1" fmla="val -127954"/>
              <a:gd name="adj2" fmla="val -17519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Die Suspensionen mit geschnittenem Plasmid und dem Humaninsulin-Gen werden gemischt und 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inkubiert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 Nun wird das Enzym 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Ligase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zugefügt.</a:t>
            </a:r>
          </a:p>
          <a:p>
            <a:pPr eaLnBrk="0" hangingPunct="0"/>
            <a:endParaRPr lang="de-DE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70" name="Abgerundete rechteckige Legende 351"/>
          <p:cNvSpPr>
            <a:spLocks noChangeArrowheads="1"/>
          </p:cNvSpPr>
          <p:nvPr/>
        </p:nvSpPr>
        <p:spPr bwMode="auto">
          <a:xfrm rot="10800000" flipV="1">
            <a:off x="6403975" y="7427913"/>
            <a:ext cx="1136650" cy="1238250"/>
          </a:xfrm>
          <a:prstGeom prst="wedgeRoundRectCallout">
            <a:avLst>
              <a:gd name="adj1" fmla="val 105403"/>
              <a:gd name="adj2" fmla="val 1136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e-DE" sz="1000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de-DE" sz="10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de-DE" sz="1000" dirty="0">
                <a:latin typeface="Calibri" pitchFamily="34" charset="0"/>
                <a:cs typeface="Calibri" pitchFamily="34" charset="0"/>
              </a:rPr>
              <a:t>Isolieren der weißen Kolonien und Vermehrung der Bakterien in größeren Kulturen</a:t>
            </a:r>
          </a:p>
          <a:p>
            <a:pPr eaLnBrk="0" hangingPunct="0"/>
            <a:endParaRPr lang="de-DE" dirty="0"/>
          </a:p>
        </p:txBody>
      </p:sp>
      <p:cxnSp>
        <p:nvCxnSpPr>
          <p:cNvPr id="2071" name="Gerade Verbindung mit Pfeil 349"/>
          <p:cNvCxnSpPr>
            <a:cxnSpLocks noChangeShapeType="1"/>
          </p:cNvCxnSpPr>
          <p:nvPr/>
        </p:nvCxnSpPr>
        <p:spPr bwMode="auto">
          <a:xfrm>
            <a:off x="4630738" y="8512175"/>
            <a:ext cx="33813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72" name="Grafik 40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7" t="4126" r="17828" b="10439"/>
          <a:stretch>
            <a:fillRect/>
          </a:stretch>
        </p:blipFill>
        <p:spPr bwMode="auto">
          <a:xfrm>
            <a:off x="3189288" y="4335463"/>
            <a:ext cx="7683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Grafik 39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7" t="4884" r="23683" b="10896"/>
          <a:stretch>
            <a:fillRect/>
          </a:stretch>
        </p:blipFill>
        <p:spPr bwMode="auto">
          <a:xfrm>
            <a:off x="4837113" y="4341813"/>
            <a:ext cx="700087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4" name="Abgerundete rechteckige Legende 394"/>
          <p:cNvSpPr>
            <a:spLocks noChangeArrowheads="1"/>
          </p:cNvSpPr>
          <p:nvPr/>
        </p:nvSpPr>
        <p:spPr bwMode="auto">
          <a:xfrm>
            <a:off x="611188" y="8813800"/>
            <a:ext cx="4284662" cy="768350"/>
          </a:xfrm>
          <a:prstGeom prst="wedgeRoundRectCallout">
            <a:avLst>
              <a:gd name="adj1" fmla="val -24227"/>
              <a:gd name="adj2" fmla="val -20635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endParaRPr lang="de-DE" sz="1000" dirty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Bakterien, die ein Plasmid aufgenommen haben wachsen auf den Platten. Es zeigen sich weiße und blaue Kolonien. Blaue Kolonien haben zwar ein Plasmid </a:t>
            </a:r>
            <a:r>
              <a:rPr lang="de-DE" sz="1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aufgenommen, 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verfügen aber über ein intaktes ß-</a:t>
            </a:r>
            <a:r>
              <a:rPr lang="de-DE" sz="10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Galaktosidase</a:t>
            </a:r>
            <a:r>
              <a:rPr lang="de-DE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-Gen. Weiße Kolonien haben Plasmide aufgenommen, die das Humaninsulin enthalten.</a:t>
            </a:r>
          </a:p>
          <a:p>
            <a:pPr eaLnBrk="0" hangingPunct="0"/>
            <a:endParaRPr lang="de-DE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75" name="Grafik 39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860425"/>
            <a:ext cx="3444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2" name="Gerade Verbindung 358"/>
          <p:cNvSpPr>
            <a:spLocks noChangeShapeType="1"/>
          </p:cNvSpPr>
          <p:nvPr/>
        </p:nvSpPr>
        <p:spPr bwMode="auto">
          <a:xfrm flipH="1">
            <a:off x="-3489325" y="1054100"/>
            <a:ext cx="160337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7" name="Gerade Verbindung 381"/>
          <p:cNvSpPr>
            <a:spLocks noChangeShapeType="1"/>
          </p:cNvSpPr>
          <p:nvPr/>
        </p:nvSpPr>
        <p:spPr bwMode="auto">
          <a:xfrm flipH="1">
            <a:off x="2598738" y="2066925"/>
            <a:ext cx="106362" cy="7731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8" name="Textfeld 2"/>
          <p:cNvSpPr txBox="1">
            <a:spLocks noChangeArrowheads="1"/>
          </p:cNvSpPr>
          <p:nvPr/>
        </p:nvSpPr>
        <p:spPr bwMode="auto">
          <a:xfrm>
            <a:off x="3067050" y="2105025"/>
            <a:ext cx="820738" cy="2476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sticky-ends</a:t>
            </a:r>
          </a:p>
        </p:txBody>
      </p:sp>
      <p:sp>
        <p:nvSpPr>
          <p:cNvPr id="2079" name="Text Box 41"/>
          <p:cNvSpPr txBox="1">
            <a:spLocks noChangeArrowheads="1"/>
          </p:cNvSpPr>
          <p:nvPr/>
        </p:nvSpPr>
        <p:spPr bwMode="auto">
          <a:xfrm>
            <a:off x="6164263" y="1754188"/>
            <a:ext cx="1162050" cy="266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Humaninsulin-Gen</a:t>
            </a:r>
          </a:p>
        </p:txBody>
      </p:sp>
      <p:sp>
        <p:nvSpPr>
          <p:cNvPr id="2080" name="Text Box 28"/>
          <p:cNvSpPr txBox="1">
            <a:spLocks noChangeArrowheads="1"/>
          </p:cNvSpPr>
          <p:nvPr/>
        </p:nvSpPr>
        <p:spPr bwMode="auto">
          <a:xfrm>
            <a:off x="4957763" y="2884488"/>
            <a:ext cx="981075" cy="4619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rekombiniertes Plasmid</a:t>
            </a:r>
          </a:p>
        </p:txBody>
      </p:sp>
      <p:sp>
        <p:nvSpPr>
          <p:cNvPr id="2081" name="Text Box 13"/>
          <p:cNvSpPr txBox="1">
            <a:spLocks noChangeArrowheads="1"/>
          </p:cNvSpPr>
          <p:nvPr/>
        </p:nvSpPr>
        <p:spPr bwMode="auto">
          <a:xfrm>
            <a:off x="674688" y="4635500"/>
            <a:ext cx="820737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Bakterium ohne Plasmid</a:t>
            </a:r>
          </a:p>
        </p:txBody>
      </p:sp>
      <p:sp>
        <p:nvSpPr>
          <p:cNvPr id="2082" name="Text Box 21"/>
          <p:cNvSpPr txBox="1">
            <a:spLocks noChangeArrowheads="1"/>
          </p:cNvSpPr>
          <p:nvPr/>
        </p:nvSpPr>
        <p:spPr bwMode="auto">
          <a:xfrm>
            <a:off x="2300288" y="4581525"/>
            <a:ext cx="868362" cy="909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 dirty="0">
                <a:latin typeface="Calibri" pitchFamily="34" charset="0"/>
                <a:cs typeface="Calibri" pitchFamily="34" charset="0"/>
              </a:rPr>
              <a:t>Bakterium mit 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nicht-</a:t>
            </a:r>
            <a:r>
              <a:rPr lang="de-DE" sz="1000" dirty="0" err="1" smtClean="0">
                <a:latin typeface="Calibri" pitchFamily="34" charset="0"/>
                <a:cs typeface="Calibri" pitchFamily="34" charset="0"/>
              </a:rPr>
              <a:t>rekom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de-DE" sz="1000" dirty="0" err="1" smtClean="0">
                <a:latin typeface="Calibri" pitchFamily="34" charset="0"/>
                <a:cs typeface="Calibri" pitchFamily="34" charset="0"/>
              </a:rPr>
              <a:t>biniertem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DE" sz="1000" dirty="0">
                <a:latin typeface="Calibri" pitchFamily="34" charset="0"/>
                <a:cs typeface="Calibri" pitchFamily="34" charset="0"/>
              </a:rPr>
              <a:t>Plasmid</a:t>
            </a:r>
          </a:p>
        </p:txBody>
      </p:sp>
      <p:sp>
        <p:nvSpPr>
          <p:cNvPr id="2083" name="Text Box 15"/>
          <p:cNvSpPr txBox="1">
            <a:spLocks noChangeArrowheads="1"/>
          </p:cNvSpPr>
          <p:nvPr/>
        </p:nvSpPr>
        <p:spPr bwMode="auto">
          <a:xfrm>
            <a:off x="4067175" y="4613275"/>
            <a:ext cx="733425" cy="739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Bakterium mit rekom-biniertem Plasmid</a:t>
            </a:r>
          </a:p>
        </p:txBody>
      </p:sp>
      <p:sp>
        <p:nvSpPr>
          <p:cNvPr id="2084" name="Text Box 19"/>
          <p:cNvSpPr txBox="1">
            <a:spLocks noChangeArrowheads="1"/>
          </p:cNvSpPr>
          <p:nvPr/>
        </p:nvSpPr>
        <p:spPr bwMode="auto">
          <a:xfrm>
            <a:off x="3779838" y="6732588"/>
            <a:ext cx="1177925" cy="542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 dirty="0">
                <a:latin typeface="Calibri" pitchFamily="34" charset="0"/>
                <a:cs typeface="Calibri" pitchFamily="34" charset="0"/>
              </a:rPr>
              <a:t>Petrischale mit </a:t>
            </a:r>
            <a:r>
              <a:rPr lang="de-DE" sz="1000" smtClean="0">
                <a:latin typeface="Calibri" pitchFamily="34" charset="0"/>
                <a:cs typeface="Calibri" pitchFamily="34" charset="0"/>
              </a:rPr>
              <a:t>ampicillinhaltigem </a:t>
            </a:r>
            <a:r>
              <a:rPr lang="de-DE" sz="1000" dirty="0">
                <a:latin typeface="Calibri" pitchFamily="34" charset="0"/>
                <a:cs typeface="Calibri" pitchFamily="34" charset="0"/>
              </a:rPr>
              <a:t>Nährboden</a:t>
            </a:r>
          </a:p>
        </p:txBody>
      </p:sp>
      <p:sp>
        <p:nvSpPr>
          <p:cNvPr id="2085" name="Text Box 17"/>
          <p:cNvSpPr txBox="1">
            <a:spLocks noChangeArrowheads="1"/>
          </p:cNvSpPr>
          <p:nvPr/>
        </p:nvSpPr>
        <p:spPr bwMode="auto">
          <a:xfrm>
            <a:off x="398463" y="6200775"/>
            <a:ext cx="685800" cy="600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1000">
                <a:latin typeface="Calibri" pitchFamily="34" charset="0"/>
                <a:cs typeface="Calibri" pitchFamily="34" charset="0"/>
              </a:rPr>
              <a:t>blaue Bakterien-Kolonien</a:t>
            </a:r>
          </a:p>
        </p:txBody>
      </p:sp>
      <p:sp>
        <p:nvSpPr>
          <p:cNvPr id="2086" name="Text Box 18"/>
          <p:cNvSpPr txBox="1">
            <a:spLocks noChangeArrowheads="1"/>
          </p:cNvSpPr>
          <p:nvPr/>
        </p:nvSpPr>
        <p:spPr bwMode="auto">
          <a:xfrm>
            <a:off x="1589088" y="6030913"/>
            <a:ext cx="1123950" cy="419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sz="1000">
                <a:latin typeface="Calibri" pitchFamily="34" charset="0"/>
                <a:cs typeface="Calibri" pitchFamily="34" charset="0"/>
              </a:rPr>
              <a:t>weiße Bakterien-Kolonien</a:t>
            </a:r>
          </a:p>
        </p:txBody>
      </p:sp>
      <p:sp>
        <p:nvSpPr>
          <p:cNvPr id="2087" name="Text Box 4"/>
          <p:cNvSpPr txBox="1">
            <a:spLocks noChangeArrowheads="1"/>
          </p:cNvSpPr>
          <p:nvPr/>
        </p:nvSpPr>
        <p:spPr bwMode="auto">
          <a:xfrm>
            <a:off x="455613" y="7256463"/>
            <a:ext cx="831850" cy="333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bebrütete</a:t>
            </a:r>
          </a:p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Petrischale</a:t>
            </a:r>
          </a:p>
        </p:txBody>
      </p:sp>
      <p:sp>
        <p:nvSpPr>
          <p:cNvPr id="2088" name="Text Box 1"/>
          <p:cNvSpPr txBox="1">
            <a:spLocks noChangeArrowheads="1"/>
          </p:cNvSpPr>
          <p:nvPr/>
        </p:nvSpPr>
        <p:spPr bwMode="auto">
          <a:xfrm>
            <a:off x="5053013" y="8921750"/>
            <a:ext cx="2193925" cy="519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Anzucht der rekombinierten Bakterien in einem größeren Maßstab (Fermenter</a:t>
            </a:r>
            <a:r>
              <a:rPr lang="de-DE" sz="900">
                <a:ea typeface="Calibri" pitchFamily="34" charset="0"/>
                <a:cs typeface="Times New Roman" pitchFamily="18" charset="0"/>
              </a:rPr>
              <a:t>)</a:t>
            </a:r>
            <a:endParaRPr lang="de-DE"/>
          </a:p>
        </p:txBody>
      </p:sp>
      <p:sp>
        <p:nvSpPr>
          <p:cNvPr id="2089" name="Text Box 65"/>
          <p:cNvSpPr txBox="1">
            <a:spLocks noChangeArrowheads="1"/>
          </p:cNvSpPr>
          <p:nvPr/>
        </p:nvSpPr>
        <p:spPr bwMode="auto">
          <a:xfrm>
            <a:off x="665163" y="1054100"/>
            <a:ext cx="1590675" cy="5619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000" dirty="0" smtClean="0">
                <a:latin typeface="Calibri" pitchFamily="34" charset="0"/>
                <a:cs typeface="Calibri" pitchFamily="34" charset="0"/>
              </a:rPr>
              <a:t>Plasmid </a:t>
            </a:r>
            <a:r>
              <a:rPr lang="de-DE" sz="1000" dirty="0">
                <a:latin typeface="Calibri" pitchFamily="34" charset="0"/>
                <a:cs typeface="Calibri" pitchFamily="34" charset="0"/>
              </a:rPr>
              <a:t>mit               </a:t>
            </a:r>
            <a:r>
              <a:rPr lang="de-DE" sz="1000" dirty="0" err="1">
                <a:latin typeface="Calibri" pitchFamily="34" charset="0"/>
                <a:cs typeface="Calibri" pitchFamily="34" charset="0"/>
              </a:rPr>
              <a:t>Ampicillin</a:t>
            </a:r>
            <a:r>
              <a:rPr lang="de-DE" sz="1000" dirty="0">
                <a:latin typeface="Calibri" pitchFamily="34" charset="0"/>
                <a:cs typeface="Calibri" pitchFamily="34" charset="0"/>
              </a:rPr>
              <a:t>-Resistenz-Gen und ß-</a:t>
            </a:r>
            <a:r>
              <a:rPr lang="de-DE" sz="1000" dirty="0" err="1">
                <a:latin typeface="Calibri" pitchFamily="34" charset="0"/>
                <a:cs typeface="Calibri" pitchFamily="34" charset="0"/>
              </a:rPr>
              <a:t>Galaktosidase</a:t>
            </a:r>
            <a:r>
              <a:rPr lang="de-DE" sz="1000" dirty="0">
                <a:latin typeface="Calibri" pitchFamily="34" charset="0"/>
                <a:cs typeface="Calibri" pitchFamily="34" charset="0"/>
              </a:rPr>
              <a:t>-Gen</a:t>
            </a:r>
          </a:p>
        </p:txBody>
      </p:sp>
      <p:pic>
        <p:nvPicPr>
          <p:cNvPr id="2090" name="Grafik 4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7" t="4126" r="17828" b="10439"/>
          <a:stretch>
            <a:fillRect/>
          </a:stretch>
        </p:blipFill>
        <p:spPr bwMode="auto">
          <a:xfrm>
            <a:off x="2598738" y="7453313"/>
            <a:ext cx="768350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1" name="Grafik 4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7" t="4884" r="23683" b="10896"/>
          <a:stretch>
            <a:fillRect/>
          </a:stretch>
        </p:blipFill>
        <p:spPr bwMode="auto">
          <a:xfrm>
            <a:off x="3716338" y="7491413"/>
            <a:ext cx="700087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8" name="Rectangle 70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/>
              <a:t> </a:t>
            </a:r>
          </a:p>
          <a:p>
            <a:pPr eaLnBrk="0" hangingPunct="0"/>
            <a:endParaRPr lang="de-DE"/>
          </a:p>
        </p:txBody>
      </p:sp>
      <p:sp>
        <p:nvSpPr>
          <p:cNvPr id="1069" name="Rectangle 72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/>
              <a:t/>
            </a:r>
            <a:br>
              <a:rPr lang="de-DE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0" name="Rectangle 79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sz="700"/>
              <a:t/>
            </a:r>
            <a:br>
              <a:rPr lang="de-DE" sz="700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1" name="Rectangle 80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72" name="Rectangle 85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sz="700"/>
              <a:t/>
            </a:r>
            <a:br>
              <a:rPr lang="de-DE" sz="700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3" name="Rectangle 86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74" name="Rectangle 87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/>
              <a:t/>
            </a:r>
            <a:br>
              <a:rPr lang="de-DE"/>
            </a:br>
            <a:endParaRPr lang="de-DE"/>
          </a:p>
          <a:p>
            <a:pPr eaLnBrk="0" hangingPunct="0"/>
            <a:endParaRPr lang="de-DE"/>
          </a:p>
        </p:txBody>
      </p:sp>
      <p:sp>
        <p:nvSpPr>
          <p:cNvPr id="1075" name="Rectangle 88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  <a:p>
            <a:pPr eaLnBrk="0" hangingPunct="0"/>
            <a:endParaRPr lang="de-DE"/>
          </a:p>
        </p:txBody>
      </p:sp>
      <p:sp>
        <p:nvSpPr>
          <p:cNvPr id="1076" name="Rectangle 91"/>
          <p:cNvSpPr>
            <a:spLocks noChangeArrowheads="1"/>
          </p:cNvSpPr>
          <p:nvPr/>
        </p:nvSpPr>
        <p:spPr bwMode="auto">
          <a:xfrm>
            <a:off x="152400" y="609600"/>
            <a:ext cx="8001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de-DE" sz="1100">
                <a:ea typeface="Calibri" pitchFamily="34" charset="0"/>
                <a:cs typeface="Times New Roman" pitchFamily="18" charset="0"/>
              </a:rPr>
              <a:t/>
            </a:r>
            <a:br>
              <a:rPr lang="de-DE" sz="1100">
                <a:ea typeface="Calibri" pitchFamily="34" charset="0"/>
                <a:cs typeface="Times New Roman" pitchFamily="18" charset="0"/>
              </a:rPr>
            </a:br>
            <a:endParaRPr lang="de-DE"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27697" name="Gerade Verbindung mit Pfeil 27696"/>
          <p:cNvCxnSpPr/>
          <p:nvPr/>
        </p:nvCxnSpPr>
        <p:spPr>
          <a:xfrm>
            <a:off x="2151063" y="2382838"/>
            <a:ext cx="296862" cy="212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01" name="Gerade Verbindung mit Pfeil 27700"/>
          <p:cNvCxnSpPr/>
          <p:nvPr/>
        </p:nvCxnSpPr>
        <p:spPr>
          <a:xfrm>
            <a:off x="3306763" y="2763838"/>
            <a:ext cx="4730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08" name="Gerade Verbindung mit Pfeil 27707"/>
          <p:cNvCxnSpPr/>
          <p:nvPr/>
        </p:nvCxnSpPr>
        <p:spPr>
          <a:xfrm flipH="1" flipV="1">
            <a:off x="4895850" y="1900238"/>
            <a:ext cx="523875" cy="47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0" name="Gerade Verbindung mit Pfeil 27709"/>
          <p:cNvCxnSpPr>
            <a:stCxn id="2063" idx="1"/>
            <a:endCxn id="2072" idx="0"/>
          </p:cNvCxnSpPr>
          <p:nvPr/>
        </p:nvCxnSpPr>
        <p:spPr>
          <a:xfrm>
            <a:off x="3568700" y="4084638"/>
            <a:ext cx="4763" cy="250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3" name="Gerade Verbindung mit Pfeil 27712"/>
          <p:cNvCxnSpPr>
            <a:stCxn id="2063" idx="1"/>
          </p:cNvCxnSpPr>
          <p:nvPr/>
        </p:nvCxnSpPr>
        <p:spPr>
          <a:xfrm flipH="1">
            <a:off x="2022475" y="4084638"/>
            <a:ext cx="1546225" cy="30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5" name="Gerade Verbindung mit Pfeil 27714"/>
          <p:cNvCxnSpPr>
            <a:stCxn id="2063" idx="1"/>
          </p:cNvCxnSpPr>
          <p:nvPr/>
        </p:nvCxnSpPr>
        <p:spPr>
          <a:xfrm>
            <a:off x="3568700" y="4084638"/>
            <a:ext cx="1303338" cy="3111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19" name="Gerade Verbindung mit Pfeil 27718"/>
          <p:cNvCxnSpPr/>
          <p:nvPr/>
        </p:nvCxnSpPr>
        <p:spPr>
          <a:xfrm flipH="1">
            <a:off x="2447925" y="6500813"/>
            <a:ext cx="379413" cy="127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21" name="Gerade Verbindung mit Pfeil 27720"/>
          <p:cNvCxnSpPr/>
          <p:nvPr/>
        </p:nvCxnSpPr>
        <p:spPr>
          <a:xfrm>
            <a:off x="1457325" y="6951663"/>
            <a:ext cx="1141413" cy="603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24" name="Gerade Verbindung mit Pfeil 27723"/>
          <p:cNvCxnSpPr/>
          <p:nvPr/>
        </p:nvCxnSpPr>
        <p:spPr>
          <a:xfrm>
            <a:off x="2055813" y="6846888"/>
            <a:ext cx="1758950" cy="708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36" name="Gerade Verbindung 27735"/>
          <p:cNvCxnSpPr/>
          <p:nvPr/>
        </p:nvCxnSpPr>
        <p:spPr>
          <a:xfrm>
            <a:off x="4576763" y="3081338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44" name="Gerade Verbindung mit Pfeil 27743"/>
          <p:cNvCxnSpPr/>
          <p:nvPr/>
        </p:nvCxnSpPr>
        <p:spPr>
          <a:xfrm flipH="1">
            <a:off x="4065588" y="2162175"/>
            <a:ext cx="203200" cy="327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50" name="Gerade Verbindung mit Pfeil 27749"/>
          <p:cNvCxnSpPr/>
          <p:nvPr/>
        </p:nvCxnSpPr>
        <p:spPr>
          <a:xfrm flipH="1">
            <a:off x="6376988" y="1376363"/>
            <a:ext cx="223837" cy="198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60" name="Gerade Verbindung 27759"/>
          <p:cNvCxnSpPr/>
          <p:nvPr/>
        </p:nvCxnSpPr>
        <p:spPr>
          <a:xfrm flipH="1" flipV="1">
            <a:off x="977900" y="6577013"/>
            <a:ext cx="441325" cy="1920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63" name="Gerade Verbindung 27762"/>
          <p:cNvCxnSpPr/>
          <p:nvPr/>
        </p:nvCxnSpPr>
        <p:spPr>
          <a:xfrm flipV="1">
            <a:off x="1638300" y="6435725"/>
            <a:ext cx="255588" cy="23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65" name="Gerade Verbindung 27764"/>
          <p:cNvCxnSpPr/>
          <p:nvPr/>
        </p:nvCxnSpPr>
        <p:spPr>
          <a:xfrm flipV="1">
            <a:off x="1058863" y="6892925"/>
            <a:ext cx="228600" cy="4111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2"/>
          <p:cNvCxnSpPr/>
          <p:nvPr/>
        </p:nvCxnSpPr>
        <p:spPr>
          <a:xfrm>
            <a:off x="3716338" y="6435725"/>
            <a:ext cx="350837" cy="333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4"/>
          <p:cNvCxnSpPr/>
          <p:nvPr/>
        </p:nvCxnSpPr>
        <p:spPr>
          <a:xfrm>
            <a:off x="5476875" y="8704263"/>
            <a:ext cx="461963" cy="238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winkelte Verbindung 11"/>
          <p:cNvCxnSpPr>
            <a:stCxn id="2089" idx="1"/>
          </p:cNvCxnSpPr>
          <p:nvPr/>
        </p:nvCxnSpPr>
        <p:spPr>
          <a:xfrm rot="10800000" flipH="1" flipV="1">
            <a:off x="665163" y="1335088"/>
            <a:ext cx="647700" cy="757237"/>
          </a:xfrm>
          <a:prstGeom prst="bentConnector4">
            <a:avLst>
              <a:gd name="adj1" fmla="val -35264"/>
              <a:gd name="adj2" fmla="val 1000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winkelte Verbindung 23"/>
          <p:cNvCxnSpPr/>
          <p:nvPr/>
        </p:nvCxnSpPr>
        <p:spPr>
          <a:xfrm rot="16200000" flipH="1">
            <a:off x="1689101" y="1620837"/>
            <a:ext cx="450850" cy="384175"/>
          </a:xfrm>
          <a:prstGeom prst="bentConnector3">
            <a:avLst>
              <a:gd name="adj1" fmla="val 112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1" name="Gerade Verbindung 2110"/>
          <p:cNvCxnSpPr/>
          <p:nvPr/>
        </p:nvCxnSpPr>
        <p:spPr>
          <a:xfrm flipV="1">
            <a:off x="2447925" y="1713707"/>
            <a:ext cx="2061369" cy="12620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Grafik 40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112" y="3470289"/>
            <a:ext cx="498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Grafik 40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23" y="3470289"/>
            <a:ext cx="49847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Grafik 407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3457575"/>
            <a:ext cx="511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1" name="Textfeld 27684"/>
          <p:cNvSpPr txBox="1">
            <a:spLocks noChangeArrowheads="1"/>
          </p:cNvSpPr>
          <p:nvPr/>
        </p:nvSpPr>
        <p:spPr bwMode="auto">
          <a:xfrm>
            <a:off x="2870200" y="4878388"/>
            <a:ext cx="185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de-DE"/>
          </a:p>
        </p:txBody>
      </p:sp>
      <p:sp>
        <p:nvSpPr>
          <p:cNvPr id="27687" name="Textfeld 27686"/>
          <p:cNvSpPr txBox="1">
            <a:spLocks noChangeArrowheads="1"/>
          </p:cNvSpPr>
          <p:nvPr/>
        </p:nvSpPr>
        <p:spPr bwMode="auto">
          <a:xfrm>
            <a:off x="3465513" y="3116263"/>
            <a:ext cx="35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2000">
                <a:latin typeface="Calibri" pitchFamily="34" charset="0"/>
                <a:cs typeface="Calibri" pitchFamily="34" charset="0"/>
              </a:rPr>
              <a:t>+</a:t>
            </a:r>
          </a:p>
        </p:txBody>
      </p:sp>
      <p:sp>
        <p:nvSpPr>
          <p:cNvPr id="27688" name="Textfeld 27687"/>
          <p:cNvSpPr txBox="1">
            <a:spLocks noChangeArrowheads="1"/>
          </p:cNvSpPr>
          <p:nvPr/>
        </p:nvSpPr>
        <p:spPr bwMode="auto">
          <a:xfrm>
            <a:off x="4219575" y="3468688"/>
            <a:ext cx="1200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000">
                <a:latin typeface="Calibri" pitchFamily="34" charset="0"/>
                <a:cs typeface="Calibri" pitchFamily="34" charset="0"/>
              </a:rPr>
              <a:t>aufnahmebereite Bakterien</a:t>
            </a:r>
          </a:p>
        </p:txBody>
      </p:sp>
      <p:cxnSp>
        <p:nvCxnSpPr>
          <p:cNvPr id="27690" name="Gerade Verbindung 27689"/>
          <p:cNvCxnSpPr>
            <a:stCxn id="121" idx="3"/>
          </p:cNvCxnSpPr>
          <p:nvPr/>
        </p:nvCxnSpPr>
        <p:spPr>
          <a:xfrm>
            <a:off x="4054475" y="3624263"/>
            <a:ext cx="247650" cy="58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481806" y="365448"/>
            <a:ext cx="431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>
                <a:latin typeface="Calibri" pitchFamily="34" charset="0"/>
                <a:cs typeface="Calibri" pitchFamily="34" charset="0"/>
              </a:rPr>
              <a:t>Herstellung eines transgenen Bakteriums</a:t>
            </a:r>
            <a:endParaRPr lang="de-DE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4" grpId="0" animBg="1"/>
    </p:bldLst>
  </p:timing>
</p:sld>
</file>

<file path=ppt/theme/theme1.xml><?xml version="1.0" encoding="utf-8"?>
<a:theme xmlns:a="http://schemas.openxmlformats.org/drawingml/2006/main" name="bio_vorlage_hoch">
  <a:themeElements>
    <a:clrScheme name="">
      <a:dk1>
        <a:srgbClr val="000000"/>
      </a:dk1>
      <a:lt1>
        <a:srgbClr val="BCE2C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AEED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o_vorlage_hoc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o_vorlage_hoc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_vorlage_hoc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_vorlage_ho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</Words>
  <Application>Microsoft Office PowerPoint</Application>
  <PresentationFormat>Benutzerdefiniert</PresentationFormat>
  <Paragraphs>44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  <vt:variant>
        <vt:lpstr>Zielgruppenorientierte Präsentationen</vt:lpstr>
      </vt:variant>
      <vt:variant>
        <vt:i4>1</vt:i4>
      </vt:variant>
    </vt:vector>
  </HeadingPairs>
  <TitlesOfParts>
    <vt:vector size="3" baseType="lpstr">
      <vt:lpstr>bio_vorlage_hoch</vt:lpstr>
      <vt:lpstr>PowerPoint-Präsentation</vt:lpstr>
      <vt:lpstr>Herstellung eines transgenen</vt:lpstr>
    </vt:vector>
  </TitlesOfParts>
  <Company>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staudt@m-book.de</dc:creator>
  <cp:lastModifiedBy>Reinhold</cp:lastModifiedBy>
  <cp:revision>69</cp:revision>
  <dcterms:created xsi:type="dcterms:W3CDTF">2003-02-03T08:59:46Z</dcterms:created>
  <dcterms:modified xsi:type="dcterms:W3CDTF">2011-11-05T16:10:54Z</dcterms:modified>
</cp:coreProperties>
</file>