
<file path=[Content_Types].xml><?xml version="1.0" encoding="utf-8"?>
<Types xmlns="http://schemas.openxmlformats.org/package/2006/content-types">
  <Default Extension="png" ContentType="image/png"/>
  <Default Extension="pdf" ContentType="application/pd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4" r:id="rId3"/>
    <p:sldId id="257" r:id="rId4"/>
    <p:sldId id="308" r:id="rId5"/>
    <p:sldId id="314" r:id="rId6"/>
    <p:sldId id="304" r:id="rId7"/>
    <p:sldId id="312" r:id="rId8"/>
    <p:sldId id="289" r:id="rId9"/>
    <p:sldId id="273" r:id="rId10"/>
    <p:sldId id="281" r:id="rId11"/>
    <p:sldId id="315" r:id="rId12"/>
    <p:sldId id="290" r:id="rId13"/>
    <p:sldId id="275" r:id="rId14"/>
    <p:sldId id="282" r:id="rId15"/>
    <p:sldId id="276" r:id="rId16"/>
    <p:sldId id="283" r:id="rId17"/>
    <p:sldId id="313" r:id="rId18"/>
    <p:sldId id="278" r:id="rId19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7" d="100"/>
          <a:sy n="107" d="100"/>
        </p:scale>
        <p:origin x="-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9E07-02B0-2A4B-9183-9A3180B7CE9C}" type="datetimeFigureOut">
              <a:rPr lang="de-DE" smtClean="0"/>
              <a:pPr/>
              <a:t>19.11.2013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8873-FBEF-7C4E-8F16-688E3149AAD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9E07-02B0-2A4B-9183-9A3180B7CE9C}" type="datetimeFigureOut">
              <a:rPr lang="de-DE" smtClean="0"/>
              <a:pPr/>
              <a:t>19.11.2013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8873-FBEF-7C4E-8F16-688E3149AAD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9E07-02B0-2A4B-9183-9A3180B7CE9C}" type="datetimeFigureOut">
              <a:rPr lang="de-DE" smtClean="0"/>
              <a:pPr/>
              <a:t>19.11.2013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8873-FBEF-7C4E-8F16-688E3149AAD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9E07-02B0-2A4B-9183-9A3180B7CE9C}" type="datetimeFigureOut">
              <a:rPr lang="de-DE" smtClean="0"/>
              <a:pPr/>
              <a:t>19.11.2013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8873-FBEF-7C4E-8F16-688E3149AAD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9E07-02B0-2A4B-9183-9A3180B7CE9C}" type="datetimeFigureOut">
              <a:rPr lang="de-DE" smtClean="0"/>
              <a:pPr/>
              <a:t>19.11.2013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8873-FBEF-7C4E-8F16-688E3149AAD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9E07-02B0-2A4B-9183-9A3180B7CE9C}" type="datetimeFigureOut">
              <a:rPr lang="de-DE" smtClean="0"/>
              <a:pPr/>
              <a:t>19.11.2013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8873-FBEF-7C4E-8F16-688E3149AAD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9E07-02B0-2A4B-9183-9A3180B7CE9C}" type="datetimeFigureOut">
              <a:rPr lang="de-DE" smtClean="0"/>
              <a:pPr/>
              <a:t>19.11.2013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8873-FBEF-7C4E-8F16-688E3149AAD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9E07-02B0-2A4B-9183-9A3180B7CE9C}" type="datetimeFigureOut">
              <a:rPr lang="de-DE" smtClean="0"/>
              <a:pPr/>
              <a:t>19.11.2013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8873-FBEF-7C4E-8F16-688E3149AAD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9E07-02B0-2A4B-9183-9A3180B7CE9C}" type="datetimeFigureOut">
              <a:rPr lang="de-DE" smtClean="0"/>
              <a:pPr/>
              <a:t>19.11.2013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8873-FBEF-7C4E-8F16-688E3149AAD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9E07-02B0-2A4B-9183-9A3180B7CE9C}" type="datetimeFigureOut">
              <a:rPr lang="de-DE" smtClean="0"/>
              <a:pPr/>
              <a:t>19.11.2013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8873-FBEF-7C4E-8F16-688E3149AAD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9E07-02B0-2A4B-9183-9A3180B7CE9C}" type="datetimeFigureOut">
              <a:rPr lang="de-DE" smtClean="0"/>
              <a:pPr/>
              <a:t>19.11.2013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8873-FBEF-7C4E-8F16-688E3149AAD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19E07-02B0-2A4B-9183-9A3180B7CE9C}" type="datetimeFigureOut">
              <a:rPr lang="de-DE" smtClean="0"/>
              <a:pPr/>
              <a:t>19.11.2013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E8873-FBEF-7C4E-8F16-688E3149AAD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mk-format.d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image" Target="../media/image1.pd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df"/><Relationship Id="rId5" Type="http://schemas.openxmlformats.org/officeDocument/2006/relationships/image" Target="../media/image2.png"/><Relationship Id="rId4" Type="http://schemas.openxmlformats.org/officeDocument/2006/relationships/image" Target="../media/image3.pd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11866" y="1212843"/>
            <a:ext cx="8374611" cy="4216539"/>
          </a:xfrm>
          <a:prstGeom prst="rect">
            <a:avLst/>
          </a:prstGeom>
          <a:gradFill flip="none" rotWithShape="1">
            <a:gsLst>
              <a:gs pos="46000">
                <a:schemeClr val="tx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</p:spPr>
        <p:txBody>
          <a:bodyPr wrap="square" rtlCol="0">
            <a:spAutoFit/>
          </a:bodyPr>
          <a:lstStyle/>
          <a:p>
            <a:pPr algn="ctr"/>
            <a:endParaRPr lang="de-DE" sz="3600" dirty="0" smtClean="0"/>
          </a:p>
          <a:p>
            <a:pPr algn="ctr"/>
            <a:r>
              <a:rPr lang="de-DE" sz="3600" b="1" dirty="0" smtClean="0">
                <a:solidFill>
                  <a:schemeClr val="bg1"/>
                </a:solidFill>
              </a:rPr>
              <a:t>Gestufte Hilfen</a:t>
            </a:r>
          </a:p>
          <a:p>
            <a:pPr algn="ctr"/>
            <a:endParaRPr lang="de-DE" sz="3600" dirty="0" smtClean="0"/>
          </a:p>
          <a:p>
            <a:pPr algn="ctr"/>
            <a:r>
              <a:rPr lang="de-DE" sz="2000" b="1" dirty="0" smtClean="0"/>
              <a:t>Merkmale und Funktion</a:t>
            </a:r>
          </a:p>
          <a:p>
            <a:pPr algn="ctr"/>
            <a:r>
              <a:rPr lang="de-DE" sz="2000" b="1" dirty="0" smtClean="0"/>
              <a:t>Einsatzmöglichkeiten</a:t>
            </a:r>
          </a:p>
          <a:p>
            <a:pPr algn="ctr"/>
            <a:r>
              <a:rPr lang="de-DE" sz="2000" b="1" dirty="0" smtClean="0"/>
              <a:t>Hinweise zur Ausgestaltung und zum Einsatz im Unterricht</a:t>
            </a:r>
          </a:p>
          <a:p>
            <a:pPr algn="ctr"/>
            <a:endParaRPr lang="de-DE" sz="2000" dirty="0" smtClean="0"/>
          </a:p>
          <a:p>
            <a:pPr algn="ctr"/>
            <a:endParaRPr lang="de-DE" sz="2000" dirty="0" smtClean="0"/>
          </a:p>
          <a:p>
            <a:pPr algn="ctr"/>
            <a:r>
              <a:rPr lang="de-DE" sz="2000" i="1" dirty="0" smtClean="0">
                <a:solidFill>
                  <a:schemeClr val="bg1">
                    <a:lumMod val="50000"/>
                  </a:schemeClr>
                </a:solidFill>
              </a:rPr>
              <a:t>ZPG Biologie 2013</a:t>
            </a:r>
          </a:p>
          <a:p>
            <a:pPr algn="ctr"/>
            <a:endParaRPr lang="de-DE" sz="2000" dirty="0" smtClean="0"/>
          </a:p>
          <a:p>
            <a:pPr algn="ctr"/>
            <a:endParaRPr lang="de-DE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258489" y="1101326"/>
            <a:ext cx="8558940" cy="5293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spcBef>
                <a:spcPts val="1000"/>
              </a:spcBef>
            </a:pPr>
            <a:r>
              <a:rPr lang="de-DE" sz="2400" dirty="0" smtClean="0"/>
              <a:t>•	</a:t>
            </a:r>
            <a:r>
              <a:rPr lang="de-DE" sz="2400" i="1" dirty="0" smtClean="0"/>
              <a:t>„Beziehe Deinen </a:t>
            </a:r>
            <a:r>
              <a:rPr lang="de-DE" sz="2400" i="1" dirty="0" err="1" smtClean="0"/>
              <a:t>Heftaufschrieb</a:t>
            </a:r>
            <a:r>
              <a:rPr lang="de-DE" sz="2400" i="1" dirty="0" smtClean="0"/>
              <a:t> (aus der Vorstunde) ein“</a:t>
            </a:r>
          </a:p>
          <a:p>
            <a:pPr lvl="1" indent="-457200">
              <a:spcBef>
                <a:spcPts val="1000"/>
              </a:spcBef>
            </a:pPr>
            <a:r>
              <a:rPr lang="de-DE" sz="2400" dirty="0" smtClean="0"/>
              <a:t>•	</a:t>
            </a:r>
            <a:r>
              <a:rPr lang="de-DE" sz="2400" i="1" dirty="0" smtClean="0"/>
              <a:t>„Beziehe Deine Kenntnisse zu dem Thema ein. Versuche daraus Schlussfolgerungen zu ziehen“</a:t>
            </a:r>
          </a:p>
          <a:p>
            <a:pPr lvl="1" indent="-457200">
              <a:spcBef>
                <a:spcPts val="1000"/>
              </a:spcBef>
            </a:pPr>
            <a:r>
              <a:rPr lang="de-DE" sz="2400" i="1" dirty="0" smtClean="0"/>
              <a:t>•	„Beachte besonders diesen Aspekt. Er ist der Schlüssel“</a:t>
            </a:r>
          </a:p>
          <a:p>
            <a:pPr lvl="1" indent="-457200">
              <a:spcBef>
                <a:spcPts val="1000"/>
              </a:spcBef>
            </a:pPr>
            <a:r>
              <a:rPr lang="de-DE" sz="2400" dirty="0" smtClean="0"/>
              <a:t>•	Analogbeispiel geben: </a:t>
            </a:r>
            <a:r>
              <a:rPr lang="de-DE" sz="2400" i="1" dirty="0" smtClean="0"/>
              <a:t>„Heizkörper haben viele „Rippen“. Prüfe, ob es Parallelen zum vorliegenden Beispiel gibt.“</a:t>
            </a:r>
          </a:p>
          <a:p>
            <a:pPr lvl="1" indent="-457200">
              <a:spcBef>
                <a:spcPts val="1000"/>
              </a:spcBef>
            </a:pPr>
            <a:r>
              <a:rPr lang="de-DE" sz="2400" dirty="0" smtClean="0"/>
              <a:t>•	„Gegenimpuls“ setzen: </a:t>
            </a:r>
            <a:r>
              <a:rPr lang="de-DE" sz="2400" i="1" dirty="0" smtClean="0"/>
              <a:t>„Jan behauptet: In Gewächshäusern werden die Pflanzen in Kühlräume gestellt, weil sie dort besser wachsen. Prüfe, ob das mit den gegebenen Daten</a:t>
            </a:r>
            <a:br>
              <a:rPr lang="de-DE" sz="2400" i="1" dirty="0" smtClean="0"/>
            </a:br>
            <a:r>
              <a:rPr lang="de-DE" sz="2400" i="1" dirty="0" smtClean="0"/>
              <a:t>in Einklang steht. Finde eigene Zusammenhänge“ </a:t>
            </a:r>
          </a:p>
          <a:p>
            <a:pPr lvl="1" indent="-457200">
              <a:spcBef>
                <a:spcPts val="1000"/>
              </a:spcBef>
            </a:pPr>
            <a:endParaRPr lang="de-DE" sz="2400" dirty="0" smtClean="0"/>
          </a:p>
          <a:p>
            <a:pPr lvl="1" indent="-457200">
              <a:spcBef>
                <a:spcPts val="1000"/>
              </a:spcBef>
            </a:pPr>
            <a:endParaRPr lang="de-DE" sz="2400" dirty="0" smtClean="0"/>
          </a:p>
        </p:txBody>
      </p:sp>
      <p:sp>
        <p:nvSpPr>
          <p:cNvPr id="5" name="Gefaltete Ecke 4"/>
          <p:cNvSpPr/>
          <p:nvPr/>
        </p:nvSpPr>
        <p:spPr>
          <a:xfrm>
            <a:off x="72573" y="169333"/>
            <a:ext cx="8962571" cy="70152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600" b="1" dirty="0" smtClean="0"/>
              <a:t>Beispielformulierungen für strategisch-inhaltsorientierte Hilfen</a:t>
            </a:r>
            <a:endParaRPr lang="de-DE" sz="2600" b="1" dirty="0"/>
          </a:p>
        </p:txBody>
      </p:sp>
      <p:pic>
        <p:nvPicPr>
          <p:cNvPr id="8" name="Bild 7" descr="Falttechnik_ZPGII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9029" t="41771"/>
          <a:stretch>
            <a:fillRect/>
          </a:stretch>
        </p:blipFill>
        <p:spPr>
          <a:xfrm>
            <a:off x="7320342" y="4439016"/>
            <a:ext cx="1755583" cy="2313907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 rot="627504">
            <a:off x="7653481" y="5423936"/>
            <a:ext cx="91032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b="1" dirty="0" smtClean="0">
                <a:latin typeface="Arial"/>
                <a:cs typeface="Arial"/>
              </a:rPr>
              <a:t>Hilfe 2</a:t>
            </a:r>
            <a:endParaRPr lang="de-DE" b="1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241301" y="1125141"/>
            <a:ext cx="8576128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/>
            <a:r>
              <a:rPr lang="de-DE" sz="2600" i="1" dirty="0" smtClean="0"/>
              <a:t>•	„Beachte den Zusammenhang von Licht und Fotosynthese“</a:t>
            </a:r>
          </a:p>
          <a:p>
            <a:pPr lvl="1" indent="-457200"/>
            <a:endParaRPr lang="de-DE" sz="2600" i="1" dirty="0" smtClean="0"/>
          </a:p>
          <a:p>
            <a:pPr lvl="1" indent="-457200"/>
            <a:r>
              <a:rPr lang="de-DE" sz="2600" i="1" dirty="0" smtClean="0"/>
              <a:t>•	„Beachte den folgenden Zusammenhang: Bei höherer Temperatur laufen Prozesse in der Zelle schneller ab“</a:t>
            </a:r>
          </a:p>
        </p:txBody>
      </p:sp>
      <p:sp>
        <p:nvSpPr>
          <p:cNvPr id="5" name="Gefaltete Ecke 4"/>
          <p:cNvSpPr/>
          <p:nvPr/>
        </p:nvSpPr>
        <p:spPr>
          <a:xfrm>
            <a:off x="72573" y="169333"/>
            <a:ext cx="8962571" cy="70152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Beispielformulierungen für inhaltliche Hilfen</a:t>
            </a:r>
            <a:endParaRPr lang="de-DE" sz="2800" b="1" dirty="0"/>
          </a:p>
        </p:txBody>
      </p:sp>
      <p:pic>
        <p:nvPicPr>
          <p:cNvPr id="6" name="Bild 5" descr="Falttechnik_ZPGII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9029" t="41771"/>
          <a:stretch>
            <a:fillRect/>
          </a:stretch>
        </p:blipFill>
        <p:spPr>
          <a:xfrm>
            <a:off x="7320342" y="4439016"/>
            <a:ext cx="1755583" cy="2313907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 rot="627504">
            <a:off x="7653481" y="5423936"/>
            <a:ext cx="91032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b="1" dirty="0" smtClean="0">
                <a:latin typeface="Arial"/>
                <a:cs typeface="Arial"/>
              </a:rPr>
              <a:t>Hilfe 3</a:t>
            </a:r>
            <a:endParaRPr lang="de-DE" b="1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efaltete Ecke 4"/>
          <p:cNvSpPr/>
          <p:nvPr/>
        </p:nvSpPr>
        <p:spPr>
          <a:xfrm>
            <a:off x="72573" y="169333"/>
            <a:ext cx="8962571" cy="70152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Wo befinden sich die Hilfen?</a:t>
            </a:r>
            <a:endParaRPr lang="de-DE" sz="2800" b="1" dirty="0"/>
          </a:p>
        </p:txBody>
      </p:sp>
      <p:pic>
        <p:nvPicPr>
          <p:cNvPr id="7" name="Picture 6" descr="problemlösend.jpg                                              00006722 ZooLaptop                      ABA78158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7434" y="3218022"/>
            <a:ext cx="8597710" cy="3028791"/>
          </a:xfrm>
          <a:prstGeom prst="rect">
            <a:avLst/>
          </a:prstGeom>
          <a:noFill/>
        </p:spPr>
      </p:pic>
      <p:grpSp>
        <p:nvGrpSpPr>
          <p:cNvPr id="14" name="Gruppierung 13"/>
          <p:cNvGrpSpPr/>
          <p:nvPr/>
        </p:nvGrpSpPr>
        <p:grpSpPr>
          <a:xfrm>
            <a:off x="2124877" y="3659897"/>
            <a:ext cx="712391" cy="952075"/>
            <a:chOff x="4153662" y="2818638"/>
            <a:chExt cx="1141476" cy="1525524"/>
          </a:xfrm>
        </p:grpSpPr>
        <p:pic>
          <p:nvPicPr>
            <p:cNvPr id="10" name="Bild 9" descr="Hilfe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153662" y="2818638"/>
              <a:ext cx="836676" cy="1220724"/>
            </a:xfrm>
            <a:prstGeom prst="rect">
              <a:avLst/>
            </a:prstGeom>
          </p:spPr>
        </p:pic>
        <p:pic>
          <p:nvPicPr>
            <p:cNvPr id="12" name="Bild 11" descr="Hilfe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306062" y="2971038"/>
              <a:ext cx="836676" cy="1220724"/>
            </a:xfrm>
            <a:prstGeom prst="rect">
              <a:avLst/>
            </a:prstGeom>
          </p:spPr>
        </p:pic>
        <p:pic>
          <p:nvPicPr>
            <p:cNvPr id="13" name="Bild 12" descr="Hilfe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458462" y="3123438"/>
              <a:ext cx="836676" cy="1220724"/>
            </a:xfrm>
            <a:prstGeom prst="rect">
              <a:avLst/>
            </a:prstGeom>
          </p:spPr>
        </p:pic>
      </p:grpSp>
      <p:sp>
        <p:nvSpPr>
          <p:cNvPr id="24" name="Abgerundete rechteckige Legende 23"/>
          <p:cNvSpPr/>
          <p:nvPr/>
        </p:nvSpPr>
        <p:spPr>
          <a:xfrm>
            <a:off x="1045189" y="1125141"/>
            <a:ext cx="2751076" cy="971624"/>
          </a:xfrm>
          <a:prstGeom prst="wedgeRoundRectCallout">
            <a:avLst>
              <a:gd name="adj1" fmla="val -178"/>
              <a:gd name="adj2" fmla="val 210329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</a:rPr>
              <a:t>an einer zentralen Stelle, z.B. am Lehrertisch</a:t>
            </a:r>
            <a:endParaRPr lang="de-DE" sz="2000" dirty="0">
              <a:solidFill>
                <a:srgbClr val="000000"/>
              </a:solidFill>
            </a:endParaRPr>
          </a:p>
        </p:txBody>
      </p:sp>
      <p:grpSp>
        <p:nvGrpSpPr>
          <p:cNvPr id="26" name="Gruppierung 25"/>
          <p:cNvGrpSpPr/>
          <p:nvPr/>
        </p:nvGrpSpPr>
        <p:grpSpPr>
          <a:xfrm>
            <a:off x="3986166" y="1269896"/>
            <a:ext cx="5048978" cy="3684701"/>
            <a:chOff x="3986166" y="1269896"/>
            <a:chExt cx="5048978" cy="3684701"/>
          </a:xfrm>
        </p:grpSpPr>
        <p:grpSp>
          <p:nvGrpSpPr>
            <p:cNvPr id="15" name="Gruppierung 14"/>
            <p:cNvGrpSpPr/>
            <p:nvPr/>
          </p:nvGrpSpPr>
          <p:grpSpPr>
            <a:xfrm>
              <a:off x="4294250" y="3850122"/>
              <a:ext cx="712391" cy="952075"/>
              <a:chOff x="4153662" y="2818638"/>
              <a:chExt cx="1141476" cy="1525524"/>
            </a:xfrm>
          </p:grpSpPr>
          <p:pic>
            <p:nvPicPr>
              <p:cNvPr id="16" name="Bild 15" descr="Hilfe.jpg"/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4153662" y="2818638"/>
                <a:ext cx="836676" cy="1220724"/>
              </a:xfrm>
              <a:prstGeom prst="rect">
                <a:avLst/>
              </a:prstGeom>
            </p:spPr>
          </p:pic>
          <p:pic>
            <p:nvPicPr>
              <p:cNvPr id="17" name="Bild 16" descr="Hilfe.jpg"/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4306062" y="2971038"/>
                <a:ext cx="836676" cy="1220724"/>
              </a:xfrm>
              <a:prstGeom prst="rect">
                <a:avLst/>
              </a:prstGeom>
            </p:spPr>
          </p:pic>
          <p:pic>
            <p:nvPicPr>
              <p:cNvPr id="18" name="Bild 17" descr="Hilfe.jpg"/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4458462" y="3123438"/>
                <a:ext cx="836676" cy="1220724"/>
              </a:xfrm>
              <a:prstGeom prst="rect">
                <a:avLst/>
              </a:prstGeom>
            </p:spPr>
          </p:pic>
        </p:grpSp>
        <p:grpSp>
          <p:nvGrpSpPr>
            <p:cNvPr id="19" name="Gruppierung 18"/>
            <p:cNvGrpSpPr/>
            <p:nvPr/>
          </p:nvGrpSpPr>
          <p:grpSpPr>
            <a:xfrm>
              <a:off x="7396102" y="4002522"/>
              <a:ext cx="712391" cy="952075"/>
              <a:chOff x="4153662" y="2818638"/>
              <a:chExt cx="1141476" cy="1525524"/>
            </a:xfrm>
          </p:grpSpPr>
          <p:pic>
            <p:nvPicPr>
              <p:cNvPr id="20" name="Bild 19" descr="Hilfe.jpg"/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4153662" y="2818638"/>
                <a:ext cx="836676" cy="1220724"/>
              </a:xfrm>
              <a:prstGeom prst="rect">
                <a:avLst/>
              </a:prstGeom>
            </p:spPr>
          </p:pic>
          <p:pic>
            <p:nvPicPr>
              <p:cNvPr id="21" name="Bild 20" descr="Hilfe.jpg"/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4306062" y="2971038"/>
                <a:ext cx="836676" cy="1220724"/>
              </a:xfrm>
              <a:prstGeom prst="rect">
                <a:avLst/>
              </a:prstGeom>
            </p:spPr>
          </p:pic>
          <p:pic>
            <p:nvPicPr>
              <p:cNvPr id="22" name="Bild 21" descr="Hilfe.jpg"/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4458462" y="3123438"/>
                <a:ext cx="836676" cy="1220724"/>
              </a:xfrm>
              <a:prstGeom prst="rect">
                <a:avLst/>
              </a:prstGeom>
            </p:spPr>
          </p:pic>
        </p:grpSp>
        <p:sp>
          <p:nvSpPr>
            <p:cNvPr id="23" name="Abgerundete rechteckige Legende 22"/>
            <p:cNvSpPr/>
            <p:nvPr/>
          </p:nvSpPr>
          <p:spPr>
            <a:xfrm>
              <a:off x="3989700" y="1269896"/>
              <a:ext cx="5045444" cy="1381075"/>
            </a:xfrm>
            <a:prstGeom prst="wedgeRoundRectCallout">
              <a:avLst>
                <a:gd name="adj1" fmla="val 25472"/>
                <a:gd name="adj2" fmla="val 145011"/>
                <a:gd name="adj3" fmla="val 16667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 smtClean="0">
                  <a:solidFill>
                    <a:schemeClr val="tx1"/>
                  </a:solidFill>
                </a:rPr>
                <a:t>Besser aber an den Schülertischen. Vor allem bei großen Klassen und kleinen Arbeitsgruppen entsteht zuviel Unruhe, wenn die Hilfen nur zentral zugänglich sind</a:t>
              </a:r>
              <a:endParaRPr lang="de-DE" sz="2000" dirty="0">
                <a:solidFill>
                  <a:schemeClr val="tx1"/>
                </a:solidFill>
              </a:endParaRPr>
            </a:p>
          </p:txBody>
        </p:sp>
        <p:sp>
          <p:nvSpPr>
            <p:cNvPr id="25" name="Abgerundete rechteckige Legende 24"/>
            <p:cNvSpPr/>
            <p:nvPr/>
          </p:nvSpPr>
          <p:spPr>
            <a:xfrm>
              <a:off x="3986166" y="1269896"/>
              <a:ext cx="5045444" cy="1381075"/>
            </a:xfrm>
            <a:prstGeom prst="wedgeRoundRectCallout">
              <a:avLst>
                <a:gd name="adj1" fmla="val -36452"/>
                <a:gd name="adj2" fmla="val 142570"/>
                <a:gd name="adj3" fmla="val 16667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 smtClean="0">
                  <a:solidFill>
                    <a:schemeClr val="tx1"/>
                  </a:solidFill>
                </a:rPr>
                <a:t>Besser aber an den Schülertischen. Vor allem bei großen Klassen und kleinen Arbeitsgruppen entsteht zuviel Unruhe, wenn die Hilfen nur zentral zugänglich sind</a:t>
              </a:r>
              <a:endParaRPr lang="de-DE" sz="2000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/>
        </p:nvGraphicFramePr>
        <p:xfrm>
          <a:off x="4110182" y="1119909"/>
          <a:ext cx="3982338" cy="5420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169"/>
                <a:gridCol w="1991169"/>
              </a:tblGrid>
              <a:tr h="2749277">
                <a:tc>
                  <a:txBody>
                    <a:bodyPr/>
                    <a:lstStyle/>
                    <a:p>
                      <a:pPr algn="ctr"/>
                      <a:endParaRPr lang="de-DE" dirty="0" smtClean="0"/>
                    </a:p>
                    <a:p>
                      <a:pPr algn="ctr"/>
                      <a:endParaRPr lang="de-DE" dirty="0" smtClean="0"/>
                    </a:p>
                    <a:p>
                      <a:pPr algn="ctr"/>
                      <a:endParaRPr lang="de-DE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Hier steht ein Lösungstext oder Hinweistext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 smtClean="0"/>
                    </a:p>
                    <a:p>
                      <a:pPr algn="ctr"/>
                      <a:endParaRPr lang="de-DE" dirty="0" smtClean="0"/>
                    </a:p>
                  </a:txBody>
                  <a:tcPr/>
                </a:tc>
              </a:tr>
              <a:tr h="2671449">
                <a:tc>
                  <a:txBody>
                    <a:bodyPr/>
                    <a:lstStyle/>
                    <a:p>
                      <a:pPr algn="ctr"/>
                      <a:endParaRPr lang="de-DE" dirty="0" smtClean="0"/>
                    </a:p>
                    <a:p>
                      <a:pPr algn="ctr"/>
                      <a:endParaRPr lang="de-DE" dirty="0" smtClean="0"/>
                    </a:p>
                    <a:p>
                      <a:pPr algn="ctr"/>
                      <a:r>
                        <a:rPr lang="de-DE" dirty="0" smtClean="0"/>
                        <a:t>Hier wird die</a:t>
                      </a:r>
                    </a:p>
                    <a:p>
                      <a:pPr algn="ctr"/>
                      <a:r>
                        <a:rPr lang="de-DE" dirty="0" smtClean="0"/>
                        <a:t>Frage/ Denkanstoß ausformuliert</a:t>
                      </a:r>
                    </a:p>
                    <a:p>
                      <a:pPr algn="ctr"/>
                      <a:endParaRPr lang="de-D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 smtClean="0"/>
                    </a:p>
                    <a:p>
                      <a:pPr algn="ctr"/>
                      <a:endParaRPr lang="de-DE" dirty="0" smtClean="0"/>
                    </a:p>
                    <a:p>
                      <a:pPr algn="ctr"/>
                      <a:r>
                        <a:rPr lang="de-DE" dirty="0" smtClean="0"/>
                        <a:t>Nummer der Hilfe hier eintragen , z.B. </a:t>
                      </a:r>
                    </a:p>
                    <a:p>
                      <a:pPr algn="ctr"/>
                      <a:endParaRPr lang="de-DE" dirty="0" smtClean="0"/>
                    </a:p>
                    <a:p>
                      <a:pPr algn="ctr"/>
                      <a:r>
                        <a:rPr lang="de-DE" sz="3000" b="1" dirty="0" smtClean="0"/>
                        <a:t>Hilfe 1</a:t>
                      </a:r>
                    </a:p>
                    <a:p>
                      <a:pPr algn="ctr"/>
                      <a:r>
                        <a:rPr lang="de-DE" sz="2000" dirty="0" smtClean="0"/>
                        <a:t>(von 4)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1743355" y="3576025"/>
            <a:ext cx="1567274" cy="430887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de-DE" sz="2200" b="1" dirty="0" smtClean="0"/>
              <a:t>1. Falzlinie </a:t>
            </a:r>
            <a:endParaRPr lang="de-DE" sz="2200" b="1" dirty="0"/>
          </a:p>
        </p:txBody>
      </p:sp>
      <p:cxnSp>
        <p:nvCxnSpPr>
          <p:cNvPr id="10" name="Gerade Verbindung mit Pfeil 9"/>
          <p:cNvCxnSpPr/>
          <p:nvPr/>
        </p:nvCxnSpPr>
        <p:spPr>
          <a:xfrm>
            <a:off x="3339080" y="3827083"/>
            <a:ext cx="620181" cy="1588"/>
          </a:xfrm>
          <a:prstGeom prst="straightConnector1">
            <a:avLst/>
          </a:prstGeom>
          <a:ln w="762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/>
        </p:nvSpPr>
        <p:spPr>
          <a:xfrm rot="5400000">
            <a:off x="5321421" y="5800772"/>
            <a:ext cx="1533733" cy="430887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de-DE" sz="2200" b="1" dirty="0" smtClean="0"/>
              <a:t>2. Falzlinie </a:t>
            </a:r>
            <a:endParaRPr lang="de-DE" sz="2200" b="1" dirty="0"/>
          </a:p>
        </p:txBody>
      </p:sp>
      <p:cxnSp>
        <p:nvCxnSpPr>
          <p:cNvPr id="12" name="Gerade Verbindung mit Pfeil 11"/>
          <p:cNvCxnSpPr/>
          <p:nvPr/>
        </p:nvCxnSpPr>
        <p:spPr>
          <a:xfrm rot="5400000" flipH="1" flipV="1">
            <a:off x="5705954" y="4842034"/>
            <a:ext cx="765460" cy="794"/>
          </a:xfrm>
          <a:prstGeom prst="straightConnector1">
            <a:avLst/>
          </a:prstGeom>
          <a:ln w="762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feld 6"/>
          <p:cNvSpPr txBox="1"/>
          <p:nvPr/>
        </p:nvSpPr>
        <p:spPr>
          <a:xfrm>
            <a:off x="221490" y="6318986"/>
            <a:ext cx="2872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nach KMK-Projekt „</a:t>
            </a:r>
            <a:r>
              <a:rPr lang="de-DE" dirty="0" err="1" smtClean="0"/>
              <a:t>for.mat</a:t>
            </a:r>
            <a:r>
              <a:rPr lang="de-DE" dirty="0" smtClean="0"/>
              <a:t>“</a:t>
            </a:r>
            <a:endParaRPr lang="de-DE" dirty="0"/>
          </a:p>
        </p:txBody>
      </p:sp>
      <p:sp>
        <p:nvSpPr>
          <p:cNvPr id="8" name="Gefaltete Ecke 7"/>
          <p:cNvSpPr/>
          <p:nvPr/>
        </p:nvSpPr>
        <p:spPr>
          <a:xfrm>
            <a:off x="72573" y="169333"/>
            <a:ext cx="8962571" cy="70152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Die Falttechnik: Variante 1 </a:t>
            </a:r>
            <a:r>
              <a:rPr lang="de-DE" i="1" dirty="0" smtClean="0"/>
              <a:t>(s. auch ZPG II)</a:t>
            </a:r>
            <a:endParaRPr lang="de-DE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 descr="Falttechnik_ZPGI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7091"/>
            <a:ext cx="9144000" cy="4340506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5310" y="6399801"/>
            <a:ext cx="5839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nach KMK-Projekt „</a:t>
            </a:r>
            <a:r>
              <a:rPr lang="de-DE" dirty="0" err="1" smtClean="0"/>
              <a:t>for.mat</a:t>
            </a:r>
            <a:r>
              <a:rPr lang="de-DE" dirty="0" smtClean="0"/>
              <a:t>“; nach </a:t>
            </a:r>
            <a:r>
              <a:rPr lang="de-DE" dirty="0" err="1" smtClean="0"/>
              <a:t>Mogge</a:t>
            </a:r>
            <a:r>
              <a:rPr lang="de-DE" dirty="0" smtClean="0"/>
              <a:t> &amp; </a:t>
            </a:r>
            <a:r>
              <a:rPr lang="de-DE" dirty="0" err="1" smtClean="0"/>
              <a:t>Stäudel</a:t>
            </a:r>
            <a:r>
              <a:rPr lang="de-DE" dirty="0" smtClean="0"/>
              <a:t> 2008</a:t>
            </a:r>
            <a:endParaRPr lang="de-DE" dirty="0"/>
          </a:p>
        </p:txBody>
      </p:sp>
      <p:sp>
        <p:nvSpPr>
          <p:cNvPr id="6" name="Gefaltete Ecke 5"/>
          <p:cNvSpPr/>
          <p:nvPr/>
        </p:nvSpPr>
        <p:spPr>
          <a:xfrm>
            <a:off x="72573" y="169333"/>
            <a:ext cx="8962571" cy="70152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Die Falttechnik: Variante 1 </a:t>
            </a:r>
            <a:r>
              <a:rPr lang="de-DE" i="1" dirty="0" smtClean="0"/>
              <a:t>(s. auch ZPG II)</a:t>
            </a:r>
            <a:endParaRPr lang="de-DE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/>
          <p:cNvPicPr>
            <a:picLocks noChangeAspect="1"/>
          </p:cNvPicPr>
          <p:nvPr/>
        </p:nvPicPr>
        <p:blipFill>
          <a:blip r:embed="rId2"/>
          <a:srcRect b="49553"/>
          <a:stretch>
            <a:fillRect/>
          </a:stretch>
        </p:blipFill>
        <p:spPr>
          <a:xfrm>
            <a:off x="668079" y="1076029"/>
            <a:ext cx="7920000" cy="1582254"/>
          </a:xfrm>
          <a:prstGeom prst="rect">
            <a:avLst/>
          </a:prstGeom>
        </p:spPr>
      </p:pic>
      <p:sp>
        <p:nvSpPr>
          <p:cNvPr id="12" name="Gefaltete Ecke 11"/>
          <p:cNvSpPr/>
          <p:nvPr/>
        </p:nvSpPr>
        <p:spPr>
          <a:xfrm>
            <a:off x="72573" y="169333"/>
            <a:ext cx="8962571" cy="70152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Die Falttechnik: Variante 2</a:t>
            </a:r>
            <a:endParaRPr lang="de-DE" sz="2800" b="1" dirty="0"/>
          </a:p>
        </p:txBody>
      </p:sp>
      <p:pic>
        <p:nvPicPr>
          <p:cNvPr id="13" name="Bild 12"/>
          <p:cNvPicPr>
            <a:picLocks noChangeAspect="1"/>
          </p:cNvPicPr>
          <p:nvPr/>
        </p:nvPicPr>
        <p:blipFill>
          <a:blip r:embed="rId2"/>
          <a:srcRect b="49553"/>
          <a:stretch>
            <a:fillRect/>
          </a:stretch>
        </p:blipFill>
        <p:spPr>
          <a:xfrm>
            <a:off x="681939" y="2637508"/>
            <a:ext cx="7920000" cy="1582254"/>
          </a:xfrm>
          <a:prstGeom prst="rect">
            <a:avLst/>
          </a:prstGeom>
        </p:spPr>
      </p:pic>
      <p:pic>
        <p:nvPicPr>
          <p:cNvPr id="17" name="Bild 16"/>
          <p:cNvPicPr>
            <a:picLocks noChangeAspect="1"/>
          </p:cNvPicPr>
          <p:nvPr/>
        </p:nvPicPr>
        <p:blipFill>
          <a:blip r:embed="rId2"/>
          <a:srcRect b="49553"/>
          <a:stretch>
            <a:fillRect/>
          </a:stretch>
        </p:blipFill>
        <p:spPr>
          <a:xfrm>
            <a:off x="681939" y="4219762"/>
            <a:ext cx="7920000" cy="1582254"/>
          </a:xfrm>
          <a:prstGeom prst="rect">
            <a:avLst/>
          </a:prstGeom>
        </p:spPr>
      </p:pic>
      <p:sp>
        <p:nvSpPr>
          <p:cNvPr id="21" name="Rechteck 20"/>
          <p:cNvSpPr/>
          <p:nvPr/>
        </p:nvSpPr>
        <p:spPr>
          <a:xfrm>
            <a:off x="5229743" y="1133754"/>
            <a:ext cx="3233073" cy="143536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</a:rPr>
              <a:t>Denkanstoß 1: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</a:rPr>
              <a:t>Hier steht der Aufgabentext (Wiederholung der Formulierung vom AB) 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903273" y="2975007"/>
            <a:ext cx="4176794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b="1" dirty="0" smtClean="0"/>
              <a:t>Denkanstoß 2 klappen die </a:t>
            </a:r>
            <a:r>
              <a:rPr lang="de-DE" b="1" dirty="0" err="1" smtClean="0"/>
              <a:t>SuS</a:t>
            </a:r>
            <a:r>
              <a:rPr lang="de-DE" b="1" dirty="0" smtClean="0"/>
              <a:t> nur auf, wenn ihnen Denkanstoß 1 nicht weiterhilft </a:t>
            </a:r>
            <a:endParaRPr lang="de-DE" b="1" dirty="0"/>
          </a:p>
        </p:txBody>
      </p:sp>
      <p:sp>
        <p:nvSpPr>
          <p:cNvPr id="22" name="Rechteck 21"/>
          <p:cNvSpPr/>
          <p:nvPr/>
        </p:nvSpPr>
        <p:spPr>
          <a:xfrm>
            <a:off x="5241288" y="2709972"/>
            <a:ext cx="3233073" cy="143536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rgbClr val="000000"/>
                </a:solidFill>
              </a:rPr>
              <a:t>Denkanstoß 2:</a:t>
            </a:r>
          </a:p>
          <a:p>
            <a:pPr algn="ctr"/>
            <a:r>
              <a:rPr lang="de-DE" b="1" dirty="0" smtClean="0">
                <a:solidFill>
                  <a:srgbClr val="000000"/>
                </a:solidFill>
              </a:rPr>
              <a:t>Hier steht der Aufgabentext (Wiederholung der Formulierung vom AB) </a:t>
            </a:r>
            <a:endParaRPr lang="de-DE" b="1" dirty="0">
              <a:solidFill>
                <a:srgbClr val="000000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5241288" y="4280181"/>
            <a:ext cx="3233073" cy="143536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rgbClr val="000000"/>
                </a:solidFill>
              </a:rPr>
              <a:t>Denkanstoß 3:</a:t>
            </a:r>
          </a:p>
          <a:p>
            <a:pPr algn="ctr"/>
            <a:r>
              <a:rPr lang="de-DE" b="1" dirty="0" smtClean="0">
                <a:solidFill>
                  <a:srgbClr val="000000"/>
                </a:solidFill>
              </a:rPr>
              <a:t>Hier steht der Aufgabentext (Wiederholung der Formulierung vom AB) </a:t>
            </a:r>
            <a:endParaRPr lang="de-DE" b="1" dirty="0">
              <a:solidFill>
                <a:srgbClr val="000000"/>
              </a:solidFill>
            </a:endParaRPr>
          </a:p>
        </p:txBody>
      </p:sp>
      <p:sp>
        <p:nvSpPr>
          <p:cNvPr id="24" name="Textfeld 23"/>
          <p:cNvSpPr txBox="1"/>
          <p:nvPr/>
        </p:nvSpPr>
        <p:spPr>
          <a:xfrm>
            <a:off x="900549" y="1373909"/>
            <a:ext cx="4176794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b="1" dirty="0" smtClean="0"/>
              <a:t>Hier ist Denkanstoß 1 ausformuliert. Die </a:t>
            </a:r>
            <a:r>
              <a:rPr lang="de-DE" b="1" dirty="0" err="1" smtClean="0"/>
              <a:t>SuS</a:t>
            </a:r>
            <a:r>
              <a:rPr lang="de-DE" b="1" dirty="0" smtClean="0"/>
              <a:t> sehen das, wenn sie das Kärtchen aufklappen</a:t>
            </a:r>
            <a:endParaRPr lang="de-DE" b="1" dirty="0"/>
          </a:p>
        </p:txBody>
      </p:sp>
      <p:sp>
        <p:nvSpPr>
          <p:cNvPr id="26" name="Textfeld 25"/>
          <p:cNvSpPr txBox="1"/>
          <p:nvPr/>
        </p:nvSpPr>
        <p:spPr>
          <a:xfrm>
            <a:off x="938683" y="4407176"/>
            <a:ext cx="4176794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b="1" dirty="0" smtClean="0"/>
              <a:t>...</a:t>
            </a:r>
            <a:r>
              <a:rPr lang="de-DE" b="1" dirty="0" err="1" smtClean="0"/>
              <a:t>u.s.w</a:t>
            </a:r>
            <a:r>
              <a:rPr lang="de-DE" b="1" dirty="0" smtClean="0"/>
              <a:t>. Vorteil: Alle Denkanstöße hängen auf einem Blatt zusammen. Ein </a:t>
            </a:r>
            <a:r>
              <a:rPr lang="de-DE" b="1" dirty="0" err="1" smtClean="0"/>
              <a:t>Durch-einander</a:t>
            </a:r>
            <a:r>
              <a:rPr lang="de-DE" b="1" dirty="0" smtClean="0"/>
              <a:t> von Zetteln entsteht nicht. Geringer Kopieraufwand</a:t>
            </a:r>
            <a:endParaRPr lang="de-DE" b="1" dirty="0"/>
          </a:p>
        </p:txBody>
      </p:sp>
      <p:grpSp>
        <p:nvGrpSpPr>
          <p:cNvPr id="11" name="Gruppierung 10"/>
          <p:cNvGrpSpPr/>
          <p:nvPr/>
        </p:nvGrpSpPr>
        <p:grpSpPr>
          <a:xfrm>
            <a:off x="2896472" y="1194966"/>
            <a:ext cx="222935" cy="1316425"/>
            <a:chOff x="2896472" y="1194966"/>
            <a:chExt cx="222935" cy="1316425"/>
          </a:xfrm>
        </p:grpSpPr>
        <p:sp>
          <p:nvSpPr>
            <p:cNvPr id="10" name="Rechteck 9"/>
            <p:cNvSpPr/>
            <p:nvPr/>
          </p:nvSpPr>
          <p:spPr>
            <a:xfrm>
              <a:off x="2896472" y="1194966"/>
              <a:ext cx="222935" cy="13156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9" name="Gerade Verbindung 8"/>
            <p:cNvCxnSpPr/>
            <p:nvPr/>
          </p:nvCxnSpPr>
          <p:spPr>
            <a:xfrm rot="5400000">
              <a:off x="2344208" y="1852385"/>
              <a:ext cx="1316425" cy="1588"/>
            </a:xfrm>
            <a:prstGeom prst="line">
              <a:avLst/>
            </a:prstGeom>
            <a:ln w="9525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uppierung 6"/>
          <p:cNvGrpSpPr/>
          <p:nvPr/>
        </p:nvGrpSpPr>
        <p:grpSpPr>
          <a:xfrm>
            <a:off x="668079" y="1076029"/>
            <a:ext cx="4490079" cy="1582254"/>
            <a:chOff x="668079" y="1076029"/>
            <a:chExt cx="4490079" cy="1582254"/>
          </a:xfrm>
        </p:grpSpPr>
        <p:sp>
          <p:nvSpPr>
            <p:cNvPr id="5" name="Rechteck 4"/>
            <p:cNvSpPr/>
            <p:nvPr/>
          </p:nvSpPr>
          <p:spPr>
            <a:xfrm>
              <a:off x="668079" y="1076029"/>
              <a:ext cx="2314703" cy="15822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" name="Rechteck 5"/>
            <p:cNvSpPr/>
            <p:nvPr/>
          </p:nvSpPr>
          <p:spPr>
            <a:xfrm>
              <a:off x="3027080" y="1194173"/>
              <a:ext cx="2131078" cy="13164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4" name="Gruppierung 13"/>
          <p:cNvGrpSpPr/>
          <p:nvPr/>
        </p:nvGrpSpPr>
        <p:grpSpPr>
          <a:xfrm>
            <a:off x="681939" y="2637508"/>
            <a:ext cx="4490079" cy="1582254"/>
            <a:chOff x="668079" y="1076029"/>
            <a:chExt cx="4490079" cy="1582254"/>
          </a:xfrm>
        </p:grpSpPr>
        <p:sp>
          <p:nvSpPr>
            <p:cNvPr id="15" name="Rechteck 14"/>
            <p:cNvSpPr/>
            <p:nvPr/>
          </p:nvSpPr>
          <p:spPr>
            <a:xfrm>
              <a:off x="668079" y="1076029"/>
              <a:ext cx="2314703" cy="15822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6" name="Rechteck 15"/>
            <p:cNvSpPr/>
            <p:nvPr/>
          </p:nvSpPr>
          <p:spPr>
            <a:xfrm>
              <a:off x="3027080" y="1194173"/>
              <a:ext cx="2131078" cy="13164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8" name="Gruppierung 17"/>
          <p:cNvGrpSpPr/>
          <p:nvPr/>
        </p:nvGrpSpPr>
        <p:grpSpPr>
          <a:xfrm>
            <a:off x="681939" y="4219762"/>
            <a:ext cx="4490079" cy="1582254"/>
            <a:chOff x="668079" y="1076029"/>
            <a:chExt cx="4490079" cy="1582254"/>
          </a:xfrm>
        </p:grpSpPr>
        <p:sp>
          <p:nvSpPr>
            <p:cNvPr id="19" name="Rechteck 18"/>
            <p:cNvSpPr/>
            <p:nvPr/>
          </p:nvSpPr>
          <p:spPr>
            <a:xfrm>
              <a:off x="668079" y="1076029"/>
              <a:ext cx="2314703" cy="15822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0" name="Rechteck 19"/>
            <p:cNvSpPr/>
            <p:nvPr/>
          </p:nvSpPr>
          <p:spPr>
            <a:xfrm>
              <a:off x="3027080" y="1194173"/>
              <a:ext cx="2131078" cy="13164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27" name="Gruppierung 26"/>
          <p:cNvGrpSpPr/>
          <p:nvPr/>
        </p:nvGrpSpPr>
        <p:grpSpPr>
          <a:xfrm>
            <a:off x="2904067" y="2709972"/>
            <a:ext cx="222935" cy="1316425"/>
            <a:chOff x="2896472" y="1194966"/>
            <a:chExt cx="222935" cy="1316425"/>
          </a:xfrm>
        </p:grpSpPr>
        <p:sp>
          <p:nvSpPr>
            <p:cNvPr id="28" name="Rechteck 27"/>
            <p:cNvSpPr/>
            <p:nvPr/>
          </p:nvSpPr>
          <p:spPr>
            <a:xfrm>
              <a:off x="2896472" y="1194966"/>
              <a:ext cx="222935" cy="13156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29" name="Gerade Verbindung 28"/>
            <p:cNvCxnSpPr/>
            <p:nvPr/>
          </p:nvCxnSpPr>
          <p:spPr>
            <a:xfrm rot="5400000">
              <a:off x="2344208" y="1852385"/>
              <a:ext cx="1316425" cy="1588"/>
            </a:xfrm>
            <a:prstGeom prst="line">
              <a:avLst/>
            </a:prstGeom>
            <a:ln w="9525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uppierung 29"/>
          <p:cNvGrpSpPr/>
          <p:nvPr/>
        </p:nvGrpSpPr>
        <p:grpSpPr>
          <a:xfrm>
            <a:off x="2904067" y="4314816"/>
            <a:ext cx="222935" cy="1316425"/>
            <a:chOff x="2896472" y="1194966"/>
            <a:chExt cx="222935" cy="1316425"/>
          </a:xfrm>
        </p:grpSpPr>
        <p:sp>
          <p:nvSpPr>
            <p:cNvPr id="31" name="Rechteck 30"/>
            <p:cNvSpPr/>
            <p:nvPr/>
          </p:nvSpPr>
          <p:spPr>
            <a:xfrm>
              <a:off x="2896472" y="1194966"/>
              <a:ext cx="222935" cy="13156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32" name="Gerade Verbindung 31"/>
            <p:cNvCxnSpPr/>
            <p:nvPr/>
          </p:nvCxnSpPr>
          <p:spPr>
            <a:xfrm rot="5400000">
              <a:off x="2344208" y="1852385"/>
              <a:ext cx="1316425" cy="1588"/>
            </a:xfrm>
            <a:prstGeom prst="line">
              <a:avLst/>
            </a:prstGeom>
            <a:ln w="9525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hilfezettel_frey_gegler_ro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634" y="1201401"/>
            <a:ext cx="8850213" cy="4153417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2182091" y="3336603"/>
            <a:ext cx="14547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000" b="1" dirty="0" smtClean="0"/>
              <a:t>Hilfe 1</a:t>
            </a:r>
            <a:endParaRPr lang="de-DE" sz="3000" b="1" dirty="0"/>
          </a:p>
        </p:txBody>
      </p:sp>
      <p:sp>
        <p:nvSpPr>
          <p:cNvPr id="6" name="Textfeld 5"/>
          <p:cNvSpPr txBox="1"/>
          <p:nvPr/>
        </p:nvSpPr>
        <p:spPr>
          <a:xfrm>
            <a:off x="290948" y="3047816"/>
            <a:ext cx="16025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Hier ist der Hilfetext ausformuliert</a:t>
            </a:r>
            <a:endParaRPr lang="de-DE" b="1" dirty="0"/>
          </a:p>
        </p:txBody>
      </p:sp>
      <p:sp>
        <p:nvSpPr>
          <p:cNvPr id="7" name="Textfeld 6"/>
          <p:cNvSpPr txBox="1"/>
          <p:nvPr/>
        </p:nvSpPr>
        <p:spPr>
          <a:xfrm>
            <a:off x="3964711" y="3047816"/>
            <a:ext cx="16025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b="1" dirty="0" smtClean="0"/>
              <a:t>Hier finden </a:t>
            </a:r>
            <a:r>
              <a:rPr lang="de-DE" b="1" dirty="0" err="1" smtClean="0"/>
              <a:t>SuS</a:t>
            </a:r>
            <a:r>
              <a:rPr lang="de-DE" b="1" dirty="0" smtClean="0"/>
              <a:t> eine Lösung zum Hilfetext</a:t>
            </a:r>
            <a:endParaRPr lang="de-DE" b="1" dirty="0"/>
          </a:p>
        </p:txBody>
      </p:sp>
      <p:sp>
        <p:nvSpPr>
          <p:cNvPr id="8" name="Gefaltete Ecke 7"/>
          <p:cNvSpPr/>
          <p:nvPr/>
        </p:nvSpPr>
        <p:spPr>
          <a:xfrm>
            <a:off x="72573" y="169333"/>
            <a:ext cx="8962571" cy="70152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Die Falttechnik: Variante 3</a:t>
            </a:r>
            <a:endParaRPr lang="de-DE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80815" y="951393"/>
            <a:ext cx="896367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/>
              <a:t>Anfangsprobleme mit gestuften Lernhilfen.</a:t>
            </a:r>
          </a:p>
          <a:p>
            <a:r>
              <a:rPr lang="de-DE" sz="2400" dirty="0" smtClean="0"/>
              <a:t>• Den </a:t>
            </a:r>
            <a:r>
              <a:rPr lang="de-DE" sz="2400" dirty="0" err="1" smtClean="0"/>
              <a:t>SuS</a:t>
            </a:r>
            <a:r>
              <a:rPr lang="de-DE" sz="2400" dirty="0" smtClean="0"/>
              <a:t> ist nicht klar, dass sie die Hilfen der Reihe nach benutzen </a:t>
            </a:r>
            <a:br>
              <a:rPr lang="de-DE" sz="2400" dirty="0" smtClean="0"/>
            </a:br>
            <a:r>
              <a:rPr lang="de-DE" sz="2400" dirty="0" smtClean="0"/>
              <a:t>   sollen.</a:t>
            </a:r>
          </a:p>
          <a:p>
            <a:r>
              <a:rPr lang="de-DE" sz="2400" dirty="0" smtClean="0"/>
              <a:t>• Die </a:t>
            </a:r>
            <a:r>
              <a:rPr lang="de-DE" sz="2400" dirty="0" err="1" smtClean="0"/>
              <a:t>SuS</a:t>
            </a:r>
            <a:r>
              <a:rPr lang="de-DE" sz="2400" dirty="0" smtClean="0"/>
              <a:t> schauen gleich alle Hilfen auf einmal an oder nutzen sie gar </a:t>
            </a:r>
            <a:br>
              <a:rPr lang="de-DE" sz="2400" dirty="0" smtClean="0"/>
            </a:br>
            <a:r>
              <a:rPr lang="de-DE" sz="2400" dirty="0" smtClean="0"/>
              <a:t>   nicht.</a:t>
            </a:r>
          </a:p>
          <a:p>
            <a:r>
              <a:rPr lang="de-DE" sz="2400" dirty="0" smtClean="0"/>
              <a:t>• „Hilfe“ klingt negativ für </a:t>
            </a:r>
            <a:r>
              <a:rPr lang="de-DE" sz="2400" dirty="0" err="1" smtClean="0"/>
              <a:t>SuS</a:t>
            </a:r>
            <a:endParaRPr lang="de-DE" sz="2400" dirty="0" smtClean="0"/>
          </a:p>
          <a:p>
            <a:endParaRPr lang="de-DE" sz="2400" dirty="0" smtClean="0"/>
          </a:p>
          <a:p>
            <a:r>
              <a:rPr lang="de-DE" sz="2400" b="1" dirty="0" smtClean="0"/>
              <a:t>Tipps bei der Einführung von gestuften Lernhilfen.</a:t>
            </a:r>
            <a:endParaRPr lang="de-DE" sz="2400" dirty="0" smtClean="0"/>
          </a:p>
          <a:p>
            <a:r>
              <a:rPr lang="de-DE" sz="2400" dirty="0" smtClean="0"/>
              <a:t>• Ab Klasse 5 kontinuierlich; Zeit einplanen</a:t>
            </a:r>
          </a:p>
          <a:p>
            <a:r>
              <a:rPr lang="de-DE" sz="2400" dirty="0" smtClean="0"/>
              <a:t>• Die Methode sollte an relativ einfachen Beispielen eingeführt </a:t>
            </a:r>
            <a:br>
              <a:rPr lang="de-DE" sz="2400" dirty="0" smtClean="0"/>
            </a:br>
            <a:r>
              <a:rPr lang="de-DE" sz="2400" dirty="0" smtClean="0"/>
              <a:t>   werden.</a:t>
            </a:r>
          </a:p>
          <a:p>
            <a:r>
              <a:rPr lang="de-DE" sz="2400" dirty="0" smtClean="0"/>
              <a:t>• Den „fertigen“ Gruppen die Hilfen nachträglich um Anschauen </a:t>
            </a:r>
            <a:br>
              <a:rPr lang="de-DE" sz="2400" dirty="0" smtClean="0"/>
            </a:br>
            <a:r>
              <a:rPr lang="de-DE" sz="2400" dirty="0" smtClean="0"/>
              <a:t>   geben: „Prüft, ob ihr die darin genannten Tipps berücksichtigt habt“</a:t>
            </a:r>
          </a:p>
          <a:p>
            <a:r>
              <a:rPr lang="de-DE" sz="2400" dirty="0" smtClean="0"/>
              <a:t>• Statt „Hilfe“ vielleicht besser „Denkanstoß“ oder „Impuls“ </a:t>
            </a:r>
          </a:p>
        </p:txBody>
      </p:sp>
      <p:sp>
        <p:nvSpPr>
          <p:cNvPr id="3" name="Gefaltete Ecke 2"/>
          <p:cNvSpPr/>
          <p:nvPr/>
        </p:nvSpPr>
        <p:spPr>
          <a:xfrm>
            <a:off x="72573" y="169333"/>
            <a:ext cx="8962571" cy="70152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Und trotzdem funktionieren sie nicht immer!</a:t>
            </a:r>
            <a:endParaRPr lang="de-DE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84727" y="419186"/>
            <a:ext cx="8959273" cy="4052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/>
              <a:t>Literatur:</a:t>
            </a:r>
          </a:p>
          <a:p>
            <a:pPr>
              <a:spcBef>
                <a:spcPts val="800"/>
              </a:spcBef>
            </a:pPr>
            <a:r>
              <a:rPr lang="de-DE" sz="2000" dirty="0" smtClean="0"/>
              <a:t>Lernhilfen im naturwissenschaftlichen Unterricht, in: Becker, G. u. a.: </a:t>
            </a:r>
            <a:r>
              <a:rPr lang="de-DE" sz="2000" i="1" dirty="0" smtClean="0"/>
              <a:t>Friedrich Jahresheft 2006, S. 84–88</a:t>
            </a:r>
          </a:p>
          <a:p>
            <a:pPr indent="-457200">
              <a:spcBef>
                <a:spcPts val="800"/>
              </a:spcBef>
            </a:pPr>
            <a:r>
              <a:rPr lang="de-DE" sz="2000" i="1" dirty="0" err="1" smtClean="0"/>
              <a:t>Mogge</a:t>
            </a:r>
            <a:r>
              <a:rPr lang="de-DE" sz="2000" i="1" dirty="0" smtClean="0"/>
              <a:t> S, </a:t>
            </a:r>
            <a:r>
              <a:rPr lang="de-DE" sz="2000" i="1" dirty="0" err="1" smtClean="0"/>
              <a:t>Stäudel</a:t>
            </a:r>
            <a:r>
              <a:rPr lang="de-DE" sz="2000" i="1" dirty="0" smtClean="0"/>
              <a:t> L. 2008. Aufgaben mit gestuften Hilfen für den Biologieunterricht. Friedrich Verlag. </a:t>
            </a:r>
            <a:r>
              <a:rPr lang="de-DE" sz="2000" i="1" dirty="0" err="1" smtClean="0"/>
              <a:t>Seelze</a:t>
            </a:r>
            <a:r>
              <a:rPr lang="de-DE" sz="2000" i="1" dirty="0" smtClean="0"/>
              <a:t>. 72 S.</a:t>
            </a:r>
          </a:p>
          <a:p>
            <a:pPr indent="-457200">
              <a:spcBef>
                <a:spcPts val="800"/>
              </a:spcBef>
            </a:pPr>
            <a:r>
              <a:rPr lang="de-DE" sz="2000" dirty="0" smtClean="0"/>
              <a:t>KMK-Projekt "Bereitstellung von Fortbildungskonzeptionen und -materialien zur kompetenz- bzw. standardbasierten Unterrichtsentwicklung. </a:t>
            </a:r>
            <a:r>
              <a:rPr lang="de-DE" sz="2000" dirty="0" smtClean="0">
                <a:hlinkClick r:id="rId2"/>
              </a:rPr>
              <a:t>www.kmk-format.de</a:t>
            </a:r>
            <a:r>
              <a:rPr lang="de-DE" sz="2400" dirty="0" smtClean="0"/>
              <a:t> </a:t>
            </a:r>
            <a:r>
              <a:rPr lang="de-DE" sz="1600" dirty="0" smtClean="0"/>
              <a:t>Zugriff 10/2013</a:t>
            </a:r>
          </a:p>
          <a:p>
            <a:pPr indent="-457200">
              <a:spcBef>
                <a:spcPts val="800"/>
              </a:spcBef>
            </a:pPr>
            <a:r>
              <a:rPr lang="de-DE" sz="2000" dirty="0" smtClean="0"/>
              <a:t>Zeck F. 1977. Grundkurs Mathematikdidaktik. Weinheim u. Basel</a:t>
            </a:r>
          </a:p>
          <a:p>
            <a:pPr indent="-457200">
              <a:spcBef>
                <a:spcPts val="800"/>
              </a:spcBef>
            </a:pPr>
            <a:endParaRPr lang="de-DE" sz="1600" dirty="0" smtClean="0"/>
          </a:p>
          <a:p>
            <a:pPr indent="-457200"/>
            <a:endParaRPr lang="de-D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241301" y="1125141"/>
            <a:ext cx="857612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/>
            <a:r>
              <a:rPr lang="de-DE" sz="2600" dirty="0" smtClean="0"/>
              <a:t>•	</a:t>
            </a:r>
            <a:r>
              <a:rPr lang="de-DE" sz="2600" b="1" dirty="0" smtClean="0"/>
              <a:t>Desiderat</a:t>
            </a:r>
            <a:r>
              <a:rPr lang="de-DE" sz="2600" dirty="0" smtClean="0"/>
              <a:t>:</a:t>
            </a:r>
            <a:br>
              <a:rPr lang="de-DE" sz="2600" dirty="0" smtClean="0"/>
            </a:br>
            <a:r>
              <a:rPr lang="de-DE" sz="2600" dirty="0" smtClean="0"/>
              <a:t>kein </a:t>
            </a:r>
            <a:r>
              <a:rPr lang="de-DE" sz="2600" dirty="0" err="1" smtClean="0"/>
              <a:t>kleinschrittiger</a:t>
            </a:r>
            <a:r>
              <a:rPr lang="de-DE" sz="2600" dirty="0" smtClean="0"/>
              <a:t> fragend- entwickelnder Unterricht, sondern Unterricht, der mit...</a:t>
            </a:r>
            <a:br>
              <a:rPr lang="de-DE" sz="2600" dirty="0" smtClean="0"/>
            </a:br>
            <a:r>
              <a:rPr lang="de-DE" sz="2600" dirty="0" smtClean="0"/>
              <a:t>...möglichst offenen Impulsen und/ oder komplexen Aufgaben eigenständige und kreative Lösungen anstößt</a:t>
            </a:r>
          </a:p>
          <a:p>
            <a:pPr lvl="1" indent="-457200"/>
            <a:endParaRPr lang="de-DE" sz="2600" dirty="0" smtClean="0"/>
          </a:p>
          <a:p>
            <a:pPr lvl="1" indent="-457200"/>
            <a:r>
              <a:rPr lang="de-DE" sz="2600" dirty="0" smtClean="0"/>
              <a:t>•	</a:t>
            </a:r>
            <a:r>
              <a:rPr lang="de-DE" sz="2600" b="1" dirty="0" smtClean="0"/>
              <a:t>Dilemma</a:t>
            </a:r>
            <a:r>
              <a:rPr lang="de-DE" sz="2600" dirty="0" smtClean="0"/>
              <a:t>: </a:t>
            </a:r>
            <a:r>
              <a:rPr lang="de-DE" sz="2600" b="1" dirty="0" smtClean="0"/>
              <a:t>Heterogenität der Lerngruppe </a:t>
            </a:r>
            <a:r>
              <a:rPr lang="de-DE" sz="2600" dirty="0" smtClean="0"/>
              <a:t/>
            </a:r>
            <a:br>
              <a:rPr lang="de-DE" sz="2600" dirty="0" smtClean="0"/>
            </a:br>
            <a:r>
              <a:rPr lang="de-DE" sz="2600" dirty="0" smtClean="0"/>
              <a:t>Nur die leistungsstarken gewinnen. Sie werden besser, die leistungsschwächeren werden abgehängt. </a:t>
            </a:r>
          </a:p>
          <a:p>
            <a:pPr lvl="1" indent="-457200"/>
            <a:r>
              <a:rPr lang="de-DE" sz="2600" dirty="0" smtClean="0"/>
              <a:t>•	Gestufte Hilfen als ein Ausweg? </a:t>
            </a:r>
          </a:p>
        </p:txBody>
      </p:sp>
      <p:sp>
        <p:nvSpPr>
          <p:cNvPr id="5" name="Gefaltete Ecke 4"/>
          <p:cNvSpPr/>
          <p:nvPr/>
        </p:nvSpPr>
        <p:spPr>
          <a:xfrm>
            <a:off x="72573" y="169333"/>
            <a:ext cx="8962571" cy="70152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Wo und warum könnten gestufte Hilfen im Unterricht sinnvoll sein?</a:t>
            </a:r>
            <a:endParaRPr lang="de-DE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/>
          <p:cNvGraphicFramePr>
            <a:graphicFrameLocks noGrp="1"/>
          </p:cNvGraphicFramePr>
          <p:nvPr/>
        </p:nvGraphicFramePr>
        <p:xfrm>
          <a:off x="310768" y="1184709"/>
          <a:ext cx="8620425" cy="4756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085"/>
                <a:gridCol w="1724085"/>
                <a:gridCol w="1724085"/>
                <a:gridCol w="1724085"/>
                <a:gridCol w="1724085"/>
              </a:tblGrid>
              <a:tr h="915544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Motivations-hilfen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Rückmeldungs-hilfen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Allgemein- strategische Hilfen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Inhaltsorien-tiere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strategi-sche</a:t>
                      </a:r>
                      <a:r>
                        <a:rPr lang="de-DE" dirty="0" smtClean="0"/>
                        <a:t> Hilfen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Inhaltliche Hilfen</a:t>
                      </a:r>
                      <a:endParaRPr lang="de-DE" dirty="0"/>
                    </a:p>
                  </a:txBody>
                  <a:tcPr/>
                </a:tc>
              </a:tr>
              <a:tr h="1176151">
                <a:tc>
                  <a:txBody>
                    <a:bodyPr/>
                    <a:lstStyle/>
                    <a:p>
                      <a:r>
                        <a:rPr lang="de-DE" dirty="0" smtClean="0"/>
                        <a:t>Die Aufgabe ist nicht schwer.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Du bist</a:t>
                      </a:r>
                      <a:r>
                        <a:rPr lang="de-DE" baseline="0" dirty="0" smtClean="0"/>
                        <a:t> auf einem guten Weg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Lies die Aufgabe </a:t>
                      </a:r>
                      <a:r>
                        <a:rPr lang="de-DE" dirty="0" err="1" smtClean="0"/>
                        <a:t>nochmal</a:t>
                      </a:r>
                      <a:r>
                        <a:rPr lang="de-DE" dirty="0" smtClean="0"/>
                        <a:t> genau durch.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Wende</a:t>
                      </a:r>
                      <a:r>
                        <a:rPr lang="de-DE" baseline="0" dirty="0" smtClean="0"/>
                        <a:t> Deine Kenntnisse zur Geschwindigkeit an.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Denke an den Zusammenhang von Licht</a:t>
                      </a:r>
                      <a:r>
                        <a:rPr lang="de-DE" baseline="0" dirty="0" smtClean="0"/>
                        <a:t> und Fotosynthese.</a:t>
                      </a:r>
                      <a:endParaRPr lang="de-DE" dirty="0"/>
                    </a:p>
                  </a:txBody>
                  <a:tcPr/>
                </a:tc>
              </a:tr>
              <a:tr h="1176151">
                <a:tc>
                  <a:txBody>
                    <a:bodyPr/>
                    <a:lstStyle/>
                    <a:p>
                      <a:r>
                        <a:rPr lang="de-DE" dirty="0" smtClean="0"/>
                        <a:t>Du bekommst schnell Anhaltspunkte für die Lösung.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Du stehst</a:t>
                      </a:r>
                      <a:r>
                        <a:rPr lang="de-DE" baseline="0" dirty="0" smtClean="0"/>
                        <a:t> kurz vor der Lösung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Schreib Dir die gegebenen</a:t>
                      </a:r>
                      <a:r>
                        <a:rPr lang="de-DE" baseline="0" dirty="0" smtClean="0"/>
                        <a:t> Daten heraus.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Beachte Deinen </a:t>
                      </a:r>
                      <a:r>
                        <a:rPr lang="de-DE" dirty="0" err="1" smtClean="0"/>
                        <a:t>Heftaufschrieb</a:t>
                      </a:r>
                      <a:r>
                        <a:rPr lang="de-DE" dirty="0" smtClean="0"/>
                        <a:t> aus der Vorstunde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smtClean="0"/>
                        <a:t>Denke an den Zusammenhang von Weg, Zeit </a:t>
                      </a:r>
                      <a:r>
                        <a:rPr lang="de-DE" sz="1600" baseline="0" dirty="0" smtClean="0"/>
                        <a:t>und Geschwindigkeit</a:t>
                      </a:r>
                      <a:endParaRPr lang="de-DE" sz="1600" dirty="0" smtClean="0"/>
                    </a:p>
                  </a:txBody>
                  <a:tcPr/>
                </a:tc>
              </a:tr>
              <a:tr h="1176151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Versuche die gegebenen Daten in eine Zusammenhang zu bringen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Beachte besonders diesen Aspekt. Er ist der Schlüssel.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ichtungspfeil 5"/>
          <p:cNvSpPr/>
          <p:nvPr/>
        </p:nvSpPr>
        <p:spPr>
          <a:xfrm>
            <a:off x="310768" y="6175784"/>
            <a:ext cx="8620425" cy="324295"/>
          </a:xfrm>
          <a:prstGeom prst="homePlat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Gefaltete Ecke 6"/>
          <p:cNvSpPr/>
          <p:nvPr/>
        </p:nvSpPr>
        <p:spPr>
          <a:xfrm>
            <a:off x="72573" y="169333"/>
            <a:ext cx="8962571" cy="70152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Gestufte Hilfen gibt es schon lange! </a:t>
            </a:r>
            <a:r>
              <a:rPr lang="de-DE" i="1" dirty="0" smtClean="0"/>
              <a:t>(n. Zeck 1977)</a:t>
            </a:r>
            <a:endParaRPr lang="de-DE" i="1" dirty="0"/>
          </a:p>
        </p:txBody>
      </p:sp>
      <p:sp>
        <p:nvSpPr>
          <p:cNvPr id="5" name="Rechteck 4"/>
          <p:cNvSpPr/>
          <p:nvPr/>
        </p:nvSpPr>
        <p:spPr>
          <a:xfrm>
            <a:off x="310768" y="2105313"/>
            <a:ext cx="1702800" cy="3835419"/>
          </a:xfrm>
          <a:prstGeom prst="rect">
            <a:avLst/>
          </a:prstGeom>
          <a:solidFill>
            <a:schemeClr val="bg1">
              <a:alpha val="8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2047891" y="2105313"/>
            <a:ext cx="1702800" cy="3835419"/>
          </a:xfrm>
          <a:prstGeom prst="rect">
            <a:avLst/>
          </a:prstGeom>
          <a:solidFill>
            <a:schemeClr val="bg1">
              <a:alpha val="8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3773573" y="2105313"/>
            <a:ext cx="1702800" cy="3835419"/>
          </a:xfrm>
          <a:prstGeom prst="rect">
            <a:avLst/>
          </a:prstGeom>
          <a:solidFill>
            <a:schemeClr val="bg1">
              <a:alpha val="8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5476373" y="2105313"/>
            <a:ext cx="1702800" cy="3835419"/>
          </a:xfrm>
          <a:prstGeom prst="rect">
            <a:avLst/>
          </a:prstGeom>
          <a:solidFill>
            <a:schemeClr val="bg1">
              <a:alpha val="8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7190614" y="2105313"/>
            <a:ext cx="1702800" cy="3835419"/>
          </a:xfrm>
          <a:prstGeom prst="rect">
            <a:avLst/>
          </a:prstGeom>
          <a:solidFill>
            <a:schemeClr val="bg1">
              <a:alpha val="8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72572" y="1125141"/>
            <a:ext cx="8962571" cy="4078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/>
            <a:r>
              <a:rPr lang="de-DE" sz="2600" dirty="0" smtClean="0"/>
              <a:t>•	Gestufte Hilfen können nicht im Plenum, sondern nur während Gruppen- oder Partnerarbeitsphasen gezielt für „bedürftige“ </a:t>
            </a:r>
            <a:r>
              <a:rPr lang="de-DE" sz="2600" dirty="0" err="1" smtClean="0"/>
              <a:t>SuS</a:t>
            </a:r>
            <a:r>
              <a:rPr lang="de-DE" sz="2600" dirty="0" smtClean="0"/>
              <a:t> eingesetzt werden</a:t>
            </a:r>
          </a:p>
          <a:p>
            <a:pPr lvl="1" indent="-457200">
              <a:spcBef>
                <a:spcPts val="1000"/>
              </a:spcBef>
            </a:pPr>
            <a:r>
              <a:rPr lang="de-DE" sz="2600" dirty="0" smtClean="0"/>
              <a:t>•	Die Lehrkraft kann gezielt mit Hilfen ausgehend von </a:t>
            </a:r>
            <a:r>
              <a:rPr lang="de-DE" sz="2600" dirty="0" err="1" smtClean="0"/>
              <a:t>motivationalen</a:t>
            </a:r>
            <a:r>
              <a:rPr lang="de-DE" sz="2600" dirty="0" smtClean="0"/>
              <a:t> bis hin zu inhaltlichen Hilfen agieren. </a:t>
            </a:r>
          </a:p>
          <a:p>
            <a:pPr lvl="1" indent="-457200">
              <a:spcBef>
                <a:spcPts val="1000"/>
              </a:spcBef>
            </a:pPr>
            <a:r>
              <a:rPr lang="de-DE" sz="2600" dirty="0" smtClean="0"/>
              <a:t>•	...aber er kann nicht überall sein</a:t>
            </a:r>
          </a:p>
          <a:p>
            <a:pPr lvl="1" indent="-457200">
              <a:spcBef>
                <a:spcPts val="1000"/>
              </a:spcBef>
            </a:pPr>
            <a:r>
              <a:rPr lang="de-DE" sz="2600" dirty="0" smtClean="0"/>
              <a:t>•	Tendenz seit einigen Jahren: allgemein- strategische, inhaltsorientierte strategische und inhaltliche Hilfen werden als „Hilfekärtchen“  </a:t>
            </a:r>
            <a:r>
              <a:rPr lang="de-DE" sz="2600" dirty="0" err="1" smtClean="0"/>
              <a:t>verschriftlicht</a:t>
            </a:r>
            <a:endParaRPr lang="de-DE" sz="2600" dirty="0" smtClean="0"/>
          </a:p>
        </p:txBody>
      </p:sp>
      <p:sp>
        <p:nvSpPr>
          <p:cNvPr id="5" name="Gefaltete Ecke 4"/>
          <p:cNvSpPr/>
          <p:nvPr/>
        </p:nvSpPr>
        <p:spPr>
          <a:xfrm>
            <a:off x="72573" y="169333"/>
            <a:ext cx="8962571" cy="70152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Gestufte Hilfen kommen vom Lehrer oder vom Papier</a:t>
            </a:r>
            <a:endParaRPr lang="de-DE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efaltete Ecke 4"/>
          <p:cNvSpPr/>
          <p:nvPr/>
        </p:nvSpPr>
        <p:spPr>
          <a:xfrm>
            <a:off x="72573" y="169333"/>
            <a:ext cx="8962571" cy="70152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Die Ideallösung?</a:t>
            </a:r>
            <a:endParaRPr lang="de-DE" sz="2800" b="1" dirty="0"/>
          </a:p>
        </p:txBody>
      </p:sp>
      <p:sp>
        <p:nvSpPr>
          <p:cNvPr id="21" name="Textfeld 20"/>
          <p:cNvSpPr txBox="1"/>
          <p:nvPr/>
        </p:nvSpPr>
        <p:spPr>
          <a:xfrm>
            <a:off x="2414940" y="1247666"/>
            <a:ext cx="512171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200" dirty="0" smtClean="0"/>
              <a:t>Übungssituation mit komplexer Aufgabe</a:t>
            </a:r>
            <a:endParaRPr lang="de-DE" sz="2200" dirty="0"/>
          </a:p>
        </p:txBody>
      </p:sp>
      <p:cxnSp>
        <p:nvCxnSpPr>
          <p:cNvPr id="24" name="Gerade Verbindung mit Pfeil 23"/>
          <p:cNvCxnSpPr/>
          <p:nvPr/>
        </p:nvCxnSpPr>
        <p:spPr>
          <a:xfrm rot="5400000">
            <a:off x="4504972" y="2164762"/>
            <a:ext cx="972418" cy="158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3" name="Gruppierung 52"/>
          <p:cNvGrpSpPr/>
          <p:nvPr/>
        </p:nvGrpSpPr>
        <p:grpSpPr>
          <a:xfrm>
            <a:off x="98618" y="2328239"/>
            <a:ext cx="8978535" cy="2940933"/>
            <a:chOff x="98618" y="2328239"/>
            <a:chExt cx="8978535" cy="2940933"/>
          </a:xfrm>
        </p:grpSpPr>
        <p:grpSp>
          <p:nvGrpSpPr>
            <p:cNvPr id="2" name="Gruppierung 19"/>
            <p:cNvGrpSpPr/>
            <p:nvPr/>
          </p:nvGrpSpPr>
          <p:grpSpPr>
            <a:xfrm>
              <a:off x="2414940" y="3288076"/>
              <a:ext cx="1532143" cy="1286660"/>
              <a:chOff x="2322653" y="2834126"/>
              <a:chExt cx="1532143" cy="1286660"/>
            </a:xfrm>
          </p:grpSpPr>
          <p:pic>
            <p:nvPicPr>
              <p:cNvPr id="10" name="Bild 9"/>
              <p:cNvPicPr>
                <a:picLocks noChangeAspect="1"/>
              </p:cNvPicPr>
              <p:nvPr/>
            </p:nvPicPr>
            <mc:AlternateContent xmlns:mc="http://schemas.openxmlformats.org/markup-compatibility/2006">
              <mc:Choice xmlns:ma="http://schemas.microsoft.com/office/mac/drawingml/2008/main" xmlns:mv="urn:schemas-microsoft-com:mac:vml" xmlns="" Requires="ma">
                <p:blipFill>
                  <a:blip r:embed="rId2"/>
                  <a:stretch>
                    <a:fillRect/>
                  </a:stretch>
                </p:blipFill>
              </mc:Choice>
              <mc:Fallback>
                <p:blipFill>
                  <a:blip r:embed="rId3"/>
                  <a:stretch>
                    <a:fillRect/>
                  </a:stretch>
                </p:blipFill>
              </mc:Fallback>
            </mc:AlternateContent>
            <p:spPr>
              <a:xfrm>
                <a:off x="2322653" y="2834126"/>
                <a:ext cx="858359" cy="1097280"/>
              </a:xfrm>
              <a:prstGeom prst="rect">
                <a:avLst/>
              </a:prstGeom>
            </p:spPr>
          </p:pic>
          <p:pic>
            <p:nvPicPr>
              <p:cNvPr id="15" name="Bild 14"/>
              <p:cNvPicPr>
                <a:picLocks noChangeAspect="1"/>
              </p:cNvPicPr>
              <p:nvPr/>
            </p:nvPicPr>
            <mc:AlternateContent xmlns:mc="http://schemas.openxmlformats.org/markup-compatibility/2006">
              <mc:Choice xmlns:ma="http://schemas.microsoft.com/office/mac/drawingml/2008/main" xmlns:mv="urn:schemas-microsoft-com:mac:vml" xmlns="" Requires="ma">
                <p:blipFill>
                  <a:blip r:embed="rId2"/>
                  <a:stretch>
                    <a:fillRect/>
                  </a:stretch>
                </p:blipFill>
              </mc:Choice>
              <mc:Fallback>
                <p:blipFill>
                  <a:blip r:embed="rId3"/>
                  <a:stretch>
                    <a:fillRect/>
                  </a:stretch>
                </p:blipFill>
              </mc:Fallback>
            </mc:AlternateContent>
            <p:spPr>
              <a:xfrm flipH="1">
                <a:off x="3114261" y="3023506"/>
                <a:ext cx="740535" cy="1097280"/>
              </a:xfrm>
              <a:prstGeom prst="rect">
                <a:avLst/>
              </a:prstGeom>
            </p:spPr>
          </p:pic>
        </p:grpSp>
        <p:grpSp>
          <p:nvGrpSpPr>
            <p:cNvPr id="3" name="Gruppierung 20"/>
            <p:cNvGrpSpPr/>
            <p:nvPr/>
          </p:nvGrpSpPr>
          <p:grpSpPr>
            <a:xfrm>
              <a:off x="7121302" y="3214827"/>
              <a:ext cx="1029801" cy="1359909"/>
              <a:chOff x="6611252" y="2477881"/>
              <a:chExt cx="1029801" cy="1359909"/>
            </a:xfrm>
          </p:grpSpPr>
          <p:pic>
            <p:nvPicPr>
              <p:cNvPr id="11" name="Bild 10"/>
              <p:cNvPicPr>
                <a:picLocks noChangeAspect="1"/>
              </p:cNvPicPr>
              <p:nvPr/>
            </p:nvPicPr>
            <mc:AlternateContent xmlns:mc="http://schemas.openxmlformats.org/markup-compatibility/2006">
              <mc:Choice xmlns:ma="http://schemas.microsoft.com/office/mac/drawingml/2008/main" xmlns:mv="urn:schemas-microsoft-com:mac:vml" xmlns="" Requires="ma">
                <p:blipFill>
                  <a:blip r:embed="rId4"/>
                  <a:stretch>
                    <a:fillRect/>
                  </a:stretch>
                </p:blipFill>
              </mc:Choice>
              <mc:Fallback>
                <p:blipFill>
                  <a:blip r:embed="rId5"/>
                  <a:stretch>
                    <a:fillRect/>
                  </a:stretch>
                </p:blipFill>
              </mc:Fallback>
            </mc:AlternateContent>
            <p:spPr>
              <a:xfrm>
                <a:off x="6611252" y="2477881"/>
                <a:ext cx="609600" cy="1112520"/>
              </a:xfrm>
              <a:prstGeom prst="rect">
                <a:avLst/>
              </a:prstGeom>
            </p:spPr>
          </p:pic>
          <p:pic>
            <p:nvPicPr>
              <p:cNvPr id="16" name="Bild 15"/>
              <p:cNvPicPr>
                <a:picLocks noChangeAspect="1"/>
              </p:cNvPicPr>
              <p:nvPr/>
            </p:nvPicPr>
            <mc:AlternateContent xmlns:mc="http://schemas.openxmlformats.org/markup-compatibility/2006">
              <mc:Choice xmlns:ma="http://schemas.microsoft.com/office/mac/drawingml/2008/main" xmlns:mv="urn:schemas-microsoft-com:mac:vml" xmlns="" Requires="ma">
                <p:blipFill>
                  <a:blip r:embed="rId4"/>
                  <a:stretch>
                    <a:fillRect/>
                  </a:stretch>
                </p:blipFill>
              </mc:Choice>
              <mc:Fallback>
                <p:blipFill>
                  <a:blip r:embed="rId5"/>
                  <a:stretch>
                    <a:fillRect/>
                  </a:stretch>
                </p:blipFill>
              </mc:Fallback>
            </mc:AlternateContent>
            <p:spPr>
              <a:xfrm flipH="1">
                <a:off x="7026603" y="2725270"/>
                <a:ext cx="614450" cy="1112520"/>
              </a:xfrm>
              <a:prstGeom prst="rect">
                <a:avLst/>
              </a:prstGeom>
            </p:spPr>
          </p:pic>
        </p:grpSp>
        <p:grpSp>
          <p:nvGrpSpPr>
            <p:cNvPr id="7" name="Gruppierung 18"/>
            <p:cNvGrpSpPr/>
            <p:nvPr/>
          </p:nvGrpSpPr>
          <p:grpSpPr>
            <a:xfrm>
              <a:off x="4636674" y="3345421"/>
              <a:ext cx="1157642" cy="1312535"/>
              <a:chOff x="4400707" y="2834126"/>
              <a:chExt cx="1157642" cy="1312535"/>
            </a:xfrm>
          </p:grpSpPr>
          <p:pic>
            <p:nvPicPr>
              <p:cNvPr id="12" name="Bild 11"/>
              <p:cNvPicPr>
                <a:picLocks noChangeAspect="1"/>
              </p:cNvPicPr>
              <p:nvPr/>
            </p:nvPicPr>
            <mc:AlternateContent xmlns:mc="http://schemas.openxmlformats.org/markup-compatibility/2006">
              <mc:Choice xmlns:ma="http://schemas.microsoft.com/office/mac/drawingml/2008/main" xmlns:mv="urn:schemas-microsoft-com:mac:vml" xmlns="" Requires="ma">
                <p:blipFill>
                  <a:blip r:embed="rId2"/>
                  <a:stretch>
                    <a:fillRect/>
                  </a:stretch>
                </p:blipFill>
              </mc:Choice>
              <mc:Fallback>
                <p:blipFill>
                  <a:blip r:embed="rId3"/>
                  <a:stretch>
                    <a:fillRect/>
                  </a:stretch>
                </p:blipFill>
              </mc:Fallback>
            </mc:AlternateContent>
            <p:spPr>
              <a:xfrm>
                <a:off x="4400707" y="2834126"/>
                <a:ext cx="850417" cy="1097280"/>
              </a:xfrm>
              <a:prstGeom prst="rect">
                <a:avLst/>
              </a:prstGeom>
            </p:spPr>
          </p:pic>
          <p:pic>
            <p:nvPicPr>
              <p:cNvPr id="18" name="Bild 17"/>
              <p:cNvPicPr>
                <a:picLocks noChangeAspect="1"/>
              </p:cNvPicPr>
              <p:nvPr/>
            </p:nvPicPr>
            <mc:AlternateContent xmlns:mc="http://schemas.openxmlformats.org/markup-compatibility/2006">
              <mc:Choice xmlns:ma="http://schemas.microsoft.com/office/mac/drawingml/2008/main" xmlns:mv="urn:schemas-microsoft-com:mac:vml" xmlns="" Requires="ma">
                <p:blipFill>
                  <a:blip r:embed="rId4"/>
                  <a:stretch>
                    <a:fillRect/>
                  </a:stretch>
                </p:blipFill>
              </mc:Choice>
              <mc:Fallback>
                <p:blipFill>
                  <a:blip r:embed="rId5"/>
                  <a:stretch>
                    <a:fillRect/>
                  </a:stretch>
                </p:blipFill>
              </mc:Fallback>
            </mc:AlternateContent>
            <p:spPr>
              <a:xfrm flipH="1">
                <a:off x="4943899" y="3034141"/>
                <a:ext cx="614450" cy="1112520"/>
              </a:xfrm>
              <a:prstGeom prst="rect">
                <a:avLst/>
              </a:prstGeom>
            </p:spPr>
          </p:pic>
        </p:grpSp>
        <p:sp>
          <p:nvSpPr>
            <p:cNvPr id="17" name="Rechteck 16"/>
            <p:cNvSpPr/>
            <p:nvPr/>
          </p:nvSpPr>
          <p:spPr>
            <a:xfrm>
              <a:off x="4846349" y="4442701"/>
              <a:ext cx="333518" cy="58139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de-DE" sz="1000" b="1" dirty="0" smtClean="0">
                  <a:solidFill>
                    <a:srgbClr val="000000"/>
                  </a:solidFill>
                  <a:latin typeface="Arial Narrow"/>
                  <a:cs typeface="Arial Narrow"/>
                </a:rPr>
                <a:t>Hilfe 1</a:t>
              </a:r>
              <a:endParaRPr lang="de-DE" sz="1000" b="1" dirty="0">
                <a:solidFill>
                  <a:srgbClr val="000000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20" name="Rechteck 19"/>
            <p:cNvSpPr/>
            <p:nvPr/>
          </p:nvSpPr>
          <p:spPr>
            <a:xfrm>
              <a:off x="7377189" y="4453841"/>
              <a:ext cx="333518" cy="58139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de-DE" sz="1000" b="1" dirty="0" smtClean="0">
                  <a:solidFill>
                    <a:srgbClr val="000000"/>
                  </a:solidFill>
                  <a:latin typeface="Arial Narrow"/>
                  <a:cs typeface="Arial Narrow"/>
                </a:rPr>
                <a:t>Hilfe 2</a:t>
              </a:r>
              <a:endParaRPr lang="de-DE" sz="1000" b="1" dirty="0">
                <a:solidFill>
                  <a:srgbClr val="000000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9" name="Rechteck 18"/>
            <p:cNvSpPr/>
            <p:nvPr/>
          </p:nvSpPr>
          <p:spPr>
            <a:xfrm>
              <a:off x="7121302" y="4284039"/>
              <a:ext cx="333518" cy="58139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de-DE" sz="1000" b="1" dirty="0" smtClean="0">
                  <a:solidFill>
                    <a:srgbClr val="000000"/>
                  </a:solidFill>
                  <a:latin typeface="Arial Narrow"/>
                  <a:cs typeface="Arial Narrow"/>
                </a:rPr>
                <a:t>Hilfe 1</a:t>
              </a:r>
              <a:endParaRPr lang="de-DE" sz="1000" b="1" dirty="0">
                <a:solidFill>
                  <a:srgbClr val="000000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22" name="Rechteck 21"/>
            <p:cNvSpPr/>
            <p:nvPr/>
          </p:nvSpPr>
          <p:spPr>
            <a:xfrm>
              <a:off x="98618" y="2328239"/>
              <a:ext cx="8978535" cy="294093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25" name="Gerade Verbindung mit Pfeil 24"/>
            <p:cNvCxnSpPr/>
            <p:nvPr/>
          </p:nvCxnSpPr>
          <p:spPr>
            <a:xfrm rot="10800000" flipV="1">
              <a:off x="3420299" y="2650971"/>
              <a:ext cx="1426051" cy="637104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Gerade Verbindung mit Pfeil 27"/>
            <p:cNvCxnSpPr/>
            <p:nvPr/>
          </p:nvCxnSpPr>
          <p:spPr>
            <a:xfrm rot="5400000">
              <a:off x="4616366" y="3102641"/>
              <a:ext cx="748841" cy="793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Gerade Verbindung mit Pfeil 30"/>
            <p:cNvCxnSpPr/>
            <p:nvPr/>
          </p:nvCxnSpPr>
          <p:spPr>
            <a:xfrm>
              <a:off x="5181455" y="2651765"/>
              <a:ext cx="1939847" cy="825691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feld 32"/>
            <p:cNvSpPr txBox="1"/>
            <p:nvPr/>
          </p:nvSpPr>
          <p:spPr>
            <a:xfrm>
              <a:off x="2414940" y="4657956"/>
              <a:ext cx="1261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Wir haben‘s so geschafft</a:t>
              </a:r>
              <a:endParaRPr lang="de-DE" sz="1400" dirty="0"/>
            </a:p>
          </p:txBody>
        </p:sp>
        <p:sp>
          <p:nvSpPr>
            <p:cNvPr id="34" name="Textfeld 33"/>
            <p:cNvSpPr txBox="1"/>
            <p:nvPr/>
          </p:nvSpPr>
          <p:spPr>
            <a:xfrm>
              <a:off x="5181454" y="4612272"/>
              <a:ext cx="174826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Wir haben‘s auch geschafft!</a:t>
              </a:r>
              <a:endParaRPr lang="de-DE" sz="1400" dirty="0"/>
            </a:p>
          </p:txBody>
        </p:sp>
      </p:grpSp>
      <p:grpSp>
        <p:nvGrpSpPr>
          <p:cNvPr id="45" name="Gruppierung 44"/>
          <p:cNvGrpSpPr/>
          <p:nvPr/>
        </p:nvGrpSpPr>
        <p:grpSpPr>
          <a:xfrm>
            <a:off x="2397778" y="5024094"/>
            <a:ext cx="5121713" cy="1660633"/>
            <a:chOff x="2397778" y="5024094"/>
            <a:chExt cx="5121713" cy="1660633"/>
          </a:xfrm>
        </p:grpSpPr>
        <p:sp>
          <p:nvSpPr>
            <p:cNvPr id="35" name="Textfeld 34"/>
            <p:cNvSpPr txBox="1"/>
            <p:nvPr/>
          </p:nvSpPr>
          <p:spPr>
            <a:xfrm>
              <a:off x="2397778" y="5915286"/>
              <a:ext cx="5121713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200" dirty="0" smtClean="0"/>
                <a:t>Das Ziel</a:t>
              </a:r>
            </a:p>
            <a:p>
              <a:pPr algn="ctr"/>
              <a:r>
                <a:rPr lang="de-DE" sz="2200" dirty="0" smtClean="0"/>
                <a:t>kann einheitlich bleiben</a:t>
              </a:r>
              <a:endParaRPr lang="de-DE" sz="2200" dirty="0"/>
            </a:p>
          </p:txBody>
        </p:sp>
        <p:cxnSp>
          <p:nvCxnSpPr>
            <p:cNvPr id="38" name="Gerade Verbindung mit Pfeil 37"/>
            <p:cNvCxnSpPr/>
            <p:nvPr/>
          </p:nvCxnSpPr>
          <p:spPr>
            <a:xfrm>
              <a:off x="3273299" y="5024094"/>
              <a:ext cx="1573050" cy="89119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Gerade Verbindung mit Pfeil 40"/>
            <p:cNvCxnSpPr/>
            <p:nvPr/>
          </p:nvCxnSpPr>
          <p:spPr>
            <a:xfrm rot="5400000">
              <a:off x="4615570" y="5509516"/>
              <a:ext cx="748841" cy="793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 Verbindung mit Pfeil 41"/>
            <p:cNvCxnSpPr/>
            <p:nvPr/>
          </p:nvCxnSpPr>
          <p:spPr>
            <a:xfrm rot="10800000" flipV="1">
              <a:off x="5181456" y="5024094"/>
              <a:ext cx="1939846" cy="89119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uppierung 51"/>
          <p:cNvGrpSpPr/>
          <p:nvPr/>
        </p:nvGrpSpPr>
        <p:grpSpPr>
          <a:xfrm>
            <a:off x="132042" y="2302194"/>
            <a:ext cx="1817409" cy="2923902"/>
            <a:chOff x="132042" y="2302194"/>
            <a:chExt cx="1817409" cy="2923902"/>
          </a:xfrm>
        </p:grpSpPr>
        <p:pic>
          <p:nvPicPr>
            <p:cNvPr id="9" name="Bild 8"/>
            <p:cNvPicPr>
              <a:picLocks noChangeAspect="1"/>
            </p:cNvPicPr>
            <p:nvPr/>
          </p:nvPicPr>
          <mc:AlternateContent xmlns:mc="http://schemas.openxmlformats.org/markup-compatibility/2006">
            <mc:Choice xmlns:ma="http://schemas.microsoft.com/office/mac/drawingml/2008/main" xmlns:mv="urn:schemas-microsoft-com:mac:vml" xmlns="" Requires="ma">
              <p:blipFill>
                <a:blip r:embed="rId6"/>
                <a:stretch>
                  <a:fillRect/>
                </a:stretch>
              </p:blipFill>
            </mc:Choice>
            <mc:Fallback>
              <p:blipFill>
                <a:blip r:embed="rId7"/>
                <a:stretch>
                  <a:fillRect/>
                </a:stretch>
              </p:blipFill>
            </mc:Fallback>
          </mc:AlternateContent>
          <p:spPr>
            <a:xfrm>
              <a:off x="165465" y="3219111"/>
              <a:ext cx="1783986" cy="2006985"/>
            </a:xfrm>
            <a:prstGeom prst="rect">
              <a:avLst/>
            </a:prstGeom>
          </p:spPr>
        </p:pic>
        <p:sp>
          <p:nvSpPr>
            <p:cNvPr id="44" name="Textfeld 43"/>
            <p:cNvSpPr txBox="1"/>
            <p:nvPr/>
          </p:nvSpPr>
          <p:spPr>
            <a:xfrm>
              <a:off x="132042" y="2302194"/>
              <a:ext cx="1783986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/>
                <a:t>Ich halte mich zurück und agiere nur mit Motivations- und Rückmeldungshilfen!</a:t>
              </a:r>
              <a:endParaRPr lang="de-DE" sz="1400" dirty="0"/>
            </a:p>
          </p:txBody>
        </p:sp>
      </p:grpSp>
      <p:sp>
        <p:nvSpPr>
          <p:cNvPr id="48" name="Abgerundete rechteckige Legende 47"/>
          <p:cNvSpPr/>
          <p:nvPr/>
        </p:nvSpPr>
        <p:spPr>
          <a:xfrm>
            <a:off x="6736700" y="1679347"/>
            <a:ext cx="2298444" cy="971624"/>
          </a:xfrm>
          <a:prstGeom prst="wedgeRoundRectCallout">
            <a:avLst>
              <a:gd name="adj1" fmla="val -14476"/>
              <a:gd name="adj2" fmla="val 223052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err="1" smtClean="0">
                <a:solidFill>
                  <a:srgbClr val="000000"/>
                </a:solidFill>
              </a:rPr>
              <a:t>benefit</a:t>
            </a:r>
            <a:r>
              <a:rPr lang="de-DE" sz="1600" dirty="0" smtClean="0">
                <a:solidFill>
                  <a:srgbClr val="000000"/>
                </a:solidFill>
              </a:rPr>
              <a:t> 1: kognitive Aktivierung  durch </a:t>
            </a:r>
            <a:r>
              <a:rPr lang="de-DE" sz="1600" dirty="0" err="1" smtClean="0">
                <a:solidFill>
                  <a:srgbClr val="000000"/>
                </a:solidFill>
              </a:rPr>
              <a:t>SuS</a:t>
            </a:r>
            <a:r>
              <a:rPr lang="de-DE" sz="1600" dirty="0" smtClean="0">
                <a:solidFill>
                  <a:srgbClr val="000000"/>
                </a:solidFill>
              </a:rPr>
              <a:t> nach Bedarf gesteuert</a:t>
            </a:r>
            <a:endParaRPr lang="de-DE" sz="1600" dirty="0">
              <a:solidFill>
                <a:srgbClr val="000000"/>
              </a:solidFill>
            </a:endParaRPr>
          </a:p>
        </p:txBody>
      </p:sp>
      <p:sp>
        <p:nvSpPr>
          <p:cNvPr id="49" name="Abgerundete rechteckige Legende 48"/>
          <p:cNvSpPr/>
          <p:nvPr/>
        </p:nvSpPr>
        <p:spPr>
          <a:xfrm>
            <a:off x="165465" y="5652723"/>
            <a:ext cx="2298444" cy="748376"/>
          </a:xfrm>
          <a:prstGeom prst="wedgeRoundRectCallout">
            <a:avLst>
              <a:gd name="adj1" fmla="val 172308"/>
              <a:gd name="adj2" fmla="val -158108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err="1" smtClean="0">
                <a:solidFill>
                  <a:srgbClr val="000000"/>
                </a:solidFill>
              </a:rPr>
              <a:t>benefit</a:t>
            </a:r>
            <a:r>
              <a:rPr lang="de-DE" sz="1600" dirty="0" smtClean="0">
                <a:solidFill>
                  <a:srgbClr val="000000"/>
                </a:solidFill>
              </a:rPr>
              <a:t> 3: </a:t>
            </a:r>
            <a:r>
              <a:rPr lang="de-DE" sz="1600" dirty="0" err="1" smtClean="0">
                <a:solidFill>
                  <a:srgbClr val="000000"/>
                </a:solidFill>
              </a:rPr>
              <a:t>Selbstän-digkeit</a:t>
            </a:r>
            <a:r>
              <a:rPr lang="de-DE" sz="1600" dirty="0" smtClean="0">
                <a:solidFill>
                  <a:srgbClr val="000000"/>
                </a:solidFill>
              </a:rPr>
              <a:t> und kooperatives Lernen wird unterstützt</a:t>
            </a:r>
            <a:endParaRPr lang="de-DE" sz="1600" dirty="0">
              <a:solidFill>
                <a:srgbClr val="000000"/>
              </a:solidFill>
            </a:endParaRPr>
          </a:p>
        </p:txBody>
      </p:sp>
      <p:sp>
        <p:nvSpPr>
          <p:cNvPr id="50" name="Abgerundete rechteckige Legende 49"/>
          <p:cNvSpPr/>
          <p:nvPr/>
        </p:nvSpPr>
        <p:spPr>
          <a:xfrm>
            <a:off x="132042" y="1304365"/>
            <a:ext cx="2298444" cy="748376"/>
          </a:xfrm>
          <a:prstGeom prst="wedgeRoundRectCallout">
            <a:avLst>
              <a:gd name="adj1" fmla="val 148838"/>
              <a:gd name="adj2" fmla="val 175259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err="1" smtClean="0">
                <a:solidFill>
                  <a:srgbClr val="000000"/>
                </a:solidFill>
              </a:rPr>
              <a:t>benefit</a:t>
            </a:r>
            <a:r>
              <a:rPr lang="de-DE" sz="1600" dirty="0" smtClean="0">
                <a:solidFill>
                  <a:srgbClr val="000000"/>
                </a:solidFill>
              </a:rPr>
              <a:t> 2: Heterogenität wird gedämpft</a:t>
            </a:r>
            <a:endParaRPr lang="de-DE" sz="1600" dirty="0">
              <a:solidFill>
                <a:srgbClr val="000000"/>
              </a:solidFill>
            </a:endParaRPr>
          </a:p>
        </p:txBody>
      </p:sp>
      <p:sp>
        <p:nvSpPr>
          <p:cNvPr id="51" name="Abgerundete rechteckige Legende 50"/>
          <p:cNvSpPr/>
          <p:nvPr/>
        </p:nvSpPr>
        <p:spPr>
          <a:xfrm>
            <a:off x="6529622" y="5652723"/>
            <a:ext cx="2547531" cy="729662"/>
          </a:xfrm>
          <a:prstGeom prst="wedgeRoundRectCallout">
            <a:avLst>
              <a:gd name="adj1" fmla="val -90817"/>
              <a:gd name="adj2" fmla="val 24886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err="1" smtClean="0">
                <a:solidFill>
                  <a:srgbClr val="000000"/>
                </a:solidFill>
              </a:rPr>
              <a:t>benefit</a:t>
            </a:r>
            <a:r>
              <a:rPr lang="de-DE" sz="1600" dirty="0" smtClean="0">
                <a:solidFill>
                  <a:srgbClr val="000000"/>
                </a:solidFill>
              </a:rPr>
              <a:t> 4: Komplexität und Ziel bleiben erhalten</a:t>
            </a:r>
            <a:endParaRPr lang="de-DE" sz="1600" dirty="0">
              <a:solidFill>
                <a:srgbClr val="000000"/>
              </a:solidFill>
            </a:endParaRPr>
          </a:p>
        </p:txBody>
      </p:sp>
      <p:sp>
        <p:nvSpPr>
          <p:cNvPr id="54" name="Textfeld 53"/>
          <p:cNvSpPr txBox="1"/>
          <p:nvPr/>
        </p:nvSpPr>
        <p:spPr>
          <a:xfrm rot="20171231">
            <a:off x="343683" y="4170027"/>
            <a:ext cx="8623532" cy="492443"/>
          </a:xfrm>
          <a:prstGeom prst="rect">
            <a:avLst/>
          </a:prstGeom>
          <a:solidFill>
            <a:schemeClr val="bg1">
              <a:lumMod val="75000"/>
              <a:alpha val="86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lvl="1" algn="ctr"/>
            <a:r>
              <a:rPr lang="de-DE" sz="2600" b="1" dirty="0" smtClean="0">
                <a:solidFill>
                  <a:srgbClr val="FF0000"/>
                </a:solidFill>
              </a:rPr>
              <a:t>keine „harten“ empirischen Belege für Effekte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50" grpId="0" animBg="1"/>
      <p:bldP spid="51" grpId="0" animBg="1"/>
      <p:bldP spid="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241301" y="1125141"/>
            <a:ext cx="857612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/>
            <a:r>
              <a:rPr lang="de-DE" sz="3000" dirty="0" smtClean="0"/>
              <a:t>•	Prüfen: liegt überhaupt eine geeignete Übungssituation vor?</a:t>
            </a:r>
          </a:p>
          <a:p>
            <a:pPr lvl="1" indent="-457200"/>
            <a:endParaRPr lang="de-DE" sz="3000" dirty="0" smtClean="0"/>
          </a:p>
          <a:p>
            <a:pPr lvl="1" indent="-457200"/>
            <a:r>
              <a:rPr lang="de-DE" sz="3000" dirty="0" smtClean="0"/>
              <a:t>•	Beim Ausformulieren von strategischen, strategisch- inhaltsorientierten und </a:t>
            </a:r>
            <a:br>
              <a:rPr lang="de-DE" sz="3000" dirty="0" smtClean="0"/>
            </a:br>
            <a:r>
              <a:rPr lang="de-DE" sz="3000" dirty="0" smtClean="0"/>
              <a:t>inhaltlichen Hilfen muss man einige</a:t>
            </a:r>
            <a:br>
              <a:rPr lang="de-DE" sz="3000" dirty="0" smtClean="0"/>
            </a:br>
            <a:r>
              <a:rPr lang="de-DE" sz="3000" dirty="0" smtClean="0"/>
              <a:t>Punkte beachten</a:t>
            </a:r>
          </a:p>
          <a:p>
            <a:pPr lvl="1" indent="-457200"/>
            <a:endParaRPr lang="de-DE" sz="3000" dirty="0" smtClean="0"/>
          </a:p>
          <a:p>
            <a:pPr lvl="1" indent="-457200"/>
            <a:r>
              <a:rPr lang="de-DE" sz="3000" dirty="0" smtClean="0"/>
              <a:t>•	Man muss die richtige Falttechnik finden</a:t>
            </a:r>
          </a:p>
        </p:txBody>
      </p:sp>
      <p:sp>
        <p:nvSpPr>
          <p:cNvPr id="5" name="Gefaltete Ecke 4"/>
          <p:cNvSpPr/>
          <p:nvPr/>
        </p:nvSpPr>
        <p:spPr>
          <a:xfrm>
            <a:off x="72573" y="169333"/>
            <a:ext cx="8962571" cy="70152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Vorgehen bei der Erstellung einer Hilfssequenz</a:t>
            </a:r>
            <a:endParaRPr lang="de-DE" sz="2800" b="1" dirty="0"/>
          </a:p>
        </p:txBody>
      </p:sp>
      <p:pic>
        <p:nvPicPr>
          <p:cNvPr id="6" name="Bild 5" descr="Falttechnik_ZPGII.jpg"/>
          <p:cNvPicPr>
            <a:picLocks noChangeAspect="1"/>
          </p:cNvPicPr>
          <p:nvPr/>
        </p:nvPicPr>
        <p:blipFill>
          <a:blip r:embed="rId2"/>
          <a:srcRect l="79029" t="41771"/>
          <a:stretch>
            <a:fillRect/>
          </a:stretch>
        </p:blipFill>
        <p:spPr>
          <a:xfrm>
            <a:off x="7279561" y="2303793"/>
            <a:ext cx="1755583" cy="23139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241301" y="990285"/>
            <a:ext cx="8576128" cy="56938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/>
            <a:r>
              <a:rPr lang="de-DE" sz="2600" b="1" dirty="0" smtClean="0"/>
              <a:t>•	geeignet für</a:t>
            </a:r>
            <a:br>
              <a:rPr lang="de-DE" sz="2600" b="1" dirty="0" smtClean="0"/>
            </a:br>
            <a:r>
              <a:rPr lang="de-DE" sz="2600" dirty="0" smtClean="0"/>
              <a:t>komplexe Aufgaben</a:t>
            </a:r>
            <a:br>
              <a:rPr lang="de-DE" sz="2600" dirty="0" smtClean="0"/>
            </a:br>
            <a:r>
              <a:rPr lang="de-DE" sz="2600" dirty="0" smtClean="0"/>
              <a:t>Aufgaben zur Anwendung von Gelerntem</a:t>
            </a:r>
            <a:br>
              <a:rPr lang="de-DE" sz="2600" dirty="0" smtClean="0"/>
            </a:br>
            <a:r>
              <a:rPr lang="de-DE" sz="2600" dirty="0" smtClean="0"/>
              <a:t>Typische Aufgaben zur Reorganisation oder Transfer von Wissen</a:t>
            </a:r>
            <a:br>
              <a:rPr lang="de-DE" sz="2600" dirty="0" smtClean="0"/>
            </a:br>
            <a:r>
              <a:rPr lang="de-DE" sz="2600" dirty="0" smtClean="0"/>
              <a:t>auch in Kombination mit Experimentierkompetenz (s. UE Fotosynthese)</a:t>
            </a:r>
          </a:p>
          <a:p>
            <a:pPr lvl="1" indent="-457200"/>
            <a:endParaRPr lang="de-DE" sz="2600" dirty="0" smtClean="0"/>
          </a:p>
          <a:p>
            <a:pPr lvl="1" indent="-457200"/>
            <a:r>
              <a:rPr lang="de-DE" sz="2600" b="1" dirty="0" smtClean="0"/>
              <a:t>•	wenig geeignet oder ungeeignet bei</a:t>
            </a:r>
            <a:br>
              <a:rPr lang="de-DE" sz="2600" b="1" dirty="0" smtClean="0"/>
            </a:br>
            <a:r>
              <a:rPr lang="de-DE" sz="2600" dirty="0" smtClean="0"/>
              <a:t>rein reproduktivem Üben</a:t>
            </a:r>
            <a:br>
              <a:rPr lang="de-DE" sz="2600" dirty="0" smtClean="0"/>
            </a:br>
            <a:r>
              <a:rPr lang="de-DE" sz="2600" dirty="0" smtClean="0"/>
              <a:t>bei prozess- oder ergebnisoffenen Aufgaben, da die Hilfen die möglichen „Verzweigungen“ in den Lösungswegen der </a:t>
            </a:r>
            <a:r>
              <a:rPr lang="de-DE" sz="2600" dirty="0" err="1" smtClean="0"/>
              <a:t>SuS</a:t>
            </a:r>
            <a:r>
              <a:rPr lang="de-DE" sz="2600" dirty="0" smtClean="0"/>
              <a:t> nicht abbilden können</a:t>
            </a:r>
            <a:br>
              <a:rPr lang="de-DE" sz="2600" dirty="0" smtClean="0"/>
            </a:br>
            <a:r>
              <a:rPr lang="de-DE" sz="2600" dirty="0" smtClean="0"/>
              <a:t>bei </a:t>
            </a:r>
            <a:r>
              <a:rPr lang="de-DE" sz="2600" u="sng" dirty="0" smtClean="0"/>
              <a:t>Neu</a:t>
            </a:r>
            <a:r>
              <a:rPr lang="de-DE" sz="2600" dirty="0" smtClean="0"/>
              <a:t>erarbeitungen</a:t>
            </a:r>
          </a:p>
        </p:txBody>
      </p:sp>
      <p:sp>
        <p:nvSpPr>
          <p:cNvPr id="5" name="Gefaltete Ecke 4"/>
          <p:cNvSpPr/>
          <p:nvPr/>
        </p:nvSpPr>
        <p:spPr>
          <a:xfrm>
            <a:off x="72573" y="169333"/>
            <a:ext cx="8962571" cy="70152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Prüfen: Liegt überhaupt eine geeignete Übungssituation vor?</a:t>
            </a:r>
            <a:endParaRPr lang="de-DE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241301" y="1125141"/>
            <a:ext cx="8576128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spcBef>
                <a:spcPts val="800"/>
              </a:spcBef>
            </a:pPr>
            <a:r>
              <a:rPr lang="de-DE" sz="2600" dirty="0" smtClean="0"/>
              <a:t>•	Die ersten Hilfen sollen strategische Hilfen sein</a:t>
            </a:r>
          </a:p>
          <a:p>
            <a:pPr lvl="1" indent="-457200">
              <a:spcBef>
                <a:spcPts val="800"/>
              </a:spcBef>
            </a:pPr>
            <a:r>
              <a:rPr lang="de-DE" sz="2600" dirty="0" smtClean="0"/>
              <a:t>•	Hilfen sind  Impulse, die die vergeblich suchenden Lernenden, auf die Spur setzen. Ziel der Hilfe ist die gezielte oder gerichtete kognitive Aktivierung.</a:t>
            </a:r>
          </a:p>
          <a:p>
            <a:pPr lvl="1" indent="-457200">
              <a:spcBef>
                <a:spcPts val="800"/>
              </a:spcBef>
            </a:pPr>
            <a:r>
              <a:rPr lang="de-DE" sz="2600" dirty="0" smtClean="0"/>
              <a:t>•	3 sind genug; maximal 4-6 </a:t>
            </a:r>
          </a:p>
          <a:p>
            <a:pPr lvl="1" indent="-457200">
              <a:spcBef>
                <a:spcPts val="800"/>
              </a:spcBef>
            </a:pPr>
            <a:r>
              <a:rPr lang="de-DE" sz="2600" dirty="0" smtClean="0"/>
              <a:t>•	Hilfen aktivieren Vorwissen</a:t>
            </a:r>
          </a:p>
          <a:p>
            <a:pPr lvl="1" indent="-457200">
              <a:spcBef>
                <a:spcPts val="800"/>
              </a:spcBef>
            </a:pPr>
            <a:r>
              <a:rPr lang="de-DE" sz="2600" dirty="0" smtClean="0"/>
              <a:t>•	Hilfen unterstützen die sachbezogene Kommunikation zwischen </a:t>
            </a:r>
            <a:r>
              <a:rPr lang="de-DE" sz="2600" dirty="0" err="1" smtClean="0"/>
              <a:t>SuS</a:t>
            </a:r>
            <a:endParaRPr lang="de-DE" sz="2600" dirty="0" smtClean="0"/>
          </a:p>
          <a:p>
            <a:pPr lvl="1" indent="-457200">
              <a:spcBef>
                <a:spcPts val="800"/>
              </a:spcBef>
            </a:pPr>
            <a:r>
              <a:rPr lang="de-DE" sz="2600" dirty="0" smtClean="0"/>
              <a:t>•	Hilfen können mit oder ohne Lösung ausformuliert sein</a:t>
            </a:r>
          </a:p>
          <a:p>
            <a:pPr lvl="1" indent="-457200">
              <a:spcBef>
                <a:spcPts val="800"/>
              </a:spcBef>
            </a:pPr>
            <a:r>
              <a:rPr lang="de-DE" sz="2600" dirty="0" smtClean="0"/>
              <a:t>•	keine Rückkehr zum fragend- entwickelnden Verfahren „durch die Hintertür“</a:t>
            </a:r>
          </a:p>
        </p:txBody>
      </p:sp>
      <p:sp>
        <p:nvSpPr>
          <p:cNvPr id="5" name="Gefaltete Ecke 4"/>
          <p:cNvSpPr/>
          <p:nvPr/>
        </p:nvSpPr>
        <p:spPr>
          <a:xfrm>
            <a:off x="72573" y="169333"/>
            <a:ext cx="8962571" cy="70152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Beim Ausformulieren von Hilfen muss man einige wichtige Punkte beachten</a:t>
            </a:r>
            <a:endParaRPr lang="de-DE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84963" y="1200249"/>
            <a:ext cx="8744855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/>
            <a:r>
              <a:rPr lang="de-DE" sz="2600" dirty="0" smtClean="0"/>
              <a:t>•	Sicherstellen, dass die Aufgabe verstanden worden ist: </a:t>
            </a:r>
            <a:r>
              <a:rPr lang="de-DE" sz="2600" i="1" dirty="0" smtClean="0"/>
              <a:t>„Formuliere die Aufgabe in eigenen Worten!“</a:t>
            </a:r>
            <a:br>
              <a:rPr lang="de-DE" sz="2600" i="1" dirty="0" smtClean="0"/>
            </a:br>
            <a:endParaRPr lang="de-DE" sz="2600" i="1" dirty="0" smtClean="0"/>
          </a:p>
          <a:p>
            <a:pPr lvl="1" indent="-457200"/>
            <a:r>
              <a:rPr lang="de-DE" sz="2600" dirty="0" smtClean="0"/>
              <a:t>•	Fokus herstellen: </a:t>
            </a:r>
            <a:r>
              <a:rPr lang="de-DE" sz="2600" i="1" dirty="0" smtClean="0"/>
              <a:t>„Versuche die wichtigen von den unwichtigen Informationen zu trennen!“ „Schreib Dir die gegebenen Daten heraus “</a:t>
            </a:r>
            <a:br>
              <a:rPr lang="de-DE" sz="2600" i="1" dirty="0" smtClean="0"/>
            </a:br>
            <a:endParaRPr lang="de-DE" sz="2600" i="1" dirty="0" smtClean="0"/>
          </a:p>
          <a:p>
            <a:pPr lvl="1" indent="-457200"/>
            <a:r>
              <a:rPr lang="de-DE" sz="2600" i="1" dirty="0" smtClean="0"/>
              <a:t>•	„Versuche die gegebenen Daten in eine Zusammenhang zu bringen“</a:t>
            </a:r>
            <a:br>
              <a:rPr lang="de-DE" sz="2600" i="1" dirty="0" smtClean="0"/>
            </a:br>
            <a:endParaRPr lang="de-DE" sz="2600" i="1" dirty="0" smtClean="0"/>
          </a:p>
          <a:p>
            <a:pPr lvl="1" indent="-457200"/>
            <a:r>
              <a:rPr lang="de-DE" sz="2600" dirty="0" smtClean="0"/>
              <a:t>•	</a:t>
            </a:r>
            <a:r>
              <a:rPr lang="de-DE" sz="2600" dirty="0" err="1" smtClean="0"/>
              <a:t>Operationalisieren</a:t>
            </a:r>
            <a:r>
              <a:rPr lang="de-DE" sz="2600" dirty="0" smtClean="0"/>
              <a:t>!</a:t>
            </a:r>
          </a:p>
        </p:txBody>
      </p:sp>
      <p:sp>
        <p:nvSpPr>
          <p:cNvPr id="5" name="Gefaltete Ecke 4"/>
          <p:cNvSpPr/>
          <p:nvPr/>
        </p:nvSpPr>
        <p:spPr>
          <a:xfrm>
            <a:off x="72573" y="169333"/>
            <a:ext cx="8962571" cy="70152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/>
              <a:t>Beispielformulierungen für strategische Hilfen</a:t>
            </a:r>
            <a:endParaRPr lang="de-DE" sz="3200" b="1" dirty="0"/>
          </a:p>
        </p:txBody>
      </p:sp>
      <p:pic>
        <p:nvPicPr>
          <p:cNvPr id="6" name="Bild 5" descr="Falttechnik_ZPGII.jpg"/>
          <p:cNvPicPr>
            <a:picLocks noChangeAspect="1"/>
          </p:cNvPicPr>
          <p:nvPr/>
        </p:nvPicPr>
        <p:blipFill>
          <a:blip r:embed="rId2"/>
          <a:srcRect l="79029" t="41771"/>
          <a:stretch>
            <a:fillRect/>
          </a:stretch>
        </p:blipFill>
        <p:spPr>
          <a:xfrm>
            <a:off x="7320342" y="4439016"/>
            <a:ext cx="1755583" cy="2313907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 rot="627504">
            <a:off x="7653481" y="5423936"/>
            <a:ext cx="91032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b="1" dirty="0" smtClean="0">
                <a:latin typeface="Arial"/>
                <a:cs typeface="Arial"/>
              </a:rPr>
              <a:t>Hilfe 1</a:t>
            </a:r>
            <a:endParaRPr lang="de-DE" b="1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641</Words>
  <Application>Microsoft Office PowerPoint</Application>
  <PresentationFormat>Bildschirmpräsentation (4:3)</PresentationFormat>
  <Paragraphs>142</Paragraphs>
  <Slides>18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19" baseType="lpstr">
      <vt:lpstr>Office-Design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Office 2004 Test Drive-Benutzer</dc:creator>
  <cp:lastModifiedBy>Job</cp:lastModifiedBy>
  <cp:revision>88</cp:revision>
  <dcterms:created xsi:type="dcterms:W3CDTF">2013-11-19T13:56:18Z</dcterms:created>
  <dcterms:modified xsi:type="dcterms:W3CDTF">2013-11-19T17:39:16Z</dcterms:modified>
</cp:coreProperties>
</file>