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71" r:id="rId2"/>
    <p:sldId id="372" r:id="rId3"/>
    <p:sldId id="373" r:id="rId4"/>
    <p:sldId id="374" r:id="rId5"/>
    <p:sldId id="375" r:id="rId6"/>
    <p:sldId id="260" r:id="rId7"/>
    <p:sldId id="262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gray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47E90-B9D1-F44B-B827-EB42B8BAB7F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40C13-6126-B248-B9CC-42F27F57020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87F5E-2F77-2A4F-B967-09A2CC7F31D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7A8D2-C660-E246-8764-8C8C4E2662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A8D2-C660-E246-8764-8C8C4E266257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A8D2-C660-E246-8764-8C8C4E266257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A8D2-C660-E246-8764-8C8C4E266257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A8D2-C660-E246-8764-8C8C4E266257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7A8D2-C660-E246-8764-8C8C4E266257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88397-E2C2-564D-822D-FE7CD026856D}" type="datetimeFigureOut">
              <a:rPr lang="de-DE" smtClean="0"/>
              <a:pPr/>
              <a:t>28.11.2013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8A614-B695-2546-A705-420EE954415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efaltete Ecke 3"/>
          <p:cNvSpPr/>
          <p:nvPr/>
        </p:nvSpPr>
        <p:spPr>
          <a:xfrm>
            <a:off x="156693" y="218204"/>
            <a:ext cx="8821661" cy="621100"/>
          </a:xfrm>
          <a:prstGeom prst="foldedCorner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156693" y="331827"/>
            <a:ext cx="8821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Übersicht Modul 1a&amp;b: </a:t>
            </a:r>
            <a:r>
              <a:rPr lang="de-DE" b="1" i="1" dirty="0" smtClean="0">
                <a:solidFill>
                  <a:schemeClr val="bg1"/>
                </a:solidFill>
              </a:rPr>
              <a:t>Pflanzen produzieren in grünen Pflanzenteilen den Nährstoff Stärke</a:t>
            </a:r>
            <a:endParaRPr lang="de-DE" dirty="0" smtClean="0">
              <a:solidFill>
                <a:schemeClr val="bg1"/>
              </a:solidFill>
            </a:endParaRPr>
          </a:p>
        </p:txBody>
      </p:sp>
      <p:grpSp>
        <p:nvGrpSpPr>
          <p:cNvPr id="2" name="Gruppierung 24"/>
          <p:cNvGrpSpPr/>
          <p:nvPr/>
        </p:nvGrpSpPr>
        <p:grpSpPr>
          <a:xfrm>
            <a:off x="156693" y="4211040"/>
            <a:ext cx="4270868" cy="1331985"/>
            <a:chOff x="156693" y="4211040"/>
            <a:chExt cx="4270868" cy="1331985"/>
          </a:xfrm>
        </p:grpSpPr>
        <p:sp>
          <p:nvSpPr>
            <p:cNvPr id="13" name="Rechteck 12"/>
            <p:cNvSpPr/>
            <p:nvPr/>
          </p:nvSpPr>
          <p:spPr>
            <a:xfrm>
              <a:off x="156693" y="4294375"/>
              <a:ext cx="4270868" cy="697957"/>
            </a:xfrm>
            <a:prstGeom prst="rect">
              <a:avLst/>
            </a:prstGeom>
            <a:gradFill flip="none" rotWithShape="1">
              <a:gsLst>
                <a:gs pos="49000">
                  <a:schemeClr val="accent2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i="1" dirty="0" smtClean="0">
                  <a:solidFill>
                    <a:schemeClr val="bg1"/>
                  </a:solidFill>
                </a:rPr>
                <a:t>M1.5a: </a:t>
              </a:r>
              <a:r>
                <a:rPr lang="de-DE" b="1" dirty="0" smtClean="0">
                  <a:solidFill>
                    <a:schemeClr val="bg1"/>
                  </a:solidFill>
                </a:rPr>
                <a:t>Vermutungen prüfen:</a:t>
              </a:r>
            </a:p>
            <a:p>
              <a:pPr algn="ctr"/>
              <a:r>
                <a:rPr lang="de-DE" b="1" dirty="0" smtClean="0">
                  <a:solidFill>
                    <a:schemeClr val="bg1"/>
                  </a:solidFill>
                </a:rPr>
                <a:t>Rolle des Lichts?</a:t>
              </a:r>
              <a:endParaRPr lang="de-DE" b="1" dirty="0">
                <a:solidFill>
                  <a:schemeClr val="bg1"/>
                </a:solidFill>
              </a:endParaRPr>
            </a:p>
          </p:txBody>
        </p:sp>
        <p:pic>
          <p:nvPicPr>
            <p:cNvPr id="15" name="Bild 14" descr="blatt_alu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2483503">
              <a:off x="3206537" y="4211040"/>
              <a:ext cx="892086" cy="1331985"/>
            </a:xfrm>
            <a:prstGeom prst="rect">
              <a:avLst/>
            </a:prstGeom>
          </p:spPr>
        </p:pic>
      </p:grpSp>
      <p:grpSp>
        <p:nvGrpSpPr>
          <p:cNvPr id="3" name="Gruppierung 25"/>
          <p:cNvGrpSpPr/>
          <p:nvPr/>
        </p:nvGrpSpPr>
        <p:grpSpPr>
          <a:xfrm>
            <a:off x="4736461" y="4215993"/>
            <a:ext cx="4407539" cy="1552677"/>
            <a:chOff x="4736461" y="4215993"/>
            <a:chExt cx="4407539" cy="1552677"/>
          </a:xfrm>
        </p:grpSpPr>
        <p:sp>
          <p:nvSpPr>
            <p:cNvPr id="14" name="Rechteck 13"/>
            <p:cNvSpPr/>
            <p:nvPr/>
          </p:nvSpPr>
          <p:spPr>
            <a:xfrm>
              <a:off x="4736461" y="4294375"/>
              <a:ext cx="4241894" cy="697957"/>
            </a:xfrm>
            <a:prstGeom prst="rect">
              <a:avLst/>
            </a:prstGeom>
            <a:gradFill flip="none" rotWithShape="1">
              <a:gsLst>
                <a:gs pos="49000">
                  <a:schemeClr val="accent2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i="1" dirty="0" smtClean="0">
                  <a:solidFill>
                    <a:schemeClr val="bg1"/>
                  </a:solidFill>
                </a:rPr>
                <a:t>M1.5b: </a:t>
              </a:r>
              <a:r>
                <a:rPr lang="de-DE" b="1" dirty="0" smtClean="0">
                  <a:solidFill>
                    <a:schemeClr val="bg1"/>
                  </a:solidFill>
                </a:rPr>
                <a:t>Vermutungen prüfen: Rolle der </a:t>
              </a:r>
              <a:r>
                <a:rPr lang="de-DE" b="1" dirty="0" err="1" smtClean="0">
                  <a:solidFill>
                    <a:schemeClr val="bg1"/>
                  </a:solidFill>
                </a:rPr>
                <a:t>Chloroplasten</a:t>
              </a:r>
              <a:endParaRPr lang="de-DE" b="1" dirty="0">
                <a:solidFill>
                  <a:schemeClr val="bg1"/>
                </a:solidFill>
              </a:endParaRPr>
            </a:p>
          </p:txBody>
        </p:sp>
        <p:pic>
          <p:nvPicPr>
            <p:cNvPr id="16" name="Bild 15" descr="Buntnessel_gruen_blau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16200000">
              <a:off x="7619618" y="4244288"/>
              <a:ext cx="1552677" cy="1496087"/>
            </a:xfrm>
            <a:prstGeom prst="rect">
              <a:avLst/>
            </a:prstGeom>
          </p:spPr>
        </p:pic>
      </p:grpSp>
      <p:grpSp>
        <p:nvGrpSpPr>
          <p:cNvPr id="7" name="Gruppierung 26"/>
          <p:cNvGrpSpPr/>
          <p:nvPr/>
        </p:nvGrpSpPr>
        <p:grpSpPr>
          <a:xfrm>
            <a:off x="122370" y="4730995"/>
            <a:ext cx="6618211" cy="940595"/>
            <a:chOff x="122370" y="4730995"/>
            <a:chExt cx="6618211" cy="940595"/>
          </a:xfrm>
        </p:grpSpPr>
        <p:sp>
          <p:nvSpPr>
            <p:cNvPr id="21" name="Abgerundetes Rechteck 20"/>
            <p:cNvSpPr/>
            <p:nvPr/>
          </p:nvSpPr>
          <p:spPr>
            <a:xfrm>
              <a:off x="1006994" y="5158003"/>
              <a:ext cx="1063988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3</a:t>
              </a:r>
              <a:endParaRPr lang="de-DE" dirty="0"/>
            </a:p>
          </p:txBody>
        </p:sp>
        <p:sp>
          <p:nvSpPr>
            <p:cNvPr id="20" name="Abgerundetes Rechteck 19"/>
            <p:cNvSpPr/>
            <p:nvPr/>
          </p:nvSpPr>
          <p:spPr>
            <a:xfrm>
              <a:off x="572236" y="4952047"/>
              <a:ext cx="1063988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2</a:t>
              </a:r>
              <a:endParaRPr lang="de-DE" dirty="0"/>
            </a:p>
          </p:txBody>
        </p:sp>
        <p:sp>
          <p:nvSpPr>
            <p:cNvPr id="19" name="Abgerundetes Rechteck 18"/>
            <p:cNvSpPr/>
            <p:nvPr/>
          </p:nvSpPr>
          <p:spPr>
            <a:xfrm>
              <a:off x="122370" y="4730995"/>
              <a:ext cx="1063988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1</a:t>
              </a:r>
              <a:endParaRPr lang="de-DE" dirty="0"/>
            </a:p>
          </p:txBody>
        </p:sp>
        <p:sp>
          <p:nvSpPr>
            <p:cNvPr id="22" name="Abgerundetes Rechteck 21"/>
            <p:cNvSpPr/>
            <p:nvPr/>
          </p:nvSpPr>
          <p:spPr>
            <a:xfrm>
              <a:off x="5676593" y="5217569"/>
              <a:ext cx="1063988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3</a:t>
              </a:r>
              <a:endParaRPr lang="de-DE" dirty="0"/>
            </a:p>
          </p:txBody>
        </p:sp>
        <p:sp>
          <p:nvSpPr>
            <p:cNvPr id="23" name="Abgerundetes Rechteck 22"/>
            <p:cNvSpPr/>
            <p:nvPr/>
          </p:nvSpPr>
          <p:spPr>
            <a:xfrm>
              <a:off x="5241835" y="5011613"/>
              <a:ext cx="1063988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2</a:t>
              </a:r>
              <a:endParaRPr lang="de-DE" dirty="0"/>
            </a:p>
          </p:txBody>
        </p:sp>
        <p:sp>
          <p:nvSpPr>
            <p:cNvPr id="24" name="Abgerundetes Rechteck 23"/>
            <p:cNvSpPr/>
            <p:nvPr/>
          </p:nvSpPr>
          <p:spPr>
            <a:xfrm>
              <a:off x="4791969" y="4790561"/>
              <a:ext cx="1063988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1</a:t>
              </a:r>
              <a:endParaRPr lang="de-DE" dirty="0"/>
            </a:p>
          </p:txBody>
        </p:sp>
      </p:grpSp>
      <p:grpSp>
        <p:nvGrpSpPr>
          <p:cNvPr id="8" name="Gruppierung 34"/>
          <p:cNvGrpSpPr/>
          <p:nvPr/>
        </p:nvGrpSpPr>
        <p:grpSpPr>
          <a:xfrm>
            <a:off x="156693" y="3230276"/>
            <a:ext cx="8821661" cy="1116099"/>
            <a:chOff x="156693" y="3230276"/>
            <a:chExt cx="8821661" cy="1116099"/>
          </a:xfrm>
        </p:grpSpPr>
        <p:sp>
          <p:nvSpPr>
            <p:cNvPr id="12" name="Rechteck 11"/>
            <p:cNvSpPr/>
            <p:nvPr/>
          </p:nvSpPr>
          <p:spPr>
            <a:xfrm>
              <a:off x="156693" y="3230276"/>
              <a:ext cx="8821661" cy="697957"/>
            </a:xfrm>
            <a:prstGeom prst="rect">
              <a:avLst/>
            </a:prstGeom>
            <a:gradFill flip="none" rotWithShape="1">
              <a:gsLst>
                <a:gs pos="49000">
                  <a:schemeClr val="accent2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i="1" dirty="0" smtClean="0">
                  <a:solidFill>
                    <a:schemeClr val="bg1"/>
                  </a:solidFill>
                </a:rPr>
                <a:t>M1.3/4: </a:t>
              </a:r>
              <a:r>
                <a:rPr lang="de-DE" b="1" dirty="0" smtClean="0">
                  <a:solidFill>
                    <a:schemeClr val="bg1"/>
                  </a:solidFill>
                </a:rPr>
                <a:t>Vermutungen prüfen: Nährstoffe aus dem Boden? Stärkeproduktion in Blättern?</a:t>
              </a:r>
              <a:endParaRPr 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Richtungspfeil 29"/>
            <p:cNvSpPr/>
            <p:nvPr/>
          </p:nvSpPr>
          <p:spPr>
            <a:xfrm rot="5400000">
              <a:off x="2050698" y="3925629"/>
              <a:ext cx="475351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" name="Richtungspfeil 30"/>
            <p:cNvSpPr/>
            <p:nvPr/>
          </p:nvSpPr>
          <p:spPr>
            <a:xfrm rot="5400000">
              <a:off x="6685976" y="3925629"/>
              <a:ext cx="475351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" name="Gruppierung 35"/>
          <p:cNvGrpSpPr/>
          <p:nvPr/>
        </p:nvGrpSpPr>
        <p:grpSpPr>
          <a:xfrm>
            <a:off x="156693" y="5465635"/>
            <a:ext cx="8821661" cy="1227887"/>
            <a:chOff x="156693" y="5465635"/>
            <a:chExt cx="8821661" cy="1227887"/>
          </a:xfrm>
        </p:grpSpPr>
        <p:sp>
          <p:nvSpPr>
            <p:cNvPr id="18" name="Rechteck 17"/>
            <p:cNvSpPr/>
            <p:nvPr/>
          </p:nvSpPr>
          <p:spPr>
            <a:xfrm>
              <a:off x="156693" y="5995565"/>
              <a:ext cx="8821661" cy="697957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i="1" dirty="0" smtClean="0">
                  <a:solidFill>
                    <a:srgbClr val="000000"/>
                  </a:solidFill>
                </a:rPr>
                <a:t>M1.6: </a:t>
              </a:r>
              <a:r>
                <a:rPr lang="de-DE" b="1" dirty="0" smtClean="0">
                  <a:solidFill>
                    <a:srgbClr val="000000"/>
                  </a:solidFill>
                </a:rPr>
                <a:t>Abschluss: Quiz- Fragen rund um die Fotosynthese. </a:t>
              </a:r>
            </a:p>
            <a:p>
              <a:pPr algn="ctr"/>
              <a:r>
                <a:rPr lang="de-DE" sz="1600" b="1" i="1" dirty="0" smtClean="0">
                  <a:solidFill>
                    <a:srgbClr val="000000"/>
                  </a:solidFill>
                </a:rPr>
                <a:t>Neue mentale Konzepte Modul 1: Pflanzen produzieren Stärke. Dazu ist Licht und Blattgrün notwendig </a:t>
              </a:r>
              <a:endParaRPr lang="de-DE" sz="1600" b="1" i="1" dirty="0">
                <a:solidFill>
                  <a:srgbClr val="000000"/>
                </a:solidFill>
              </a:endParaRPr>
            </a:p>
          </p:txBody>
        </p:sp>
        <p:sp>
          <p:nvSpPr>
            <p:cNvPr id="32" name="Richtungspfeil 31"/>
            <p:cNvSpPr/>
            <p:nvPr/>
          </p:nvSpPr>
          <p:spPr>
            <a:xfrm rot="5400000">
              <a:off x="4243722" y="5592232"/>
              <a:ext cx="619336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7" name="Gruppierung 33"/>
          <p:cNvGrpSpPr/>
          <p:nvPr/>
        </p:nvGrpSpPr>
        <p:grpSpPr>
          <a:xfrm>
            <a:off x="156693" y="2139638"/>
            <a:ext cx="8821661" cy="1250827"/>
            <a:chOff x="156693" y="2139638"/>
            <a:chExt cx="8821661" cy="1250827"/>
          </a:xfrm>
        </p:grpSpPr>
        <p:sp>
          <p:nvSpPr>
            <p:cNvPr id="10" name="Rechteck 9"/>
            <p:cNvSpPr/>
            <p:nvPr/>
          </p:nvSpPr>
          <p:spPr>
            <a:xfrm>
              <a:off x="156693" y="2139638"/>
              <a:ext cx="8821661" cy="697957"/>
            </a:xfrm>
            <a:prstGeom prst="rect">
              <a:avLst/>
            </a:prstGeom>
            <a:gradFill flip="none" rotWithShape="1">
              <a:gsLst>
                <a:gs pos="49000">
                  <a:schemeClr val="accent2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i="1" dirty="0" smtClean="0">
                  <a:solidFill>
                    <a:schemeClr val="bg1"/>
                  </a:solidFill>
                </a:rPr>
                <a:t>M1.2: </a:t>
              </a:r>
              <a:r>
                <a:rPr lang="de-DE" b="1" dirty="0" smtClean="0">
                  <a:solidFill>
                    <a:schemeClr val="bg1"/>
                  </a:solidFill>
                </a:rPr>
                <a:t>Vermutungen generieren: Abhängigkeit der Stärkeproduktion von ....</a:t>
              </a:r>
              <a:endParaRPr 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Richtungspfeil 28"/>
            <p:cNvSpPr/>
            <p:nvPr/>
          </p:nvSpPr>
          <p:spPr>
            <a:xfrm rot="5400000">
              <a:off x="4186554" y="2897726"/>
              <a:ext cx="619336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5" name="Gruppierung 39"/>
          <p:cNvGrpSpPr/>
          <p:nvPr/>
        </p:nvGrpSpPr>
        <p:grpSpPr>
          <a:xfrm>
            <a:off x="156693" y="1510334"/>
            <a:ext cx="8821661" cy="722323"/>
            <a:chOff x="156693" y="1510334"/>
            <a:chExt cx="8821661" cy="722323"/>
          </a:xfrm>
        </p:grpSpPr>
        <p:sp>
          <p:nvSpPr>
            <p:cNvPr id="6" name="Rechteck 5"/>
            <p:cNvSpPr/>
            <p:nvPr/>
          </p:nvSpPr>
          <p:spPr>
            <a:xfrm>
              <a:off x="156693" y="1510334"/>
              <a:ext cx="8821661" cy="400467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i="1" dirty="0" smtClean="0">
                  <a:solidFill>
                    <a:srgbClr val="000000"/>
                  </a:solidFill>
                </a:rPr>
                <a:t>M1.1: </a:t>
              </a:r>
              <a:r>
                <a:rPr lang="de-DE" b="1" dirty="0" smtClean="0">
                  <a:solidFill>
                    <a:srgbClr val="000000"/>
                  </a:solidFill>
                </a:rPr>
                <a:t>Einstiegsszenario: Bei der Kartoffelernte beobachtet man unterschiedlich Erträge</a:t>
              </a:r>
              <a:endParaRPr lang="de-DE" b="1" dirty="0">
                <a:solidFill>
                  <a:srgbClr val="000000"/>
                </a:solidFill>
              </a:endParaRPr>
            </a:p>
          </p:txBody>
        </p:sp>
        <p:sp>
          <p:nvSpPr>
            <p:cNvPr id="28" name="Richtungspfeil 27"/>
            <p:cNvSpPr/>
            <p:nvPr/>
          </p:nvSpPr>
          <p:spPr>
            <a:xfrm rot="5400000">
              <a:off x="4323110" y="1876474"/>
              <a:ext cx="346224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" name="Abgerundete rechteckige Legende 10"/>
          <p:cNvSpPr/>
          <p:nvPr/>
        </p:nvSpPr>
        <p:spPr>
          <a:xfrm>
            <a:off x="5855957" y="1966525"/>
            <a:ext cx="2964843" cy="346226"/>
          </a:xfrm>
          <a:prstGeom prst="wedgeRoundRectCallout">
            <a:avLst>
              <a:gd name="adj1" fmla="val -129991"/>
              <a:gd name="adj2" fmla="val 81658"/>
              <a:gd name="adj3" fmla="val 16667"/>
            </a:avLst>
          </a:prstGeom>
          <a:gradFill flip="none" rotWithShape="1">
            <a:gsLst>
              <a:gs pos="53000">
                <a:schemeClr val="accent3">
                  <a:lumMod val="7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de-DE" sz="1600" i="1" dirty="0" smtClean="0">
                <a:solidFill>
                  <a:schemeClr val="bg1"/>
                </a:solidFill>
              </a:rPr>
              <a:t>M1.2:</a:t>
            </a:r>
            <a:r>
              <a:rPr lang="de-DE" i="1" dirty="0" smtClean="0">
                <a:solidFill>
                  <a:srgbClr val="000000"/>
                </a:solidFill>
              </a:rPr>
              <a:t> </a:t>
            </a:r>
            <a:r>
              <a:rPr lang="de-DE" b="1" i="1" dirty="0" err="1" smtClean="0">
                <a:solidFill>
                  <a:srgbClr val="FFFFFF"/>
                </a:solidFill>
              </a:rPr>
              <a:t>Placemat-</a:t>
            </a:r>
            <a:r>
              <a:rPr lang="de-DE" b="1" i="1" dirty="0" smtClean="0">
                <a:solidFill>
                  <a:srgbClr val="FFFFFF"/>
                </a:solidFill>
              </a:rPr>
              <a:t> Methode</a:t>
            </a:r>
          </a:p>
        </p:txBody>
      </p:sp>
      <p:grpSp>
        <p:nvGrpSpPr>
          <p:cNvPr id="26" name="Gruppierung 38"/>
          <p:cNvGrpSpPr/>
          <p:nvPr/>
        </p:nvGrpSpPr>
        <p:grpSpPr>
          <a:xfrm>
            <a:off x="156694" y="987608"/>
            <a:ext cx="8821661" cy="632324"/>
            <a:chOff x="156694" y="987608"/>
            <a:chExt cx="8821661" cy="632324"/>
          </a:xfrm>
        </p:grpSpPr>
        <p:sp>
          <p:nvSpPr>
            <p:cNvPr id="37" name="Rechteck 36"/>
            <p:cNvSpPr/>
            <p:nvPr/>
          </p:nvSpPr>
          <p:spPr>
            <a:xfrm>
              <a:off x="156694" y="987608"/>
              <a:ext cx="8821661" cy="35475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i="1" dirty="0" smtClean="0">
                  <a:solidFill>
                    <a:srgbClr val="000000"/>
                  </a:solidFill>
                </a:rPr>
                <a:t>M0.0: </a:t>
              </a:r>
              <a:r>
                <a:rPr lang="de-DE" b="1" dirty="0" smtClean="0">
                  <a:solidFill>
                    <a:srgbClr val="000000"/>
                  </a:solidFill>
                </a:rPr>
                <a:t>DIAGNOSE VORWISSEN: Lebewesen bestehen aus Zellen</a:t>
              </a:r>
              <a:endParaRPr lang="de-DE" sz="1700" b="1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8" name="Richtungspfeil 37"/>
            <p:cNvSpPr/>
            <p:nvPr/>
          </p:nvSpPr>
          <p:spPr>
            <a:xfrm rot="5400000">
              <a:off x="4323109" y="1263749"/>
              <a:ext cx="346224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faltete Ecke 4"/>
          <p:cNvSpPr/>
          <p:nvPr/>
        </p:nvSpPr>
        <p:spPr>
          <a:xfrm>
            <a:off x="156693" y="218204"/>
            <a:ext cx="8821661" cy="6429969"/>
          </a:xfrm>
          <a:prstGeom prst="foldedCorner">
            <a:avLst/>
          </a:prstGeom>
          <a:gradFill flip="none" rotWithShape="1">
            <a:gsLst>
              <a:gs pos="4000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156693" y="218205"/>
            <a:ext cx="88216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bg1"/>
                </a:solidFill>
              </a:rPr>
              <a:t>Modul 5:</a:t>
            </a:r>
          </a:p>
          <a:p>
            <a:pPr algn="ctr"/>
            <a:r>
              <a:rPr lang="de-DE" sz="2400" b="1" i="1" dirty="0" smtClean="0">
                <a:solidFill>
                  <a:srgbClr val="FFFFFF"/>
                </a:solidFill>
              </a:rPr>
              <a:t>Die Fotosynthese hat globale Bedeutung</a:t>
            </a:r>
            <a:r>
              <a:rPr lang="de-DE" sz="2400" dirty="0" smtClean="0">
                <a:solidFill>
                  <a:srgbClr val="FFFFFF"/>
                </a:solidFill>
              </a:rPr>
              <a:t> 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71" name="Gefaltete Ecke 70"/>
          <p:cNvSpPr/>
          <p:nvPr/>
        </p:nvSpPr>
        <p:spPr>
          <a:xfrm>
            <a:off x="322338" y="1179387"/>
            <a:ext cx="2686191" cy="4419656"/>
          </a:xfrm>
          <a:prstGeom prst="foldedCorner">
            <a:avLst/>
          </a:prstGeom>
          <a:gradFill>
            <a:gsLst>
              <a:gs pos="3400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54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" name="Gruppierung 74"/>
          <p:cNvGrpSpPr/>
          <p:nvPr/>
        </p:nvGrpSpPr>
        <p:grpSpPr>
          <a:xfrm>
            <a:off x="6096000" y="1179387"/>
            <a:ext cx="2686191" cy="4419656"/>
            <a:chOff x="6096000" y="1179387"/>
            <a:chExt cx="2686191" cy="4419656"/>
          </a:xfrm>
        </p:grpSpPr>
        <p:sp>
          <p:nvSpPr>
            <p:cNvPr id="16" name="Gefaltete Ecke 15"/>
            <p:cNvSpPr/>
            <p:nvPr/>
          </p:nvSpPr>
          <p:spPr>
            <a:xfrm>
              <a:off x="6096000" y="1179387"/>
              <a:ext cx="2686191" cy="4419656"/>
            </a:xfrm>
            <a:prstGeom prst="foldedCorner">
              <a:avLst/>
            </a:prstGeom>
            <a:gradFill flip="none" rotWithShape="1">
              <a:gsLst>
                <a:gs pos="55000">
                  <a:schemeClr val="accent3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6185394" y="1241328"/>
              <a:ext cx="2552625" cy="3673689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srgbClr val="FFFFFF"/>
                  </a:solidFill>
                </a:rPr>
                <a:t>DIFFERENZIERUNG</a:t>
              </a:r>
            </a:p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• im Material realisiert •</a:t>
              </a:r>
            </a:p>
            <a:p>
              <a:pPr algn="ctr"/>
              <a:endParaRPr lang="de-DE" b="1" dirty="0" smtClean="0">
                <a:solidFill>
                  <a:srgbClr val="FFFFFF"/>
                </a:solidFill>
              </a:endParaRPr>
            </a:p>
            <a:p>
              <a:r>
                <a:rPr lang="de-DE" u="sng" dirty="0" smtClean="0">
                  <a:solidFill>
                    <a:srgbClr val="FFFFFF"/>
                  </a:solidFill>
                </a:rPr>
                <a:t>Nach Leistung</a:t>
              </a:r>
              <a:r>
                <a:rPr lang="de-DE" dirty="0" smtClean="0">
                  <a:solidFill>
                    <a:srgbClr val="FFFFFF"/>
                  </a:solidFill>
                </a:rPr>
                <a:t>: </a:t>
              </a:r>
              <a:r>
                <a:rPr lang="de-DE" dirty="0" err="1" smtClean="0">
                  <a:solidFill>
                    <a:srgbClr val="FFFFFF"/>
                  </a:solidFill>
                </a:rPr>
                <a:t>Lernauf-gabe</a:t>
              </a:r>
              <a:r>
                <a:rPr lang="de-DE" dirty="0" smtClean="0">
                  <a:solidFill>
                    <a:srgbClr val="FFFFFF"/>
                  </a:solidFill>
                </a:rPr>
                <a:t> mit unterschiedlicher Schwierigkeit (Beispiel „Raumschiff“)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r>
                <a:rPr lang="de-DE" u="sng" dirty="0" smtClean="0">
                  <a:solidFill>
                    <a:srgbClr val="FFFFFF"/>
                  </a:solidFill>
                </a:rPr>
                <a:t>Leistungsdifferenziert</a:t>
              </a:r>
              <a:r>
                <a:rPr lang="de-DE" dirty="0" smtClean="0">
                  <a:solidFill>
                    <a:srgbClr val="FFFFFF"/>
                  </a:solidFill>
                </a:rPr>
                <a:t>: Alle Lernwege werden durch Denkanstöße</a:t>
              </a:r>
              <a:r>
                <a:rPr lang="de-DE" sz="1700" dirty="0" smtClean="0">
                  <a:solidFill>
                    <a:srgbClr val="FFFFFF"/>
                  </a:solidFill>
                </a:rPr>
                <a:t> </a:t>
              </a:r>
              <a:r>
                <a:rPr lang="de-DE" sz="1600" dirty="0" smtClean="0">
                  <a:solidFill>
                    <a:srgbClr val="FFFFFF"/>
                  </a:solidFill>
                </a:rPr>
                <a:t>(„</a:t>
              </a:r>
              <a:r>
                <a:rPr lang="de-DE" sz="1600" dirty="0" err="1" smtClean="0">
                  <a:solidFill>
                    <a:srgbClr val="FFFFFF"/>
                  </a:solidFill>
                </a:rPr>
                <a:t>Hilfekärt-chen</a:t>
              </a:r>
              <a:r>
                <a:rPr lang="de-DE" sz="1600" dirty="0" smtClean="0">
                  <a:solidFill>
                    <a:srgbClr val="FFFFFF"/>
                  </a:solidFill>
                </a:rPr>
                <a:t>“</a:t>
              </a:r>
              <a:r>
                <a:rPr lang="de-DE" sz="1500" dirty="0" smtClean="0">
                  <a:solidFill>
                    <a:srgbClr val="FFFFFF"/>
                  </a:solidFill>
                </a:rPr>
                <a:t>)</a:t>
              </a:r>
              <a:r>
                <a:rPr lang="de-DE" sz="1600" dirty="0" smtClean="0">
                  <a:solidFill>
                    <a:srgbClr val="FFFFFF"/>
                  </a:solidFill>
                </a:rPr>
                <a:t> </a:t>
              </a:r>
              <a:r>
                <a:rPr lang="de-DE" dirty="0" smtClean="0">
                  <a:solidFill>
                    <a:srgbClr val="FFFFFF"/>
                  </a:solidFill>
                </a:rPr>
                <a:t>unterstützt. </a:t>
              </a:r>
              <a:endParaRPr lang="de-DE" b="1" dirty="0" smtClean="0">
                <a:solidFill>
                  <a:srgbClr val="FFFFFF"/>
                </a:solidFill>
              </a:endParaRPr>
            </a:p>
            <a:p>
              <a:r>
                <a:rPr lang="de-DE" dirty="0" smtClean="0">
                  <a:solidFill>
                    <a:srgbClr val="FFFFFF"/>
                  </a:solidFill>
                </a:rPr>
                <a:t> </a:t>
              </a:r>
              <a:endParaRPr lang="de-DE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uppierung 73"/>
          <p:cNvGrpSpPr/>
          <p:nvPr/>
        </p:nvGrpSpPr>
        <p:grpSpPr>
          <a:xfrm>
            <a:off x="3189357" y="1179387"/>
            <a:ext cx="2686191" cy="4419656"/>
            <a:chOff x="3189357" y="1179387"/>
            <a:chExt cx="2686191" cy="4419656"/>
          </a:xfrm>
        </p:grpSpPr>
        <p:sp>
          <p:nvSpPr>
            <p:cNvPr id="70" name="Gefaltete Ecke 69"/>
            <p:cNvSpPr/>
            <p:nvPr/>
          </p:nvSpPr>
          <p:spPr>
            <a:xfrm>
              <a:off x="3189357" y="1179387"/>
              <a:ext cx="2686191" cy="4419656"/>
            </a:xfrm>
            <a:prstGeom prst="foldedCorner">
              <a:avLst/>
            </a:prstGeom>
            <a:gradFill>
              <a:gsLst>
                <a:gs pos="55000">
                  <a:schemeClr val="accent2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2" name="Textfeld 71"/>
            <p:cNvSpPr txBox="1"/>
            <p:nvPr/>
          </p:nvSpPr>
          <p:spPr>
            <a:xfrm>
              <a:off x="3189357" y="1272106"/>
              <a:ext cx="2686191" cy="1180699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ERKENNTNISGEWINNUNG</a:t>
              </a:r>
            </a:p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• Kompetenzzuwachs •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pPr algn="ctr"/>
              <a:r>
                <a:rPr lang="de-DE" dirty="0" smtClean="0">
                  <a:solidFill>
                    <a:srgbClr val="FFFFFF"/>
                  </a:solidFill>
                </a:rPr>
                <a:t>- - -</a:t>
              </a:r>
              <a:endParaRPr lang="de-DE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73" name="Textfeld 72"/>
          <p:cNvSpPr txBox="1"/>
          <p:nvPr/>
        </p:nvSpPr>
        <p:spPr>
          <a:xfrm>
            <a:off x="322338" y="1272106"/>
            <a:ext cx="2686191" cy="339669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de-DE" b="1" dirty="0" smtClean="0">
                <a:solidFill>
                  <a:srgbClr val="FFFFFF"/>
                </a:solidFill>
              </a:rPr>
              <a:t>FACHWISSEN</a:t>
            </a:r>
          </a:p>
          <a:p>
            <a:pPr algn="ctr"/>
            <a:r>
              <a:rPr lang="de-DE" b="1" dirty="0" smtClean="0">
                <a:solidFill>
                  <a:srgbClr val="FFFFFF"/>
                </a:solidFill>
              </a:rPr>
              <a:t>• neue mentale Konzepte •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>
                <a:solidFill>
                  <a:srgbClr val="FFFFFF"/>
                </a:solidFill>
              </a:rPr>
              <a:t>Tierisches Leben ist ohne pflanzliches Leben nicht </a:t>
            </a:r>
            <a:r>
              <a:rPr lang="de-DE" dirty="0" smtClean="0">
                <a:solidFill>
                  <a:srgbClr val="FFFFFF"/>
                </a:solidFill>
              </a:rPr>
              <a:t>denkbar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 smtClean="0">
                <a:solidFill>
                  <a:srgbClr val="FFFFFF"/>
                </a:solidFill>
              </a:rPr>
              <a:t>Die </a:t>
            </a:r>
            <a:r>
              <a:rPr lang="de-DE" dirty="0">
                <a:solidFill>
                  <a:srgbClr val="FFFFFF"/>
                </a:solidFill>
              </a:rPr>
              <a:t>Fotosynthese</a:t>
            </a:r>
            <a:r>
              <a:rPr lang="de-DE" dirty="0" smtClean="0">
                <a:solidFill>
                  <a:srgbClr val="FFFFFF"/>
                </a:solidFill>
              </a:rPr>
              <a:t> ist </a:t>
            </a:r>
            <a:r>
              <a:rPr lang="de-DE" dirty="0">
                <a:solidFill>
                  <a:srgbClr val="FFFFFF"/>
                </a:solidFill>
              </a:rPr>
              <a:t>durch den Verbrauch an</a:t>
            </a:r>
            <a:r>
              <a:rPr lang="de-DE" dirty="0" smtClean="0">
                <a:solidFill>
                  <a:srgbClr val="FFFFFF"/>
                </a:solidFill>
              </a:rPr>
              <a:t> CO</a:t>
            </a:r>
            <a:r>
              <a:rPr lang="de-DE" baseline="-25000" dirty="0" smtClean="0">
                <a:solidFill>
                  <a:srgbClr val="FFFFFF"/>
                </a:solidFill>
              </a:rPr>
              <a:t>2</a:t>
            </a:r>
            <a:r>
              <a:rPr lang="de-DE" dirty="0" smtClean="0">
                <a:solidFill>
                  <a:srgbClr val="FFFFFF"/>
                </a:solidFill>
              </a:rPr>
              <a:t> und </a:t>
            </a:r>
            <a:r>
              <a:rPr lang="de-DE" dirty="0">
                <a:solidFill>
                  <a:srgbClr val="FFFFFF"/>
                </a:solidFill>
              </a:rPr>
              <a:t>die Produktion von</a:t>
            </a:r>
            <a:r>
              <a:rPr lang="de-DE" dirty="0" smtClean="0">
                <a:solidFill>
                  <a:srgbClr val="FFFFFF"/>
                </a:solidFill>
              </a:rPr>
              <a:t> O</a:t>
            </a:r>
            <a:r>
              <a:rPr lang="de-DE" baseline="-25000" dirty="0" smtClean="0">
                <a:solidFill>
                  <a:srgbClr val="FFFFFF"/>
                </a:solidFill>
              </a:rPr>
              <a:t>2</a:t>
            </a:r>
            <a:r>
              <a:rPr lang="de-DE" dirty="0" smtClean="0">
                <a:solidFill>
                  <a:srgbClr val="FFFFFF"/>
                </a:solidFill>
              </a:rPr>
              <a:t> von </a:t>
            </a:r>
            <a:r>
              <a:rPr lang="de-DE" dirty="0">
                <a:solidFill>
                  <a:srgbClr val="FFFFFF"/>
                </a:solidFill>
              </a:rPr>
              <a:t>globaler Bedeutung für die Atmosphäre</a:t>
            </a:r>
            <a:r>
              <a:rPr lang="de-DE" dirty="0" smtClean="0">
                <a:solidFill>
                  <a:srgbClr val="FFFFFF"/>
                </a:solidFill>
              </a:rPr>
              <a:t> . </a:t>
            </a:r>
            <a:endParaRPr lang="de-DE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ung 59"/>
          <p:cNvGrpSpPr/>
          <p:nvPr/>
        </p:nvGrpSpPr>
        <p:grpSpPr>
          <a:xfrm>
            <a:off x="133811" y="2118237"/>
            <a:ext cx="8820410" cy="2486222"/>
            <a:chOff x="133811" y="2118237"/>
            <a:chExt cx="8820410" cy="2486222"/>
          </a:xfrm>
        </p:grpSpPr>
        <p:grpSp>
          <p:nvGrpSpPr>
            <p:cNvPr id="3" name="Gruppierung 56"/>
            <p:cNvGrpSpPr/>
            <p:nvPr/>
          </p:nvGrpSpPr>
          <p:grpSpPr>
            <a:xfrm>
              <a:off x="133811" y="2118237"/>
              <a:ext cx="2648398" cy="2474780"/>
              <a:chOff x="133811" y="2118237"/>
              <a:chExt cx="2648398" cy="2474780"/>
            </a:xfrm>
          </p:grpSpPr>
          <p:sp>
            <p:nvSpPr>
              <p:cNvPr id="36" name="Abgerundetes Rechteck 35"/>
              <p:cNvSpPr/>
              <p:nvPr/>
            </p:nvSpPr>
            <p:spPr>
              <a:xfrm>
                <a:off x="1464609" y="2118237"/>
                <a:ext cx="1317600" cy="2090834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Niveau 2</a:t>
                </a:r>
              </a:p>
              <a:p>
                <a:pPr algn="ctr"/>
                <a:r>
                  <a:rPr lang="de-DE" sz="1400" i="1" dirty="0" smtClean="0"/>
                  <a:t>M2.2a2</a:t>
                </a:r>
              </a:p>
            </p:txBody>
          </p:sp>
          <p:sp>
            <p:nvSpPr>
              <p:cNvPr id="35" name="Abgerundetes Rechteck 34"/>
              <p:cNvSpPr/>
              <p:nvPr/>
            </p:nvSpPr>
            <p:spPr>
              <a:xfrm>
                <a:off x="133811" y="2118237"/>
                <a:ext cx="1319364" cy="2090834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Bef>
                    <a:spcPts val="2200"/>
                  </a:spcBef>
                </a:pPr>
                <a:r>
                  <a:rPr lang="de-DE" dirty="0" smtClean="0"/>
                  <a:t>Niveau 1</a:t>
                </a:r>
              </a:p>
              <a:p>
                <a:pPr algn="ctr"/>
                <a:r>
                  <a:rPr lang="de-DE" sz="1400" i="1" dirty="0" smtClean="0"/>
                  <a:t>M2.2a1</a:t>
                </a:r>
                <a:endParaRPr lang="de-DE" sz="1400" i="1" dirty="0"/>
              </a:p>
            </p:txBody>
          </p:sp>
          <p:grpSp>
            <p:nvGrpSpPr>
              <p:cNvPr id="7" name="Gruppierung 36"/>
              <p:cNvGrpSpPr/>
              <p:nvPr/>
            </p:nvGrpSpPr>
            <p:grpSpPr>
              <a:xfrm>
                <a:off x="229012" y="3446522"/>
                <a:ext cx="1075429" cy="1146495"/>
                <a:chOff x="560795" y="4723738"/>
                <a:chExt cx="1075429" cy="1146495"/>
              </a:xfrm>
            </p:grpSpPr>
            <p:sp>
              <p:nvSpPr>
                <p:cNvPr id="21" name="Abgerundetes Rechteck 20"/>
                <p:cNvSpPr/>
                <p:nvPr/>
              </p:nvSpPr>
              <p:spPr>
                <a:xfrm>
                  <a:off x="560795" y="5416212"/>
                  <a:ext cx="1063988" cy="454021"/>
                </a:xfrm>
                <a:prstGeom prst="roundRect">
                  <a:avLst/>
                </a:prstGeom>
                <a:gradFill flip="none" rotWithShape="1">
                  <a:gsLst>
                    <a:gs pos="51000">
                      <a:schemeClr val="accent3"/>
                    </a:gs>
                    <a:gs pos="100000">
                      <a:srgbClr val="FFFFFF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/>
                    <a:t>Hilfe 3</a:t>
                  </a:r>
                  <a:endParaRPr lang="de-DE" dirty="0"/>
                </a:p>
              </p:txBody>
            </p:sp>
            <p:sp>
              <p:nvSpPr>
                <p:cNvPr id="20" name="Abgerundetes Rechteck 19"/>
                <p:cNvSpPr/>
                <p:nvPr/>
              </p:nvSpPr>
              <p:spPr>
                <a:xfrm>
                  <a:off x="572236" y="5066467"/>
                  <a:ext cx="1063988" cy="454021"/>
                </a:xfrm>
                <a:prstGeom prst="roundRect">
                  <a:avLst/>
                </a:prstGeom>
                <a:gradFill flip="none" rotWithShape="1">
                  <a:gsLst>
                    <a:gs pos="51000">
                      <a:schemeClr val="accent3"/>
                    </a:gs>
                    <a:gs pos="100000">
                      <a:srgbClr val="FFFFFF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/>
                    <a:t>Hilfe 2</a:t>
                  </a:r>
                  <a:endParaRPr lang="de-DE" dirty="0"/>
                </a:p>
              </p:txBody>
            </p:sp>
            <p:sp>
              <p:nvSpPr>
                <p:cNvPr id="19" name="Abgerundetes Rechteck 18"/>
                <p:cNvSpPr/>
                <p:nvPr/>
              </p:nvSpPr>
              <p:spPr>
                <a:xfrm>
                  <a:off x="572236" y="4723738"/>
                  <a:ext cx="1063988" cy="454021"/>
                </a:xfrm>
                <a:prstGeom prst="roundRect">
                  <a:avLst/>
                </a:prstGeom>
                <a:gradFill flip="none" rotWithShape="1">
                  <a:gsLst>
                    <a:gs pos="51000">
                      <a:schemeClr val="accent3"/>
                    </a:gs>
                    <a:gs pos="100000">
                      <a:srgbClr val="FFFFFF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/>
                    <a:t>Hilfe 1</a:t>
                  </a:r>
                  <a:endParaRPr lang="de-DE" dirty="0"/>
                </a:p>
              </p:txBody>
            </p:sp>
          </p:grpSp>
        </p:grpSp>
        <p:grpSp>
          <p:nvGrpSpPr>
            <p:cNvPr id="8" name="Gruppierung 57"/>
            <p:cNvGrpSpPr/>
            <p:nvPr/>
          </p:nvGrpSpPr>
          <p:grpSpPr>
            <a:xfrm>
              <a:off x="3188495" y="2118237"/>
              <a:ext cx="2648398" cy="2486222"/>
              <a:chOff x="3188495" y="2118237"/>
              <a:chExt cx="2648398" cy="2486222"/>
            </a:xfrm>
          </p:grpSpPr>
          <p:sp>
            <p:nvSpPr>
              <p:cNvPr id="44" name="Abgerundetes Rechteck 43"/>
              <p:cNvSpPr/>
              <p:nvPr/>
            </p:nvSpPr>
            <p:spPr>
              <a:xfrm>
                <a:off x="4519293" y="2118237"/>
                <a:ext cx="1317600" cy="2090834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Niveau 2</a:t>
                </a:r>
              </a:p>
              <a:p>
                <a:pPr algn="ctr"/>
                <a:r>
                  <a:rPr lang="de-DE" sz="1400" i="1" dirty="0" smtClean="0"/>
                  <a:t>M2.2b1</a:t>
                </a:r>
              </a:p>
            </p:txBody>
          </p:sp>
          <p:sp>
            <p:nvSpPr>
              <p:cNvPr id="45" name="Abgerundetes Rechteck 44"/>
              <p:cNvSpPr/>
              <p:nvPr/>
            </p:nvSpPr>
            <p:spPr>
              <a:xfrm>
                <a:off x="3188495" y="2118237"/>
                <a:ext cx="1319364" cy="2090834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Niveau 1</a:t>
                </a:r>
              </a:p>
              <a:p>
                <a:pPr algn="ctr"/>
                <a:r>
                  <a:rPr lang="de-DE" sz="1400" i="1" dirty="0" smtClean="0"/>
                  <a:t>M2.2b1</a:t>
                </a:r>
              </a:p>
            </p:txBody>
          </p:sp>
          <p:grpSp>
            <p:nvGrpSpPr>
              <p:cNvPr id="9" name="Gruppierung 45"/>
              <p:cNvGrpSpPr/>
              <p:nvPr/>
            </p:nvGrpSpPr>
            <p:grpSpPr>
              <a:xfrm>
                <a:off x="3283696" y="3457964"/>
                <a:ext cx="1075429" cy="1146495"/>
                <a:chOff x="560795" y="4735180"/>
                <a:chExt cx="1075429" cy="1146495"/>
              </a:xfrm>
            </p:grpSpPr>
            <p:sp>
              <p:nvSpPr>
                <p:cNvPr id="47" name="Abgerundetes Rechteck 46"/>
                <p:cNvSpPr/>
                <p:nvPr/>
              </p:nvSpPr>
              <p:spPr>
                <a:xfrm>
                  <a:off x="560795" y="5427654"/>
                  <a:ext cx="1063988" cy="454021"/>
                </a:xfrm>
                <a:prstGeom prst="roundRect">
                  <a:avLst/>
                </a:prstGeom>
                <a:gradFill flip="none" rotWithShape="1">
                  <a:gsLst>
                    <a:gs pos="51000">
                      <a:schemeClr val="accent3"/>
                    </a:gs>
                    <a:gs pos="100000">
                      <a:srgbClr val="FFFFFF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/>
                    <a:t>Hilfe 3</a:t>
                  </a:r>
                  <a:endParaRPr lang="de-DE" dirty="0"/>
                </a:p>
              </p:txBody>
            </p:sp>
            <p:sp>
              <p:nvSpPr>
                <p:cNvPr id="48" name="Abgerundetes Rechteck 47"/>
                <p:cNvSpPr/>
                <p:nvPr/>
              </p:nvSpPr>
              <p:spPr>
                <a:xfrm>
                  <a:off x="572236" y="5077909"/>
                  <a:ext cx="1063988" cy="454021"/>
                </a:xfrm>
                <a:prstGeom prst="roundRect">
                  <a:avLst/>
                </a:prstGeom>
                <a:gradFill flip="none" rotWithShape="1">
                  <a:gsLst>
                    <a:gs pos="51000">
                      <a:schemeClr val="accent3"/>
                    </a:gs>
                    <a:gs pos="100000">
                      <a:srgbClr val="FFFFFF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/>
                    <a:t>Hilfe 2</a:t>
                  </a:r>
                  <a:endParaRPr lang="de-DE" dirty="0"/>
                </a:p>
              </p:txBody>
            </p:sp>
            <p:sp>
              <p:nvSpPr>
                <p:cNvPr id="49" name="Abgerundetes Rechteck 48"/>
                <p:cNvSpPr/>
                <p:nvPr/>
              </p:nvSpPr>
              <p:spPr>
                <a:xfrm>
                  <a:off x="572236" y="4735180"/>
                  <a:ext cx="1063988" cy="454021"/>
                </a:xfrm>
                <a:prstGeom prst="roundRect">
                  <a:avLst/>
                </a:prstGeom>
                <a:gradFill flip="none" rotWithShape="1">
                  <a:gsLst>
                    <a:gs pos="51000">
                      <a:schemeClr val="accent3"/>
                    </a:gs>
                    <a:gs pos="100000">
                      <a:srgbClr val="FFFFFF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/>
                    <a:t>Hilfe 1</a:t>
                  </a:r>
                  <a:endParaRPr lang="de-DE" dirty="0"/>
                </a:p>
              </p:txBody>
            </p:sp>
          </p:grpSp>
        </p:grpSp>
        <p:grpSp>
          <p:nvGrpSpPr>
            <p:cNvPr id="10" name="Gruppierung 58"/>
            <p:cNvGrpSpPr/>
            <p:nvPr/>
          </p:nvGrpSpPr>
          <p:grpSpPr>
            <a:xfrm>
              <a:off x="6305823" y="2118237"/>
              <a:ext cx="2648398" cy="2474780"/>
              <a:chOff x="6305823" y="2118237"/>
              <a:chExt cx="2648398" cy="2474780"/>
            </a:xfrm>
          </p:grpSpPr>
          <p:sp>
            <p:nvSpPr>
              <p:cNvPr id="50" name="Abgerundetes Rechteck 49"/>
              <p:cNvSpPr/>
              <p:nvPr/>
            </p:nvSpPr>
            <p:spPr>
              <a:xfrm>
                <a:off x="7636621" y="2118237"/>
                <a:ext cx="1317600" cy="2090834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Niveau 2</a:t>
                </a:r>
              </a:p>
              <a:p>
                <a:pPr algn="ctr"/>
                <a:r>
                  <a:rPr lang="de-DE" sz="1400" i="1" dirty="0" smtClean="0"/>
                  <a:t>M2.2c2</a:t>
                </a:r>
              </a:p>
            </p:txBody>
          </p:sp>
          <p:sp>
            <p:nvSpPr>
              <p:cNvPr id="51" name="Abgerundetes Rechteck 50"/>
              <p:cNvSpPr/>
              <p:nvPr/>
            </p:nvSpPr>
            <p:spPr>
              <a:xfrm>
                <a:off x="6305823" y="2118237"/>
                <a:ext cx="1319364" cy="2090834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Niveau 1</a:t>
                </a:r>
              </a:p>
              <a:p>
                <a:pPr algn="ctr"/>
                <a:r>
                  <a:rPr lang="de-DE" sz="1400" i="1" dirty="0" smtClean="0"/>
                  <a:t>M2.2c1</a:t>
                </a:r>
              </a:p>
            </p:txBody>
          </p:sp>
          <p:grpSp>
            <p:nvGrpSpPr>
              <p:cNvPr id="11" name="Gruppierung 51"/>
              <p:cNvGrpSpPr/>
              <p:nvPr/>
            </p:nvGrpSpPr>
            <p:grpSpPr>
              <a:xfrm>
                <a:off x="6401024" y="3446522"/>
                <a:ext cx="1075429" cy="1146495"/>
                <a:chOff x="560795" y="4723738"/>
                <a:chExt cx="1075429" cy="1146495"/>
              </a:xfrm>
            </p:grpSpPr>
            <p:sp>
              <p:nvSpPr>
                <p:cNvPr id="53" name="Abgerundetes Rechteck 52"/>
                <p:cNvSpPr/>
                <p:nvPr/>
              </p:nvSpPr>
              <p:spPr>
                <a:xfrm>
                  <a:off x="560795" y="5416212"/>
                  <a:ext cx="1063988" cy="454021"/>
                </a:xfrm>
                <a:prstGeom prst="roundRect">
                  <a:avLst/>
                </a:prstGeom>
                <a:gradFill flip="none" rotWithShape="1">
                  <a:gsLst>
                    <a:gs pos="51000">
                      <a:schemeClr val="accent3"/>
                    </a:gs>
                    <a:gs pos="100000">
                      <a:srgbClr val="FFFFFF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/>
                    <a:t>Hilfe 3</a:t>
                  </a:r>
                  <a:endParaRPr lang="de-DE" dirty="0"/>
                </a:p>
              </p:txBody>
            </p:sp>
            <p:sp>
              <p:nvSpPr>
                <p:cNvPr id="54" name="Abgerundetes Rechteck 53"/>
                <p:cNvSpPr/>
                <p:nvPr/>
              </p:nvSpPr>
              <p:spPr>
                <a:xfrm>
                  <a:off x="572236" y="5066467"/>
                  <a:ext cx="1063988" cy="454021"/>
                </a:xfrm>
                <a:prstGeom prst="roundRect">
                  <a:avLst/>
                </a:prstGeom>
                <a:gradFill flip="none" rotWithShape="1">
                  <a:gsLst>
                    <a:gs pos="51000">
                      <a:schemeClr val="accent3"/>
                    </a:gs>
                    <a:gs pos="100000">
                      <a:srgbClr val="FFFFFF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/>
                    <a:t>Hilfe 2</a:t>
                  </a:r>
                  <a:endParaRPr lang="de-DE" dirty="0"/>
                </a:p>
              </p:txBody>
            </p:sp>
            <p:sp>
              <p:nvSpPr>
                <p:cNvPr id="55" name="Abgerundetes Rechteck 54"/>
                <p:cNvSpPr/>
                <p:nvPr/>
              </p:nvSpPr>
              <p:spPr>
                <a:xfrm>
                  <a:off x="572236" y="4723738"/>
                  <a:ext cx="1063988" cy="454021"/>
                </a:xfrm>
                <a:prstGeom prst="roundRect">
                  <a:avLst/>
                </a:prstGeom>
                <a:gradFill flip="none" rotWithShape="1">
                  <a:gsLst>
                    <a:gs pos="51000">
                      <a:schemeClr val="accent3"/>
                    </a:gs>
                    <a:gs pos="100000">
                      <a:srgbClr val="FFFFFF"/>
                    </a:gs>
                  </a:gsLst>
                  <a:lin ang="16200000" scaled="0"/>
                  <a:tileRect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/>
                    <a:t>Hilfe 1</a:t>
                  </a:r>
                  <a:endParaRPr lang="de-DE" dirty="0"/>
                </a:p>
              </p:txBody>
            </p:sp>
          </p:grpSp>
        </p:grpSp>
      </p:grpSp>
      <p:grpSp>
        <p:nvGrpSpPr>
          <p:cNvPr id="12" name="Gruppierung 55"/>
          <p:cNvGrpSpPr/>
          <p:nvPr/>
        </p:nvGrpSpPr>
        <p:grpSpPr>
          <a:xfrm>
            <a:off x="156694" y="2232657"/>
            <a:ext cx="8741129" cy="709399"/>
            <a:chOff x="156694" y="2232657"/>
            <a:chExt cx="8741129" cy="709399"/>
          </a:xfrm>
        </p:grpSpPr>
        <p:sp>
          <p:nvSpPr>
            <p:cNvPr id="14" name="Rechteck 13"/>
            <p:cNvSpPr/>
            <p:nvPr/>
          </p:nvSpPr>
          <p:spPr>
            <a:xfrm>
              <a:off x="6305823" y="2244099"/>
              <a:ext cx="2592000" cy="69795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500" i="1" dirty="0" smtClean="0">
                  <a:solidFill>
                    <a:schemeClr val="bg1"/>
                  </a:solidFill>
                </a:rPr>
                <a:t>M2.2c: </a:t>
              </a:r>
              <a:r>
                <a:rPr lang="de-DE" b="1" dirty="0" smtClean="0">
                  <a:solidFill>
                    <a:schemeClr val="bg1"/>
                  </a:solidFill>
                </a:rPr>
                <a:t>Priestley: Daten auswerten</a:t>
              </a:r>
            </a:p>
          </p:txBody>
        </p:sp>
        <p:sp>
          <p:nvSpPr>
            <p:cNvPr id="33" name="Rechteck 32"/>
            <p:cNvSpPr/>
            <p:nvPr/>
          </p:nvSpPr>
          <p:spPr>
            <a:xfrm>
              <a:off x="3244893" y="2244099"/>
              <a:ext cx="2592000" cy="69795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500" i="1" dirty="0" smtClean="0">
                  <a:solidFill>
                    <a:schemeClr val="bg1"/>
                  </a:solidFill>
                </a:rPr>
                <a:t>M2.2b: </a:t>
              </a:r>
              <a:r>
                <a:rPr lang="de-DE" b="1" dirty="0" smtClean="0">
                  <a:solidFill>
                    <a:schemeClr val="bg1"/>
                  </a:solidFill>
                </a:rPr>
                <a:t>Priestley: Experimente planen</a:t>
              </a:r>
            </a:p>
          </p:txBody>
        </p:sp>
        <p:sp>
          <p:nvSpPr>
            <p:cNvPr id="13" name="Rechteck 12"/>
            <p:cNvSpPr/>
            <p:nvPr/>
          </p:nvSpPr>
          <p:spPr>
            <a:xfrm>
              <a:off x="156694" y="2232657"/>
              <a:ext cx="2592000" cy="69795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500" i="1" dirty="0" smtClean="0">
                  <a:solidFill>
                    <a:schemeClr val="bg1"/>
                  </a:solidFill>
                </a:rPr>
                <a:t>M2.2a:</a:t>
              </a:r>
              <a:r>
                <a:rPr lang="de-DE" sz="1700" i="1" dirty="0" smtClean="0">
                  <a:solidFill>
                    <a:schemeClr val="bg1"/>
                  </a:solidFill>
                </a:rPr>
                <a:t> </a:t>
              </a:r>
              <a:r>
                <a:rPr lang="de-DE" sz="1700" b="1" dirty="0" smtClean="0">
                  <a:solidFill>
                    <a:schemeClr val="bg1"/>
                  </a:solidFill>
                </a:rPr>
                <a:t>Priestley: Fragen &amp; Vermutungen formulieren</a:t>
              </a:r>
            </a:p>
          </p:txBody>
        </p:sp>
      </p:grpSp>
      <p:sp>
        <p:nvSpPr>
          <p:cNvPr id="4" name="Gefaltete Ecke 3"/>
          <p:cNvSpPr/>
          <p:nvPr/>
        </p:nvSpPr>
        <p:spPr>
          <a:xfrm>
            <a:off x="156693" y="218204"/>
            <a:ext cx="8821661" cy="621100"/>
          </a:xfrm>
          <a:prstGeom prst="foldedCorner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156693" y="308943"/>
            <a:ext cx="88216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 smtClean="0">
                <a:solidFill>
                  <a:schemeClr val="bg1"/>
                </a:solidFill>
              </a:rPr>
              <a:t>Übersicht Modul 2: </a:t>
            </a:r>
            <a:r>
              <a:rPr lang="de-DE" sz="2000" b="1" i="1" dirty="0" smtClean="0">
                <a:solidFill>
                  <a:srgbClr val="FFFFFF"/>
                </a:solidFill>
              </a:rPr>
              <a:t>Aus Wasser und CO</a:t>
            </a:r>
            <a:r>
              <a:rPr lang="de-DE" sz="2000" b="1" i="1" baseline="-25000" dirty="0" smtClean="0">
                <a:solidFill>
                  <a:srgbClr val="FFFFFF"/>
                </a:solidFill>
              </a:rPr>
              <a:t>2</a:t>
            </a:r>
            <a:r>
              <a:rPr lang="de-DE" sz="2000" b="1" i="1" dirty="0" smtClean="0">
                <a:solidFill>
                  <a:srgbClr val="FFFFFF"/>
                </a:solidFill>
              </a:rPr>
              <a:t> erzeugen Pflanzen Stärke und Sauerstoff</a:t>
            </a:r>
            <a:endParaRPr lang="de-DE" sz="2000" b="1" dirty="0" smtClean="0">
              <a:solidFill>
                <a:schemeClr val="bg1"/>
              </a:solidFill>
            </a:endParaRPr>
          </a:p>
        </p:txBody>
      </p:sp>
      <p:grpSp>
        <p:nvGrpSpPr>
          <p:cNvPr id="15" name="Gruppierung 60"/>
          <p:cNvGrpSpPr/>
          <p:nvPr/>
        </p:nvGrpSpPr>
        <p:grpSpPr>
          <a:xfrm>
            <a:off x="156693" y="4547249"/>
            <a:ext cx="8821661" cy="2146274"/>
            <a:chOff x="156693" y="4547249"/>
            <a:chExt cx="8821661" cy="2146274"/>
          </a:xfrm>
        </p:grpSpPr>
        <p:sp>
          <p:nvSpPr>
            <p:cNvPr id="18" name="Rechteck 17"/>
            <p:cNvSpPr/>
            <p:nvPr/>
          </p:nvSpPr>
          <p:spPr>
            <a:xfrm>
              <a:off x="156693" y="4997089"/>
              <a:ext cx="8821661" cy="1696434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Abschluss 1: Sauerstoffnachweis (DV) </a:t>
              </a:r>
              <a:r>
                <a:rPr lang="de-DE" sz="1500" i="1" dirty="0" smtClean="0">
                  <a:solidFill>
                    <a:srgbClr val="000000"/>
                  </a:solidFill>
                </a:rPr>
                <a:t>(s. Lehrerinfo M2.2)</a:t>
              </a:r>
            </a:p>
            <a:p>
              <a:pPr algn="ctr"/>
              <a:r>
                <a:rPr lang="de-DE" sz="1600" i="1" dirty="0" smtClean="0">
                  <a:solidFill>
                    <a:srgbClr val="000000"/>
                  </a:solidFill>
                </a:rPr>
                <a:t>M2.3:</a:t>
              </a:r>
              <a:r>
                <a:rPr lang="de-DE" b="1" dirty="0" smtClean="0">
                  <a:solidFill>
                    <a:srgbClr val="000000"/>
                  </a:solidFill>
                </a:rPr>
                <a:t> Abschluss 2:  Lernaufgabe I (</a:t>
              </a:r>
              <a:r>
                <a:rPr lang="de-DE" b="1" dirty="0" err="1" smtClean="0">
                  <a:solidFill>
                    <a:srgbClr val="000000"/>
                  </a:solidFill>
                </a:rPr>
                <a:t>Ingenhousz</a:t>
              </a:r>
              <a:r>
                <a:rPr lang="de-DE" b="1" dirty="0" smtClean="0">
                  <a:solidFill>
                    <a:srgbClr val="000000"/>
                  </a:solidFill>
                </a:rPr>
                <a:t>) und/ oder Lernaufgabe II (de Saussure) 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Neue mentale Konzepte am Ende von Modul 2: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Aus Wasser und CO</a:t>
              </a:r>
              <a:r>
                <a:rPr lang="de-DE" b="1" baseline="-25000" dirty="0" smtClean="0">
                  <a:solidFill>
                    <a:srgbClr val="000000"/>
                  </a:solidFill>
                </a:rPr>
                <a:t>2</a:t>
              </a:r>
              <a:r>
                <a:rPr lang="de-DE" b="1" dirty="0" smtClean="0">
                  <a:solidFill>
                    <a:srgbClr val="000000"/>
                  </a:solidFill>
                </a:rPr>
                <a:t> wird Stärke und Sauerstoff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Durch FS bauen Pflanzen Biomasse auf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Die Sauerstoffproduktion von Pflanzen lässt sich nachweisen.  </a:t>
              </a:r>
              <a:endParaRPr lang="de-DE" b="1" dirty="0">
                <a:solidFill>
                  <a:srgbClr val="000000"/>
                </a:solidFill>
              </a:endParaRPr>
            </a:p>
          </p:txBody>
        </p:sp>
        <p:sp>
          <p:nvSpPr>
            <p:cNvPr id="32" name="Richtungspfeil 31"/>
            <p:cNvSpPr/>
            <p:nvPr/>
          </p:nvSpPr>
          <p:spPr>
            <a:xfrm rot="5400000">
              <a:off x="4271302" y="4589098"/>
              <a:ext cx="449839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6" name="Gruppierung 32"/>
          <p:cNvGrpSpPr/>
          <p:nvPr/>
        </p:nvGrpSpPr>
        <p:grpSpPr>
          <a:xfrm>
            <a:off x="156693" y="1075540"/>
            <a:ext cx="8821661" cy="1237211"/>
            <a:chOff x="156693" y="1075540"/>
            <a:chExt cx="8821661" cy="1237211"/>
          </a:xfrm>
        </p:grpSpPr>
        <p:sp>
          <p:nvSpPr>
            <p:cNvPr id="6" name="Rechteck 5"/>
            <p:cNvSpPr/>
            <p:nvPr/>
          </p:nvSpPr>
          <p:spPr>
            <a:xfrm>
              <a:off x="156693" y="1075540"/>
              <a:ext cx="8821661" cy="697957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i="1" dirty="0" smtClean="0">
                  <a:solidFill>
                    <a:srgbClr val="000000"/>
                  </a:solidFill>
                </a:rPr>
                <a:t>M2.1: </a:t>
              </a:r>
              <a:r>
                <a:rPr lang="de-DE" b="1" dirty="0" smtClean="0">
                  <a:solidFill>
                    <a:srgbClr val="000000"/>
                  </a:solidFill>
                </a:rPr>
                <a:t>Klärung: „Frische“ und „verbrauchte“ Luft: Ein- und </a:t>
              </a:r>
              <a:r>
                <a:rPr lang="de-DE" b="1" dirty="0" err="1" smtClean="0">
                  <a:solidFill>
                    <a:srgbClr val="000000"/>
                  </a:solidFill>
                </a:rPr>
                <a:t>Ausatemluft</a:t>
              </a:r>
              <a:r>
                <a:rPr lang="de-DE" b="1" dirty="0" smtClean="0">
                  <a:solidFill>
                    <a:srgbClr val="000000"/>
                  </a:solidFill>
                </a:rPr>
                <a:t> des Menschen</a:t>
              </a:r>
              <a:endParaRPr lang="de-DE" b="1" dirty="0">
                <a:solidFill>
                  <a:srgbClr val="000000"/>
                </a:solidFill>
              </a:endParaRPr>
            </a:p>
          </p:txBody>
        </p:sp>
        <p:sp>
          <p:nvSpPr>
            <p:cNvPr id="28" name="Richtungspfeil 27"/>
            <p:cNvSpPr/>
            <p:nvPr/>
          </p:nvSpPr>
          <p:spPr>
            <a:xfrm rot="5400000">
              <a:off x="4186554" y="1820012"/>
              <a:ext cx="619336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efaltete Ecke 3"/>
          <p:cNvSpPr/>
          <p:nvPr/>
        </p:nvSpPr>
        <p:spPr>
          <a:xfrm>
            <a:off x="156693" y="218204"/>
            <a:ext cx="8821661" cy="621100"/>
          </a:xfrm>
          <a:prstGeom prst="foldedCorner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156693" y="366153"/>
            <a:ext cx="8821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Übersicht Modul 3: </a:t>
            </a:r>
            <a:r>
              <a:rPr lang="de-DE" b="1" i="1" dirty="0" smtClean="0">
                <a:solidFill>
                  <a:srgbClr val="FFFFFF"/>
                </a:solidFill>
              </a:rPr>
              <a:t>Der Aufbau eines Laubblattes passt gut zu den Anforderungen der FS</a:t>
            </a:r>
            <a:endParaRPr lang="de-DE" dirty="0" smtClean="0">
              <a:solidFill>
                <a:schemeClr val="bg1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190209" y="2564480"/>
            <a:ext cx="8764012" cy="6506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i="1" dirty="0" smtClean="0">
                <a:solidFill>
                  <a:schemeClr val="bg1"/>
                </a:solidFill>
              </a:rPr>
              <a:t>M3.1a-e:</a:t>
            </a:r>
            <a:r>
              <a:rPr lang="de-DE" sz="1700" b="1" dirty="0" smtClean="0">
                <a:solidFill>
                  <a:schemeClr val="bg1"/>
                </a:solidFill>
              </a:rPr>
              <a:t> Die Vermutungen „Es muss Gasräume geben. Es muss Leitungsbahnen geben“</a:t>
            </a:r>
            <a:br>
              <a:rPr lang="de-DE" sz="1700" b="1" dirty="0" smtClean="0">
                <a:solidFill>
                  <a:schemeClr val="bg1"/>
                </a:solidFill>
              </a:rPr>
            </a:br>
            <a:r>
              <a:rPr lang="de-DE" sz="1700" b="1" dirty="0" smtClean="0">
                <a:solidFill>
                  <a:schemeClr val="bg1"/>
                </a:solidFill>
              </a:rPr>
              <a:t>sollen auf einem von fünf Wegen geprüft werden  </a:t>
            </a:r>
          </a:p>
        </p:txBody>
      </p:sp>
      <p:grpSp>
        <p:nvGrpSpPr>
          <p:cNvPr id="2" name="Gruppierung 56"/>
          <p:cNvGrpSpPr/>
          <p:nvPr/>
        </p:nvGrpSpPr>
        <p:grpSpPr>
          <a:xfrm>
            <a:off x="133811" y="3154378"/>
            <a:ext cx="8844543" cy="824678"/>
            <a:chOff x="133811" y="3154378"/>
            <a:chExt cx="8844543" cy="824678"/>
          </a:xfrm>
        </p:grpSpPr>
        <p:sp>
          <p:nvSpPr>
            <p:cNvPr id="36" name="Abgerundetes Rechteck 35"/>
            <p:cNvSpPr/>
            <p:nvPr/>
          </p:nvSpPr>
          <p:spPr>
            <a:xfrm>
              <a:off x="1934326" y="3170902"/>
              <a:ext cx="1620000" cy="808154"/>
            </a:xfrm>
            <a:prstGeom prst="roundRect">
              <a:avLst/>
            </a:prstGeom>
            <a:gradFill flip="none" rotWithShape="1">
              <a:gsLst>
                <a:gs pos="67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DE" dirty="0" smtClean="0"/>
                <a:t>2. Mit einem Schulbuchtext</a:t>
              </a:r>
              <a:endParaRPr lang="de-DE" dirty="0"/>
            </a:p>
          </p:txBody>
        </p:sp>
        <p:sp>
          <p:nvSpPr>
            <p:cNvPr id="35" name="Abgerundetes Rechteck 34"/>
            <p:cNvSpPr/>
            <p:nvPr/>
          </p:nvSpPr>
          <p:spPr>
            <a:xfrm>
              <a:off x="133811" y="3170902"/>
              <a:ext cx="1656000" cy="808154"/>
            </a:xfrm>
            <a:prstGeom prst="roundRect">
              <a:avLst/>
            </a:prstGeom>
            <a:gradFill flip="none" rotWithShape="1">
              <a:gsLst>
                <a:gs pos="67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DE" dirty="0" smtClean="0"/>
                <a:t>1. Mit einem </a:t>
              </a:r>
              <a:r>
                <a:rPr lang="de-DE" sz="1700" dirty="0" smtClean="0"/>
                <a:t>3D-Papiermodell</a:t>
              </a:r>
              <a:endParaRPr lang="de-DE" sz="1700" dirty="0"/>
            </a:p>
          </p:txBody>
        </p:sp>
        <p:sp>
          <p:nvSpPr>
            <p:cNvPr id="44" name="Abgerundetes Rechteck 43"/>
            <p:cNvSpPr/>
            <p:nvPr/>
          </p:nvSpPr>
          <p:spPr>
            <a:xfrm>
              <a:off x="5537516" y="3154378"/>
              <a:ext cx="1620000" cy="808154"/>
            </a:xfrm>
            <a:prstGeom prst="roundRect">
              <a:avLst/>
            </a:prstGeom>
            <a:gradFill flip="none" rotWithShape="1">
              <a:gsLst>
                <a:gs pos="67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DE" dirty="0" smtClean="0"/>
                <a:t>4. Mit einem Sachmodell</a:t>
              </a:r>
              <a:endParaRPr lang="de-DE" dirty="0"/>
            </a:p>
          </p:txBody>
        </p:sp>
        <p:sp>
          <p:nvSpPr>
            <p:cNvPr id="45" name="Abgerundetes Rechteck 44"/>
            <p:cNvSpPr/>
            <p:nvPr/>
          </p:nvSpPr>
          <p:spPr>
            <a:xfrm>
              <a:off x="3714769" y="3154378"/>
              <a:ext cx="1620000" cy="808154"/>
            </a:xfrm>
            <a:prstGeom prst="roundRect">
              <a:avLst/>
            </a:prstGeom>
            <a:gradFill flip="none" rotWithShape="1">
              <a:gsLst>
                <a:gs pos="67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DE" dirty="0" smtClean="0"/>
                <a:t>3. Mit einem „</a:t>
              </a:r>
              <a:r>
                <a:rPr lang="de-DE" dirty="0" err="1" smtClean="0"/>
                <a:t>fantasy</a:t>
              </a:r>
              <a:r>
                <a:rPr lang="de-DE" dirty="0" smtClean="0"/>
                <a:t>“ Text</a:t>
              </a:r>
              <a:endParaRPr lang="de-DE" dirty="0"/>
            </a:p>
          </p:txBody>
        </p:sp>
        <p:sp>
          <p:nvSpPr>
            <p:cNvPr id="51" name="Abgerundetes Rechteck 50"/>
            <p:cNvSpPr/>
            <p:nvPr/>
          </p:nvSpPr>
          <p:spPr>
            <a:xfrm>
              <a:off x="7358354" y="3154378"/>
              <a:ext cx="1620000" cy="808154"/>
            </a:xfrm>
            <a:prstGeom prst="roundRect">
              <a:avLst/>
            </a:prstGeom>
            <a:gradFill flip="none" rotWithShape="1">
              <a:gsLst>
                <a:gs pos="67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DE" dirty="0" smtClean="0"/>
                <a:t>5. Durch </a:t>
              </a:r>
              <a:r>
                <a:rPr lang="de-DE" sz="1700" dirty="0" smtClean="0"/>
                <a:t>Mikroskopieren</a:t>
              </a:r>
              <a:endParaRPr lang="de-DE" sz="1700" dirty="0"/>
            </a:p>
          </p:txBody>
        </p:sp>
      </p:grpSp>
      <p:grpSp>
        <p:nvGrpSpPr>
          <p:cNvPr id="3" name="Gruppierung 55"/>
          <p:cNvGrpSpPr/>
          <p:nvPr/>
        </p:nvGrpSpPr>
        <p:grpSpPr>
          <a:xfrm>
            <a:off x="156693" y="1754269"/>
            <a:ext cx="8821661" cy="860251"/>
            <a:chOff x="156693" y="1754269"/>
            <a:chExt cx="8821661" cy="860251"/>
          </a:xfrm>
        </p:grpSpPr>
        <p:sp>
          <p:nvSpPr>
            <p:cNvPr id="38" name="Rechteck 37"/>
            <p:cNvSpPr/>
            <p:nvPr/>
          </p:nvSpPr>
          <p:spPr>
            <a:xfrm>
              <a:off x="156693" y="1754269"/>
              <a:ext cx="8821661" cy="469119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Leitfrage: Ist der Bau des Blattes an die Anforderungen der FS angepasst?</a:t>
              </a:r>
              <a:endParaRPr lang="de-DE" b="1" dirty="0">
                <a:solidFill>
                  <a:srgbClr val="000000"/>
                </a:solidFill>
              </a:endParaRPr>
            </a:p>
          </p:txBody>
        </p:sp>
        <p:sp>
          <p:nvSpPr>
            <p:cNvPr id="39" name="Richtungspfeil 38"/>
            <p:cNvSpPr/>
            <p:nvPr/>
          </p:nvSpPr>
          <p:spPr>
            <a:xfrm rot="5400000">
              <a:off x="4318342" y="2219037"/>
              <a:ext cx="424824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ung 57"/>
          <p:cNvGrpSpPr/>
          <p:nvPr/>
        </p:nvGrpSpPr>
        <p:grpSpPr>
          <a:xfrm>
            <a:off x="156693" y="3915501"/>
            <a:ext cx="8821661" cy="1375712"/>
            <a:chOff x="156693" y="3915501"/>
            <a:chExt cx="8821661" cy="1375712"/>
          </a:xfrm>
        </p:grpSpPr>
        <p:sp>
          <p:nvSpPr>
            <p:cNvPr id="41" name="Rechteck 40"/>
            <p:cNvSpPr/>
            <p:nvPr/>
          </p:nvSpPr>
          <p:spPr>
            <a:xfrm>
              <a:off x="156693" y="4255662"/>
              <a:ext cx="8821661" cy="1035551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Untersuchung von Spaltöffnungen</a:t>
              </a:r>
              <a:endParaRPr lang="de-DE" b="1" dirty="0">
                <a:solidFill>
                  <a:srgbClr val="000000"/>
                </a:solidFill>
              </a:endParaRPr>
            </a:p>
          </p:txBody>
        </p:sp>
        <p:sp>
          <p:nvSpPr>
            <p:cNvPr id="42" name="Richtungspfeil 41"/>
            <p:cNvSpPr/>
            <p:nvPr/>
          </p:nvSpPr>
          <p:spPr>
            <a:xfrm rot="5400000">
              <a:off x="4287670" y="3944842"/>
              <a:ext cx="424824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8" name="Gruppierung 59"/>
          <p:cNvGrpSpPr/>
          <p:nvPr/>
        </p:nvGrpSpPr>
        <p:grpSpPr>
          <a:xfrm>
            <a:off x="156693" y="5291213"/>
            <a:ext cx="8821661" cy="1402310"/>
            <a:chOff x="156693" y="5291213"/>
            <a:chExt cx="8821661" cy="1402310"/>
          </a:xfrm>
        </p:grpSpPr>
        <p:sp>
          <p:nvSpPr>
            <p:cNvPr id="18" name="Rechteck 17"/>
            <p:cNvSpPr/>
            <p:nvPr/>
          </p:nvSpPr>
          <p:spPr>
            <a:xfrm>
              <a:off x="156693" y="5446353"/>
              <a:ext cx="8821661" cy="1247170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i="1" dirty="0" smtClean="0">
                  <a:solidFill>
                    <a:srgbClr val="000000"/>
                  </a:solidFill>
                </a:rPr>
                <a:t>M3.3: </a:t>
              </a:r>
              <a:r>
                <a:rPr lang="de-DE" b="1" dirty="0" smtClean="0">
                  <a:solidFill>
                    <a:srgbClr val="000000"/>
                  </a:solidFill>
                </a:rPr>
                <a:t>Abschluss: Lernaufgabe (Blattaufbau und Blattlaus) &amp; Lernaufgabe Speicherorgane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Neue mentale Konzepte am Ende von Modul 3:</a:t>
              </a:r>
            </a:p>
            <a:p>
              <a:pPr algn="ctr"/>
              <a:r>
                <a:rPr lang="de-DE" sz="1700" b="1" dirty="0" smtClean="0">
                  <a:solidFill>
                    <a:srgbClr val="000000"/>
                  </a:solidFill>
                </a:rPr>
                <a:t>Wortgleichung der FS: Wasser + CO</a:t>
              </a:r>
              <a:r>
                <a:rPr lang="de-DE" sz="1700" b="1" baseline="-25000" dirty="0" smtClean="0">
                  <a:solidFill>
                    <a:srgbClr val="000000"/>
                  </a:solidFill>
                </a:rPr>
                <a:t>2 </a:t>
              </a:r>
              <a:r>
                <a:rPr lang="de-DE" sz="1700" b="1" dirty="0" smtClean="0">
                  <a:solidFill>
                    <a:srgbClr val="000000"/>
                  </a:solidFill>
                  <a:sym typeface="Wingdings"/>
                </a:rPr>
                <a:t> </a:t>
              </a:r>
              <a:r>
                <a:rPr lang="de-DE" sz="1700" b="1" dirty="0" smtClean="0">
                  <a:solidFill>
                    <a:srgbClr val="000000"/>
                  </a:solidFill>
                </a:rPr>
                <a:t>Glucose + O</a:t>
              </a:r>
              <a:r>
                <a:rPr lang="de-DE" sz="1700" b="1" baseline="-25000" dirty="0" smtClean="0">
                  <a:solidFill>
                    <a:srgbClr val="000000"/>
                  </a:solidFill>
                </a:rPr>
                <a:t>2;</a:t>
              </a:r>
              <a:r>
                <a:rPr lang="de-DE" sz="1700" b="1" dirty="0" smtClean="0">
                  <a:solidFill>
                    <a:srgbClr val="000000"/>
                  </a:solidFill>
                </a:rPr>
                <a:t> Glucose kann als Stärke eingelagert werden</a:t>
              </a:r>
            </a:p>
            <a:p>
              <a:pPr algn="ctr"/>
              <a:r>
                <a:rPr lang="de-DE" sz="1700" b="1" dirty="0" smtClean="0">
                  <a:solidFill>
                    <a:srgbClr val="000000"/>
                  </a:solidFill>
                </a:rPr>
                <a:t>Struktur und Funktion des Blattes hängen zusammen. </a:t>
              </a:r>
            </a:p>
          </p:txBody>
        </p:sp>
        <p:sp>
          <p:nvSpPr>
            <p:cNvPr id="32" name="Richtungspfeil 31"/>
            <p:cNvSpPr/>
            <p:nvPr/>
          </p:nvSpPr>
          <p:spPr>
            <a:xfrm rot="5400000">
              <a:off x="4345790" y="5258572"/>
              <a:ext cx="300859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9" name="Gruppierung 58"/>
          <p:cNvGrpSpPr/>
          <p:nvPr/>
        </p:nvGrpSpPr>
        <p:grpSpPr>
          <a:xfrm>
            <a:off x="314325" y="4644511"/>
            <a:ext cx="8577067" cy="576154"/>
            <a:chOff x="314325" y="4644511"/>
            <a:chExt cx="8577067" cy="576154"/>
          </a:xfrm>
        </p:grpSpPr>
        <p:sp>
          <p:nvSpPr>
            <p:cNvPr id="43" name="Abgerundetes Rechteck 42"/>
            <p:cNvSpPr/>
            <p:nvPr/>
          </p:nvSpPr>
          <p:spPr>
            <a:xfrm>
              <a:off x="314325" y="4644511"/>
              <a:ext cx="4177567" cy="576154"/>
            </a:xfrm>
            <a:prstGeom prst="roundRect">
              <a:avLst/>
            </a:prstGeom>
            <a:gradFill flip="none" rotWithShape="1">
              <a:gsLst>
                <a:gs pos="67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DE" sz="1400" i="1" dirty="0" smtClean="0"/>
                <a:t>M3.2a: </a:t>
              </a:r>
              <a:r>
                <a:rPr lang="de-DE" dirty="0" smtClean="0"/>
                <a:t>Niveau 1: Dreimasterpflanze</a:t>
              </a:r>
              <a:endParaRPr lang="de-DE" sz="1700" dirty="0"/>
            </a:p>
          </p:txBody>
        </p:sp>
        <p:sp>
          <p:nvSpPr>
            <p:cNvPr id="46" name="Abgerundetes Rechteck 45"/>
            <p:cNvSpPr/>
            <p:nvPr/>
          </p:nvSpPr>
          <p:spPr>
            <a:xfrm>
              <a:off x="4713825" y="4644511"/>
              <a:ext cx="4177567" cy="576154"/>
            </a:xfrm>
            <a:prstGeom prst="roundRect">
              <a:avLst/>
            </a:prstGeom>
            <a:gradFill flip="none" rotWithShape="1">
              <a:gsLst>
                <a:gs pos="67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DE" sz="1400" i="1" dirty="0" smtClean="0"/>
                <a:t>M3.2b: </a:t>
              </a:r>
              <a:r>
                <a:rPr lang="de-DE" dirty="0" err="1" smtClean="0"/>
                <a:t>Niv</a:t>
              </a:r>
              <a:r>
                <a:rPr lang="de-DE" dirty="0" smtClean="0"/>
                <a:t>. 2: Vergleich Landpflanze/ Seerose</a:t>
              </a:r>
              <a:endParaRPr lang="de-DE" sz="1700" dirty="0"/>
            </a:p>
          </p:txBody>
        </p:sp>
      </p:grpSp>
      <p:grpSp>
        <p:nvGrpSpPr>
          <p:cNvPr id="10" name="Gruppierung 51"/>
          <p:cNvGrpSpPr/>
          <p:nvPr/>
        </p:nvGrpSpPr>
        <p:grpSpPr>
          <a:xfrm>
            <a:off x="156693" y="1075540"/>
            <a:ext cx="8821661" cy="813859"/>
            <a:chOff x="156693" y="1075540"/>
            <a:chExt cx="8821661" cy="813859"/>
          </a:xfrm>
        </p:grpSpPr>
        <p:sp>
          <p:nvSpPr>
            <p:cNvPr id="6" name="Rechteck 5"/>
            <p:cNvSpPr/>
            <p:nvPr/>
          </p:nvSpPr>
          <p:spPr>
            <a:xfrm>
              <a:off x="156693" y="1075540"/>
              <a:ext cx="8821661" cy="469119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i="1" dirty="0" smtClean="0">
                  <a:solidFill>
                    <a:srgbClr val="000000"/>
                  </a:solidFill>
                </a:rPr>
                <a:t>231_pptx: </a:t>
              </a:r>
              <a:r>
                <a:rPr lang="de-DE" b="1" dirty="0" smtClean="0">
                  <a:solidFill>
                    <a:srgbClr val="000000"/>
                  </a:solidFill>
                </a:rPr>
                <a:t>Lehrervortrag: Das eigentliche FS- Produkt ist Glucose. Stärke ist die Speicherform</a:t>
              </a:r>
              <a:endParaRPr lang="de-DE" b="1" dirty="0">
                <a:solidFill>
                  <a:srgbClr val="000000"/>
                </a:solidFill>
              </a:endParaRPr>
            </a:p>
          </p:txBody>
        </p:sp>
        <p:sp>
          <p:nvSpPr>
            <p:cNvPr id="28" name="Richtungspfeil 27"/>
            <p:cNvSpPr/>
            <p:nvPr/>
          </p:nvSpPr>
          <p:spPr>
            <a:xfrm rot="5400000">
              <a:off x="4283810" y="1493916"/>
              <a:ext cx="424824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efaltete Ecke 3"/>
          <p:cNvSpPr/>
          <p:nvPr/>
        </p:nvSpPr>
        <p:spPr>
          <a:xfrm>
            <a:off x="156693" y="218204"/>
            <a:ext cx="8821661" cy="621100"/>
          </a:xfrm>
          <a:prstGeom prst="foldedCorner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156693" y="331827"/>
            <a:ext cx="88216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 smtClean="0">
                <a:solidFill>
                  <a:schemeClr val="bg1"/>
                </a:solidFill>
              </a:rPr>
              <a:t>Übersicht Modul 4: </a:t>
            </a:r>
            <a:r>
              <a:rPr lang="de-DE" sz="2000" b="1" i="1" dirty="0" smtClean="0">
                <a:solidFill>
                  <a:srgbClr val="FFFFFF"/>
                </a:solidFill>
              </a:rPr>
              <a:t>Die Fotosyntheserate hängt von verschiedenen Faktoren ab</a:t>
            </a:r>
            <a:r>
              <a:rPr lang="de-DE" sz="2000" dirty="0" smtClean="0">
                <a:solidFill>
                  <a:srgbClr val="FFFFFF"/>
                </a:solidFill>
              </a:rPr>
              <a:t> </a:t>
            </a:r>
            <a:endParaRPr lang="de-DE" sz="2000" dirty="0" smtClean="0">
              <a:solidFill>
                <a:schemeClr val="bg1"/>
              </a:solidFill>
            </a:endParaRPr>
          </a:p>
        </p:txBody>
      </p:sp>
      <p:grpSp>
        <p:nvGrpSpPr>
          <p:cNvPr id="2" name="Gruppierung 84"/>
          <p:cNvGrpSpPr/>
          <p:nvPr/>
        </p:nvGrpSpPr>
        <p:grpSpPr>
          <a:xfrm>
            <a:off x="3188495" y="2713221"/>
            <a:ext cx="5800117" cy="2090834"/>
            <a:chOff x="3188495" y="2713221"/>
            <a:chExt cx="5800117" cy="2090834"/>
          </a:xfrm>
        </p:grpSpPr>
        <p:sp>
          <p:nvSpPr>
            <p:cNvPr id="45" name="Abgerundetes Rechteck 44"/>
            <p:cNvSpPr/>
            <p:nvPr/>
          </p:nvSpPr>
          <p:spPr>
            <a:xfrm>
              <a:off x="3188495" y="2713221"/>
              <a:ext cx="2797200" cy="2090834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e-DE" dirty="0" smtClean="0"/>
            </a:p>
            <a:p>
              <a:pPr algn="ctr"/>
              <a:endParaRPr lang="de-DE" dirty="0" smtClean="0"/>
            </a:p>
            <a:p>
              <a:pPr algn="ctr"/>
              <a:r>
                <a:rPr lang="de-DE" sz="1400" i="1" dirty="0" smtClean="0"/>
                <a:t>M4.1b: </a:t>
              </a:r>
              <a:r>
                <a:rPr lang="de-DE" dirty="0" smtClean="0"/>
                <a:t>Niveau 2: dazu ein passendes Experiment planen, durchführen, auswerten </a:t>
              </a:r>
              <a:endParaRPr lang="de-DE" dirty="0"/>
            </a:p>
          </p:txBody>
        </p:sp>
        <p:sp>
          <p:nvSpPr>
            <p:cNvPr id="51" name="Abgerundetes Rechteck 50"/>
            <p:cNvSpPr/>
            <p:nvPr/>
          </p:nvSpPr>
          <p:spPr>
            <a:xfrm>
              <a:off x="6191412" y="2713221"/>
              <a:ext cx="2797200" cy="2090834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e-DE" dirty="0" smtClean="0"/>
            </a:p>
            <a:p>
              <a:pPr algn="ctr"/>
              <a:endParaRPr lang="de-DE" dirty="0" smtClean="0"/>
            </a:p>
            <a:p>
              <a:pPr algn="ctr"/>
              <a:r>
                <a:rPr lang="de-DE" sz="1400" i="1" dirty="0" smtClean="0"/>
                <a:t>M4.1c: </a:t>
              </a:r>
              <a:r>
                <a:rPr lang="de-DE" dirty="0" smtClean="0"/>
                <a:t>Niveau 3: dazu eine passende Vermutung formulieren, Experiment durchführen, auswerten </a:t>
              </a:r>
              <a:endParaRPr lang="de-DE" dirty="0"/>
            </a:p>
          </p:txBody>
        </p:sp>
        <p:sp>
          <p:nvSpPr>
            <p:cNvPr id="14" name="Rechteck 13"/>
            <p:cNvSpPr/>
            <p:nvPr/>
          </p:nvSpPr>
          <p:spPr>
            <a:xfrm>
              <a:off x="6305823" y="2890574"/>
              <a:ext cx="2592000" cy="4046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solidFill>
                    <a:schemeClr val="bg1"/>
                  </a:solidFill>
                </a:rPr>
                <a:t>Experimente vorgegeben</a:t>
              </a:r>
            </a:p>
          </p:txBody>
        </p:sp>
        <p:sp>
          <p:nvSpPr>
            <p:cNvPr id="33" name="Rechteck 32"/>
            <p:cNvSpPr/>
            <p:nvPr/>
          </p:nvSpPr>
          <p:spPr>
            <a:xfrm>
              <a:off x="3244893" y="2890574"/>
              <a:ext cx="2592000" cy="4046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700" b="1" dirty="0" smtClean="0">
                  <a:solidFill>
                    <a:schemeClr val="bg1"/>
                  </a:solidFill>
                </a:rPr>
                <a:t>Vermutungen vorgegeben</a:t>
              </a:r>
            </a:p>
          </p:txBody>
        </p:sp>
      </p:grpSp>
      <p:sp>
        <p:nvSpPr>
          <p:cNvPr id="37" name="Rechteck 36"/>
          <p:cNvSpPr/>
          <p:nvPr/>
        </p:nvSpPr>
        <p:spPr>
          <a:xfrm>
            <a:off x="125853" y="2239130"/>
            <a:ext cx="8764012" cy="44972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i="1" dirty="0" smtClean="0">
                <a:solidFill>
                  <a:schemeClr val="bg1"/>
                </a:solidFill>
              </a:rPr>
              <a:t>M4.1a-c:</a:t>
            </a:r>
            <a:r>
              <a:rPr lang="de-DE" sz="1700" b="1" dirty="0" smtClean="0">
                <a:solidFill>
                  <a:schemeClr val="bg1"/>
                </a:solidFill>
              </a:rPr>
              <a:t> </a:t>
            </a:r>
            <a:r>
              <a:rPr lang="de-DE" sz="1600" b="1" dirty="0" smtClean="0">
                <a:solidFill>
                  <a:schemeClr val="bg1"/>
                </a:solidFill>
              </a:rPr>
              <a:t>Leitfrage: Wie kann Willi die Erträge steigern. Welche Faktoren beeinflussen die FS- Leistung?</a:t>
            </a:r>
          </a:p>
        </p:txBody>
      </p:sp>
      <p:grpSp>
        <p:nvGrpSpPr>
          <p:cNvPr id="3" name="Gruppierung 32"/>
          <p:cNvGrpSpPr/>
          <p:nvPr/>
        </p:nvGrpSpPr>
        <p:grpSpPr>
          <a:xfrm>
            <a:off x="156693" y="1075540"/>
            <a:ext cx="8821661" cy="1237211"/>
            <a:chOff x="156693" y="1075540"/>
            <a:chExt cx="8821661" cy="1237211"/>
          </a:xfrm>
        </p:grpSpPr>
        <p:sp>
          <p:nvSpPr>
            <p:cNvPr id="6" name="Rechteck 5"/>
            <p:cNvSpPr/>
            <p:nvPr/>
          </p:nvSpPr>
          <p:spPr>
            <a:xfrm>
              <a:off x="156693" y="1075540"/>
              <a:ext cx="8821661" cy="697957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i="1" dirty="0" smtClean="0">
                  <a:solidFill>
                    <a:srgbClr val="000000"/>
                  </a:solidFill>
                </a:rPr>
                <a:t>M4.1: </a:t>
              </a:r>
              <a:r>
                <a:rPr lang="de-DE" b="1" dirty="0" smtClean="0">
                  <a:solidFill>
                    <a:srgbClr val="000000"/>
                  </a:solidFill>
                </a:rPr>
                <a:t>Einstiegsszenario: Gärtner Willi will die Erträge bei Gewächshauspflanzen steigern</a:t>
              </a:r>
              <a:endParaRPr lang="de-DE" b="1" dirty="0">
                <a:solidFill>
                  <a:srgbClr val="000000"/>
                </a:solidFill>
              </a:endParaRPr>
            </a:p>
          </p:txBody>
        </p:sp>
        <p:sp>
          <p:nvSpPr>
            <p:cNvPr id="28" name="Richtungspfeil 27"/>
            <p:cNvSpPr/>
            <p:nvPr/>
          </p:nvSpPr>
          <p:spPr>
            <a:xfrm rot="5400000">
              <a:off x="4186554" y="1820012"/>
              <a:ext cx="619336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7" name="Gruppierung 83"/>
          <p:cNvGrpSpPr/>
          <p:nvPr/>
        </p:nvGrpSpPr>
        <p:grpSpPr>
          <a:xfrm>
            <a:off x="156693" y="2713221"/>
            <a:ext cx="2797200" cy="2090834"/>
            <a:chOff x="156693" y="2713221"/>
            <a:chExt cx="2797200" cy="2090834"/>
          </a:xfrm>
        </p:grpSpPr>
        <p:sp>
          <p:nvSpPr>
            <p:cNvPr id="35" name="Abgerundetes Rechteck 34"/>
            <p:cNvSpPr/>
            <p:nvPr/>
          </p:nvSpPr>
          <p:spPr>
            <a:xfrm>
              <a:off x="156693" y="2713221"/>
              <a:ext cx="2797200" cy="2090834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de-DE" dirty="0" smtClean="0"/>
            </a:p>
            <a:p>
              <a:pPr algn="ctr"/>
              <a:endParaRPr lang="de-DE" dirty="0" smtClean="0"/>
            </a:p>
            <a:p>
              <a:pPr algn="ctr"/>
              <a:r>
                <a:rPr lang="de-DE" sz="1400" i="1" dirty="0" smtClean="0"/>
                <a:t>M4.1a: </a:t>
              </a:r>
              <a:r>
                <a:rPr lang="de-DE" dirty="0" smtClean="0"/>
                <a:t>Niveau 1: </a:t>
              </a:r>
              <a:r>
                <a:rPr lang="de-DE" dirty="0" err="1" smtClean="0"/>
                <a:t>Vermu-tungen</a:t>
              </a:r>
              <a:r>
                <a:rPr lang="de-DE" dirty="0" smtClean="0"/>
                <a:t> formulieren, ein </a:t>
              </a:r>
              <a:r>
                <a:rPr lang="de-DE" dirty="0" err="1" smtClean="0"/>
                <a:t>Experi-ment</a:t>
              </a:r>
              <a:r>
                <a:rPr lang="de-DE" dirty="0" smtClean="0"/>
                <a:t> planen, </a:t>
              </a:r>
              <a:r>
                <a:rPr lang="de-DE" dirty="0" err="1" smtClean="0"/>
                <a:t>durch-führen</a:t>
              </a:r>
              <a:r>
                <a:rPr lang="de-DE" dirty="0" smtClean="0"/>
                <a:t>, auswerten</a:t>
              </a:r>
              <a:endParaRPr lang="de-DE" dirty="0"/>
            </a:p>
          </p:txBody>
        </p:sp>
        <p:sp>
          <p:nvSpPr>
            <p:cNvPr id="39" name="Rechteck 38"/>
            <p:cNvSpPr/>
            <p:nvPr/>
          </p:nvSpPr>
          <p:spPr>
            <a:xfrm>
              <a:off x="251704" y="2890574"/>
              <a:ext cx="2592000" cy="40469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700" b="1" dirty="0" smtClean="0">
                  <a:solidFill>
                    <a:schemeClr val="bg1"/>
                  </a:solidFill>
                </a:rPr>
                <a:t>-ohne Vorgaben-</a:t>
              </a:r>
            </a:p>
          </p:txBody>
        </p:sp>
      </p:grpSp>
      <p:grpSp>
        <p:nvGrpSpPr>
          <p:cNvPr id="8" name="Gruppierung 85"/>
          <p:cNvGrpSpPr/>
          <p:nvPr/>
        </p:nvGrpSpPr>
        <p:grpSpPr>
          <a:xfrm>
            <a:off x="3244893" y="4576695"/>
            <a:ext cx="5743719" cy="454719"/>
            <a:chOff x="3244893" y="4576695"/>
            <a:chExt cx="5743719" cy="454719"/>
          </a:xfrm>
        </p:grpSpPr>
        <p:grpSp>
          <p:nvGrpSpPr>
            <p:cNvPr id="9" name="Gruppierung 74"/>
            <p:cNvGrpSpPr/>
            <p:nvPr/>
          </p:nvGrpSpPr>
          <p:grpSpPr>
            <a:xfrm>
              <a:off x="6271720" y="4577044"/>
              <a:ext cx="2716892" cy="454370"/>
              <a:chOff x="6271720" y="4577044"/>
              <a:chExt cx="2716892" cy="454370"/>
            </a:xfrm>
          </p:grpSpPr>
          <p:sp>
            <p:nvSpPr>
              <p:cNvPr id="72" name="Abgerundetes Rechteck 71"/>
              <p:cNvSpPr/>
              <p:nvPr/>
            </p:nvSpPr>
            <p:spPr>
              <a:xfrm>
                <a:off x="8124612" y="4577044"/>
                <a:ext cx="864000" cy="454021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Hilfe 3</a:t>
                </a:r>
                <a:endParaRPr lang="de-DE" dirty="0"/>
              </a:p>
            </p:txBody>
          </p:sp>
          <p:sp>
            <p:nvSpPr>
              <p:cNvPr id="73" name="Abgerundetes Rechteck 19"/>
              <p:cNvSpPr/>
              <p:nvPr/>
            </p:nvSpPr>
            <p:spPr>
              <a:xfrm>
                <a:off x="7209857" y="4577044"/>
                <a:ext cx="864000" cy="454021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Hilfe 2</a:t>
                </a:r>
                <a:endParaRPr lang="de-DE" dirty="0"/>
              </a:p>
            </p:txBody>
          </p:sp>
          <p:sp>
            <p:nvSpPr>
              <p:cNvPr id="74" name="Abgerundetes Rechteck 73"/>
              <p:cNvSpPr/>
              <p:nvPr/>
            </p:nvSpPr>
            <p:spPr>
              <a:xfrm>
                <a:off x="6271720" y="4577393"/>
                <a:ext cx="864000" cy="454021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Hilfe 1</a:t>
                </a:r>
                <a:endParaRPr lang="de-DE" dirty="0"/>
              </a:p>
            </p:txBody>
          </p:sp>
        </p:grpSp>
        <p:grpSp>
          <p:nvGrpSpPr>
            <p:cNvPr id="10" name="Gruppierung 75"/>
            <p:cNvGrpSpPr/>
            <p:nvPr/>
          </p:nvGrpSpPr>
          <p:grpSpPr>
            <a:xfrm>
              <a:off x="3244893" y="4576695"/>
              <a:ext cx="2716892" cy="454370"/>
              <a:chOff x="6271720" y="4577044"/>
              <a:chExt cx="2716892" cy="454370"/>
            </a:xfrm>
          </p:grpSpPr>
          <p:sp>
            <p:nvSpPr>
              <p:cNvPr id="77" name="Abgerundetes Rechteck 76"/>
              <p:cNvSpPr/>
              <p:nvPr/>
            </p:nvSpPr>
            <p:spPr>
              <a:xfrm>
                <a:off x="8124612" y="4577044"/>
                <a:ext cx="864000" cy="454021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Hilfe 3</a:t>
                </a:r>
                <a:endParaRPr lang="de-DE" dirty="0"/>
              </a:p>
            </p:txBody>
          </p:sp>
          <p:sp>
            <p:nvSpPr>
              <p:cNvPr id="78" name="Abgerundetes Rechteck 19"/>
              <p:cNvSpPr/>
              <p:nvPr/>
            </p:nvSpPr>
            <p:spPr>
              <a:xfrm>
                <a:off x="7209857" y="4577044"/>
                <a:ext cx="864000" cy="454021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Hilfe 2</a:t>
                </a:r>
                <a:endParaRPr lang="de-DE" dirty="0"/>
              </a:p>
            </p:txBody>
          </p:sp>
          <p:sp>
            <p:nvSpPr>
              <p:cNvPr id="79" name="Abgerundetes Rechteck 78"/>
              <p:cNvSpPr/>
              <p:nvPr/>
            </p:nvSpPr>
            <p:spPr>
              <a:xfrm>
                <a:off x="6271720" y="4577393"/>
                <a:ext cx="864000" cy="454021"/>
              </a:xfrm>
              <a:prstGeom prst="roundRect">
                <a:avLst/>
              </a:prstGeom>
              <a:gradFill flip="none" rotWithShape="1">
                <a:gsLst>
                  <a:gs pos="51000">
                    <a:schemeClr val="accent3"/>
                  </a:gs>
                  <a:gs pos="100000">
                    <a:srgbClr val="FFFFFF"/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dirty="0" smtClean="0"/>
                  <a:t>Hilfe 1</a:t>
                </a:r>
                <a:endParaRPr lang="de-DE" dirty="0"/>
              </a:p>
            </p:txBody>
          </p:sp>
        </p:grpSp>
      </p:grpSp>
      <p:grpSp>
        <p:nvGrpSpPr>
          <p:cNvPr id="11" name="Gruppierung 79"/>
          <p:cNvGrpSpPr/>
          <p:nvPr/>
        </p:nvGrpSpPr>
        <p:grpSpPr>
          <a:xfrm>
            <a:off x="183058" y="4576346"/>
            <a:ext cx="2716892" cy="454370"/>
            <a:chOff x="6271720" y="4577044"/>
            <a:chExt cx="2716892" cy="454370"/>
          </a:xfrm>
        </p:grpSpPr>
        <p:sp>
          <p:nvSpPr>
            <p:cNvPr id="81" name="Abgerundetes Rechteck 80"/>
            <p:cNvSpPr/>
            <p:nvPr/>
          </p:nvSpPr>
          <p:spPr>
            <a:xfrm>
              <a:off x="8124612" y="4577044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3</a:t>
              </a:r>
              <a:endParaRPr lang="de-DE" dirty="0"/>
            </a:p>
          </p:txBody>
        </p:sp>
        <p:sp>
          <p:nvSpPr>
            <p:cNvPr id="82" name="Abgerundetes Rechteck 19"/>
            <p:cNvSpPr/>
            <p:nvPr/>
          </p:nvSpPr>
          <p:spPr>
            <a:xfrm>
              <a:off x="7209857" y="4577044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2</a:t>
              </a:r>
              <a:endParaRPr lang="de-DE" dirty="0"/>
            </a:p>
          </p:txBody>
        </p:sp>
        <p:sp>
          <p:nvSpPr>
            <p:cNvPr id="83" name="Abgerundetes Rechteck 82"/>
            <p:cNvSpPr/>
            <p:nvPr/>
          </p:nvSpPr>
          <p:spPr>
            <a:xfrm>
              <a:off x="6271720" y="4577393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1</a:t>
              </a:r>
              <a:endParaRPr lang="de-DE" dirty="0"/>
            </a:p>
          </p:txBody>
        </p:sp>
      </p:grpSp>
      <p:grpSp>
        <p:nvGrpSpPr>
          <p:cNvPr id="12" name="Gruppierung 86"/>
          <p:cNvGrpSpPr/>
          <p:nvPr/>
        </p:nvGrpSpPr>
        <p:grpSpPr>
          <a:xfrm>
            <a:off x="156693" y="4973626"/>
            <a:ext cx="8821661" cy="1719896"/>
            <a:chOff x="156693" y="4973626"/>
            <a:chExt cx="8821661" cy="1719896"/>
          </a:xfrm>
        </p:grpSpPr>
        <p:sp>
          <p:nvSpPr>
            <p:cNvPr id="18" name="Rechteck 17"/>
            <p:cNvSpPr/>
            <p:nvPr/>
          </p:nvSpPr>
          <p:spPr>
            <a:xfrm>
              <a:off x="156693" y="5274725"/>
              <a:ext cx="8821661" cy="1418797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i="1" dirty="0" smtClean="0">
                  <a:solidFill>
                    <a:srgbClr val="000000"/>
                  </a:solidFill>
                </a:rPr>
                <a:t>M4.2: </a:t>
              </a:r>
              <a:r>
                <a:rPr lang="de-DE" b="1" dirty="0" smtClean="0">
                  <a:solidFill>
                    <a:srgbClr val="000000"/>
                  </a:solidFill>
                </a:rPr>
                <a:t>Abschluss: Aufgabenpool Erkenntnisgewinnung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Neue mentale Konzepte am Ende von Modul 4: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Es lässt sich experimentell zeigen, dass die FS- Leistung von den Faktoren Kohlenstoffdioxid, Wärme und Licht abhängt.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Je mehr Kohlenstoffdioxid, Wärme und Licht, desto höher die Fotosyntheseleistung. </a:t>
              </a:r>
            </a:p>
          </p:txBody>
        </p:sp>
        <p:sp>
          <p:nvSpPr>
            <p:cNvPr id="32" name="Richtungspfeil 31"/>
            <p:cNvSpPr/>
            <p:nvPr/>
          </p:nvSpPr>
          <p:spPr>
            <a:xfrm rot="5400000">
              <a:off x="4271302" y="5015475"/>
              <a:ext cx="449839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efaltete Ecke 3"/>
          <p:cNvSpPr/>
          <p:nvPr/>
        </p:nvSpPr>
        <p:spPr>
          <a:xfrm>
            <a:off x="156693" y="218204"/>
            <a:ext cx="8821661" cy="621100"/>
          </a:xfrm>
          <a:prstGeom prst="foldedCorner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156693" y="240291"/>
            <a:ext cx="88216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solidFill>
                  <a:schemeClr val="bg1"/>
                </a:solidFill>
              </a:rPr>
              <a:t>Übersicht Modul 5: </a:t>
            </a:r>
            <a:r>
              <a:rPr lang="de-DE" sz="2400" b="1" i="1" dirty="0" smtClean="0">
                <a:solidFill>
                  <a:srgbClr val="FFFFFF"/>
                </a:solidFill>
              </a:rPr>
              <a:t>Die Fotosynthese hat globale Bedeutung</a:t>
            </a:r>
            <a:r>
              <a:rPr lang="de-DE" sz="2400" dirty="0" smtClean="0">
                <a:solidFill>
                  <a:srgbClr val="FFFFFF"/>
                </a:solidFill>
              </a:rPr>
              <a:t> </a:t>
            </a:r>
            <a:endParaRPr lang="de-DE" sz="2400" dirty="0" smtClean="0">
              <a:solidFill>
                <a:schemeClr val="bg1"/>
              </a:solidFill>
            </a:endParaRPr>
          </a:p>
        </p:txBody>
      </p:sp>
      <p:sp>
        <p:nvSpPr>
          <p:cNvPr id="45" name="Abgerundetes Rechteck 44"/>
          <p:cNvSpPr/>
          <p:nvPr/>
        </p:nvSpPr>
        <p:spPr>
          <a:xfrm>
            <a:off x="3188495" y="2118237"/>
            <a:ext cx="2797200" cy="2090834"/>
          </a:xfrm>
          <a:prstGeom prst="roundRect">
            <a:avLst/>
          </a:prstGeom>
          <a:gradFill flip="none" rotWithShape="1">
            <a:gsLst>
              <a:gs pos="51000">
                <a:schemeClr val="accent3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endParaRPr lang="de-DE" sz="1700" dirty="0" smtClean="0"/>
          </a:p>
          <a:p>
            <a:pPr algn="ctr"/>
            <a:endParaRPr lang="de-DE" sz="1700" dirty="0" smtClean="0"/>
          </a:p>
          <a:p>
            <a:pPr algn="ctr"/>
            <a:r>
              <a:rPr lang="de-DE" sz="1400" dirty="0" smtClean="0"/>
              <a:t>M5.1b: </a:t>
            </a:r>
            <a:r>
              <a:rPr lang="de-DE" sz="1700" dirty="0" smtClean="0"/>
              <a:t>Niveau 2: aus </a:t>
            </a:r>
            <a:r>
              <a:rPr lang="de-DE" sz="1700" dirty="0" err="1" smtClean="0"/>
              <a:t>vorkon-struierten</a:t>
            </a:r>
            <a:r>
              <a:rPr lang="de-DE" sz="1700" dirty="0" smtClean="0"/>
              <a:t> Bauteilen die passenden auswählen, einbauen und Funktionsprinzip erklären</a:t>
            </a:r>
            <a:endParaRPr lang="de-DE" sz="1700" dirty="0"/>
          </a:p>
        </p:txBody>
      </p:sp>
      <p:sp>
        <p:nvSpPr>
          <p:cNvPr id="51" name="Abgerundetes Rechteck 50"/>
          <p:cNvSpPr/>
          <p:nvPr/>
        </p:nvSpPr>
        <p:spPr>
          <a:xfrm>
            <a:off x="6191412" y="2118237"/>
            <a:ext cx="2797200" cy="2090834"/>
          </a:xfrm>
          <a:prstGeom prst="roundRect">
            <a:avLst/>
          </a:prstGeom>
          <a:gradFill flip="none" rotWithShape="1">
            <a:gsLst>
              <a:gs pos="51000">
                <a:schemeClr val="accent3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r>
              <a:rPr lang="de-DE" sz="1400" dirty="0" smtClean="0"/>
              <a:t>M5.1a: </a:t>
            </a:r>
            <a:r>
              <a:rPr lang="de-DE" dirty="0" smtClean="0"/>
              <a:t>Niveau 3: Funktionsprinzip eines vorgefertigten Raumschiffs erklären</a:t>
            </a:r>
            <a:endParaRPr lang="de-DE" dirty="0"/>
          </a:p>
        </p:txBody>
      </p:sp>
      <p:grpSp>
        <p:nvGrpSpPr>
          <p:cNvPr id="2" name="Gruppierung 33"/>
          <p:cNvGrpSpPr/>
          <p:nvPr/>
        </p:nvGrpSpPr>
        <p:grpSpPr>
          <a:xfrm>
            <a:off x="156693" y="1075540"/>
            <a:ext cx="8821661" cy="1431725"/>
            <a:chOff x="156693" y="1075540"/>
            <a:chExt cx="8821661" cy="1431725"/>
          </a:xfrm>
        </p:grpSpPr>
        <p:sp>
          <p:nvSpPr>
            <p:cNvPr id="6" name="Rechteck 5"/>
            <p:cNvSpPr/>
            <p:nvPr/>
          </p:nvSpPr>
          <p:spPr>
            <a:xfrm>
              <a:off x="156693" y="1075540"/>
              <a:ext cx="8821661" cy="903912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Einstiegsszenario: Planung eines „Selbstversorger“ Raumschiffs für Weltraumexpedition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Leitfrage: Welche Bauteile benötigt man für das „Selbstversorger“ Raumschiff?</a:t>
              </a:r>
            </a:p>
          </p:txBody>
        </p:sp>
        <p:sp>
          <p:nvSpPr>
            <p:cNvPr id="28" name="Richtungspfeil 27"/>
            <p:cNvSpPr/>
            <p:nvPr/>
          </p:nvSpPr>
          <p:spPr>
            <a:xfrm rot="5400000">
              <a:off x="4186554" y="2014526"/>
              <a:ext cx="619336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5" name="Abgerundetes Rechteck 34"/>
          <p:cNvSpPr/>
          <p:nvPr/>
        </p:nvSpPr>
        <p:spPr>
          <a:xfrm>
            <a:off x="156693" y="2118237"/>
            <a:ext cx="2797200" cy="2090834"/>
          </a:xfrm>
          <a:prstGeom prst="roundRect">
            <a:avLst/>
          </a:prstGeom>
          <a:gradFill flip="none" rotWithShape="1">
            <a:gsLst>
              <a:gs pos="51000">
                <a:schemeClr val="accent3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de-DE" dirty="0" smtClean="0"/>
          </a:p>
          <a:p>
            <a:pPr algn="ctr"/>
            <a:endParaRPr lang="de-DE" dirty="0" smtClean="0"/>
          </a:p>
          <a:p>
            <a:pPr algn="ctr"/>
            <a:r>
              <a:rPr lang="de-DE" sz="1400" dirty="0" smtClean="0"/>
              <a:t>M5.1c:</a:t>
            </a:r>
            <a:r>
              <a:rPr lang="de-DE" dirty="0" smtClean="0"/>
              <a:t> Niveau 1: Bauteile planen, einbauen und Funktionsprinzip erklären</a:t>
            </a:r>
            <a:endParaRPr lang="de-DE" dirty="0"/>
          </a:p>
        </p:txBody>
      </p:sp>
      <p:grpSp>
        <p:nvGrpSpPr>
          <p:cNvPr id="3" name="Gruppierung 74"/>
          <p:cNvGrpSpPr/>
          <p:nvPr/>
        </p:nvGrpSpPr>
        <p:grpSpPr>
          <a:xfrm>
            <a:off x="6271720" y="4119364"/>
            <a:ext cx="2716892" cy="454370"/>
            <a:chOff x="6271720" y="4577044"/>
            <a:chExt cx="2716892" cy="454370"/>
          </a:xfrm>
        </p:grpSpPr>
        <p:sp>
          <p:nvSpPr>
            <p:cNvPr id="72" name="Abgerundetes Rechteck 71"/>
            <p:cNvSpPr/>
            <p:nvPr/>
          </p:nvSpPr>
          <p:spPr>
            <a:xfrm>
              <a:off x="8124612" y="4577044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3</a:t>
              </a:r>
              <a:endParaRPr lang="de-DE" dirty="0"/>
            </a:p>
          </p:txBody>
        </p:sp>
        <p:sp>
          <p:nvSpPr>
            <p:cNvPr id="73" name="Abgerundetes Rechteck 19"/>
            <p:cNvSpPr/>
            <p:nvPr/>
          </p:nvSpPr>
          <p:spPr>
            <a:xfrm>
              <a:off x="7209857" y="4577044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2</a:t>
              </a:r>
              <a:endParaRPr lang="de-DE" dirty="0"/>
            </a:p>
          </p:txBody>
        </p:sp>
        <p:sp>
          <p:nvSpPr>
            <p:cNvPr id="74" name="Abgerundetes Rechteck 73"/>
            <p:cNvSpPr/>
            <p:nvPr/>
          </p:nvSpPr>
          <p:spPr>
            <a:xfrm>
              <a:off x="6271720" y="4577393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1</a:t>
              </a:r>
              <a:endParaRPr lang="de-DE" dirty="0"/>
            </a:p>
          </p:txBody>
        </p:sp>
      </p:grpSp>
      <p:grpSp>
        <p:nvGrpSpPr>
          <p:cNvPr id="7" name="Gruppierung 75"/>
          <p:cNvGrpSpPr/>
          <p:nvPr/>
        </p:nvGrpSpPr>
        <p:grpSpPr>
          <a:xfrm>
            <a:off x="3244893" y="4119015"/>
            <a:ext cx="2716892" cy="454370"/>
            <a:chOff x="6271720" y="4577044"/>
            <a:chExt cx="2716892" cy="454370"/>
          </a:xfrm>
        </p:grpSpPr>
        <p:sp>
          <p:nvSpPr>
            <p:cNvPr id="77" name="Abgerundetes Rechteck 76"/>
            <p:cNvSpPr/>
            <p:nvPr/>
          </p:nvSpPr>
          <p:spPr>
            <a:xfrm>
              <a:off x="8124612" y="4577044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3</a:t>
              </a:r>
              <a:endParaRPr lang="de-DE" dirty="0"/>
            </a:p>
          </p:txBody>
        </p:sp>
        <p:sp>
          <p:nvSpPr>
            <p:cNvPr id="78" name="Abgerundetes Rechteck 19"/>
            <p:cNvSpPr/>
            <p:nvPr/>
          </p:nvSpPr>
          <p:spPr>
            <a:xfrm>
              <a:off x="7209857" y="4577044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2</a:t>
              </a:r>
              <a:endParaRPr lang="de-DE" dirty="0"/>
            </a:p>
          </p:txBody>
        </p:sp>
        <p:sp>
          <p:nvSpPr>
            <p:cNvPr id="79" name="Abgerundetes Rechteck 78"/>
            <p:cNvSpPr/>
            <p:nvPr/>
          </p:nvSpPr>
          <p:spPr>
            <a:xfrm>
              <a:off x="6271720" y="4577393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1</a:t>
              </a:r>
              <a:endParaRPr lang="de-DE" dirty="0"/>
            </a:p>
          </p:txBody>
        </p:sp>
      </p:grpSp>
      <p:grpSp>
        <p:nvGrpSpPr>
          <p:cNvPr id="8" name="Gruppierung 79"/>
          <p:cNvGrpSpPr/>
          <p:nvPr/>
        </p:nvGrpSpPr>
        <p:grpSpPr>
          <a:xfrm>
            <a:off x="183058" y="4118666"/>
            <a:ext cx="2716892" cy="454370"/>
            <a:chOff x="6271720" y="4577044"/>
            <a:chExt cx="2716892" cy="454370"/>
          </a:xfrm>
        </p:grpSpPr>
        <p:sp>
          <p:nvSpPr>
            <p:cNvPr id="81" name="Abgerundetes Rechteck 80"/>
            <p:cNvSpPr/>
            <p:nvPr/>
          </p:nvSpPr>
          <p:spPr>
            <a:xfrm>
              <a:off x="8124612" y="4577044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3</a:t>
              </a:r>
              <a:endParaRPr lang="de-DE" dirty="0"/>
            </a:p>
          </p:txBody>
        </p:sp>
        <p:sp>
          <p:nvSpPr>
            <p:cNvPr id="82" name="Abgerundetes Rechteck 19"/>
            <p:cNvSpPr/>
            <p:nvPr/>
          </p:nvSpPr>
          <p:spPr>
            <a:xfrm>
              <a:off x="7209857" y="4577044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2</a:t>
              </a:r>
              <a:endParaRPr lang="de-DE" dirty="0"/>
            </a:p>
          </p:txBody>
        </p:sp>
        <p:sp>
          <p:nvSpPr>
            <p:cNvPr id="83" name="Abgerundetes Rechteck 82"/>
            <p:cNvSpPr/>
            <p:nvPr/>
          </p:nvSpPr>
          <p:spPr>
            <a:xfrm>
              <a:off x="6271720" y="4577393"/>
              <a:ext cx="864000" cy="454021"/>
            </a:xfrm>
            <a:prstGeom prst="roundRect">
              <a:avLst/>
            </a:prstGeom>
            <a:gradFill flip="none" rotWithShape="1">
              <a:gsLst>
                <a:gs pos="51000">
                  <a:schemeClr val="accent3"/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Hilfe 1</a:t>
              </a:r>
              <a:endParaRPr lang="de-DE" dirty="0"/>
            </a:p>
          </p:txBody>
        </p:sp>
      </p:grpSp>
      <p:grpSp>
        <p:nvGrpSpPr>
          <p:cNvPr id="9" name="Gruppierung 40"/>
          <p:cNvGrpSpPr/>
          <p:nvPr/>
        </p:nvGrpSpPr>
        <p:grpSpPr>
          <a:xfrm>
            <a:off x="156693" y="4504504"/>
            <a:ext cx="8821661" cy="1491060"/>
            <a:chOff x="156693" y="4504504"/>
            <a:chExt cx="8821661" cy="1491060"/>
          </a:xfrm>
        </p:grpSpPr>
        <p:sp>
          <p:nvSpPr>
            <p:cNvPr id="18" name="Rechteck 17"/>
            <p:cNvSpPr/>
            <p:nvPr/>
          </p:nvSpPr>
          <p:spPr>
            <a:xfrm>
              <a:off x="156693" y="4805603"/>
              <a:ext cx="8821661" cy="1189961"/>
            </a:xfrm>
            <a:prstGeom prst="rect">
              <a:avLst/>
            </a:prstGeom>
            <a:gradFill flip="none" rotWithShape="1">
              <a:gsLst>
                <a:gs pos="32000">
                  <a:schemeClr val="bg1">
                    <a:lumMod val="75000"/>
                  </a:schemeClr>
                </a:gs>
                <a:gs pos="100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i="1" dirty="0" smtClean="0">
                  <a:solidFill>
                    <a:srgbClr val="000000"/>
                  </a:solidFill>
                </a:rPr>
                <a:t>M5.2: </a:t>
              </a:r>
              <a:r>
                <a:rPr lang="de-DE" b="1" dirty="0" smtClean="0">
                  <a:solidFill>
                    <a:srgbClr val="000000"/>
                  </a:solidFill>
                </a:rPr>
                <a:t>Abschluss: Aufgaben „Biosphäre &amp; Fotosynthese“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Neue mentale Konzepte am Ende von Modul 5:</a:t>
              </a:r>
            </a:p>
            <a:p>
              <a:pPr algn="ctr"/>
              <a:r>
                <a:rPr lang="de-DE" b="1" dirty="0" smtClean="0">
                  <a:solidFill>
                    <a:srgbClr val="000000"/>
                  </a:solidFill>
                </a:rPr>
                <a:t>Tierisches Leben ist ohne pflanzliches Leben nicht denkbar.</a:t>
              </a:r>
            </a:p>
            <a:p>
              <a:pPr algn="ctr"/>
              <a:r>
                <a:rPr lang="de-DE" sz="1700" b="1" dirty="0" smtClean="0">
                  <a:solidFill>
                    <a:srgbClr val="000000"/>
                  </a:solidFill>
                </a:rPr>
                <a:t>Die Fotosynthese ist durch den CO</a:t>
              </a:r>
              <a:r>
                <a:rPr lang="de-DE" sz="1700" b="1" baseline="-25000" dirty="0" smtClean="0">
                  <a:solidFill>
                    <a:srgbClr val="000000"/>
                  </a:solidFill>
                </a:rPr>
                <a:t>2</a:t>
              </a:r>
              <a:r>
                <a:rPr lang="de-DE" sz="1700" b="1" dirty="0" smtClean="0">
                  <a:solidFill>
                    <a:srgbClr val="000000"/>
                  </a:solidFill>
                </a:rPr>
                <a:t>-Verbrauch und die O</a:t>
              </a:r>
              <a:r>
                <a:rPr lang="de-DE" sz="1700" b="1" baseline="-25000" dirty="0" smtClean="0">
                  <a:solidFill>
                    <a:srgbClr val="000000"/>
                  </a:solidFill>
                </a:rPr>
                <a:t>2</a:t>
              </a:r>
              <a:r>
                <a:rPr lang="de-DE" sz="1700" b="1" dirty="0" smtClean="0">
                  <a:solidFill>
                    <a:srgbClr val="000000"/>
                  </a:solidFill>
                </a:rPr>
                <a:t>-Produktion von globaler Bedeutung.</a:t>
              </a:r>
            </a:p>
          </p:txBody>
        </p:sp>
        <p:sp>
          <p:nvSpPr>
            <p:cNvPr id="32" name="Richtungspfeil 31"/>
            <p:cNvSpPr/>
            <p:nvPr/>
          </p:nvSpPr>
          <p:spPr>
            <a:xfrm rot="5400000">
              <a:off x="4271302" y="4546353"/>
              <a:ext cx="449839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0" name="Gruppierung 39"/>
          <p:cNvGrpSpPr/>
          <p:nvPr/>
        </p:nvGrpSpPr>
        <p:grpSpPr>
          <a:xfrm>
            <a:off x="156693" y="5938354"/>
            <a:ext cx="8821661" cy="804590"/>
            <a:chOff x="156693" y="5938354"/>
            <a:chExt cx="8821661" cy="804590"/>
          </a:xfrm>
        </p:grpSpPr>
        <p:sp>
          <p:nvSpPr>
            <p:cNvPr id="36" name="Richtungspfeil 35"/>
            <p:cNvSpPr/>
            <p:nvPr/>
          </p:nvSpPr>
          <p:spPr>
            <a:xfrm rot="5400000">
              <a:off x="4271303" y="5980203"/>
              <a:ext cx="449839" cy="366141"/>
            </a:xfrm>
            <a:prstGeom prst="homePlate">
              <a:avLst/>
            </a:prstGeom>
            <a:gradFill flip="none" rotWithShape="1">
              <a:gsLst>
                <a:gs pos="49000">
                  <a:schemeClr val="bg1">
                    <a:lumMod val="65000"/>
                  </a:schemeClr>
                </a:gs>
                <a:gs pos="100000">
                  <a:srgbClr val="FFFFFF"/>
                </a:gs>
              </a:gsLst>
              <a:lin ang="10800000" scaled="0"/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8" name="Rechteck 37"/>
            <p:cNvSpPr/>
            <p:nvPr/>
          </p:nvSpPr>
          <p:spPr>
            <a:xfrm>
              <a:off x="156693" y="6388193"/>
              <a:ext cx="8821661" cy="354751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i="1" dirty="0" smtClean="0">
                  <a:solidFill>
                    <a:srgbClr val="000000"/>
                  </a:solidFill>
                </a:rPr>
                <a:t>M5.3:</a:t>
              </a:r>
              <a:r>
                <a:rPr lang="de-DE" sz="1600" b="1" i="1" dirty="0" smtClean="0">
                  <a:solidFill>
                    <a:srgbClr val="000000"/>
                  </a:solidFill>
                </a:rPr>
                <a:t> </a:t>
              </a:r>
              <a:r>
                <a:rPr lang="de-DE" b="1" dirty="0" smtClean="0">
                  <a:solidFill>
                    <a:srgbClr val="000000"/>
                  </a:solidFill>
                </a:rPr>
                <a:t>SELBSTEINSCHÄTZUNGSBOGEN: „Ich kann..:“</a:t>
              </a:r>
              <a:endParaRPr lang="de-DE" sz="1700" b="1" dirty="0" smtClean="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51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faltete Ecke 4"/>
          <p:cNvSpPr/>
          <p:nvPr/>
        </p:nvSpPr>
        <p:spPr>
          <a:xfrm>
            <a:off x="156693" y="218204"/>
            <a:ext cx="8821661" cy="6429969"/>
          </a:xfrm>
          <a:prstGeom prst="foldedCorner">
            <a:avLst/>
          </a:prstGeom>
          <a:gradFill flip="none" rotWithShape="1">
            <a:gsLst>
              <a:gs pos="4000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156693" y="218205"/>
            <a:ext cx="882166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bg1"/>
                </a:solidFill>
              </a:rPr>
              <a:t>Modul 1a:</a:t>
            </a:r>
          </a:p>
          <a:p>
            <a:pPr algn="ctr"/>
            <a:r>
              <a:rPr lang="de-DE" sz="2400" b="1" i="1" dirty="0" smtClean="0">
                <a:solidFill>
                  <a:schemeClr val="bg1"/>
                </a:solidFill>
              </a:rPr>
              <a:t>Pflanzen produzieren in grünen Pflanzenteilen den Nährstoff Stärke</a:t>
            </a:r>
            <a:endParaRPr lang="de-DE" sz="2400" dirty="0" smtClean="0">
              <a:solidFill>
                <a:schemeClr val="bg1"/>
              </a:solidFill>
            </a:endParaRPr>
          </a:p>
          <a:p>
            <a:pPr algn="ctr"/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71" name="Gefaltete Ecke 70"/>
          <p:cNvSpPr/>
          <p:nvPr/>
        </p:nvSpPr>
        <p:spPr>
          <a:xfrm>
            <a:off x="322338" y="1179387"/>
            <a:ext cx="2686191" cy="4419656"/>
          </a:xfrm>
          <a:prstGeom prst="foldedCorner">
            <a:avLst/>
          </a:prstGeom>
          <a:gradFill>
            <a:gsLst>
              <a:gs pos="3400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54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75" name="Gruppierung 74"/>
          <p:cNvGrpSpPr/>
          <p:nvPr/>
        </p:nvGrpSpPr>
        <p:grpSpPr>
          <a:xfrm>
            <a:off x="6096000" y="1179387"/>
            <a:ext cx="2686191" cy="4419656"/>
            <a:chOff x="6096000" y="1179387"/>
            <a:chExt cx="2686191" cy="4419656"/>
          </a:xfrm>
        </p:grpSpPr>
        <p:sp>
          <p:nvSpPr>
            <p:cNvPr id="16" name="Gefaltete Ecke 15"/>
            <p:cNvSpPr/>
            <p:nvPr/>
          </p:nvSpPr>
          <p:spPr>
            <a:xfrm>
              <a:off x="6096000" y="1179387"/>
              <a:ext cx="2686191" cy="4419656"/>
            </a:xfrm>
            <a:prstGeom prst="foldedCorner">
              <a:avLst/>
            </a:prstGeom>
            <a:gradFill flip="none" rotWithShape="1">
              <a:gsLst>
                <a:gs pos="54000">
                  <a:schemeClr val="accent3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6185394" y="1241328"/>
              <a:ext cx="2552625" cy="293502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sz="2400" b="1" dirty="0" smtClean="0">
                  <a:solidFill>
                    <a:schemeClr val="bg1"/>
                  </a:solidFill>
                </a:rPr>
                <a:t>DIFFERENZIERUNG</a:t>
              </a:r>
            </a:p>
            <a:p>
              <a:pPr algn="ctr"/>
              <a:r>
                <a:rPr lang="de-DE" b="1" dirty="0" smtClean="0">
                  <a:solidFill>
                    <a:schemeClr val="bg1"/>
                  </a:solidFill>
                </a:rPr>
                <a:t>• im Material realisiert •</a:t>
              </a:r>
            </a:p>
            <a:p>
              <a:pPr algn="ctr"/>
              <a:endParaRPr lang="de-DE" b="1" dirty="0" smtClean="0">
                <a:solidFill>
                  <a:schemeClr val="bg1"/>
                </a:solidFill>
              </a:endParaRPr>
            </a:p>
            <a:p>
              <a:r>
                <a:rPr lang="de-DE" u="sng" dirty="0" smtClean="0">
                  <a:solidFill>
                    <a:srgbClr val="FFFFFF"/>
                  </a:solidFill>
                </a:rPr>
                <a:t>Individuelle Ansprache</a:t>
              </a:r>
              <a:r>
                <a:rPr lang="de-DE" dirty="0" smtClean="0">
                  <a:solidFill>
                    <a:srgbClr val="FFFFFF"/>
                  </a:solidFill>
                </a:rPr>
                <a:t>: </a:t>
              </a:r>
              <a:r>
                <a:rPr lang="de-DE" dirty="0" err="1" smtClean="0">
                  <a:solidFill>
                    <a:srgbClr val="FFFFFF"/>
                  </a:solidFill>
                </a:rPr>
                <a:t>Placemat-</a:t>
              </a:r>
              <a:r>
                <a:rPr lang="de-DE" dirty="0" smtClean="0">
                  <a:solidFill>
                    <a:srgbClr val="FFFFFF"/>
                  </a:solidFill>
                </a:rPr>
                <a:t> Methode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r>
                <a:rPr lang="de-DE" u="sng" dirty="0" smtClean="0">
                  <a:solidFill>
                    <a:srgbClr val="FFFFFF"/>
                  </a:solidFill>
                </a:rPr>
                <a:t>Leistungsdifferenziert</a:t>
              </a:r>
              <a:r>
                <a:rPr lang="de-DE" dirty="0" smtClean="0">
                  <a:solidFill>
                    <a:srgbClr val="FFFFFF"/>
                  </a:solidFill>
                </a:rPr>
                <a:t>: gestufte Hilfen zum Kompetenzerwerb „Erkenntnisgewinnung </a:t>
              </a:r>
              <a:endParaRPr lang="de-DE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74" name="Gruppierung 73"/>
          <p:cNvGrpSpPr/>
          <p:nvPr/>
        </p:nvGrpSpPr>
        <p:grpSpPr>
          <a:xfrm>
            <a:off x="3189357" y="1179387"/>
            <a:ext cx="2686191" cy="4419656"/>
            <a:chOff x="3189357" y="1179387"/>
            <a:chExt cx="2686191" cy="4419656"/>
          </a:xfrm>
        </p:grpSpPr>
        <p:sp>
          <p:nvSpPr>
            <p:cNvPr id="70" name="Gefaltete Ecke 69"/>
            <p:cNvSpPr/>
            <p:nvPr/>
          </p:nvSpPr>
          <p:spPr>
            <a:xfrm>
              <a:off x="3189357" y="1179387"/>
              <a:ext cx="2686191" cy="4419656"/>
            </a:xfrm>
            <a:prstGeom prst="foldedCorner">
              <a:avLst/>
            </a:prstGeom>
            <a:gradFill flip="none" rotWithShape="1">
              <a:gsLst>
                <a:gs pos="44000">
                  <a:schemeClr val="accent2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2" name="Textfeld 71"/>
            <p:cNvSpPr txBox="1"/>
            <p:nvPr/>
          </p:nvSpPr>
          <p:spPr>
            <a:xfrm>
              <a:off x="3189357" y="1272106"/>
              <a:ext cx="2686191" cy="2842693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ERKENNTNISGEWINNUNG</a:t>
              </a:r>
            </a:p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• Kompetenzzuwachs •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r>
                <a:rPr lang="de-DE" dirty="0" smtClean="0">
                  <a:solidFill>
                    <a:srgbClr val="FFFFFF"/>
                  </a:solidFill>
                </a:rPr>
                <a:t>Die </a:t>
              </a:r>
              <a:r>
                <a:rPr lang="de-DE" dirty="0" err="1" smtClean="0">
                  <a:solidFill>
                    <a:srgbClr val="FFFFFF"/>
                  </a:solidFill>
                </a:rPr>
                <a:t>SuS</a:t>
              </a:r>
              <a:r>
                <a:rPr lang="de-DE" dirty="0" smtClean="0">
                  <a:solidFill>
                    <a:srgbClr val="FFFFFF"/>
                  </a:solidFill>
                </a:rPr>
                <a:t> kennen die Schritte </a:t>
              </a:r>
              <a:r>
                <a:rPr lang="de-DE" dirty="0">
                  <a:solidFill>
                    <a:srgbClr val="FFFFFF"/>
                  </a:solidFill>
                </a:rPr>
                <a:t>des </a:t>
              </a:r>
              <a:r>
                <a:rPr lang="de-DE" dirty="0" smtClean="0">
                  <a:solidFill>
                    <a:srgbClr val="FFFFFF"/>
                  </a:solidFill>
                </a:rPr>
                <a:t>Erkenntnisweges. </a:t>
              </a:r>
            </a:p>
            <a:p>
              <a:endParaRPr lang="de-DE" dirty="0">
                <a:solidFill>
                  <a:srgbClr val="FFFFFF"/>
                </a:solidFill>
              </a:endParaRPr>
            </a:p>
            <a:p>
              <a:r>
                <a:rPr lang="de-DE" dirty="0" smtClean="0">
                  <a:solidFill>
                    <a:srgbClr val="FFFFFF"/>
                  </a:solidFill>
                </a:rPr>
                <a:t>Die </a:t>
              </a:r>
              <a:r>
                <a:rPr lang="de-DE" dirty="0" err="1" smtClean="0">
                  <a:solidFill>
                    <a:srgbClr val="FFFFFF"/>
                  </a:solidFill>
                </a:rPr>
                <a:t>SuS</a:t>
              </a:r>
              <a:r>
                <a:rPr lang="de-DE" dirty="0" smtClean="0">
                  <a:solidFill>
                    <a:srgbClr val="FFFFFF"/>
                  </a:solidFill>
                </a:rPr>
                <a:t> üben Teilkompetenzen (Frage, Vermutung</a:t>
              </a:r>
              <a:r>
                <a:rPr lang="de-DE" dirty="0">
                  <a:solidFill>
                    <a:srgbClr val="FFFFFF"/>
                  </a:solidFill>
                </a:rPr>
                <a:t>, </a:t>
              </a:r>
              <a:r>
                <a:rPr lang="de-DE" dirty="0" smtClean="0">
                  <a:solidFill>
                    <a:srgbClr val="FFFFFF"/>
                  </a:solidFill>
                </a:rPr>
                <a:t>Planung, </a:t>
              </a:r>
              <a:r>
                <a:rPr lang="de-DE" dirty="0">
                  <a:solidFill>
                    <a:srgbClr val="FFFFFF"/>
                  </a:solidFill>
                </a:rPr>
                <a:t>Auswertung</a:t>
              </a:r>
              <a:r>
                <a:rPr lang="de-DE" dirty="0" smtClean="0">
                  <a:solidFill>
                    <a:srgbClr val="FFFFFF"/>
                  </a:solidFill>
                </a:rPr>
                <a:t>) ein. </a:t>
              </a:r>
              <a:endParaRPr lang="de-DE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73" name="Textfeld 72"/>
          <p:cNvSpPr txBox="1"/>
          <p:nvPr/>
        </p:nvSpPr>
        <p:spPr>
          <a:xfrm>
            <a:off x="322338" y="1272106"/>
            <a:ext cx="2686191" cy="22886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de-DE" b="1" dirty="0" smtClean="0">
                <a:solidFill>
                  <a:srgbClr val="FFFFFF"/>
                </a:solidFill>
              </a:rPr>
              <a:t>FACHWISSEN</a:t>
            </a:r>
          </a:p>
          <a:p>
            <a:pPr algn="ctr"/>
            <a:r>
              <a:rPr lang="de-DE" b="1" dirty="0" smtClean="0">
                <a:solidFill>
                  <a:srgbClr val="FFFFFF"/>
                </a:solidFill>
              </a:rPr>
              <a:t>• neue mentale Konzepte •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 smtClean="0">
                <a:solidFill>
                  <a:srgbClr val="FFFFFF"/>
                </a:solidFill>
              </a:rPr>
              <a:t>Grüne Pflanzenteile </a:t>
            </a:r>
            <a:r>
              <a:rPr lang="de-DE" dirty="0">
                <a:solidFill>
                  <a:srgbClr val="FFFFFF"/>
                </a:solidFill>
              </a:rPr>
              <a:t>produzieren Stärke</a:t>
            </a:r>
            <a:r>
              <a:rPr lang="de-DE" dirty="0" smtClean="0">
                <a:solidFill>
                  <a:srgbClr val="FFFFFF"/>
                </a:solidFill>
              </a:rPr>
              <a:t>.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 smtClean="0">
                <a:solidFill>
                  <a:srgbClr val="FFFFFF"/>
                </a:solidFill>
              </a:rPr>
              <a:t>Dazu </a:t>
            </a:r>
            <a:r>
              <a:rPr lang="de-DE" dirty="0">
                <a:solidFill>
                  <a:srgbClr val="FFFFFF"/>
                </a:solidFill>
              </a:rPr>
              <a:t>ist Licht und Blattgrün notwendig. </a:t>
            </a:r>
            <a:endParaRPr lang="de-DE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faltete Ecke 4"/>
          <p:cNvSpPr/>
          <p:nvPr/>
        </p:nvSpPr>
        <p:spPr>
          <a:xfrm>
            <a:off x="156693" y="218204"/>
            <a:ext cx="8821661" cy="6429969"/>
          </a:xfrm>
          <a:prstGeom prst="foldedCorner">
            <a:avLst/>
          </a:prstGeom>
          <a:gradFill flip="none" rotWithShape="1">
            <a:gsLst>
              <a:gs pos="4000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156693" y="218205"/>
            <a:ext cx="88216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bg1"/>
                </a:solidFill>
              </a:rPr>
              <a:t>Modul 2:</a:t>
            </a:r>
          </a:p>
          <a:p>
            <a:pPr algn="ctr"/>
            <a:r>
              <a:rPr lang="de-DE" sz="2400" b="1" i="1" dirty="0" smtClean="0">
                <a:solidFill>
                  <a:srgbClr val="FFFFFF"/>
                </a:solidFill>
              </a:rPr>
              <a:t>Aus Wasser und CO</a:t>
            </a:r>
            <a:r>
              <a:rPr lang="de-DE" sz="2400" b="1" i="1" baseline="-25000" dirty="0" smtClean="0">
                <a:solidFill>
                  <a:srgbClr val="FFFFFF"/>
                </a:solidFill>
              </a:rPr>
              <a:t>2</a:t>
            </a:r>
            <a:r>
              <a:rPr lang="de-DE" sz="2400" b="1" i="1" dirty="0" smtClean="0">
                <a:solidFill>
                  <a:srgbClr val="FFFFFF"/>
                </a:solidFill>
              </a:rPr>
              <a:t> erzeugen Pflanzen Stärke und Sauerstoff</a:t>
            </a:r>
            <a:r>
              <a:rPr lang="de-DE" sz="2400" dirty="0" smtClean="0">
                <a:solidFill>
                  <a:srgbClr val="FFFFFF"/>
                </a:solidFill>
              </a:rPr>
              <a:t> 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71" name="Gefaltete Ecke 70"/>
          <p:cNvSpPr/>
          <p:nvPr/>
        </p:nvSpPr>
        <p:spPr>
          <a:xfrm>
            <a:off x="322338" y="1179387"/>
            <a:ext cx="2686191" cy="4419656"/>
          </a:xfrm>
          <a:prstGeom prst="foldedCorner">
            <a:avLst/>
          </a:prstGeom>
          <a:gradFill>
            <a:gsLst>
              <a:gs pos="3400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54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" name="Gruppierung 74"/>
          <p:cNvGrpSpPr/>
          <p:nvPr/>
        </p:nvGrpSpPr>
        <p:grpSpPr>
          <a:xfrm>
            <a:off x="6096000" y="1179387"/>
            <a:ext cx="2686191" cy="4419656"/>
            <a:chOff x="6096000" y="1179387"/>
            <a:chExt cx="2686191" cy="4419656"/>
          </a:xfrm>
        </p:grpSpPr>
        <p:sp>
          <p:nvSpPr>
            <p:cNvPr id="16" name="Gefaltete Ecke 15"/>
            <p:cNvSpPr/>
            <p:nvPr/>
          </p:nvSpPr>
          <p:spPr>
            <a:xfrm>
              <a:off x="6096000" y="1179387"/>
              <a:ext cx="2686191" cy="4419656"/>
            </a:xfrm>
            <a:prstGeom prst="foldedCorner">
              <a:avLst/>
            </a:prstGeom>
            <a:gradFill flip="none" rotWithShape="1">
              <a:gsLst>
                <a:gs pos="55000">
                  <a:schemeClr val="accent3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6185394" y="1241328"/>
              <a:ext cx="2552625" cy="37044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srgbClr val="FFFFFF"/>
                  </a:solidFill>
                </a:rPr>
                <a:t>DIFFERENZIERUNG</a:t>
              </a:r>
            </a:p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• im Material realisiert •</a:t>
              </a:r>
            </a:p>
            <a:p>
              <a:pPr algn="ctr"/>
              <a:endParaRPr lang="de-DE" b="1" dirty="0" smtClean="0">
                <a:solidFill>
                  <a:srgbClr val="FFFFFF"/>
                </a:solidFill>
              </a:endParaRPr>
            </a:p>
            <a:p>
              <a:r>
                <a:rPr lang="de-DE" u="sng" dirty="0">
                  <a:solidFill>
                    <a:srgbClr val="FFFFFF"/>
                  </a:solidFill>
                </a:rPr>
                <a:t>inhaltlich</a:t>
              </a:r>
              <a:r>
                <a:rPr lang="de-DE" dirty="0">
                  <a:solidFill>
                    <a:srgbClr val="FFFFFF"/>
                  </a:solidFill>
                </a:rPr>
                <a:t>: </a:t>
              </a:r>
              <a:r>
                <a:rPr lang="de-DE" dirty="0" err="1">
                  <a:solidFill>
                    <a:srgbClr val="FFFFFF"/>
                  </a:solidFill>
                </a:rPr>
                <a:t>SuS</a:t>
              </a:r>
              <a:r>
                <a:rPr lang="de-DE" dirty="0" smtClean="0">
                  <a:solidFill>
                    <a:srgbClr val="FFFFFF"/>
                  </a:solidFill>
                </a:rPr>
                <a:t> üben unterschiedliche Schritte </a:t>
              </a:r>
              <a:r>
                <a:rPr lang="de-DE" dirty="0">
                  <a:solidFill>
                    <a:srgbClr val="FFFFFF"/>
                  </a:solidFill>
                </a:rPr>
                <a:t>des </a:t>
              </a:r>
              <a:r>
                <a:rPr lang="de-DE" dirty="0" smtClean="0">
                  <a:solidFill>
                    <a:srgbClr val="FFFFFF"/>
                  </a:solidFill>
                </a:rPr>
                <a:t>Erkenntnisweges ein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r>
                <a:rPr lang="de-DE" u="sng" dirty="0">
                  <a:solidFill>
                    <a:srgbClr val="FFFFFF"/>
                  </a:solidFill>
                </a:rPr>
                <a:t>n</a:t>
              </a:r>
              <a:r>
                <a:rPr lang="de-DE" u="sng" dirty="0" smtClean="0">
                  <a:solidFill>
                    <a:srgbClr val="FFFFFF"/>
                  </a:solidFill>
                </a:rPr>
                <a:t>ach Leistung</a:t>
              </a:r>
              <a:r>
                <a:rPr lang="de-DE" dirty="0" smtClean="0">
                  <a:solidFill>
                    <a:srgbClr val="FFFFFF"/>
                  </a:solidFill>
                </a:rPr>
                <a:t>: Übungen in </a:t>
              </a:r>
              <a:r>
                <a:rPr lang="de-DE" dirty="0">
                  <a:solidFill>
                    <a:srgbClr val="FFFFFF"/>
                  </a:solidFill>
                </a:rPr>
                <a:t>zwei </a:t>
              </a:r>
              <a:r>
                <a:rPr lang="de-DE" dirty="0" smtClean="0">
                  <a:solidFill>
                    <a:srgbClr val="FFFFFF"/>
                  </a:solidFill>
                </a:rPr>
                <a:t>unterschiedlichen Niveaus, die jeweils durch Denkanstöße </a:t>
              </a:r>
              <a:r>
                <a:rPr lang="de-DE" sz="1600" dirty="0" smtClean="0">
                  <a:solidFill>
                    <a:srgbClr val="FFFFFF"/>
                  </a:solidFill>
                </a:rPr>
                <a:t>(„</a:t>
              </a:r>
              <a:r>
                <a:rPr lang="de-DE" sz="1600" dirty="0" err="1" smtClean="0">
                  <a:solidFill>
                    <a:srgbClr val="FFFFFF"/>
                  </a:solidFill>
                </a:rPr>
                <a:t>Hilfekärt-chen</a:t>
              </a:r>
              <a:r>
                <a:rPr lang="de-DE" sz="1600" dirty="0" smtClean="0">
                  <a:solidFill>
                    <a:srgbClr val="FFFFFF"/>
                  </a:solidFill>
                </a:rPr>
                <a:t>“) </a:t>
              </a:r>
              <a:r>
                <a:rPr lang="de-DE" dirty="0" smtClean="0">
                  <a:solidFill>
                    <a:srgbClr val="FFFFFF"/>
                  </a:solidFill>
                </a:rPr>
                <a:t>unterstützt werden. </a:t>
              </a:r>
              <a:endParaRPr lang="de-DE" b="1" dirty="0" smtClean="0">
                <a:solidFill>
                  <a:srgbClr val="FFFFFF"/>
                </a:solidFill>
              </a:endParaRPr>
            </a:p>
            <a:p>
              <a:r>
                <a:rPr lang="de-DE" dirty="0" smtClean="0">
                  <a:solidFill>
                    <a:srgbClr val="FFFFFF"/>
                  </a:solidFill>
                </a:rPr>
                <a:t> </a:t>
              </a:r>
              <a:endParaRPr lang="de-DE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uppierung 73"/>
          <p:cNvGrpSpPr/>
          <p:nvPr/>
        </p:nvGrpSpPr>
        <p:grpSpPr>
          <a:xfrm>
            <a:off x="3189357" y="1179387"/>
            <a:ext cx="2686191" cy="4419656"/>
            <a:chOff x="3189357" y="1179387"/>
            <a:chExt cx="2686191" cy="4419656"/>
          </a:xfrm>
        </p:grpSpPr>
        <p:sp>
          <p:nvSpPr>
            <p:cNvPr id="70" name="Gefaltete Ecke 69"/>
            <p:cNvSpPr/>
            <p:nvPr/>
          </p:nvSpPr>
          <p:spPr>
            <a:xfrm>
              <a:off x="3189357" y="1179387"/>
              <a:ext cx="2686191" cy="4419656"/>
            </a:xfrm>
            <a:prstGeom prst="foldedCorner">
              <a:avLst/>
            </a:prstGeom>
            <a:gradFill>
              <a:gsLst>
                <a:gs pos="50000">
                  <a:schemeClr val="accent2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2" name="Textfeld 71"/>
            <p:cNvSpPr txBox="1"/>
            <p:nvPr/>
          </p:nvSpPr>
          <p:spPr>
            <a:xfrm>
              <a:off x="3189357" y="1272106"/>
              <a:ext cx="2686191" cy="2565694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ERKENNTNISGEWINNUNG</a:t>
              </a:r>
            </a:p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• Kompetenzzuwachs •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r>
                <a:rPr lang="de-DE" dirty="0">
                  <a:solidFill>
                    <a:srgbClr val="FFFFFF"/>
                  </a:solidFill>
                </a:rPr>
                <a:t>Die</a:t>
              </a:r>
              <a:r>
                <a:rPr lang="de-DE" dirty="0" smtClean="0">
                  <a:solidFill>
                    <a:srgbClr val="FFFFFF"/>
                  </a:solidFill>
                </a:rPr>
                <a:t> Schritte </a:t>
              </a:r>
              <a:r>
                <a:rPr lang="de-DE" dirty="0">
                  <a:solidFill>
                    <a:srgbClr val="FFFFFF"/>
                  </a:solidFill>
                </a:rPr>
                <a:t>des </a:t>
              </a:r>
              <a:r>
                <a:rPr lang="de-DE" dirty="0" err="1" smtClean="0">
                  <a:solidFill>
                    <a:srgbClr val="FFFFFF"/>
                  </a:solidFill>
                </a:rPr>
                <a:t>Erkenntnis-weges</a:t>
              </a:r>
              <a:r>
                <a:rPr lang="de-DE" dirty="0" smtClean="0">
                  <a:solidFill>
                    <a:srgbClr val="FFFFFF"/>
                  </a:solidFill>
                </a:rPr>
                <a:t> </a:t>
              </a:r>
              <a:r>
                <a:rPr lang="de-DE" dirty="0">
                  <a:solidFill>
                    <a:srgbClr val="FFFFFF"/>
                  </a:solidFill>
                </a:rPr>
                <a:t>(Frage &amp; Vermutung, Planung eines </a:t>
              </a:r>
              <a:r>
                <a:rPr lang="de-DE" dirty="0" err="1" smtClean="0">
                  <a:solidFill>
                    <a:srgbClr val="FFFFFF"/>
                  </a:solidFill>
                </a:rPr>
                <a:t>Experimen-tes</a:t>
              </a:r>
              <a:r>
                <a:rPr lang="de-DE" dirty="0">
                  <a:solidFill>
                    <a:srgbClr val="FFFFFF"/>
                  </a:solidFill>
                </a:rPr>
                <a:t>, </a:t>
              </a:r>
              <a:r>
                <a:rPr lang="de-DE" dirty="0" smtClean="0">
                  <a:solidFill>
                    <a:srgbClr val="FFFFFF"/>
                  </a:solidFill>
                </a:rPr>
                <a:t>Ergebnis &amp; </a:t>
              </a:r>
              <a:r>
                <a:rPr lang="de-DE" dirty="0">
                  <a:solidFill>
                    <a:srgbClr val="FFFFFF"/>
                  </a:solidFill>
                </a:rPr>
                <a:t>Auswertung) werden gezielt eingeübt. </a:t>
              </a:r>
              <a:endParaRPr lang="de-DE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73" name="Textfeld 72"/>
          <p:cNvSpPr txBox="1"/>
          <p:nvPr/>
        </p:nvSpPr>
        <p:spPr>
          <a:xfrm>
            <a:off x="322338" y="1272106"/>
            <a:ext cx="2686191" cy="339669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de-DE" b="1" dirty="0" smtClean="0">
                <a:solidFill>
                  <a:srgbClr val="FFFFFF"/>
                </a:solidFill>
              </a:rPr>
              <a:t>FACHWISSEN</a:t>
            </a:r>
          </a:p>
          <a:p>
            <a:pPr algn="ctr"/>
            <a:r>
              <a:rPr lang="de-DE" b="1" dirty="0" smtClean="0">
                <a:solidFill>
                  <a:srgbClr val="FFFFFF"/>
                </a:solidFill>
              </a:rPr>
              <a:t>• neue mentale Konzepte •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 smtClean="0">
                <a:solidFill>
                  <a:srgbClr val="FFFFFF"/>
                </a:solidFill>
              </a:rPr>
              <a:t>Aus Wasser und CO</a:t>
            </a:r>
            <a:r>
              <a:rPr lang="de-DE" baseline="-25000" dirty="0" smtClean="0">
                <a:solidFill>
                  <a:srgbClr val="FFFFFF"/>
                </a:solidFill>
              </a:rPr>
              <a:t>2</a:t>
            </a:r>
            <a:r>
              <a:rPr lang="de-DE" dirty="0" smtClean="0">
                <a:solidFill>
                  <a:srgbClr val="FFFFFF"/>
                </a:solidFill>
              </a:rPr>
              <a:t> </a:t>
            </a:r>
            <a:r>
              <a:rPr lang="de-DE" dirty="0" smtClean="0">
                <a:solidFill>
                  <a:srgbClr val="FFFFFF"/>
                </a:solidFill>
                <a:sym typeface="Wingdings"/>
              </a:rPr>
              <a:t>wird Stärke und Sauerstoff</a:t>
            </a:r>
            <a:endParaRPr lang="de-DE" baseline="-25000" dirty="0" smtClean="0">
              <a:solidFill>
                <a:srgbClr val="FFFFFF"/>
              </a:solidFill>
              <a:sym typeface="Wingdings"/>
            </a:endParaRP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 smtClean="0">
                <a:solidFill>
                  <a:srgbClr val="FFFFFF"/>
                </a:solidFill>
              </a:rPr>
              <a:t>Durch FS bauen Pflanzen Biomasse auf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 smtClean="0">
                <a:solidFill>
                  <a:srgbClr val="FFFFFF"/>
                </a:solidFill>
              </a:rPr>
              <a:t>Die </a:t>
            </a:r>
            <a:r>
              <a:rPr lang="de-DE" dirty="0">
                <a:solidFill>
                  <a:srgbClr val="FFFFFF"/>
                </a:solidFill>
              </a:rPr>
              <a:t>Sauerstoffproduktion von Pflanzen lässt sich nachweisen</a:t>
            </a:r>
            <a:r>
              <a:rPr lang="de-DE" dirty="0" smtClean="0">
                <a:solidFill>
                  <a:srgbClr val="FFFFFF"/>
                </a:solidFill>
              </a:rPr>
              <a:t>. </a:t>
            </a:r>
            <a:endParaRPr lang="de-DE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faltete Ecke 4"/>
          <p:cNvSpPr/>
          <p:nvPr/>
        </p:nvSpPr>
        <p:spPr>
          <a:xfrm>
            <a:off x="156693" y="218204"/>
            <a:ext cx="8821661" cy="6429969"/>
          </a:xfrm>
          <a:prstGeom prst="foldedCorner">
            <a:avLst/>
          </a:prstGeom>
          <a:gradFill flip="none" rotWithShape="1">
            <a:gsLst>
              <a:gs pos="4000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156693" y="218205"/>
            <a:ext cx="882166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bg1"/>
                </a:solidFill>
              </a:rPr>
              <a:t>Modul 3:</a:t>
            </a:r>
          </a:p>
          <a:p>
            <a:pPr algn="ctr"/>
            <a:r>
              <a:rPr lang="de-DE" sz="2200" b="1" i="1" dirty="0" smtClean="0">
                <a:solidFill>
                  <a:srgbClr val="FFFFFF"/>
                </a:solidFill>
              </a:rPr>
              <a:t>Der Aufbau eines Laubblattes passt gut zu den Anforderungen der FS</a:t>
            </a:r>
            <a:endParaRPr lang="de-DE" sz="2200" dirty="0">
              <a:solidFill>
                <a:schemeClr val="bg1"/>
              </a:solidFill>
            </a:endParaRPr>
          </a:p>
        </p:txBody>
      </p:sp>
      <p:sp>
        <p:nvSpPr>
          <p:cNvPr id="71" name="Gefaltete Ecke 70"/>
          <p:cNvSpPr/>
          <p:nvPr/>
        </p:nvSpPr>
        <p:spPr>
          <a:xfrm>
            <a:off x="322338" y="1179387"/>
            <a:ext cx="2686191" cy="4419656"/>
          </a:xfrm>
          <a:prstGeom prst="foldedCorner">
            <a:avLst/>
          </a:prstGeom>
          <a:gradFill>
            <a:gsLst>
              <a:gs pos="3400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54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" name="Gruppierung 74"/>
          <p:cNvGrpSpPr/>
          <p:nvPr/>
        </p:nvGrpSpPr>
        <p:grpSpPr>
          <a:xfrm>
            <a:off x="6096000" y="1179387"/>
            <a:ext cx="2686191" cy="4419656"/>
            <a:chOff x="6096000" y="1179387"/>
            <a:chExt cx="2686191" cy="4419656"/>
          </a:xfrm>
        </p:grpSpPr>
        <p:sp>
          <p:nvSpPr>
            <p:cNvPr id="16" name="Gefaltete Ecke 15"/>
            <p:cNvSpPr/>
            <p:nvPr/>
          </p:nvSpPr>
          <p:spPr>
            <a:xfrm>
              <a:off x="6096000" y="1179387"/>
              <a:ext cx="2686191" cy="4419656"/>
            </a:xfrm>
            <a:prstGeom prst="foldedCorner">
              <a:avLst/>
            </a:prstGeom>
            <a:gradFill>
              <a:gsLst>
                <a:gs pos="55000">
                  <a:schemeClr val="accent3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6185394" y="1241328"/>
              <a:ext cx="2552625" cy="3612134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srgbClr val="FFFFFF"/>
                  </a:solidFill>
                </a:rPr>
                <a:t>DIFFERENZIERUNG</a:t>
              </a:r>
            </a:p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• im Material realisiert •</a:t>
              </a:r>
            </a:p>
            <a:p>
              <a:pPr algn="ctr"/>
              <a:endParaRPr lang="de-DE" b="1" dirty="0" smtClean="0">
                <a:solidFill>
                  <a:srgbClr val="FFFFFF"/>
                </a:solidFill>
              </a:endParaRPr>
            </a:p>
            <a:p>
              <a:r>
                <a:rPr lang="de-DE" u="sng" dirty="0" smtClean="0">
                  <a:solidFill>
                    <a:srgbClr val="FFFFFF"/>
                  </a:solidFill>
                </a:rPr>
                <a:t>nach Leistung</a:t>
              </a:r>
              <a:r>
                <a:rPr lang="de-DE" dirty="0" smtClean="0">
                  <a:solidFill>
                    <a:srgbClr val="FFFFFF"/>
                  </a:solidFill>
                </a:rPr>
                <a:t>: Erarbeitung </a:t>
              </a:r>
              <a:r>
                <a:rPr lang="de-DE" dirty="0">
                  <a:solidFill>
                    <a:srgbClr val="FFFFFF"/>
                  </a:solidFill>
                </a:rPr>
                <a:t>des </a:t>
              </a:r>
              <a:r>
                <a:rPr lang="de-DE" dirty="0" smtClean="0">
                  <a:solidFill>
                    <a:srgbClr val="FFFFFF"/>
                  </a:solidFill>
                </a:rPr>
                <a:t>Blattaufbaus auf verschiedenen Lernwegen (direkte  Instruktion vs. Eigenbeobachtung)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r>
                <a:rPr lang="de-DE" u="sng" dirty="0" smtClean="0">
                  <a:solidFill>
                    <a:srgbClr val="FFFFFF"/>
                  </a:solidFill>
                </a:rPr>
                <a:t>Wahlangebot</a:t>
              </a:r>
              <a:r>
                <a:rPr lang="de-DE" dirty="0" smtClean="0">
                  <a:solidFill>
                    <a:srgbClr val="FFFFFF"/>
                  </a:solidFill>
                </a:rPr>
                <a:t>: </a:t>
              </a:r>
              <a:r>
                <a:rPr lang="de-DE" dirty="0" err="1" smtClean="0">
                  <a:solidFill>
                    <a:srgbClr val="FFFFFF"/>
                  </a:solidFill>
                </a:rPr>
                <a:t>enrichment</a:t>
              </a:r>
              <a:r>
                <a:rPr lang="de-DE" dirty="0" smtClean="0">
                  <a:solidFill>
                    <a:srgbClr val="FFFFFF"/>
                  </a:solidFill>
                </a:rPr>
                <a:t> durch Zusatzaufgaben </a:t>
              </a:r>
              <a:r>
                <a:rPr lang="de-DE" sz="1500" dirty="0" smtClean="0">
                  <a:solidFill>
                    <a:srgbClr val="FFFFFF"/>
                  </a:solidFill>
                </a:rPr>
                <a:t>(z.B. Erkenntnisweg Vergleichen  [Lage der </a:t>
              </a:r>
              <a:r>
                <a:rPr lang="de-DE" sz="1500" dirty="0" err="1" smtClean="0">
                  <a:solidFill>
                    <a:srgbClr val="FFFFFF"/>
                  </a:solidFill>
                </a:rPr>
                <a:t>Stomata</a:t>
              </a:r>
              <a:r>
                <a:rPr lang="de-DE" sz="1500" dirty="0" smtClean="0">
                  <a:solidFill>
                    <a:srgbClr val="FFFFFF"/>
                  </a:solidFill>
                </a:rPr>
                <a:t>])</a:t>
              </a:r>
              <a:endParaRPr lang="de-DE" sz="15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uppierung 73"/>
          <p:cNvGrpSpPr/>
          <p:nvPr/>
        </p:nvGrpSpPr>
        <p:grpSpPr>
          <a:xfrm>
            <a:off x="3189357" y="1179387"/>
            <a:ext cx="2686191" cy="4419656"/>
            <a:chOff x="3189357" y="1179387"/>
            <a:chExt cx="2686191" cy="4419656"/>
          </a:xfrm>
        </p:grpSpPr>
        <p:sp>
          <p:nvSpPr>
            <p:cNvPr id="70" name="Gefaltete Ecke 69"/>
            <p:cNvSpPr/>
            <p:nvPr/>
          </p:nvSpPr>
          <p:spPr>
            <a:xfrm>
              <a:off x="3189357" y="1179387"/>
              <a:ext cx="2686191" cy="4419656"/>
            </a:xfrm>
            <a:prstGeom prst="foldedCorner">
              <a:avLst/>
            </a:prstGeom>
            <a:gradFill flip="none" rotWithShape="1">
              <a:gsLst>
                <a:gs pos="55000">
                  <a:schemeClr val="accent2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2" name="Textfeld 71"/>
            <p:cNvSpPr txBox="1"/>
            <p:nvPr/>
          </p:nvSpPr>
          <p:spPr>
            <a:xfrm>
              <a:off x="3189357" y="1272106"/>
              <a:ext cx="2686191" cy="2011696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ERKENNTNISGEWINNUNG</a:t>
              </a:r>
            </a:p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• Kompetenzzuwachs •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r>
                <a:rPr lang="de-DE" dirty="0" smtClean="0">
                  <a:solidFill>
                    <a:srgbClr val="FFFFFF"/>
                  </a:solidFill>
                </a:rPr>
                <a:t>Auch „Beobachten“  und „Vergleichen“ sind Wege der Erkenntnisgewinnung in der Biologie</a:t>
              </a:r>
              <a:endParaRPr lang="de-DE" sz="16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73" name="Textfeld 72"/>
          <p:cNvSpPr txBox="1"/>
          <p:nvPr/>
        </p:nvSpPr>
        <p:spPr>
          <a:xfrm>
            <a:off x="322338" y="1272106"/>
            <a:ext cx="2686191" cy="336591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de-DE" b="1" dirty="0" smtClean="0">
                <a:solidFill>
                  <a:srgbClr val="FFFFFF"/>
                </a:solidFill>
              </a:rPr>
              <a:t>FACHWISSEN</a:t>
            </a:r>
          </a:p>
          <a:p>
            <a:pPr algn="ctr"/>
            <a:r>
              <a:rPr lang="de-DE" b="1" dirty="0" smtClean="0">
                <a:solidFill>
                  <a:srgbClr val="FFFFFF"/>
                </a:solidFill>
              </a:rPr>
              <a:t>• neue mentale Konzepte •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sz="1600" dirty="0" smtClean="0">
                <a:solidFill>
                  <a:srgbClr val="FFFFFF"/>
                </a:solidFill>
              </a:rPr>
              <a:t>Wortgleichung d. Fotosynthese:</a:t>
            </a:r>
          </a:p>
          <a:p>
            <a:r>
              <a:rPr lang="de-DE" sz="1600" dirty="0" smtClean="0">
                <a:solidFill>
                  <a:srgbClr val="FFFFFF"/>
                </a:solidFill>
              </a:rPr>
              <a:t>Wasser </a:t>
            </a:r>
            <a:r>
              <a:rPr lang="de-DE" dirty="0" smtClean="0">
                <a:solidFill>
                  <a:srgbClr val="FFFFFF"/>
                </a:solidFill>
              </a:rPr>
              <a:t>+ CO</a:t>
            </a:r>
            <a:r>
              <a:rPr lang="de-DE" baseline="-25000" dirty="0" smtClean="0">
                <a:solidFill>
                  <a:srgbClr val="FFFFFF"/>
                </a:solidFill>
              </a:rPr>
              <a:t>2</a:t>
            </a:r>
            <a:r>
              <a:rPr lang="de-DE" dirty="0" smtClean="0">
                <a:solidFill>
                  <a:srgbClr val="FFFFFF"/>
                </a:solidFill>
              </a:rPr>
              <a:t> </a:t>
            </a:r>
            <a:r>
              <a:rPr lang="de-DE" dirty="0" smtClean="0">
                <a:solidFill>
                  <a:srgbClr val="FFFFFF"/>
                </a:solidFill>
                <a:sym typeface="Wingdings"/>
              </a:rPr>
              <a:t> </a:t>
            </a:r>
            <a:r>
              <a:rPr lang="de-DE" sz="1600" dirty="0" smtClean="0">
                <a:solidFill>
                  <a:srgbClr val="FFFFFF"/>
                </a:solidFill>
                <a:sym typeface="Wingdings"/>
              </a:rPr>
              <a:t>Glucose </a:t>
            </a:r>
            <a:r>
              <a:rPr lang="de-DE" dirty="0" smtClean="0">
                <a:solidFill>
                  <a:srgbClr val="FFFFFF"/>
                </a:solidFill>
                <a:sym typeface="Wingdings"/>
              </a:rPr>
              <a:t>+ O</a:t>
            </a:r>
            <a:r>
              <a:rPr lang="de-DE" baseline="-25000" dirty="0" smtClean="0">
                <a:solidFill>
                  <a:srgbClr val="FFFFFF"/>
                </a:solidFill>
                <a:sym typeface="Wingdings"/>
              </a:rPr>
              <a:t>2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 smtClean="0">
                <a:solidFill>
                  <a:srgbClr val="FFFFFF"/>
                </a:solidFill>
              </a:rPr>
              <a:t>Glucose kann als Stärke eingelagert werden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 smtClean="0">
                <a:solidFill>
                  <a:srgbClr val="FFFFFF"/>
                </a:solidFill>
              </a:rPr>
              <a:t>Struktur </a:t>
            </a:r>
            <a:r>
              <a:rPr lang="de-DE" dirty="0">
                <a:solidFill>
                  <a:srgbClr val="FFFFFF"/>
                </a:solidFill>
              </a:rPr>
              <a:t>und Funktion des Blattes hängen zusammen. </a:t>
            </a:r>
            <a:endParaRPr lang="de-DE" dirty="0" smtClean="0">
              <a:solidFill>
                <a:srgbClr val="FFFFFF"/>
              </a:solidFill>
            </a:endParaRPr>
          </a:p>
          <a:p>
            <a:endParaRPr lang="de-DE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faltete Ecke 4"/>
          <p:cNvSpPr/>
          <p:nvPr/>
        </p:nvSpPr>
        <p:spPr>
          <a:xfrm>
            <a:off x="156693" y="218204"/>
            <a:ext cx="8821661" cy="6429969"/>
          </a:xfrm>
          <a:prstGeom prst="foldedCorner">
            <a:avLst/>
          </a:prstGeom>
          <a:gradFill flip="none" rotWithShape="1">
            <a:gsLst>
              <a:gs pos="40000">
                <a:schemeClr val="tx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/>
          <a:lstStyle/>
          <a:p>
            <a:pPr>
              <a:spcAft>
                <a:spcPts val="600"/>
              </a:spcAft>
            </a:pPr>
            <a:endParaRPr lang="de-DE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156693" y="218205"/>
            <a:ext cx="88216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solidFill>
                  <a:schemeClr val="bg1"/>
                </a:solidFill>
              </a:rPr>
              <a:t>Modul 4:</a:t>
            </a:r>
          </a:p>
          <a:p>
            <a:pPr algn="ctr"/>
            <a:r>
              <a:rPr lang="de-DE" sz="2400" b="1" i="1" dirty="0" smtClean="0">
                <a:solidFill>
                  <a:srgbClr val="FFFFFF"/>
                </a:solidFill>
              </a:rPr>
              <a:t>Die Fotosyntheserate hängt von verschiedenen Faktoren ab</a:t>
            </a:r>
            <a:r>
              <a:rPr lang="de-DE" sz="2400" dirty="0" smtClean="0">
                <a:solidFill>
                  <a:srgbClr val="FFFFFF"/>
                </a:solidFill>
              </a:rPr>
              <a:t> 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71" name="Gefaltete Ecke 70"/>
          <p:cNvSpPr/>
          <p:nvPr/>
        </p:nvSpPr>
        <p:spPr>
          <a:xfrm>
            <a:off x="322338" y="1179387"/>
            <a:ext cx="2686191" cy="4419656"/>
          </a:xfrm>
          <a:prstGeom prst="foldedCorner">
            <a:avLst/>
          </a:prstGeom>
          <a:gradFill>
            <a:gsLst>
              <a:gs pos="3400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54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" name="Gruppierung 74"/>
          <p:cNvGrpSpPr/>
          <p:nvPr/>
        </p:nvGrpSpPr>
        <p:grpSpPr>
          <a:xfrm>
            <a:off x="6096000" y="1179387"/>
            <a:ext cx="2686191" cy="4419656"/>
            <a:chOff x="6096000" y="1179387"/>
            <a:chExt cx="2686191" cy="4419656"/>
          </a:xfrm>
        </p:grpSpPr>
        <p:sp>
          <p:nvSpPr>
            <p:cNvPr id="16" name="Gefaltete Ecke 15"/>
            <p:cNvSpPr/>
            <p:nvPr/>
          </p:nvSpPr>
          <p:spPr>
            <a:xfrm>
              <a:off x="6096000" y="1179387"/>
              <a:ext cx="2686191" cy="4419656"/>
            </a:xfrm>
            <a:prstGeom prst="foldedCorner">
              <a:avLst/>
            </a:prstGeom>
            <a:gradFill flip="none" rotWithShape="1">
              <a:gsLst>
                <a:gs pos="55000">
                  <a:schemeClr val="accent3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6185394" y="1241328"/>
              <a:ext cx="2552625" cy="370446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srgbClr val="FFFFFF"/>
                  </a:solidFill>
                </a:rPr>
                <a:t>DIFFERENZIERUNG</a:t>
              </a:r>
            </a:p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• im Material realisiert •</a:t>
              </a:r>
            </a:p>
            <a:p>
              <a:pPr algn="ctr"/>
              <a:endParaRPr lang="de-DE" b="1" dirty="0" smtClean="0">
                <a:solidFill>
                  <a:srgbClr val="FFFFFF"/>
                </a:solidFill>
              </a:endParaRPr>
            </a:p>
            <a:p>
              <a:r>
                <a:rPr lang="de-DE" u="sng" dirty="0" smtClean="0">
                  <a:solidFill>
                    <a:srgbClr val="FFFFFF"/>
                  </a:solidFill>
                </a:rPr>
                <a:t>nach Leistung</a:t>
              </a:r>
              <a:r>
                <a:rPr lang="de-DE" dirty="0" smtClean="0">
                  <a:solidFill>
                    <a:srgbClr val="FFFFFF"/>
                  </a:solidFill>
                </a:rPr>
                <a:t>: Die </a:t>
              </a:r>
              <a:r>
                <a:rPr lang="de-DE" dirty="0" err="1">
                  <a:solidFill>
                    <a:srgbClr val="FFFFFF"/>
                  </a:solidFill>
                </a:rPr>
                <a:t>SuS</a:t>
              </a:r>
              <a:r>
                <a:rPr lang="de-DE" dirty="0">
                  <a:solidFill>
                    <a:srgbClr val="FFFFFF"/>
                  </a:solidFill>
                </a:rPr>
                <a:t> wählen das </a:t>
              </a:r>
              <a:r>
                <a:rPr lang="de-DE" dirty="0" err="1" smtClean="0">
                  <a:solidFill>
                    <a:srgbClr val="FFFFFF"/>
                  </a:solidFill>
                </a:rPr>
                <a:t>Anforderungs-niveau</a:t>
              </a:r>
              <a:r>
                <a:rPr lang="de-DE" dirty="0" smtClean="0">
                  <a:solidFill>
                    <a:srgbClr val="FFFFFF"/>
                  </a:solidFill>
                </a:rPr>
                <a:t> </a:t>
              </a:r>
              <a:r>
                <a:rPr lang="de-DE" dirty="0">
                  <a:solidFill>
                    <a:srgbClr val="FFFFFF"/>
                  </a:solidFill>
                </a:rPr>
                <a:t>ihres </a:t>
              </a:r>
              <a:r>
                <a:rPr lang="de-DE" dirty="0" err="1" smtClean="0">
                  <a:solidFill>
                    <a:srgbClr val="FFFFFF"/>
                  </a:solidFill>
                </a:rPr>
                <a:t>Forschungs-auftrags</a:t>
              </a:r>
              <a:r>
                <a:rPr lang="de-DE" dirty="0" smtClean="0">
                  <a:solidFill>
                    <a:srgbClr val="FFFFFF"/>
                  </a:solidFill>
                </a:rPr>
                <a:t> (Gesamtplanung vs. Teilplanung) 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r>
                <a:rPr lang="de-DE" u="sng" dirty="0" smtClean="0">
                  <a:solidFill>
                    <a:srgbClr val="FFFFFF"/>
                  </a:solidFill>
                </a:rPr>
                <a:t>Leistungsdifferenziert</a:t>
              </a:r>
              <a:r>
                <a:rPr lang="de-DE" dirty="0" smtClean="0">
                  <a:solidFill>
                    <a:srgbClr val="FFFFFF"/>
                  </a:solidFill>
                </a:rPr>
                <a:t>: Alle Lernwege werden durch Denkanstöße</a:t>
              </a:r>
              <a:r>
                <a:rPr lang="de-DE" sz="1700" dirty="0" smtClean="0">
                  <a:solidFill>
                    <a:srgbClr val="FFFFFF"/>
                  </a:solidFill>
                </a:rPr>
                <a:t> </a:t>
              </a:r>
              <a:r>
                <a:rPr lang="de-DE" sz="1600" dirty="0" smtClean="0">
                  <a:solidFill>
                    <a:srgbClr val="FFFFFF"/>
                  </a:solidFill>
                </a:rPr>
                <a:t>(„</a:t>
              </a:r>
              <a:r>
                <a:rPr lang="de-DE" sz="1600" dirty="0" err="1" smtClean="0">
                  <a:solidFill>
                    <a:srgbClr val="FFFFFF"/>
                  </a:solidFill>
                </a:rPr>
                <a:t>Hilfekärt-chen</a:t>
              </a:r>
              <a:r>
                <a:rPr lang="de-DE" sz="1600" dirty="0" smtClean="0">
                  <a:solidFill>
                    <a:srgbClr val="FFFFFF"/>
                  </a:solidFill>
                </a:rPr>
                <a:t>“</a:t>
              </a:r>
              <a:r>
                <a:rPr lang="de-DE" sz="1500" dirty="0" smtClean="0">
                  <a:solidFill>
                    <a:srgbClr val="FFFFFF"/>
                  </a:solidFill>
                </a:rPr>
                <a:t>)</a:t>
              </a:r>
              <a:r>
                <a:rPr lang="de-DE" sz="1600" dirty="0" smtClean="0">
                  <a:solidFill>
                    <a:srgbClr val="FFFFFF"/>
                  </a:solidFill>
                </a:rPr>
                <a:t> </a:t>
              </a:r>
              <a:r>
                <a:rPr lang="de-DE" dirty="0" smtClean="0">
                  <a:solidFill>
                    <a:srgbClr val="FFFFFF"/>
                  </a:solidFill>
                </a:rPr>
                <a:t>unterstützt. </a:t>
              </a:r>
              <a:endParaRPr lang="de-DE" b="1" dirty="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uppierung 73"/>
          <p:cNvGrpSpPr/>
          <p:nvPr/>
        </p:nvGrpSpPr>
        <p:grpSpPr>
          <a:xfrm>
            <a:off x="3189357" y="1179387"/>
            <a:ext cx="2686191" cy="4419656"/>
            <a:chOff x="3189357" y="1179387"/>
            <a:chExt cx="2686191" cy="4419656"/>
          </a:xfrm>
        </p:grpSpPr>
        <p:sp>
          <p:nvSpPr>
            <p:cNvPr id="70" name="Gefaltete Ecke 69"/>
            <p:cNvSpPr/>
            <p:nvPr/>
          </p:nvSpPr>
          <p:spPr>
            <a:xfrm>
              <a:off x="3189357" y="1179387"/>
              <a:ext cx="2686191" cy="4419656"/>
            </a:xfrm>
            <a:prstGeom prst="foldedCorner">
              <a:avLst/>
            </a:prstGeom>
            <a:gradFill>
              <a:gsLst>
                <a:gs pos="55000">
                  <a:schemeClr val="accent2">
                    <a:lumMod val="75000"/>
                  </a:schemeClr>
                </a:gs>
                <a:gs pos="100000">
                  <a:srgbClr val="FFFFFF"/>
                </a:gs>
              </a:gsLst>
              <a:lin ang="54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2" name="Textfeld 71"/>
            <p:cNvSpPr txBox="1"/>
            <p:nvPr/>
          </p:nvSpPr>
          <p:spPr>
            <a:xfrm>
              <a:off x="3189357" y="1272106"/>
              <a:ext cx="2686191" cy="2288695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ERKENNTNISGEWINNUNG</a:t>
              </a:r>
            </a:p>
            <a:p>
              <a:pPr algn="ctr"/>
              <a:r>
                <a:rPr lang="de-DE" b="1" dirty="0" smtClean="0">
                  <a:solidFill>
                    <a:srgbClr val="FFFFFF"/>
                  </a:solidFill>
                </a:rPr>
                <a:t>• Kompetenzzuwachs •</a:t>
              </a:r>
            </a:p>
            <a:p>
              <a:endParaRPr lang="de-DE" dirty="0" smtClean="0">
                <a:solidFill>
                  <a:srgbClr val="FFFFFF"/>
                </a:solidFill>
              </a:endParaRPr>
            </a:p>
            <a:p>
              <a:r>
                <a:rPr lang="de-DE" dirty="0" err="1">
                  <a:solidFill>
                    <a:srgbClr val="FFFFFF"/>
                  </a:solidFill>
                </a:rPr>
                <a:t>SuS</a:t>
              </a:r>
              <a:r>
                <a:rPr lang="de-DE" dirty="0" smtClean="0">
                  <a:solidFill>
                    <a:srgbClr val="FFFFFF"/>
                  </a:solidFill>
                </a:rPr>
                <a:t> mit „</a:t>
              </a:r>
              <a:r>
                <a:rPr lang="de-DE" dirty="0" err="1" smtClean="0">
                  <a:solidFill>
                    <a:srgbClr val="FFFFFF"/>
                  </a:solidFill>
                </a:rPr>
                <a:t>Forschungs-auftrag</a:t>
              </a:r>
              <a:r>
                <a:rPr lang="de-DE" dirty="0" smtClean="0">
                  <a:solidFill>
                    <a:srgbClr val="FFFFFF"/>
                  </a:solidFill>
                </a:rPr>
                <a:t>“: </a:t>
              </a:r>
              <a:r>
                <a:rPr lang="de-DE" dirty="0">
                  <a:solidFill>
                    <a:srgbClr val="FFFFFF"/>
                  </a:solidFill>
                </a:rPr>
                <a:t>Sie planen eigenständig Experimente zu</a:t>
              </a:r>
              <a:r>
                <a:rPr lang="de-DE" dirty="0" smtClean="0">
                  <a:solidFill>
                    <a:srgbClr val="FFFFFF"/>
                  </a:solidFill>
                </a:rPr>
                <a:t> Einflussfaktoren </a:t>
              </a:r>
              <a:r>
                <a:rPr lang="de-DE" dirty="0">
                  <a:solidFill>
                    <a:srgbClr val="FFFFFF"/>
                  </a:solidFill>
                </a:rPr>
                <a:t>der Fotosynthese</a:t>
              </a:r>
              <a:r>
                <a:rPr lang="de-DE" dirty="0" smtClean="0">
                  <a:solidFill>
                    <a:srgbClr val="FFFFFF"/>
                  </a:solidFill>
                </a:rPr>
                <a:t> </a:t>
              </a:r>
              <a:endParaRPr lang="de-DE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73" name="Textfeld 72"/>
          <p:cNvSpPr txBox="1"/>
          <p:nvPr/>
        </p:nvSpPr>
        <p:spPr>
          <a:xfrm>
            <a:off x="322338" y="1272106"/>
            <a:ext cx="2686191" cy="201169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de-DE" b="1" dirty="0" smtClean="0">
                <a:solidFill>
                  <a:srgbClr val="FFFFFF"/>
                </a:solidFill>
              </a:rPr>
              <a:t>FACHWISSEN</a:t>
            </a:r>
          </a:p>
          <a:p>
            <a:pPr algn="ctr"/>
            <a:r>
              <a:rPr lang="de-DE" b="1" dirty="0" smtClean="0">
                <a:solidFill>
                  <a:srgbClr val="FFFFFF"/>
                </a:solidFill>
              </a:rPr>
              <a:t>• neue mentale Konzepte •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dirty="0" smtClean="0">
                <a:solidFill>
                  <a:srgbClr val="FFFFFF"/>
                </a:solidFill>
              </a:rPr>
              <a:t>Die Fotosyntheseleistung hängt von den Faktoren </a:t>
            </a:r>
            <a:r>
              <a:rPr lang="de-DE" dirty="0">
                <a:solidFill>
                  <a:srgbClr val="FFFFFF"/>
                </a:solidFill>
              </a:rPr>
              <a:t>Kohlenstoffdioxid, Wärme und Licht</a:t>
            </a:r>
            <a:r>
              <a:rPr lang="de-DE" dirty="0" smtClean="0">
                <a:solidFill>
                  <a:srgbClr val="FFFFFF"/>
                </a:solidFill>
              </a:rPr>
              <a:t> ab</a:t>
            </a:r>
            <a:r>
              <a:rPr lang="de-DE" dirty="0">
                <a:solidFill>
                  <a:srgbClr val="FFFFFF"/>
                </a:solidFill>
              </a:rPr>
              <a:t>.</a:t>
            </a:r>
            <a:r>
              <a:rPr lang="de-DE" dirty="0" smtClean="0">
                <a:solidFill>
                  <a:srgbClr val="FFFFFF"/>
                </a:solidFill>
              </a:rPr>
              <a:t> </a:t>
            </a:r>
            <a:endParaRPr lang="de-DE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1228</Words>
  <Application>Microsoft Macintosh PowerPoint</Application>
  <PresentationFormat>Bildschirmpräsentation (4:3)</PresentationFormat>
  <Paragraphs>221</Paragraphs>
  <Slides>10</Slides>
  <Notes>5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Office-Design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Office 2004 Test Drive-Benutzer</dc:creator>
  <cp:lastModifiedBy>Office 2004 Test Drive-Benutzer</cp:lastModifiedBy>
  <cp:revision>246</cp:revision>
  <cp:lastPrinted>2013-11-18T18:50:47Z</cp:lastPrinted>
  <dcterms:created xsi:type="dcterms:W3CDTF">2013-11-28T07:11:45Z</dcterms:created>
  <dcterms:modified xsi:type="dcterms:W3CDTF">2013-11-28T07:13:37Z</dcterms:modified>
</cp:coreProperties>
</file>