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3"/>
  </p:notesMasterIdLst>
  <p:sldIdLst>
    <p:sldId id="256" r:id="rId2"/>
    <p:sldId id="273" r:id="rId3"/>
    <p:sldId id="279" r:id="rId4"/>
    <p:sldId id="274" r:id="rId5"/>
    <p:sldId id="280" r:id="rId6"/>
    <p:sldId id="272" r:id="rId7"/>
    <p:sldId id="271" r:id="rId8"/>
    <p:sldId id="275" r:id="rId9"/>
    <p:sldId id="276" r:id="rId10"/>
    <p:sldId id="277" r:id="rId11"/>
    <p:sldId id="281" r:id="rId12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86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7AE902-06FD-4DA0-A91E-DDFF21E0FC5C}" type="datetimeFigureOut">
              <a:rPr lang="de-DE" smtClean="0"/>
              <a:t>07.03.2014</a:t>
            </a:fld>
            <a:endParaRPr lang="de-DE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DE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AE3E503-E4B1-499B-A1D8-634372B774E1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6650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Nervenzellspiel Ruhepotential</a:t>
            </a:r>
            <a:endParaRPr lang="de-DE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35050C-6E76-498D-85DC-77F76D0DAB35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191863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e-DE" dirty="0" smtClean="0"/>
              <a:t>Nervenzellspiel Aktionspotential</a:t>
            </a:r>
            <a:endParaRPr lang="de-DE" baseline="0" dirty="0" smtClean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835050C-6E76-498D-85DC-77F76D0DAB35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19186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 smtClean="0"/>
              <a:t>Formatvorlage des Untertitelmasters durch Klicken bearbeiten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ZPG Biologie (c) 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335_nervenzellenspiel_20140304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AC1A-7EA2-4482-A658-C4535E4F0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987835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ZPG Biologie (c) 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335_nervenzellenspiel_20140304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AC1A-7EA2-4482-A658-C4535E4F0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231392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ZPG Biologie (c) 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335_nervenzellenspiel_20140304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AC1A-7EA2-4482-A658-C4535E4F0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358547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ZPG Biologie (c) 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335_nervenzellenspiel_20140304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AC1A-7EA2-4482-A658-C4535E4F0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504300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ZPG Biologie (c) 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335_nervenzellenspiel_20140304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AC1A-7EA2-4482-A658-C4535E4F0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448555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ZPG Biologie (c) 2013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335_nervenzellenspiel_20140304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AC1A-7EA2-4482-A658-C4535E4F0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137073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ZPG Biologie (c) 2013</a:t>
            </a:r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335_nervenzellenspiel_20140304</a:t>
            </a:r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AC1A-7EA2-4482-A658-C4535E4F0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764990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ZPG Biologie (c) 2013</a:t>
            </a:r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335_nervenzellenspiel_20140304</a:t>
            </a:r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AC1A-7EA2-4482-A658-C4535E4F0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188912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ZPG Biologie (c) 2013</a:t>
            </a:r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335_nervenzellenspiel_20140304</a:t>
            </a:r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AC1A-7EA2-4482-A658-C4535E4F0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463429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ZPG Biologie (c) 2013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335_nervenzellenspiel_20140304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AC1A-7EA2-4482-A658-C4535E4F0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120951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de-DE" smtClean="0"/>
              <a:t>Textmasterformat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smtClean="0"/>
              <a:t>ZPG Biologie (c) 2013</a:t>
            </a:r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335_nervenzellenspiel_20140304</a:t>
            </a:r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AC1A-7EA2-4482-A658-C4535E4F0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8754232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 smtClean="0"/>
              <a:t>Titelmasterformat durch Klicken bearbeiten</a:t>
            </a:r>
            <a:endParaRPr lang="de-DE"/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smtClean="0"/>
              <a:t>Textmasterformat bearbeiten</a:t>
            </a:r>
          </a:p>
          <a:p>
            <a:pPr lvl="1"/>
            <a:r>
              <a:rPr lang="de-DE" smtClean="0"/>
              <a:t>Zweite Ebene</a:t>
            </a:r>
          </a:p>
          <a:p>
            <a:pPr lvl="2"/>
            <a:r>
              <a:rPr lang="de-DE" smtClean="0"/>
              <a:t>Dritte Ebene</a:t>
            </a:r>
          </a:p>
          <a:p>
            <a:pPr lvl="3"/>
            <a:r>
              <a:rPr lang="de-DE" smtClean="0"/>
              <a:t>Vierte Ebene</a:t>
            </a:r>
          </a:p>
          <a:p>
            <a:pPr lvl="4"/>
            <a:r>
              <a:rPr lang="de-DE" smtClean="0"/>
              <a:t>Fünfte Ebene</a:t>
            </a:r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ZPG Biologie (c) 2013</a:t>
            </a:r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DE" smtClean="0"/>
              <a:t>335_nervenzellenspiel_20140304</a:t>
            </a:r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0CAC1A-7EA2-4482-A658-C4535E4F0E1A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338343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http://commons.wikimedia.org/wiki/File:Aktionspotential.svg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png"/><Relationship Id="rId7" Type="http://schemas.openxmlformats.org/officeDocument/2006/relationships/image" Target="../media/image13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DE" dirty="0" smtClean="0"/>
              <a:t>Nervenzellenspiel</a:t>
            </a:r>
            <a:endParaRPr lang="de-DE" dirty="0"/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371600" y="3717032"/>
            <a:ext cx="6400800" cy="1921768"/>
          </a:xfrm>
        </p:spPr>
        <p:txBody>
          <a:bodyPr>
            <a:normAutofit fontScale="55000" lnSpcReduction="20000"/>
          </a:bodyPr>
          <a:lstStyle/>
          <a:p>
            <a:r>
              <a:rPr lang="de-DE" dirty="0" smtClean="0"/>
              <a:t>Modellspiel zur Erarbeitung, Vertiefung und Wiederholung von</a:t>
            </a:r>
          </a:p>
          <a:p>
            <a:r>
              <a:rPr lang="de-DE" dirty="0" smtClean="0"/>
              <a:t> </a:t>
            </a:r>
          </a:p>
          <a:p>
            <a:r>
              <a:rPr lang="de-DE" dirty="0" smtClean="0"/>
              <a:t>Ruhepotential und </a:t>
            </a:r>
          </a:p>
          <a:p>
            <a:r>
              <a:rPr lang="de-DE" dirty="0" smtClean="0"/>
              <a:t>Aktionspotential</a:t>
            </a:r>
          </a:p>
          <a:p>
            <a:endParaRPr lang="de-DE" dirty="0" smtClean="0"/>
          </a:p>
          <a:p>
            <a:endParaRPr lang="de-DE" dirty="0"/>
          </a:p>
          <a:p>
            <a:r>
              <a:rPr lang="de-DE" sz="2000" dirty="0" smtClean="0"/>
              <a:t>ZPG Biologie © 2013</a:t>
            </a:r>
            <a:endParaRPr lang="de-DE" sz="2000" dirty="0"/>
          </a:p>
        </p:txBody>
      </p:sp>
    </p:spTree>
    <p:extLst>
      <p:ext uri="{BB962C8B-B14F-4D97-AF65-F5344CB8AC3E}">
        <p14:creationId xmlns:p14="http://schemas.microsoft.com/office/powerpoint/2010/main" val="399455151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6257" y="188640"/>
            <a:ext cx="8229600" cy="940966"/>
          </a:xfrm>
        </p:spPr>
        <p:txBody>
          <a:bodyPr/>
          <a:lstStyle/>
          <a:p>
            <a:r>
              <a:rPr lang="de-DE" dirty="0" smtClean="0">
                <a:solidFill>
                  <a:srgbClr val="00B050"/>
                </a:solidFill>
              </a:rPr>
              <a:t>Lösung</a:t>
            </a:r>
            <a:r>
              <a:rPr lang="de-DE" dirty="0" smtClean="0"/>
              <a:t> Aktionspotential </a:t>
            </a:r>
            <a:r>
              <a:rPr lang="de-DE" dirty="0" smtClean="0">
                <a:solidFill>
                  <a:srgbClr val="00B050"/>
                </a:solidFill>
              </a:rPr>
              <a:t>b</a:t>
            </a:r>
            <a:endParaRPr lang="de-DE" dirty="0">
              <a:solidFill>
                <a:srgbClr val="00B05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49284"/>
            <a:ext cx="2160000" cy="162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674" y="1471167"/>
            <a:ext cx="2160000" cy="162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1057" y="1052736"/>
            <a:ext cx="2160000" cy="162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0493" y="1484784"/>
            <a:ext cx="2160000" cy="162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349284"/>
            <a:ext cx="2160000" cy="162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152" y="5216585"/>
            <a:ext cx="2160000" cy="162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608" y="5222461"/>
            <a:ext cx="2160000" cy="162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58" y="3145058"/>
            <a:ext cx="1749598" cy="1748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feil nach oben 5"/>
          <p:cNvSpPr/>
          <p:nvPr/>
        </p:nvSpPr>
        <p:spPr>
          <a:xfrm>
            <a:off x="2015596" y="3104784"/>
            <a:ext cx="216024" cy="216024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Pfeil nach oben 15"/>
          <p:cNvSpPr/>
          <p:nvPr/>
        </p:nvSpPr>
        <p:spPr>
          <a:xfrm rot="10800000">
            <a:off x="6814469" y="3086611"/>
            <a:ext cx="216024" cy="216024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Pfeil nach oben 16"/>
          <p:cNvSpPr/>
          <p:nvPr/>
        </p:nvSpPr>
        <p:spPr>
          <a:xfrm rot="3587240">
            <a:off x="3246355" y="1988841"/>
            <a:ext cx="216024" cy="216024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Pfeil nach oben 17"/>
          <p:cNvSpPr/>
          <p:nvPr/>
        </p:nvSpPr>
        <p:spPr>
          <a:xfrm rot="6974139">
            <a:off x="5714250" y="2028521"/>
            <a:ext cx="216024" cy="216024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Pfeil nach oben 18"/>
          <p:cNvSpPr/>
          <p:nvPr/>
        </p:nvSpPr>
        <p:spPr>
          <a:xfrm rot="12991078">
            <a:off x="6444208" y="4979066"/>
            <a:ext cx="216024" cy="216024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Pfeil nach oben 19"/>
          <p:cNvSpPr/>
          <p:nvPr/>
        </p:nvSpPr>
        <p:spPr>
          <a:xfrm rot="16200000">
            <a:off x="4453045" y="5924449"/>
            <a:ext cx="216024" cy="216024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Pfeil nach oben 20"/>
          <p:cNvSpPr/>
          <p:nvPr/>
        </p:nvSpPr>
        <p:spPr>
          <a:xfrm rot="19510711">
            <a:off x="2483768" y="4935996"/>
            <a:ext cx="216024" cy="216024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cxnSp>
        <p:nvCxnSpPr>
          <p:cNvPr id="4" name="Gerade Verbindung mit Pfeil 3"/>
          <p:cNvCxnSpPr/>
          <p:nvPr/>
        </p:nvCxnSpPr>
        <p:spPr>
          <a:xfrm>
            <a:off x="2915576" y="4401108"/>
            <a:ext cx="1008352" cy="72008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Gerade Verbindung mit Pfeil 21"/>
          <p:cNvCxnSpPr/>
          <p:nvPr/>
        </p:nvCxnSpPr>
        <p:spPr>
          <a:xfrm>
            <a:off x="3206674" y="3091167"/>
            <a:ext cx="933278" cy="1345945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Gerade Verbindung mit Pfeil 24"/>
          <p:cNvCxnSpPr/>
          <p:nvPr/>
        </p:nvCxnSpPr>
        <p:spPr>
          <a:xfrm>
            <a:off x="4094418" y="2672736"/>
            <a:ext cx="333566" cy="1091403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Gerade Verbindung mit Pfeil 27"/>
          <p:cNvCxnSpPr/>
          <p:nvPr/>
        </p:nvCxnSpPr>
        <p:spPr>
          <a:xfrm flipH="1">
            <a:off x="4499992" y="2996952"/>
            <a:ext cx="1440160" cy="305683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Gerade Verbindung mit Pfeil 30"/>
          <p:cNvCxnSpPr/>
          <p:nvPr/>
        </p:nvCxnSpPr>
        <p:spPr>
          <a:xfrm flipH="1" flipV="1">
            <a:off x="4669069" y="3933056"/>
            <a:ext cx="1486867" cy="86302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Gerade Verbindung mit Pfeil 34"/>
          <p:cNvCxnSpPr/>
          <p:nvPr/>
        </p:nvCxnSpPr>
        <p:spPr>
          <a:xfrm flipH="1" flipV="1">
            <a:off x="4932040" y="4653137"/>
            <a:ext cx="216024" cy="541220"/>
          </a:xfrm>
          <a:prstGeom prst="straightConnector1">
            <a:avLst/>
          </a:prstGeom>
          <a:ln w="28575">
            <a:solidFill>
              <a:srgbClr val="00B05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Gekrümmte Verbindung 29"/>
          <p:cNvCxnSpPr/>
          <p:nvPr/>
        </p:nvCxnSpPr>
        <p:spPr>
          <a:xfrm flipV="1">
            <a:off x="4283608" y="4473117"/>
            <a:ext cx="1008472" cy="765043"/>
          </a:xfrm>
          <a:prstGeom prst="curvedConnector3">
            <a:avLst>
              <a:gd name="adj1" fmla="val 101170"/>
            </a:avLst>
          </a:prstGeom>
          <a:ln w="28575">
            <a:solidFill>
              <a:srgbClr val="00B050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6662693" y="6492875"/>
            <a:ext cx="2895600" cy="365125"/>
          </a:xfrm>
        </p:spPr>
        <p:txBody>
          <a:bodyPr/>
          <a:lstStyle/>
          <a:p>
            <a:r>
              <a:rPr lang="de-DE" smtClean="0"/>
              <a:t>335_nervenzellenspiel_20140304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ZPG Biologie © 2013</a:t>
            </a:r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>
          <a:xfrm>
            <a:off x="7010400" y="6237312"/>
            <a:ext cx="2133600" cy="365125"/>
          </a:xfrm>
        </p:spPr>
        <p:txBody>
          <a:bodyPr/>
          <a:lstStyle/>
          <a:p>
            <a:fld id="{400CAC1A-7EA2-4482-A658-C4535E4F0E1A}" type="slidenum">
              <a:rPr lang="de-DE" smtClean="0"/>
              <a:t>10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40555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/>
              <a:t>Quellen	</a:t>
            </a:r>
            <a:endParaRPr lang="de-DE" dirty="0"/>
          </a:p>
        </p:txBody>
      </p:sp>
      <p:sp>
        <p:nvSpPr>
          <p:cNvPr id="8" name="Inhaltsplatzhalt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de-DE" sz="1200" dirty="0" smtClean="0"/>
              <a:t>Abbildung Aktionspotential (Folien 9 u. 10):  </a:t>
            </a:r>
            <a:r>
              <a:rPr lang="de-DE" sz="1200" dirty="0"/>
              <a:t>v</a:t>
            </a:r>
            <a:r>
              <a:rPr lang="de-DE" sz="1200" dirty="0" smtClean="0"/>
              <a:t>erändert </a:t>
            </a:r>
            <a:r>
              <a:rPr lang="de-DE" sz="1200" dirty="0"/>
              <a:t>nach: </a:t>
            </a:r>
            <a:r>
              <a:rPr lang="de-DE" sz="1200" u="sng" dirty="0">
                <a:hlinkClick r:id="rId2"/>
              </a:rPr>
              <a:t>http://commons.wikimedia.org/wiki/File:Aktionspotential.svg</a:t>
            </a:r>
            <a:r>
              <a:rPr lang="de-DE" sz="1200" dirty="0"/>
              <a:t> (GNU-Lizenz – Free </a:t>
            </a:r>
            <a:r>
              <a:rPr lang="de-DE" sz="1200" dirty="0" err="1"/>
              <a:t>Documentation</a:t>
            </a:r>
            <a:r>
              <a:rPr lang="de-DE" sz="1200" dirty="0"/>
              <a:t> </a:t>
            </a:r>
            <a:r>
              <a:rPr lang="de-DE" sz="1200" dirty="0" err="1"/>
              <a:t>License</a:t>
            </a:r>
            <a:r>
              <a:rPr lang="de-DE" sz="1200" dirty="0"/>
              <a:t> Version 1.2 und CC-Lizenz 3.0 </a:t>
            </a:r>
            <a:r>
              <a:rPr lang="de-DE" sz="1200" dirty="0" err="1"/>
              <a:t>unportet</a:t>
            </a:r>
            <a:r>
              <a:rPr lang="de-DE" sz="1200" dirty="0"/>
              <a:t>; entnommen am 08.10.2013, 16:00</a:t>
            </a:r>
            <a:r>
              <a:rPr lang="de-DE" sz="1200" dirty="0" smtClean="0"/>
              <a:t>)</a:t>
            </a:r>
          </a:p>
          <a:p>
            <a:endParaRPr lang="de-DE" sz="1200" dirty="0"/>
          </a:p>
          <a:p>
            <a:r>
              <a:rPr lang="de-DE" sz="1200" dirty="0" smtClean="0"/>
              <a:t>alle übrigen Abbildungen sind selbst erstellt</a:t>
            </a:r>
            <a:endParaRPr lang="de-DE" sz="1200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ZPG Biologie © 2013</a:t>
            </a:r>
            <a:endParaRPr lang="de-DE" dirty="0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335_nervenzellenspiel_20140304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AC1A-7EA2-4482-A658-C4535E4F0E1A}" type="slidenum">
              <a:rPr lang="de-DE" smtClean="0"/>
              <a:t>11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122135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0070C0"/>
                </a:solidFill>
              </a:rPr>
              <a:t>Material</a:t>
            </a:r>
            <a:r>
              <a:rPr lang="de-DE" dirty="0" smtClean="0"/>
              <a:t> Ruhepotential </a:t>
            </a:r>
            <a:r>
              <a:rPr lang="de-DE" dirty="0" smtClean="0">
                <a:solidFill>
                  <a:srgbClr val="0070C0"/>
                </a:solidFill>
              </a:rPr>
              <a:t>Übersicht</a:t>
            </a:r>
            <a:endParaRPr lang="de-DE" dirty="0">
              <a:solidFill>
                <a:srgbClr val="0070C0"/>
              </a:solidFill>
            </a:endParaRPr>
          </a:p>
        </p:txBody>
      </p:sp>
      <p:sp>
        <p:nvSpPr>
          <p:cNvPr id="9" name="Inhaltsplatzhalter 8"/>
          <p:cNvSpPr>
            <a:spLocks noGrp="1"/>
          </p:cNvSpPr>
          <p:nvPr>
            <p:ph sz="half" idx="2"/>
          </p:nvPr>
        </p:nvSpPr>
        <p:spPr>
          <a:xfrm>
            <a:off x="4648200" y="4725144"/>
            <a:ext cx="4038600" cy="1401019"/>
          </a:xfrm>
        </p:spPr>
        <p:txBody>
          <a:bodyPr>
            <a:noAutofit/>
          </a:bodyPr>
          <a:lstStyle/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de-DE" sz="1400" dirty="0">
                <a:solidFill>
                  <a:prstClr val="black"/>
                </a:solidFill>
              </a:rPr>
              <a:t>1 Spielplan (Ruhepotential)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de-DE" sz="1400" dirty="0">
                <a:solidFill>
                  <a:prstClr val="black"/>
                </a:solidFill>
              </a:rPr>
              <a:t>6 Pfeile (Strömungsrichtung Ionen)</a:t>
            </a: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de-DE" sz="1400" dirty="0">
                <a:solidFill>
                  <a:prstClr val="black"/>
                </a:solidFill>
              </a:rPr>
              <a:t>16 </a:t>
            </a:r>
            <a:r>
              <a:rPr lang="de-DE" sz="1400" dirty="0" smtClean="0">
                <a:solidFill>
                  <a:prstClr val="black"/>
                </a:solidFill>
              </a:rPr>
              <a:t>Natriumionen (gelbe Knöpfe)</a:t>
            </a:r>
            <a:endParaRPr lang="de-DE" sz="1400" dirty="0">
              <a:solidFill>
                <a:prstClr val="black"/>
              </a:solidFill>
            </a:endParaRPr>
          </a:p>
          <a:p>
            <a:pPr marL="0" lvl="0" indent="0">
              <a:lnSpc>
                <a:spcPct val="150000"/>
              </a:lnSpc>
              <a:spcBef>
                <a:spcPts val="0"/>
              </a:spcBef>
              <a:buNone/>
            </a:pPr>
            <a:r>
              <a:rPr lang="de-DE" sz="1400" dirty="0">
                <a:solidFill>
                  <a:prstClr val="black"/>
                </a:solidFill>
              </a:rPr>
              <a:t>17 </a:t>
            </a:r>
            <a:r>
              <a:rPr lang="de-DE" sz="1400" dirty="0" err="1" smtClean="0">
                <a:solidFill>
                  <a:prstClr val="black"/>
                </a:solidFill>
              </a:rPr>
              <a:t>Kaliumionen</a:t>
            </a:r>
            <a:r>
              <a:rPr lang="de-DE" sz="1400" dirty="0" smtClean="0">
                <a:solidFill>
                  <a:prstClr val="black"/>
                </a:solidFill>
              </a:rPr>
              <a:t> (violette Knöpfe)</a:t>
            </a:r>
            <a:endParaRPr lang="de-DE" sz="1400" dirty="0">
              <a:solidFill>
                <a:prstClr val="black"/>
              </a:solidFill>
            </a:endParaRPr>
          </a:p>
          <a:p>
            <a:pPr>
              <a:lnSpc>
                <a:spcPct val="150000"/>
              </a:lnSpc>
            </a:pPr>
            <a:endParaRPr lang="de-DE" sz="14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5775" y="1616807"/>
            <a:ext cx="4080000" cy="306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5" r="44523" b="51355"/>
          <a:stretch/>
        </p:blipFill>
        <p:spPr bwMode="auto">
          <a:xfrm>
            <a:off x="2051720" y="4800113"/>
            <a:ext cx="2377436" cy="130784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Textfeld 9"/>
          <p:cNvSpPr txBox="1"/>
          <p:nvPr/>
        </p:nvSpPr>
        <p:spPr>
          <a:xfrm rot="20580399">
            <a:off x="531860" y="3424598"/>
            <a:ext cx="1584176" cy="116955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de-DE" sz="1400" b="1" dirty="0" smtClean="0">
                <a:solidFill>
                  <a:srgbClr val="C00000"/>
                </a:solidFill>
              </a:rPr>
              <a:t>Material vor und nach dem Spiel auf Vollständigkeit prüfen!</a:t>
            </a:r>
          </a:p>
          <a:p>
            <a:r>
              <a:rPr lang="de-DE" sz="1400" b="1" dirty="0" smtClean="0">
                <a:solidFill>
                  <a:srgbClr val="C00000"/>
                </a:solidFill>
              </a:rPr>
              <a:t>Vielen Dank! </a:t>
            </a:r>
            <a:r>
              <a:rPr lang="de-DE" sz="14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</a:t>
            </a:r>
            <a:endParaRPr lang="de-DE" sz="1400" b="1" dirty="0">
              <a:solidFill>
                <a:srgbClr val="C00000"/>
              </a:solidFill>
            </a:endParaRPr>
          </a:p>
        </p:txBody>
      </p:sp>
      <p:sp>
        <p:nvSpPr>
          <p:cNvPr id="11" name="Textfeld 10"/>
          <p:cNvSpPr txBox="1"/>
          <p:nvPr/>
        </p:nvSpPr>
        <p:spPr>
          <a:xfrm rot="1459789">
            <a:off x="7070500" y="3747762"/>
            <a:ext cx="1296144" cy="52322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de-DE" sz="1400" b="1" dirty="0" smtClean="0">
                <a:solidFill>
                  <a:srgbClr val="00B050"/>
                </a:solidFill>
              </a:rPr>
              <a:t>Viel Spaß beim Spielen! </a:t>
            </a:r>
            <a:r>
              <a:rPr lang="de-DE" sz="1400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endParaRPr lang="de-DE" sz="1400" b="1" dirty="0">
              <a:solidFill>
                <a:srgbClr val="00B050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335_nervenzellenspiel_20140304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ZPG Biologie ©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AC1A-7EA2-4482-A658-C4535E4F0E1A}" type="slidenum">
              <a:rPr lang="de-DE" smtClean="0"/>
              <a:t>2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2714803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0070C0"/>
                </a:solidFill>
              </a:rPr>
              <a:t>Material</a:t>
            </a:r>
            <a:r>
              <a:rPr lang="de-DE" dirty="0" smtClean="0"/>
              <a:t> Ruhepotential </a:t>
            </a:r>
            <a:r>
              <a:rPr lang="de-DE" dirty="0" smtClean="0">
                <a:solidFill>
                  <a:srgbClr val="0070C0"/>
                </a:solidFill>
              </a:rPr>
              <a:t>Vorlagen</a:t>
            </a:r>
            <a:endParaRPr lang="de-DE" dirty="0">
              <a:solidFill>
                <a:srgbClr val="0070C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913133" y="1412776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2627784" y="1430104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3275856" y="1412773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067944" y="1412774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4788024" y="1430104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5508104" y="1412776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6156176" y="1430104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919150" y="1412775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7668344" y="1430104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8316416" y="1430104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1913133" y="2115528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2627784" y="2132856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8" name="Ellipse 17"/>
          <p:cNvSpPr/>
          <p:nvPr/>
        </p:nvSpPr>
        <p:spPr>
          <a:xfrm>
            <a:off x="3275856" y="2115525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4067944" y="2115526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4788024" y="2132856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5508104" y="2115528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6156176" y="2132856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" name="Ellipse 22"/>
          <p:cNvSpPr/>
          <p:nvPr/>
        </p:nvSpPr>
        <p:spPr>
          <a:xfrm>
            <a:off x="6919150" y="2115527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7668344" y="2132856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5" name="Ellipse 24"/>
          <p:cNvSpPr/>
          <p:nvPr/>
        </p:nvSpPr>
        <p:spPr>
          <a:xfrm>
            <a:off x="8316416" y="2132856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2649978" y="287040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3298050" y="287040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4090138" y="287040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4810218" y="2870403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5530298" y="2870404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6178370" y="287040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2" name="Ellipse 31"/>
          <p:cNvSpPr/>
          <p:nvPr/>
        </p:nvSpPr>
        <p:spPr>
          <a:xfrm>
            <a:off x="6941344" y="2870405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3" name="Ellipse 32"/>
          <p:cNvSpPr/>
          <p:nvPr/>
        </p:nvSpPr>
        <p:spPr>
          <a:xfrm>
            <a:off x="7690538" y="287040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4" name="Ellipse 33"/>
          <p:cNvSpPr/>
          <p:nvPr/>
        </p:nvSpPr>
        <p:spPr>
          <a:xfrm>
            <a:off x="8338610" y="287040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5" name="Ellipse 34"/>
          <p:cNvSpPr/>
          <p:nvPr/>
        </p:nvSpPr>
        <p:spPr>
          <a:xfrm>
            <a:off x="1935327" y="287040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6" name="Ellipse 35"/>
          <p:cNvSpPr/>
          <p:nvPr/>
        </p:nvSpPr>
        <p:spPr>
          <a:xfrm>
            <a:off x="2672172" y="357301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7" name="Ellipse 36"/>
          <p:cNvSpPr/>
          <p:nvPr/>
        </p:nvSpPr>
        <p:spPr>
          <a:xfrm>
            <a:off x="3320244" y="357301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8" name="Ellipse 37"/>
          <p:cNvSpPr/>
          <p:nvPr/>
        </p:nvSpPr>
        <p:spPr>
          <a:xfrm>
            <a:off x="4112332" y="357301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9" name="Ellipse 38"/>
          <p:cNvSpPr/>
          <p:nvPr/>
        </p:nvSpPr>
        <p:spPr>
          <a:xfrm>
            <a:off x="4832412" y="3573013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40" name="Ellipse 39"/>
          <p:cNvSpPr/>
          <p:nvPr/>
        </p:nvSpPr>
        <p:spPr>
          <a:xfrm>
            <a:off x="5552492" y="3573014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41" name="Ellipse 40"/>
          <p:cNvSpPr/>
          <p:nvPr/>
        </p:nvSpPr>
        <p:spPr>
          <a:xfrm>
            <a:off x="6200564" y="357301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42" name="Ellipse 41"/>
          <p:cNvSpPr/>
          <p:nvPr/>
        </p:nvSpPr>
        <p:spPr>
          <a:xfrm>
            <a:off x="6963538" y="3573015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43" name="Ellipse 42"/>
          <p:cNvSpPr/>
          <p:nvPr/>
        </p:nvSpPr>
        <p:spPr>
          <a:xfrm>
            <a:off x="7712732" y="357301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8360804" y="357301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45" name="Ellipse 44"/>
          <p:cNvSpPr/>
          <p:nvPr/>
        </p:nvSpPr>
        <p:spPr>
          <a:xfrm>
            <a:off x="1957521" y="357301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cxnSp>
        <p:nvCxnSpPr>
          <p:cNvPr id="46" name="Gerade Verbindung mit Pfeil 45"/>
          <p:cNvCxnSpPr/>
          <p:nvPr/>
        </p:nvCxnSpPr>
        <p:spPr>
          <a:xfrm flipH="1">
            <a:off x="1957521" y="4478506"/>
            <a:ext cx="878806" cy="793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/>
          <p:nvPr/>
        </p:nvCxnSpPr>
        <p:spPr>
          <a:xfrm flipH="1">
            <a:off x="539552" y="4462984"/>
            <a:ext cx="878806" cy="793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/>
          <p:nvPr/>
        </p:nvCxnSpPr>
        <p:spPr>
          <a:xfrm flipH="1">
            <a:off x="3392406" y="4486368"/>
            <a:ext cx="878806" cy="793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/>
          <p:nvPr/>
        </p:nvCxnSpPr>
        <p:spPr>
          <a:xfrm flipH="1">
            <a:off x="4831512" y="4502314"/>
            <a:ext cx="878806" cy="793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/>
          <p:cNvCxnSpPr/>
          <p:nvPr/>
        </p:nvCxnSpPr>
        <p:spPr>
          <a:xfrm flipH="1">
            <a:off x="6221392" y="4494378"/>
            <a:ext cx="878806" cy="793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mit Pfeil 51"/>
          <p:cNvCxnSpPr/>
          <p:nvPr/>
        </p:nvCxnSpPr>
        <p:spPr>
          <a:xfrm flipH="1">
            <a:off x="7727887" y="4486442"/>
            <a:ext cx="878806" cy="793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feld 52"/>
          <p:cNvSpPr txBox="1"/>
          <p:nvPr/>
        </p:nvSpPr>
        <p:spPr>
          <a:xfrm>
            <a:off x="463217" y="1460716"/>
            <a:ext cx="9361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 smtClean="0"/>
              <a:t>K</a:t>
            </a:r>
            <a:r>
              <a:rPr lang="de-DE" sz="6000" baseline="30000" dirty="0" smtClean="0"/>
              <a:t>+</a:t>
            </a:r>
            <a:endParaRPr lang="de-DE" sz="6000" baseline="30000" dirty="0"/>
          </a:p>
        </p:txBody>
      </p:sp>
      <p:sp>
        <p:nvSpPr>
          <p:cNvPr id="54" name="Textfeld 53"/>
          <p:cNvSpPr txBox="1"/>
          <p:nvPr/>
        </p:nvSpPr>
        <p:spPr>
          <a:xfrm>
            <a:off x="251520" y="2885497"/>
            <a:ext cx="13594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 smtClean="0"/>
              <a:t>Na</a:t>
            </a:r>
            <a:r>
              <a:rPr lang="de-DE" sz="6000" baseline="30000" dirty="0" smtClean="0"/>
              <a:t>+</a:t>
            </a:r>
            <a:endParaRPr lang="de-DE" sz="6000" baseline="30000" dirty="0"/>
          </a:p>
        </p:txBody>
      </p:sp>
      <p:pic>
        <p:nvPicPr>
          <p:cNvPr id="5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3153" y="5229200"/>
            <a:ext cx="857250" cy="828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" name="Textfeld 55"/>
          <p:cNvSpPr txBox="1"/>
          <p:nvPr/>
        </p:nvSpPr>
        <p:spPr>
          <a:xfrm>
            <a:off x="3207882" y="5445224"/>
            <a:ext cx="4689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800" dirty="0" smtClean="0"/>
              <a:t>Kalium-Natrium-Pumpe</a:t>
            </a:r>
            <a:endParaRPr lang="de-DE" sz="2800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dirty="0" smtClean="0"/>
              <a:t>335_nervenzellenspiel_20140304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ZPG Biologie © 2013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AC1A-7EA2-4482-A658-C4535E4F0E1A}" type="slidenum">
              <a:rPr lang="de-DE" smtClean="0"/>
              <a:t>3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166285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40960" cy="1143000"/>
          </a:xfrm>
        </p:spPr>
        <p:txBody>
          <a:bodyPr>
            <a:noAutofit/>
          </a:bodyPr>
          <a:lstStyle/>
          <a:p>
            <a:r>
              <a:rPr lang="de-DE" dirty="0" smtClean="0">
                <a:solidFill>
                  <a:srgbClr val="00B0F0"/>
                </a:solidFill>
              </a:rPr>
              <a:t>Material</a:t>
            </a:r>
            <a:r>
              <a:rPr lang="de-DE" dirty="0" smtClean="0"/>
              <a:t> Aktionspotential </a:t>
            </a:r>
            <a:r>
              <a:rPr lang="de-DE" dirty="0" smtClean="0">
                <a:solidFill>
                  <a:srgbClr val="00B0F0"/>
                </a:solidFill>
              </a:rPr>
              <a:t>Übersicht</a:t>
            </a:r>
            <a:endParaRPr lang="de-DE" dirty="0">
              <a:solidFill>
                <a:srgbClr val="00B0F0"/>
              </a:solidFill>
            </a:endParaRP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5102225" y="4797152"/>
            <a:ext cx="4041775" cy="2376265"/>
          </a:xfrm>
        </p:spPr>
        <p:txBody>
          <a:bodyPr>
            <a:normAutofit/>
          </a:bodyPr>
          <a:lstStyle/>
          <a:p>
            <a:pPr marL="0" lvl="0" indent="0">
              <a:spcBef>
                <a:spcPts val="0"/>
              </a:spcBef>
              <a:buNone/>
            </a:pPr>
            <a:r>
              <a:rPr lang="de-DE" sz="1400" dirty="0" smtClean="0">
                <a:solidFill>
                  <a:prstClr val="black"/>
                </a:solidFill>
              </a:rPr>
              <a:t>1 </a:t>
            </a:r>
            <a:r>
              <a:rPr lang="de-DE" sz="1400" dirty="0">
                <a:solidFill>
                  <a:prstClr val="black"/>
                </a:solidFill>
              </a:rPr>
              <a:t>Spielplan </a:t>
            </a:r>
            <a:r>
              <a:rPr lang="de-DE" sz="1400" dirty="0" smtClean="0">
                <a:solidFill>
                  <a:prstClr val="black"/>
                </a:solidFill>
              </a:rPr>
              <a:t>(Aktionspotential</a:t>
            </a:r>
            <a:r>
              <a:rPr lang="de-DE" sz="1400" dirty="0">
                <a:solidFill>
                  <a:prstClr val="black"/>
                </a:solidFill>
              </a:rPr>
              <a:t>)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1400" dirty="0">
                <a:solidFill>
                  <a:prstClr val="black"/>
                </a:solidFill>
              </a:rPr>
              <a:t>1 Reizelektrode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1400" dirty="0">
                <a:solidFill>
                  <a:prstClr val="black"/>
                </a:solidFill>
              </a:rPr>
              <a:t>4 Natriumkanäle (offen)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1400" dirty="0">
                <a:solidFill>
                  <a:prstClr val="black"/>
                </a:solidFill>
              </a:rPr>
              <a:t>3 Kaliumkanäle (offen)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1400" dirty="0">
                <a:solidFill>
                  <a:prstClr val="black"/>
                </a:solidFill>
              </a:rPr>
              <a:t>6 Pfeile (Strömungsrichtung Ionen)</a:t>
            </a:r>
          </a:p>
          <a:p>
            <a:pPr marL="0" lvl="0" indent="0">
              <a:spcBef>
                <a:spcPts val="0"/>
              </a:spcBef>
              <a:buNone/>
            </a:pPr>
            <a:r>
              <a:rPr lang="de-DE" sz="1400" dirty="0">
                <a:solidFill>
                  <a:prstClr val="black"/>
                </a:solidFill>
              </a:rPr>
              <a:t>16 </a:t>
            </a:r>
            <a:r>
              <a:rPr lang="de-DE" sz="1400" dirty="0" smtClean="0">
                <a:solidFill>
                  <a:prstClr val="black"/>
                </a:solidFill>
              </a:rPr>
              <a:t>Natriumionen (gelbe Knöpfe)</a:t>
            </a:r>
            <a:endParaRPr lang="de-DE" sz="1400" dirty="0">
              <a:solidFill>
                <a:prstClr val="black"/>
              </a:solidFill>
            </a:endParaRPr>
          </a:p>
          <a:p>
            <a:pPr marL="0" lvl="0" indent="0">
              <a:spcBef>
                <a:spcPts val="0"/>
              </a:spcBef>
              <a:buNone/>
            </a:pPr>
            <a:r>
              <a:rPr lang="de-DE" sz="1400" dirty="0">
                <a:solidFill>
                  <a:prstClr val="black"/>
                </a:solidFill>
              </a:rPr>
              <a:t>17 </a:t>
            </a:r>
            <a:r>
              <a:rPr lang="de-DE" sz="1400" dirty="0" err="1" smtClean="0">
                <a:solidFill>
                  <a:prstClr val="black"/>
                </a:solidFill>
              </a:rPr>
              <a:t>Kaliumionen</a:t>
            </a:r>
            <a:r>
              <a:rPr lang="de-DE" sz="1400" dirty="0" smtClean="0">
                <a:solidFill>
                  <a:prstClr val="black"/>
                </a:solidFill>
              </a:rPr>
              <a:t> (violette Knöpfe)</a:t>
            </a:r>
            <a:endParaRPr lang="de-DE" sz="1400" dirty="0">
              <a:solidFill>
                <a:prstClr val="black"/>
              </a:solidFill>
            </a:endParaRPr>
          </a:p>
          <a:p>
            <a:pPr marL="0" indent="0">
              <a:buNone/>
            </a:pPr>
            <a:endParaRPr lang="de-DE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2152" y="1556792"/>
            <a:ext cx="4080000" cy="306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955" r="9440" b="51355"/>
          <a:stretch/>
        </p:blipFill>
        <p:spPr bwMode="auto">
          <a:xfrm>
            <a:off x="1043608" y="4797153"/>
            <a:ext cx="4032448" cy="13589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Textfeld 11"/>
          <p:cNvSpPr txBox="1"/>
          <p:nvPr/>
        </p:nvSpPr>
        <p:spPr>
          <a:xfrm rot="20580399">
            <a:off x="531860" y="3424598"/>
            <a:ext cx="1584176" cy="1169551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de-DE" sz="1400" b="1" dirty="0" smtClean="0">
                <a:solidFill>
                  <a:srgbClr val="C00000"/>
                </a:solidFill>
              </a:rPr>
              <a:t>Material vor und nach dem Spiel auf Vollständigkeit prüfen!</a:t>
            </a:r>
          </a:p>
          <a:p>
            <a:r>
              <a:rPr lang="de-DE" sz="1400" b="1" dirty="0" smtClean="0">
                <a:solidFill>
                  <a:srgbClr val="C00000"/>
                </a:solidFill>
              </a:rPr>
              <a:t>Vielen Dank! </a:t>
            </a:r>
            <a:r>
              <a:rPr lang="de-DE" sz="1400" b="1" dirty="0" smtClean="0">
                <a:solidFill>
                  <a:srgbClr val="C00000"/>
                </a:solidFill>
                <a:sym typeface="Wingdings" panose="05000000000000000000" pitchFamily="2" charset="2"/>
              </a:rPr>
              <a:t></a:t>
            </a:r>
            <a:endParaRPr lang="de-DE" sz="1400" b="1" dirty="0">
              <a:solidFill>
                <a:srgbClr val="C00000"/>
              </a:solidFill>
            </a:endParaRPr>
          </a:p>
        </p:txBody>
      </p:sp>
      <p:sp>
        <p:nvSpPr>
          <p:cNvPr id="13" name="Textfeld 12"/>
          <p:cNvSpPr txBox="1"/>
          <p:nvPr/>
        </p:nvSpPr>
        <p:spPr>
          <a:xfrm rot="1459789">
            <a:off x="7070500" y="3747762"/>
            <a:ext cx="1296144" cy="523220"/>
          </a:xfrm>
          <a:prstGeom prst="rect">
            <a:avLst/>
          </a:prstGeom>
          <a:noFill/>
          <a:ln>
            <a:solidFill>
              <a:schemeClr val="bg1">
                <a:lumMod val="50000"/>
              </a:schemeClr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de-DE" sz="1400" b="1" dirty="0" smtClean="0">
                <a:solidFill>
                  <a:srgbClr val="00B050"/>
                </a:solidFill>
              </a:rPr>
              <a:t>Viel Spaß beim Spielen! </a:t>
            </a:r>
            <a:r>
              <a:rPr lang="de-DE" sz="1400" b="1" dirty="0" smtClean="0">
                <a:solidFill>
                  <a:srgbClr val="00B050"/>
                </a:solidFill>
                <a:sym typeface="Wingdings" panose="05000000000000000000" pitchFamily="2" charset="2"/>
              </a:rPr>
              <a:t></a:t>
            </a:r>
            <a:endParaRPr lang="de-DE" sz="1400" b="1" dirty="0">
              <a:solidFill>
                <a:srgbClr val="00B050"/>
              </a:solidFill>
            </a:endParaRPr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335_nervenzellenspiel_20140304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ZPG Biologie ©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AC1A-7EA2-4482-A658-C4535E4F0E1A}" type="slidenum">
              <a:rPr lang="de-DE" smtClean="0"/>
              <a:t>4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552384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00B0F0"/>
                </a:solidFill>
              </a:rPr>
              <a:t>Material </a:t>
            </a:r>
            <a:r>
              <a:rPr lang="de-DE" dirty="0" smtClean="0"/>
              <a:t>Aktionspotential </a:t>
            </a:r>
            <a:r>
              <a:rPr lang="de-DE" dirty="0" smtClean="0">
                <a:solidFill>
                  <a:srgbClr val="00B0F0"/>
                </a:solidFill>
              </a:rPr>
              <a:t>Vorlagen</a:t>
            </a:r>
            <a:endParaRPr lang="de-DE" dirty="0">
              <a:solidFill>
                <a:srgbClr val="00B0F0"/>
              </a:solidFill>
            </a:endParaRPr>
          </a:p>
        </p:txBody>
      </p:sp>
      <p:sp>
        <p:nvSpPr>
          <p:cNvPr id="6" name="Ellipse 5"/>
          <p:cNvSpPr/>
          <p:nvPr/>
        </p:nvSpPr>
        <p:spPr>
          <a:xfrm>
            <a:off x="1913133" y="1412776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7" name="Ellipse 6"/>
          <p:cNvSpPr/>
          <p:nvPr/>
        </p:nvSpPr>
        <p:spPr>
          <a:xfrm>
            <a:off x="2627784" y="1430104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8" name="Ellipse 7"/>
          <p:cNvSpPr/>
          <p:nvPr/>
        </p:nvSpPr>
        <p:spPr>
          <a:xfrm>
            <a:off x="3275856" y="1412773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9" name="Ellipse 8"/>
          <p:cNvSpPr/>
          <p:nvPr/>
        </p:nvSpPr>
        <p:spPr>
          <a:xfrm>
            <a:off x="4067944" y="1412774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0" name="Ellipse 9"/>
          <p:cNvSpPr/>
          <p:nvPr/>
        </p:nvSpPr>
        <p:spPr>
          <a:xfrm>
            <a:off x="4788024" y="1430104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1" name="Ellipse 10"/>
          <p:cNvSpPr/>
          <p:nvPr/>
        </p:nvSpPr>
        <p:spPr>
          <a:xfrm>
            <a:off x="5508104" y="1412776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2" name="Ellipse 11"/>
          <p:cNvSpPr/>
          <p:nvPr/>
        </p:nvSpPr>
        <p:spPr>
          <a:xfrm>
            <a:off x="6156176" y="1430104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3" name="Ellipse 12"/>
          <p:cNvSpPr/>
          <p:nvPr/>
        </p:nvSpPr>
        <p:spPr>
          <a:xfrm>
            <a:off x="6919150" y="1412775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4" name="Ellipse 13"/>
          <p:cNvSpPr/>
          <p:nvPr/>
        </p:nvSpPr>
        <p:spPr>
          <a:xfrm>
            <a:off x="7668344" y="1430104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5" name="Ellipse 14"/>
          <p:cNvSpPr/>
          <p:nvPr/>
        </p:nvSpPr>
        <p:spPr>
          <a:xfrm>
            <a:off x="8316416" y="1430104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6" name="Ellipse 15"/>
          <p:cNvSpPr/>
          <p:nvPr/>
        </p:nvSpPr>
        <p:spPr>
          <a:xfrm>
            <a:off x="1913133" y="2115528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7" name="Ellipse 16"/>
          <p:cNvSpPr/>
          <p:nvPr/>
        </p:nvSpPr>
        <p:spPr>
          <a:xfrm>
            <a:off x="2627784" y="2132856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8" name="Ellipse 17"/>
          <p:cNvSpPr/>
          <p:nvPr/>
        </p:nvSpPr>
        <p:spPr>
          <a:xfrm>
            <a:off x="3275856" y="2115525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19" name="Ellipse 18"/>
          <p:cNvSpPr/>
          <p:nvPr/>
        </p:nvSpPr>
        <p:spPr>
          <a:xfrm>
            <a:off x="4067944" y="2115526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0" name="Ellipse 19"/>
          <p:cNvSpPr/>
          <p:nvPr/>
        </p:nvSpPr>
        <p:spPr>
          <a:xfrm>
            <a:off x="4788024" y="2132856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1" name="Ellipse 20"/>
          <p:cNvSpPr/>
          <p:nvPr/>
        </p:nvSpPr>
        <p:spPr>
          <a:xfrm>
            <a:off x="5508104" y="2115528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2" name="Ellipse 21"/>
          <p:cNvSpPr/>
          <p:nvPr/>
        </p:nvSpPr>
        <p:spPr>
          <a:xfrm>
            <a:off x="6156176" y="2132856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3" name="Ellipse 22"/>
          <p:cNvSpPr/>
          <p:nvPr/>
        </p:nvSpPr>
        <p:spPr>
          <a:xfrm>
            <a:off x="6919150" y="2115527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4" name="Ellipse 23"/>
          <p:cNvSpPr/>
          <p:nvPr/>
        </p:nvSpPr>
        <p:spPr>
          <a:xfrm>
            <a:off x="7668344" y="2132856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5" name="Ellipse 24"/>
          <p:cNvSpPr/>
          <p:nvPr/>
        </p:nvSpPr>
        <p:spPr>
          <a:xfrm>
            <a:off x="8316416" y="2132856"/>
            <a:ext cx="360040" cy="366145"/>
          </a:xfrm>
          <a:prstGeom prst="ellips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tIns="0" rtlCol="0" anchor="ctr"/>
          <a:lstStyle/>
          <a:p>
            <a:pPr algn="ctr"/>
            <a:r>
              <a:rPr lang="de-DE" sz="3600" b="1" dirty="0" smtClean="0">
                <a:solidFill>
                  <a:schemeClr val="accent4">
                    <a:lumMod val="50000"/>
                  </a:schemeClr>
                </a:solidFill>
              </a:rPr>
              <a:t>+</a:t>
            </a:r>
            <a:endParaRPr lang="de-DE" sz="3600" b="1" dirty="0">
              <a:solidFill>
                <a:schemeClr val="accent4">
                  <a:lumMod val="50000"/>
                </a:schemeClr>
              </a:solidFill>
            </a:endParaRPr>
          </a:p>
        </p:txBody>
      </p:sp>
      <p:sp>
        <p:nvSpPr>
          <p:cNvPr id="26" name="Ellipse 25"/>
          <p:cNvSpPr/>
          <p:nvPr/>
        </p:nvSpPr>
        <p:spPr>
          <a:xfrm>
            <a:off x="2649978" y="287040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27" name="Ellipse 26"/>
          <p:cNvSpPr/>
          <p:nvPr/>
        </p:nvSpPr>
        <p:spPr>
          <a:xfrm>
            <a:off x="3298050" y="287040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28" name="Ellipse 27"/>
          <p:cNvSpPr/>
          <p:nvPr/>
        </p:nvSpPr>
        <p:spPr>
          <a:xfrm>
            <a:off x="4090138" y="287040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29" name="Ellipse 28"/>
          <p:cNvSpPr/>
          <p:nvPr/>
        </p:nvSpPr>
        <p:spPr>
          <a:xfrm>
            <a:off x="4810218" y="2870403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0" name="Ellipse 29"/>
          <p:cNvSpPr/>
          <p:nvPr/>
        </p:nvSpPr>
        <p:spPr>
          <a:xfrm>
            <a:off x="5530298" y="2870404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1" name="Ellipse 30"/>
          <p:cNvSpPr/>
          <p:nvPr/>
        </p:nvSpPr>
        <p:spPr>
          <a:xfrm>
            <a:off x="6178370" y="287040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2" name="Ellipse 31"/>
          <p:cNvSpPr/>
          <p:nvPr/>
        </p:nvSpPr>
        <p:spPr>
          <a:xfrm>
            <a:off x="6941344" y="2870405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3" name="Ellipse 32"/>
          <p:cNvSpPr/>
          <p:nvPr/>
        </p:nvSpPr>
        <p:spPr>
          <a:xfrm>
            <a:off x="7690538" y="287040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4" name="Ellipse 33"/>
          <p:cNvSpPr/>
          <p:nvPr/>
        </p:nvSpPr>
        <p:spPr>
          <a:xfrm>
            <a:off x="8338610" y="287040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5" name="Ellipse 34"/>
          <p:cNvSpPr/>
          <p:nvPr/>
        </p:nvSpPr>
        <p:spPr>
          <a:xfrm>
            <a:off x="1935327" y="287040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6" name="Ellipse 35"/>
          <p:cNvSpPr/>
          <p:nvPr/>
        </p:nvSpPr>
        <p:spPr>
          <a:xfrm>
            <a:off x="2672172" y="357301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7" name="Ellipse 36"/>
          <p:cNvSpPr/>
          <p:nvPr/>
        </p:nvSpPr>
        <p:spPr>
          <a:xfrm>
            <a:off x="3320244" y="357301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8" name="Ellipse 37"/>
          <p:cNvSpPr/>
          <p:nvPr/>
        </p:nvSpPr>
        <p:spPr>
          <a:xfrm>
            <a:off x="4112332" y="357301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39" name="Ellipse 38"/>
          <p:cNvSpPr/>
          <p:nvPr/>
        </p:nvSpPr>
        <p:spPr>
          <a:xfrm>
            <a:off x="4832412" y="3573013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40" name="Ellipse 39"/>
          <p:cNvSpPr/>
          <p:nvPr/>
        </p:nvSpPr>
        <p:spPr>
          <a:xfrm>
            <a:off x="5552492" y="3573014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41" name="Ellipse 40"/>
          <p:cNvSpPr/>
          <p:nvPr/>
        </p:nvSpPr>
        <p:spPr>
          <a:xfrm>
            <a:off x="6200564" y="357301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42" name="Ellipse 41"/>
          <p:cNvSpPr/>
          <p:nvPr/>
        </p:nvSpPr>
        <p:spPr>
          <a:xfrm>
            <a:off x="6963538" y="3573015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43" name="Ellipse 42"/>
          <p:cNvSpPr/>
          <p:nvPr/>
        </p:nvSpPr>
        <p:spPr>
          <a:xfrm>
            <a:off x="7712732" y="357301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8360804" y="357301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sp>
        <p:nvSpPr>
          <p:cNvPr id="45" name="Ellipse 44"/>
          <p:cNvSpPr/>
          <p:nvPr/>
        </p:nvSpPr>
        <p:spPr>
          <a:xfrm>
            <a:off x="1957521" y="3573016"/>
            <a:ext cx="315652" cy="325607"/>
          </a:xfrm>
          <a:prstGeom prst="ellipse">
            <a:avLst/>
          </a:prstGeom>
          <a:solidFill>
            <a:srgbClr val="FFFF00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lIns="90000" tIns="0" bIns="46800" rtlCol="0" anchor="ctr" anchorCtr="1"/>
          <a:lstStyle/>
          <a:p>
            <a:pPr algn="ctr"/>
            <a:r>
              <a:rPr lang="de-DE" sz="3600" b="1" dirty="0" smtClean="0">
                <a:solidFill>
                  <a:schemeClr val="tx1"/>
                </a:solidFill>
              </a:rPr>
              <a:t>+</a:t>
            </a:r>
            <a:endParaRPr lang="de-DE" sz="3600" b="1" dirty="0">
              <a:solidFill>
                <a:schemeClr val="tx1"/>
              </a:solidFill>
            </a:endParaRPr>
          </a:p>
        </p:txBody>
      </p:sp>
      <p:cxnSp>
        <p:nvCxnSpPr>
          <p:cNvPr id="46" name="Gerade Verbindung mit Pfeil 45"/>
          <p:cNvCxnSpPr/>
          <p:nvPr/>
        </p:nvCxnSpPr>
        <p:spPr>
          <a:xfrm flipH="1">
            <a:off x="1957521" y="4478506"/>
            <a:ext cx="878806" cy="793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Gerade Verbindung mit Pfeil 47"/>
          <p:cNvCxnSpPr/>
          <p:nvPr/>
        </p:nvCxnSpPr>
        <p:spPr>
          <a:xfrm flipH="1">
            <a:off x="539552" y="4462984"/>
            <a:ext cx="878806" cy="793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Gerade Verbindung mit Pfeil 48"/>
          <p:cNvCxnSpPr/>
          <p:nvPr/>
        </p:nvCxnSpPr>
        <p:spPr>
          <a:xfrm flipH="1">
            <a:off x="3392406" y="4486368"/>
            <a:ext cx="878806" cy="793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Gerade Verbindung mit Pfeil 49"/>
          <p:cNvCxnSpPr/>
          <p:nvPr/>
        </p:nvCxnSpPr>
        <p:spPr>
          <a:xfrm flipH="1">
            <a:off x="4831512" y="4502314"/>
            <a:ext cx="878806" cy="793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Gerade Verbindung mit Pfeil 50"/>
          <p:cNvCxnSpPr/>
          <p:nvPr/>
        </p:nvCxnSpPr>
        <p:spPr>
          <a:xfrm flipH="1">
            <a:off x="6221392" y="4494378"/>
            <a:ext cx="878806" cy="793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Gerade Verbindung mit Pfeil 51"/>
          <p:cNvCxnSpPr/>
          <p:nvPr/>
        </p:nvCxnSpPr>
        <p:spPr>
          <a:xfrm flipH="1">
            <a:off x="7727887" y="4486442"/>
            <a:ext cx="878806" cy="793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feld 52"/>
          <p:cNvSpPr txBox="1"/>
          <p:nvPr/>
        </p:nvSpPr>
        <p:spPr>
          <a:xfrm>
            <a:off x="463217" y="1460716"/>
            <a:ext cx="9361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 smtClean="0"/>
              <a:t>K</a:t>
            </a:r>
            <a:r>
              <a:rPr lang="de-DE" sz="6000" baseline="30000" dirty="0" smtClean="0"/>
              <a:t>+</a:t>
            </a:r>
            <a:endParaRPr lang="de-DE" sz="6000" baseline="30000" dirty="0"/>
          </a:p>
        </p:txBody>
      </p:sp>
      <p:sp>
        <p:nvSpPr>
          <p:cNvPr id="54" name="Textfeld 53"/>
          <p:cNvSpPr txBox="1"/>
          <p:nvPr/>
        </p:nvSpPr>
        <p:spPr>
          <a:xfrm>
            <a:off x="251520" y="2885497"/>
            <a:ext cx="13594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6000" dirty="0" smtClean="0"/>
              <a:t>Na</a:t>
            </a:r>
            <a:r>
              <a:rPr lang="de-DE" sz="6000" baseline="30000" dirty="0" smtClean="0"/>
              <a:t>+</a:t>
            </a:r>
            <a:endParaRPr lang="de-DE" sz="6000" baseline="30000" dirty="0"/>
          </a:p>
        </p:txBody>
      </p:sp>
      <p:pic>
        <p:nvPicPr>
          <p:cNvPr id="55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73"/>
          <a:stretch/>
        </p:blipFill>
        <p:spPr bwMode="auto">
          <a:xfrm>
            <a:off x="5293109" y="4865866"/>
            <a:ext cx="695325" cy="623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73"/>
          <a:stretch/>
        </p:blipFill>
        <p:spPr bwMode="auto">
          <a:xfrm>
            <a:off x="7485309" y="4874132"/>
            <a:ext cx="695325" cy="623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7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73"/>
          <a:stretch/>
        </p:blipFill>
        <p:spPr bwMode="auto">
          <a:xfrm>
            <a:off x="6740389" y="4874131"/>
            <a:ext cx="695325" cy="623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8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73"/>
          <a:stretch/>
        </p:blipFill>
        <p:spPr bwMode="auto">
          <a:xfrm>
            <a:off x="6010727" y="4874132"/>
            <a:ext cx="695325" cy="623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9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773"/>
          <a:stretch/>
        </p:blipFill>
        <p:spPr bwMode="auto">
          <a:xfrm>
            <a:off x="8189484" y="4874132"/>
            <a:ext cx="695325" cy="62371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0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69532" y="4889575"/>
            <a:ext cx="6858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2447" y="4889575"/>
            <a:ext cx="6858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2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75221" y="4889575"/>
            <a:ext cx="6858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78886" y="4889574"/>
            <a:ext cx="6858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4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27258" y="4878166"/>
            <a:ext cx="685800" cy="714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feld 1"/>
          <p:cNvSpPr txBox="1"/>
          <p:nvPr/>
        </p:nvSpPr>
        <p:spPr>
          <a:xfrm>
            <a:off x="107504" y="4863688"/>
            <a:ext cx="1242529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smtClean="0"/>
              <a:t>Kanäle (offen)</a:t>
            </a:r>
            <a:endParaRPr lang="de-DE" sz="2600" dirty="0"/>
          </a:p>
        </p:txBody>
      </p:sp>
      <p:grpSp>
        <p:nvGrpSpPr>
          <p:cNvPr id="65" name="Gruppieren 64"/>
          <p:cNvGrpSpPr/>
          <p:nvPr/>
        </p:nvGrpSpPr>
        <p:grpSpPr>
          <a:xfrm rot="14999862">
            <a:off x="2444822" y="4721715"/>
            <a:ext cx="1189327" cy="2607395"/>
            <a:chOff x="5868144" y="208786"/>
            <a:chExt cx="1189327" cy="2607395"/>
          </a:xfrm>
        </p:grpSpPr>
        <p:sp>
          <p:nvSpPr>
            <p:cNvPr id="66" name="Flussdiagramm: Zusammenführen 65"/>
            <p:cNvSpPr/>
            <p:nvPr/>
          </p:nvSpPr>
          <p:spPr>
            <a:xfrm rot="1131702">
              <a:off x="5999942" y="208786"/>
              <a:ext cx="648672" cy="2521120"/>
            </a:xfrm>
            <a:prstGeom prst="flowChartMerge">
              <a:avLst/>
            </a:prstGeom>
            <a:solidFill>
              <a:schemeClr val="bg1"/>
            </a:solidFill>
            <a:ln>
              <a:solidFill>
                <a:schemeClr val="tx1">
                  <a:lumMod val="95000"/>
                  <a:lumOff val="5000"/>
                </a:schemeClr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7" name="Ellipse 66"/>
            <p:cNvSpPr/>
            <p:nvPr/>
          </p:nvSpPr>
          <p:spPr>
            <a:xfrm rot="1187468">
              <a:off x="6401731" y="220001"/>
              <a:ext cx="655740" cy="162804"/>
            </a:xfrm>
            <a:prstGeom prst="ellipse">
              <a:avLst/>
            </a:prstGeom>
            <a:solidFill>
              <a:schemeClr val="bg1">
                <a:lumMod val="85000"/>
              </a:schemeClr>
            </a:solidFill>
            <a:ln>
              <a:solidFill>
                <a:schemeClr val="tx1"/>
              </a:solidFill>
            </a:ln>
            <a:effectLst>
              <a:innerShdw blurRad="114300">
                <a:prstClr val="black"/>
              </a:inn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8" name="Ellipse 67"/>
            <p:cNvSpPr/>
            <p:nvPr/>
          </p:nvSpPr>
          <p:spPr>
            <a:xfrm>
              <a:off x="6427485" y="489012"/>
              <a:ext cx="360040" cy="366145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r>
                <a:rPr lang="de-DE" sz="3600" b="1" dirty="0" smtClean="0">
                  <a:solidFill>
                    <a:schemeClr val="accent4">
                      <a:lumMod val="50000"/>
                    </a:schemeClr>
                  </a:solidFill>
                </a:rPr>
                <a:t>+</a:t>
              </a:r>
              <a:endParaRPr lang="de-DE" sz="3600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  <p:cxnSp>
          <p:nvCxnSpPr>
            <p:cNvPr id="69" name="Gerade Verbindung mit Pfeil 68"/>
            <p:cNvCxnSpPr/>
            <p:nvPr/>
          </p:nvCxnSpPr>
          <p:spPr>
            <a:xfrm flipH="1">
              <a:off x="5868144" y="977892"/>
              <a:ext cx="633736" cy="1838289"/>
            </a:xfrm>
            <a:prstGeom prst="straightConnector1">
              <a:avLst/>
            </a:prstGeom>
            <a:ln w="38100">
              <a:solidFill>
                <a:schemeClr val="accent4">
                  <a:lumMod val="50000"/>
                </a:schemeClr>
              </a:solidFill>
              <a:prstDash val="sysDash"/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0" name="Ellipse 69"/>
            <p:cNvSpPr/>
            <p:nvPr/>
          </p:nvSpPr>
          <p:spPr>
            <a:xfrm>
              <a:off x="6350705" y="678539"/>
              <a:ext cx="360040" cy="366145"/>
            </a:xfrm>
            <a:prstGeom prst="ellipse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tIns="0" rtlCol="0" anchor="ctr"/>
            <a:lstStyle/>
            <a:p>
              <a:pPr algn="ctr"/>
              <a:r>
                <a:rPr lang="de-DE" sz="3600" b="1" dirty="0" smtClean="0">
                  <a:solidFill>
                    <a:schemeClr val="accent4">
                      <a:lumMod val="50000"/>
                    </a:schemeClr>
                  </a:solidFill>
                </a:rPr>
                <a:t>+</a:t>
              </a:r>
              <a:endParaRPr lang="de-DE" sz="3600" b="1" dirty="0">
                <a:solidFill>
                  <a:schemeClr val="accent4">
                    <a:lumMod val="50000"/>
                  </a:schemeClr>
                </a:solidFill>
              </a:endParaRPr>
            </a:p>
          </p:txBody>
        </p:sp>
      </p:grpSp>
      <p:sp>
        <p:nvSpPr>
          <p:cNvPr id="71" name="Textfeld 70"/>
          <p:cNvSpPr txBox="1"/>
          <p:nvPr/>
        </p:nvSpPr>
        <p:spPr>
          <a:xfrm>
            <a:off x="107504" y="5796188"/>
            <a:ext cx="1591837" cy="8925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2600" dirty="0" smtClean="0"/>
              <a:t>Reiz-Elektrode</a:t>
            </a:r>
            <a:endParaRPr lang="de-DE" sz="2600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5838970" y="6355257"/>
            <a:ext cx="2895600" cy="365125"/>
          </a:xfrm>
        </p:spPr>
        <p:txBody>
          <a:bodyPr/>
          <a:lstStyle/>
          <a:p>
            <a:r>
              <a:rPr lang="de-DE" dirty="0" smtClean="0"/>
              <a:t>335_nervenzellenspiel_20140304</a:t>
            </a:r>
            <a:endParaRPr lang="de-DE" dirty="0"/>
          </a:p>
        </p:txBody>
      </p:sp>
      <p:sp>
        <p:nvSpPr>
          <p:cNvPr id="47" name="Foliennummernplatzhalter 4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AC1A-7EA2-4482-A658-C4535E4F0E1A}" type="slidenum">
              <a:rPr lang="de-DE" smtClean="0"/>
              <a:t>5</a:t>
            </a:fld>
            <a:endParaRPr lang="de-DE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>
          <a:xfrm>
            <a:off x="4573971" y="6340801"/>
            <a:ext cx="2133600" cy="365125"/>
          </a:xfrm>
        </p:spPr>
        <p:txBody>
          <a:bodyPr/>
          <a:lstStyle/>
          <a:p>
            <a:r>
              <a:rPr lang="de-DE" dirty="0" smtClean="0"/>
              <a:t>ZPG Biologie © 2013</a:t>
            </a:r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6922958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1920394" y="926722"/>
            <a:ext cx="5377914" cy="500455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Wolke 6"/>
          <p:cNvSpPr/>
          <p:nvPr/>
        </p:nvSpPr>
        <p:spPr>
          <a:xfrm>
            <a:off x="4006208" y="5103495"/>
            <a:ext cx="396044" cy="432048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8" name="Wolke 7"/>
          <p:cNvSpPr/>
          <p:nvPr/>
        </p:nvSpPr>
        <p:spPr>
          <a:xfrm>
            <a:off x="6300192" y="2360557"/>
            <a:ext cx="504056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9" name="Wolke 8"/>
          <p:cNvSpPr/>
          <p:nvPr/>
        </p:nvSpPr>
        <p:spPr>
          <a:xfrm>
            <a:off x="4319972" y="2636912"/>
            <a:ext cx="504056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0" name="Wolke 9"/>
          <p:cNvSpPr/>
          <p:nvPr/>
        </p:nvSpPr>
        <p:spPr>
          <a:xfrm>
            <a:off x="2339752" y="3618021"/>
            <a:ext cx="504056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1" name="Wolke 10"/>
          <p:cNvSpPr/>
          <p:nvPr/>
        </p:nvSpPr>
        <p:spPr>
          <a:xfrm>
            <a:off x="5076056" y="1595692"/>
            <a:ext cx="504056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2" name="Wolke 11"/>
          <p:cNvSpPr/>
          <p:nvPr/>
        </p:nvSpPr>
        <p:spPr>
          <a:xfrm>
            <a:off x="3156898" y="2816181"/>
            <a:ext cx="756084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3" name="Wolke 12"/>
          <p:cNvSpPr/>
          <p:nvPr/>
        </p:nvSpPr>
        <p:spPr>
          <a:xfrm>
            <a:off x="5895066" y="3933056"/>
            <a:ext cx="765166" cy="432048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4" name="Wolke 13"/>
          <p:cNvSpPr/>
          <p:nvPr/>
        </p:nvSpPr>
        <p:spPr>
          <a:xfrm>
            <a:off x="3491880" y="1910726"/>
            <a:ext cx="504056" cy="484497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5" name="Wolke 14"/>
          <p:cNvSpPr/>
          <p:nvPr/>
        </p:nvSpPr>
        <p:spPr>
          <a:xfrm>
            <a:off x="3347864" y="3933056"/>
            <a:ext cx="504056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6" name="Wolke 15"/>
          <p:cNvSpPr/>
          <p:nvPr/>
        </p:nvSpPr>
        <p:spPr>
          <a:xfrm>
            <a:off x="5508104" y="2951946"/>
            <a:ext cx="360040" cy="382107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7" name="Wolke 16"/>
          <p:cNvSpPr/>
          <p:nvPr/>
        </p:nvSpPr>
        <p:spPr>
          <a:xfrm>
            <a:off x="4716016" y="4653136"/>
            <a:ext cx="504056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8" name="Ellipse 17"/>
          <p:cNvSpPr/>
          <p:nvPr/>
        </p:nvSpPr>
        <p:spPr>
          <a:xfrm>
            <a:off x="669758" y="1052736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Wolke 21"/>
          <p:cNvSpPr/>
          <p:nvPr/>
        </p:nvSpPr>
        <p:spPr>
          <a:xfrm>
            <a:off x="6300192" y="2337812"/>
            <a:ext cx="504056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23" name="Wolke 22"/>
          <p:cNvSpPr/>
          <p:nvPr/>
        </p:nvSpPr>
        <p:spPr>
          <a:xfrm>
            <a:off x="5895066" y="3910311"/>
            <a:ext cx="765166" cy="432048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24" name="Wolke 23"/>
          <p:cNvSpPr/>
          <p:nvPr/>
        </p:nvSpPr>
        <p:spPr>
          <a:xfrm>
            <a:off x="3347864" y="3910311"/>
            <a:ext cx="504056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25" name="Wolke 24"/>
          <p:cNvSpPr/>
          <p:nvPr/>
        </p:nvSpPr>
        <p:spPr>
          <a:xfrm>
            <a:off x="4716016" y="4630391"/>
            <a:ext cx="504056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34" name="Rechteck 33"/>
          <p:cNvSpPr/>
          <p:nvPr/>
        </p:nvSpPr>
        <p:spPr>
          <a:xfrm rot="2907026">
            <a:off x="2356932" y="4699587"/>
            <a:ext cx="14401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cap="rnd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Rechteck 34"/>
          <p:cNvSpPr/>
          <p:nvPr/>
        </p:nvSpPr>
        <p:spPr>
          <a:xfrm rot="2907026">
            <a:off x="2590723" y="4967801"/>
            <a:ext cx="14401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8" name="Gruppieren 47"/>
          <p:cNvGrpSpPr/>
          <p:nvPr/>
        </p:nvGrpSpPr>
        <p:grpSpPr>
          <a:xfrm rot="11430417">
            <a:off x="1698115" y="2832958"/>
            <a:ext cx="579137" cy="247528"/>
            <a:chOff x="1613013" y="3568515"/>
            <a:chExt cx="510715" cy="247528"/>
          </a:xfrm>
          <a:solidFill>
            <a:srgbClr val="FFFF00"/>
          </a:solidFill>
        </p:grpSpPr>
        <p:sp>
          <p:nvSpPr>
            <p:cNvPr id="49" name="Flussdiagramm: Manuelle Verarbeitung 48"/>
            <p:cNvSpPr/>
            <p:nvPr/>
          </p:nvSpPr>
          <p:spPr>
            <a:xfrm>
              <a:off x="1613013" y="3717032"/>
              <a:ext cx="510715" cy="99011"/>
            </a:xfrm>
            <a:prstGeom prst="flowChartManualOperation">
              <a:avLst/>
            </a:prstGeom>
            <a:grpFill/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0" name="Flussdiagramm: Manuelle Verarbeitung 49"/>
            <p:cNvSpPr/>
            <p:nvPr/>
          </p:nvSpPr>
          <p:spPr>
            <a:xfrm rot="10800000">
              <a:off x="1613013" y="3568515"/>
              <a:ext cx="510715" cy="99012"/>
            </a:xfrm>
            <a:prstGeom prst="flowChartManualOperation">
              <a:avLst/>
            </a:prstGeom>
            <a:grpFill/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51" name="Gruppieren 50"/>
          <p:cNvGrpSpPr/>
          <p:nvPr/>
        </p:nvGrpSpPr>
        <p:grpSpPr>
          <a:xfrm rot="10996491">
            <a:off x="7072321" y="3383536"/>
            <a:ext cx="510715" cy="247528"/>
            <a:chOff x="1613013" y="3568515"/>
            <a:chExt cx="510715" cy="247528"/>
          </a:xfrm>
          <a:solidFill>
            <a:srgbClr val="FFFF00"/>
          </a:solidFill>
        </p:grpSpPr>
        <p:sp>
          <p:nvSpPr>
            <p:cNvPr id="52" name="Flussdiagramm: Manuelle Verarbeitung 51"/>
            <p:cNvSpPr/>
            <p:nvPr/>
          </p:nvSpPr>
          <p:spPr>
            <a:xfrm>
              <a:off x="1613013" y="3717032"/>
              <a:ext cx="510715" cy="99011"/>
            </a:xfrm>
            <a:prstGeom prst="flowChartManualOperation">
              <a:avLst/>
            </a:prstGeom>
            <a:grpFill/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3" name="Flussdiagramm: Manuelle Verarbeitung 52"/>
            <p:cNvSpPr/>
            <p:nvPr/>
          </p:nvSpPr>
          <p:spPr>
            <a:xfrm rot="10800000">
              <a:off x="1613013" y="3568515"/>
              <a:ext cx="510715" cy="99012"/>
            </a:xfrm>
            <a:prstGeom prst="flowChartManualOperation">
              <a:avLst/>
            </a:prstGeom>
            <a:grpFill/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54" name="Gruppieren 53"/>
          <p:cNvGrpSpPr/>
          <p:nvPr/>
        </p:nvGrpSpPr>
        <p:grpSpPr>
          <a:xfrm rot="16709600">
            <a:off x="4149255" y="5807514"/>
            <a:ext cx="510715" cy="247528"/>
            <a:chOff x="1613013" y="3568515"/>
            <a:chExt cx="510715" cy="247528"/>
          </a:xfrm>
          <a:solidFill>
            <a:srgbClr val="FFFF00"/>
          </a:solidFill>
        </p:grpSpPr>
        <p:sp>
          <p:nvSpPr>
            <p:cNvPr id="55" name="Flussdiagramm: Manuelle Verarbeitung 54"/>
            <p:cNvSpPr/>
            <p:nvPr/>
          </p:nvSpPr>
          <p:spPr>
            <a:xfrm>
              <a:off x="1613013" y="3717032"/>
              <a:ext cx="510715" cy="99011"/>
            </a:xfrm>
            <a:prstGeom prst="flowChartManualOperation">
              <a:avLst/>
            </a:prstGeom>
            <a:grpFill/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6" name="Flussdiagramm: Manuelle Verarbeitung 55"/>
            <p:cNvSpPr/>
            <p:nvPr/>
          </p:nvSpPr>
          <p:spPr>
            <a:xfrm rot="10800000">
              <a:off x="1613013" y="3568515"/>
              <a:ext cx="510715" cy="99012"/>
            </a:xfrm>
            <a:prstGeom prst="flowChartManualOperation">
              <a:avLst/>
            </a:prstGeom>
            <a:grpFill/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57" name="Gruppieren 56"/>
          <p:cNvGrpSpPr/>
          <p:nvPr/>
        </p:nvGrpSpPr>
        <p:grpSpPr>
          <a:xfrm rot="18042830">
            <a:off x="5701638" y="1136879"/>
            <a:ext cx="510715" cy="247528"/>
            <a:chOff x="1613013" y="3568515"/>
            <a:chExt cx="510715" cy="247528"/>
          </a:xfrm>
          <a:solidFill>
            <a:srgbClr val="FFFF00"/>
          </a:solidFill>
        </p:grpSpPr>
        <p:sp>
          <p:nvSpPr>
            <p:cNvPr id="58" name="Flussdiagramm: Manuelle Verarbeitung 57"/>
            <p:cNvSpPr/>
            <p:nvPr/>
          </p:nvSpPr>
          <p:spPr>
            <a:xfrm>
              <a:off x="1613013" y="3717032"/>
              <a:ext cx="510715" cy="99011"/>
            </a:xfrm>
            <a:prstGeom prst="flowChartManualOperation">
              <a:avLst/>
            </a:prstGeom>
            <a:grpFill/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9" name="Flussdiagramm: Manuelle Verarbeitung 58"/>
            <p:cNvSpPr/>
            <p:nvPr/>
          </p:nvSpPr>
          <p:spPr>
            <a:xfrm rot="10800000">
              <a:off x="1613013" y="3568515"/>
              <a:ext cx="510715" cy="99012"/>
            </a:xfrm>
            <a:prstGeom prst="flowChartManualOperation">
              <a:avLst/>
            </a:prstGeom>
            <a:grpFill/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62" name="Gruppieren 61"/>
          <p:cNvGrpSpPr/>
          <p:nvPr/>
        </p:nvGrpSpPr>
        <p:grpSpPr>
          <a:xfrm rot="20823660">
            <a:off x="4012109" y="708417"/>
            <a:ext cx="219681" cy="582242"/>
            <a:chOff x="2763788" y="409444"/>
            <a:chExt cx="219681" cy="582242"/>
          </a:xfrm>
        </p:grpSpPr>
        <p:sp>
          <p:nvSpPr>
            <p:cNvPr id="60" name="Abgerundetes Rechteck 59"/>
            <p:cNvSpPr/>
            <p:nvPr/>
          </p:nvSpPr>
          <p:spPr>
            <a:xfrm rot="16200000">
              <a:off x="2517886" y="655346"/>
              <a:ext cx="582242" cy="90438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1" name="Abgerundetes Rechteck 60"/>
            <p:cNvSpPr/>
            <p:nvPr/>
          </p:nvSpPr>
          <p:spPr>
            <a:xfrm rot="16200000">
              <a:off x="2647129" y="655346"/>
              <a:ext cx="582242" cy="90438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63" name="Gruppieren 62"/>
          <p:cNvGrpSpPr/>
          <p:nvPr/>
        </p:nvGrpSpPr>
        <p:grpSpPr>
          <a:xfrm rot="19928067">
            <a:off x="5753980" y="5360003"/>
            <a:ext cx="219681" cy="582242"/>
            <a:chOff x="2763788" y="409444"/>
            <a:chExt cx="219681" cy="582242"/>
          </a:xfrm>
        </p:grpSpPr>
        <p:sp>
          <p:nvSpPr>
            <p:cNvPr id="64" name="Abgerundetes Rechteck 63"/>
            <p:cNvSpPr/>
            <p:nvPr/>
          </p:nvSpPr>
          <p:spPr>
            <a:xfrm rot="16200000">
              <a:off x="2517886" y="655346"/>
              <a:ext cx="582242" cy="90438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5" name="Abgerundetes Rechteck 64"/>
            <p:cNvSpPr/>
            <p:nvPr/>
          </p:nvSpPr>
          <p:spPr>
            <a:xfrm rot="16200000">
              <a:off x="2647129" y="655346"/>
              <a:ext cx="582242" cy="90438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66" name="Ellipse 65"/>
          <p:cNvSpPr/>
          <p:nvPr/>
        </p:nvSpPr>
        <p:spPr>
          <a:xfrm>
            <a:off x="936558" y="5718770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7" name="Ellipse 66"/>
          <p:cNvSpPr/>
          <p:nvPr/>
        </p:nvSpPr>
        <p:spPr>
          <a:xfrm>
            <a:off x="8108057" y="3653893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8" name="Ellipse 67"/>
          <p:cNvSpPr/>
          <p:nvPr/>
        </p:nvSpPr>
        <p:spPr>
          <a:xfrm>
            <a:off x="3311860" y="6156206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9" name="Ellipse 68"/>
          <p:cNvSpPr/>
          <p:nvPr/>
        </p:nvSpPr>
        <p:spPr>
          <a:xfrm>
            <a:off x="7497715" y="5625521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0" name="Ellipse 69"/>
          <p:cNvSpPr/>
          <p:nvPr/>
        </p:nvSpPr>
        <p:spPr>
          <a:xfrm>
            <a:off x="2008634" y="490135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1" name="Ellipse 70"/>
          <p:cNvSpPr/>
          <p:nvPr/>
        </p:nvSpPr>
        <p:spPr>
          <a:xfrm>
            <a:off x="7065667" y="545844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2" name="Ellipse 71"/>
          <p:cNvSpPr/>
          <p:nvPr/>
        </p:nvSpPr>
        <p:spPr>
          <a:xfrm>
            <a:off x="711914" y="3776454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3" name="Ellipse 72"/>
          <p:cNvSpPr/>
          <p:nvPr/>
        </p:nvSpPr>
        <p:spPr>
          <a:xfrm>
            <a:off x="7884368" y="1537105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4" name="Ellipse 73"/>
          <p:cNvSpPr/>
          <p:nvPr/>
        </p:nvSpPr>
        <p:spPr>
          <a:xfrm>
            <a:off x="4355976" y="1972479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5" name="Ellipse 74"/>
          <p:cNvSpPr/>
          <p:nvPr/>
        </p:nvSpPr>
        <p:spPr>
          <a:xfrm>
            <a:off x="4115144" y="4524614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6" name="Wolke 105"/>
          <p:cNvSpPr/>
          <p:nvPr/>
        </p:nvSpPr>
        <p:spPr>
          <a:xfrm>
            <a:off x="2591780" y="2807693"/>
            <a:ext cx="360040" cy="382107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07" name="Wolke 106"/>
          <p:cNvSpPr/>
          <p:nvPr/>
        </p:nvSpPr>
        <p:spPr>
          <a:xfrm>
            <a:off x="3678187" y="4724557"/>
            <a:ext cx="360040" cy="382107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08" name="Wolke 107"/>
          <p:cNvSpPr/>
          <p:nvPr/>
        </p:nvSpPr>
        <p:spPr>
          <a:xfrm>
            <a:off x="5113642" y="3619092"/>
            <a:ext cx="360040" cy="382107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09" name="Wolke 108"/>
          <p:cNvSpPr/>
          <p:nvPr/>
        </p:nvSpPr>
        <p:spPr>
          <a:xfrm>
            <a:off x="4318620" y="3811402"/>
            <a:ext cx="360040" cy="382107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10" name="Wolke 109"/>
          <p:cNvSpPr/>
          <p:nvPr/>
        </p:nvSpPr>
        <p:spPr>
          <a:xfrm>
            <a:off x="4429331" y="1025541"/>
            <a:ext cx="360040" cy="382107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15" name="Ellipse 114"/>
          <p:cNvSpPr/>
          <p:nvPr/>
        </p:nvSpPr>
        <p:spPr>
          <a:xfrm>
            <a:off x="4427984" y="113796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6" name="Ellipse 115"/>
          <p:cNvSpPr/>
          <p:nvPr/>
        </p:nvSpPr>
        <p:spPr>
          <a:xfrm>
            <a:off x="323966" y="5067182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7" name="Ellipse 116"/>
          <p:cNvSpPr/>
          <p:nvPr/>
        </p:nvSpPr>
        <p:spPr>
          <a:xfrm>
            <a:off x="201246" y="2883708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8" name="Ellipse 117"/>
          <p:cNvSpPr/>
          <p:nvPr/>
        </p:nvSpPr>
        <p:spPr>
          <a:xfrm>
            <a:off x="5600124" y="6367259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" name="Textfeld 1"/>
          <p:cNvSpPr txBox="1"/>
          <p:nvPr/>
        </p:nvSpPr>
        <p:spPr>
          <a:xfrm>
            <a:off x="0" y="0"/>
            <a:ext cx="510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 smtClean="0"/>
              <a:t>RP</a:t>
            </a:r>
            <a:endParaRPr lang="de-DE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335_nervenzellenspiel_20140304</a:t>
            </a:r>
            <a:endParaRPr lang="de-DE" dirty="0"/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ZPG Biologie © 2013</a:t>
            </a:r>
            <a:endParaRPr lang="de-DE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AC1A-7EA2-4482-A658-C4535E4F0E1A}" type="slidenum">
              <a:rPr lang="de-DE" smtClean="0"/>
              <a:t>6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320232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llipse 3"/>
          <p:cNvSpPr/>
          <p:nvPr/>
        </p:nvSpPr>
        <p:spPr>
          <a:xfrm>
            <a:off x="1920394" y="926722"/>
            <a:ext cx="5377914" cy="5004556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7" name="Wolke 6"/>
          <p:cNvSpPr/>
          <p:nvPr/>
        </p:nvSpPr>
        <p:spPr>
          <a:xfrm>
            <a:off x="4006208" y="5103495"/>
            <a:ext cx="396044" cy="432048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8" name="Wolke 7"/>
          <p:cNvSpPr/>
          <p:nvPr/>
        </p:nvSpPr>
        <p:spPr>
          <a:xfrm>
            <a:off x="6300192" y="2360557"/>
            <a:ext cx="504056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9" name="Wolke 8"/>
          <p:cNvSpPr/>
          <p:nvPr/>
        </p:nvSpPr>
        <p:spPr>
          <a:xfrm>
            <a:off x="4319972" y="2636912"/>
            <a:ext cx="504056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0" name="Wolke 9"/>
          <p:cNvSpPr/>
          <p:nvPr/>
        </p:nvSpPr>
        <p:spPr>
          <a:xfrm>
            <a:off x="2339752" y="3618021"/>
            <a:ext cx="504056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1" name="Wolke 10"/>
          <p:cNvSpPr/>
          <p:nvPr/>
        </p:nvSpPr>
        <p:spPr>
          <a:xfrm>
            <a:off x="5076056" y="1595692"/>
            <a:ext cx="504056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2" name="Wolke 11"/>
          <p:cNvSpPr/>
          <p:nvPr/>
        </p:nvSpPr>
        <p:spPr>
          <a:xfrm>
            <a:off x="3156898" y="2816181"/>
            <a:ext cx="756084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3" name="Wolke 12"/>
          <p:cNvSpPr/>
          <p:nvPr/>
        </p:nvSpPr>
        <p:spPr>
          <a:xfrm>
            <a:off x="5895066" y="3933056"/>
            <a:ext cx="765166" cy="432048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4" name="Wolke 13"/>
          <p:cNvSpPr/>
          <p:nvPr/>
        </p:nvSpPr>
        <p:spPr>
          <a:xfrm>
            <a:off x="3491880" y="1910726"/>
            <a:ext cx="504056" cy="484497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5" name="Wolke 14"/>
          <p:cNvSpPr/>
          <p:nvPr/>
        </p:nvSpPr>
        <p:spPr>
          <a:xfrm>
            <a:off x="3347864" y="3933056"/>
            <a:ext cx="504056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6" name="Wolke 15"/>
          <p:cNvSpPr/>
          <p:nvPr/>
        </p:nvSpPr>
        <p:spPr>
          <a:xfrm>
            <a:off x="5508104" y="2951946"/>
            <a:ext cx="360040" cy="382107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7" name="Wolke 16"/>
          <p:cNvSpPr/>
          <p:nvPr/>
        </p:nvSpPr>
        <p:spPr>
          <a:xfrm>
            <a:off x="4716016" y="4653136"/>
            <a:ext cx="504056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8" name="Ellipse 17"/>
          <p:cNvSpPr/>
          <p:nvPr/>
        </p:nvSpPr>
        <p:spPr>
          <a:xfrm>
            <a:off x="669758" y="1052736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22" name="Wolke 21"/>
          <p:cNvSpPr/>
          <p:nvPr/>
        </p:nvSpPr>
        <p:spPr>
          <a:xfrm>
            <a:off x="6300192" y="2337812"/>
            <a:ext cx="504056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23" name="Wolke 22"/>
          <p:cNvSpPr/>
          <p:nvPr/>
        </p:nvSpPr>
        <p:spPr>
          <a:xfrm>
            <a:off x="5895066" y="3910311"/>
            <a:ext cx="765166" cy="432048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24" name="Wolke 23"/>
          <p:cNvSpPr/>
          <p:nvPr/>
        </p:nvSpPr>
        <p:spPr>
          <a:xfrm>
            <a:off x="3347864" y="3910311"/>
            <a:ext cx="504056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25" name="Wolke 24"/>
          <p:cNvSpPr/>
          <p:nvPr/>
        </p:nvSpPr>
        <p:spPr>
          <a:xfrm>
            <a:off x="4716016" y="4630391"/>
            <a:ext cx="504056" cy="630070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34" name="Rechteck 33"/>
          <p:cNvSpPr/>
          <p:nvPr/>
        </p:nvSpPr>
        <p:spPr>
          <a:xfrm rot="2907026">
            <a:off x="2356932" y="4699587"/>
            <a:ext cx="14401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 cap="rnd"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5" name="Rechteck 34"/>
          <p:cNvSpPr/>
          <p:nvPr/>
        </p:nvSpPr>
        <p:spPr>
          <a:xfrm rot="2907026">
            <a:off x="2590723" y="4967801"/>
            <a:ext cx="144016" cy="43204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grpSp>
        <p:nvGrpSpPr>
          <p:cNvPr id="40" name="Gruppieren 39"/>
          <p:cNvGrpSpPr/>
          <p:nvPr/>
        </p:nvGrpSpPr>
        <p:grpSpPr>
          <a:xfrm rot="21068607">
            <a:off x="1696412" y="3672780"/>
            <a:ext cx="510715" cy="247528"/>
            <a:chOff x="1613013" y="3568515"/>
            <a:chExt cx="510715" cy="247528"/>
          </a:xfrm>
        </p:grpSpPr>
        <p:sp>
          <p:nvSpPr>
            <p:cNvPr id="38" name="Flussdiagramm: Manuelle Verarbeitung 37"/>
            <p:cNvSpPr/>
            <p:nvPr/>
          </p:nvSpPr>
          <p:spPr>
            <a:xfrm>
              <a:off x="1613013" y="3717032"/>
              <a:ext cx="510715" cy="99011"/>
            </a:xfrm>
            <a:prstGeom prst="flowChartManualOperation">
              <a:avLst/>
            </a:prstGeom>
            <a:solidFill>
              <a:schemeClr val="accent4">
                <a:lumMod val="60000"/>
                <a:lumOff val="40000"/>
              </a:schemeClr>
            </a:solidFill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39" name="Flussdiagramm: Manuelle Verarbeitung 38"/>
            <p:cNvSpPr/>
            <p:nvPr/>
          </p:nvSpPr>
          <p:spPr>
            <a:xfrm rot="10800000">
              <a:off x="1613013" y="3568515"/>
              <a:ext cx="510715" cy="99012"/>
            </a:xfrm>
            <a:prstGeom prst="flowChartManualOperation">
              <a:avLst/>
            </a:prstGeom>
            <a:solidFill>
              <a:schemeClr val="accent4">
                <a:lumMod val="60000"/>
                <a:lumOff val="40000"/>
              </a:schemeClr>
            </a:solidFill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1" name="Gruppieren 40"/>
          <p:cNvGrpSpPr/>
          <p:nvPr/>
        </p:nvGrpSpPr>
        <p:grpSpPr>
          <a:xfrm rot="19034027">
            <a:off x="6417181" y="1683880"/>
            <a:ext cx="510715" cy="247528"/>
            <a:chOff x="1613013" y="3568515"/>
            <a:chExt cx="510715" cy="247528"/>
          </a:xfrm>
        </p:grpSpPr>
        <p:sp>
          <p:nvSpPr>
            <p:cNvPr id="42" name="Flussdiagramm: Manuelle Verarbeitung 41"/>
            <p:cNvSpPr/>
            <p:nvPr/>
          </p:nvSpPr>
          <p:spPr>
            <a:xfrm>
              <a:off x="1613013" y="3717032"/>
              <a:ext cx="510715" cy="99011"/>
            </a:xfrm>
            <a:prstGeom prst="flowChartManualOperation">
              <a:avLst/>
            </a:prstGeom>
            <a:solidFill>
              <a:schemeClr val="accent4">
                <a:lumMod val="60000"/>
                <a:lumOff val="40000"/>
              </a:schemeClr>
            </a:solidFill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3" name="Flussdiagramm: Manuelle Verarbeitung 42"/>
            <p:cNvSpPr/>
            <p:nvPr/>
          </p:nvSpPr>
          <p:spPr>
            <a:xfrm rot="10800000">
              <a:off x="1613013" y="3568515"/>
              <a:ext cx="510715" cy="99012"/>
            </a:xfrm>
            <a:prstGeom prst="flowChartManualOperation">
              <a:avLst/>
            </a:prstGeom>
            <a:solidFill>
              <a:schemeClr val="accent4">
                <a:lumMod val="60000"/>
                <a:lumOff val="40000"/>
              </a:schemeClr>
            </a:solidFill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4" name="Gruppieren 43"/>
          <p:cNvGrpSpPr/>
          <p:nvPr/>
        </p:nvGrpSpPr>
        <p:grpSpPr>
          <a:xfrm rot="1923765">
            <a:off x="6634255" y="4679805"/>
            <a:ext cx="510715" cy="247528"/>
            <a:chOff x="1613013" y="3568515"/>
            <a:chExt cx="510715" cy="247528"/>
          </a:xfrm>
        </p:grpSpPr>
        <p:sp>
          <p:nvSpPr>
            <p:cNvPr id="45" name="Flussdiagramm: Manuelle Verarbeitung 44"/>
            <p:cNvSpPr/>
            <p:nvPr/>
          </p:nvSpPr>
          <p:spPr>
            <a:xfrm>
              <a:off x="1613013" y="3717032"/>
              <a:ext cx="510715" cy="99011"/>
            </a:xfrm>
            <a:prstGeom prst="flowChartManualOperation">
              <a:avLst/>
            </a:prstGeom>
            <a:solidFill>
              <a:schemeClr val="accent4">
                <a:lumMod val="60000"/>
                <a:lumOff val="40000"/>
              </a:schemeClr>
            </a:solidFill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46" name="Flussdiagramm: Manuelle Verarbeitung 45"/>
            <p:cNvSpPr/>
            <p:nvPr/>
          </p:nvSpPr>
          <p:spPr>
            <a:xfrm rot="10800000">
              <a:off x="1613013" y="3568515"/>
              <a:ext cx="510715" cy="99012"/>
            </a:xfrm>
            <a:prstGeom prst="flowChartManualOperation">
              <a:avLst/>
            </a:prstGeom>
            <a:solidFill>
              <a:schemeClr val="accent4">
                <a:lumMod val="60000"/>
                <a:lumOff val="40000"/>
              </a:schemeClr>
            </a:solidFill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48" name="Gruppieren 47"/>
          <p:cNvGrpSpPr/>
          <p:nvPr/>
        </p:nvGrpSpPr>
        <p:grpSpPr>
          <a:xfrm rot="11430417">
            <a:off x="1698115" y="2832958"/>
            <a:ext cx="579137" cy="247528"/>
            <a:chOff x="1613013" y="3568515"/>
            <a:chExt cx="510715" cy="247528"/>
          </a:xfrm>
          <a:solidFill>
            <a:srgbClr val="FFFF00"/>
          </a:solidFill>
        </p:grpSpPr>
        <p:sp>
          <p:nvSpPr>
            <p:cNvPr id="49" name="Flussdiagramm: Manuelle Verarbeitung 48"/>
            <p:cNvSpPr/>
            <p:nvPr/>
          </p:nvSpPr>
          <p:spPr>
            <a:xfrm>
              <a:off x="1613013" y="3717032"/>
              <a:ext cx="510715" cy="99011"/>
            </a:xfrm>
            <a:prstGeom prst="flowChartManualOperation">
              <a:avLst/>
            </a:prstGeom>
            <a:grpFill/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0" name="Flussdiagramm: Manuelle Verarbeitung 49"/>
            <p:cNvSpPr/>
            <p:nvPr/>
          </p:nvSpPr>
          <p:spPr>
            <a:xfrm rot="10800000">
              <a:off x="1613013" y="3568515"/>
              <a:ext cx="510715" cy="99012"/>
            </a:xfrm>
            <a:prstGeom prst="flowChartManualOperation">
              <a:avLst/>
            </a:prstGeom>
            <a:grpFill/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51" name="Gruppieren 50"/>
          <p:cNvGrpSpPr/>
          <p:nvPr/>
        </p:nvGrpSpPr>
        <p:grpSpPr>
          <a:xfrm rot="10996491">
            <a:off x="7072321" y="3383536"/>
            <a:ext cx="510715" cy="247528"/>
            <a:chOff x="1613013" y="3568515"/>
            <a:chExt cx="510715" cy="247528"/>
          </a:xfrm>
          <a:solidFill>
            <a:srgbClr val="FFFF00"/>
          </a:solidFill>
        </p:grpSpPr>
        <p:sp>
          <p:nvSpPr>
            <p:cNvPr id="52" name="Flussdiagramm: Manuelle Verarbeitung 51"/>
            <p:cNvSpPr/>
            <p:nvPr/>
          </p:nvSpPr>
          <p:spPr>
            <a:xfrm>
              <a:off x="1613013" y="3717032"/>
              <a:ext cx="510715" cy="99011"/>
            </a:xfrm>
            <a:prstGeom prst="flowChartManualOperation">
              <a:avLst/>
            </a:prstGeom>
            <a:grpFill/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3" name="Flussdiagramm: Manuelle Verarbeitung 52"/>
            <p:cNvSpPr/>
            <p:nvPr/>
          </p:nvSpPr>
          <p:spPr>
            <a:xfrm rot="10800000">
              <a:off x="1613013" y="3568515"/>
              <a:ext cx="510715" cy="99012"/>
            </a:xfrm>
            <a:prstGeom prst="flowChartManualOperation">
              <a:avLst/>
            </a:prstGeom>
            <a:grpFill/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54" name="Gruppieren 53"/>
          <p:cNvGrpSpPr/>
          <p:nvPr/>
        </p:nvGrpSpPr>
        <p:grpSpPr>
          <a:xfrm rot="16709600">
            <a:off x="4149255" y="5807514"/>
            <a:ext cx="510715" cy="247528"/>
            <a:chOff x="1613013" y="3568515"/>
            <a:chExt cx="510715" cy="247528"/>
          </a:xfrm>
          <a:solidFill>
            <a:srgbClr val="FFFF00"/>
          </a:solidFill>
        </p:grpSpPr>
        <p:sp>
          <p:nvSpPr>
            <p:cNvPr id="55" name="Flussdiagramm: Manuelle Verarbeitung 54"/>
            <p:cNvSpPr/>
            <p:nvPr/>
          </p:nvSpPr>
          <p:spPr>
            <a:xfrm>
              <a:off x="1613013" y="3717032"/>
              <a:ext cx="510715" cy="99011"/>
            </a:xfrm>
            <a:prstGeom prst="flowChartManualOperation">
              <a:avLst/>
            </a:prstGeom>
            <a:grpFill/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6" name="Flussdiagramm: Manuelle Verarbeitung 55"/>
            <p:cNvSpPr/>
            <p:nvPr/>
          </p:nvSpPr>
          <p:spPr>
            <a:xfrm rot="10800000">
              <a:off x="1613013" y="3568515"/>
              <a:ext cx="510715" cy="99012"/>
            </a:xfrm>
            <a:prstGeom prst="flowChartManualOperation">
              <a:avLst/>
            </a:prstGeom>
            <a:grpFill/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57" name="Gruppieren 56"/>
          <p:cNvGrpSpPr/>
          <p:nvPr/>
        </p:nvGrpSpPr>
        <p:grpSpPr>
          <a:xfrm rot="18042830">
            <a:off x="5701638" y="1136879"/>
            <a:ext cx="510715" cy="247528"/>
            <a:chOff x="1613013" y="3568515"/>
            <a:chExt cx="510715" cy="247528"/>
          </a:xfrm>
          <a:solidFill>
            <a:srgbClr val="FFFF00"/>
          </a:solidFill>
        </p:grpSpPr>
        <p:sp>
          <p:nvSpPr>
            <p:cNvPr id="58" name="Flussdiagramm: Manuelle Verarbeitung 57"/>
            <p:cNvSpPr/>
            <p:nvPr/>
          </p:nvSpPr>
          <p:spPr>
            <a:xfrm>
              <a:off x="1613013" y="3717032"/>
              <a:ext cx="510715" cy="99011"/>
            </a:xfrm>
            <a:prstGeom prst="flowChartManualOperation">
              <a:avLst/>
            </a:prstGeom>
            <a:grpFill/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59" name="Flussdiagramm: Manuelle Verarbeitung 58"/>
            <p:cNvSpPr/>
            <p:nvPr/>
          </p:nvSpPr>
          <p:spPr>
            <a:xfrm rot="10800000">
              <a:off x="1613013" y="3568515"/>
              <a:ext cx="510715" cy="99012"/>
            </a:xfrm>
            <a:prstGeom prst="flowChartManualOperation">
              <a:avLst/>
            </a:prstGeom>
            <a:grpFill/>
            <a:ln cap="rnd"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62" name="Gruppieren 61"/>
          <p:cNvGrpSpPr/>
          <p:nvPr/>
        </p:nvGrpSpPr>
        <p:grpSpPr>
          <a:xfrm rot="20823660">
            <a:off x="4012109" y="708417"/>
            <a:ext cx="219681" cy="582242"/>
            <a:chOff x="2763788" y="409444"/>
            <a:chExt cx="219681" cy="582242"/>
          </a:xfrm>
        </p:grpSpPr>
        <p:sp>
          <p:nvSpPr>
            <p:cNvPr id="60" name="Abgerundetes Rechteck 59"/>
            <p:cNvSpPr/>
            <p:nvPr/>
          </p:nvSpPr>
          <p:spPr>
            <a:xfrm rot="16200000">
              <a:off x="2517886" y="655346"/>
              <a:ext cx="582242" cy="90438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1" name="Abgerundetes Rechteck 60"/>
            <p:cNvSpPr/>
            <p:nvPr/>
          </p:nvSpPr>
          <p:spPr>
            <a:xfrm rot="16200000">
              <a:off x="2647129" y="655346"/>
              <a:ext cx="582242" cy="90438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grpSp>
        <p:nvGrpSpPr>
          <p:cNvPr id="63" name="Gruppieren 62"/>
          <p:cNvGrpSpPr/>
          <p:nvPr/>
        </p:nvGrpSpPr>
        <p:grpSpPr>
          <a:xfrm rot="19928067">
            <a:off x="5753980" y="5360003"/>
            <a:ext cx="219681" cy="582242"/>
            <a:chOff x="2763788" y="409444"/>
            <a:chExt cx="219681" cy="582242"/>
          </a:xfrm>
        </p:grpSpPr>
        <p:sp>
          <p:nvSpPr>
            <p:cNvPr id="64" name="Abgerundetes Rechteck 63"/>
            <p:cNvSpPr/>
            <p:nvPr/>
          </p:nvSpPr>
          <p:spPr>
            <a:xfrm rot="16200000">
              <a:off x="2517886" y="655346"/>
              <a:ext cx="582242" cy="90438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  <p:sp>
          <p:nvSpPr>
            <p:cNvPr id="65" name="Abgerundetes Rechteck 64"/>
            <p:cNvSpPr/>
            <p:nvPr/>
          </p:nvSpPr>
          <p:spPr>
            <a:xfrm rot="16200000">
              <a:off x="2647129" y="655346"/>
              <a:ext cx="582242" cy="90438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solidFill>
                <a:schemeClr val="accent3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66" name="Ellipse 65"/>
          <p:cNvSpPr/>
          <p:nvPr/>
        </p:nvSpPr>
        <p:spPr>
          <a:xfrm>
            <a:off x="936558" y="5718770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7" name="Ellipse 66"/>
          <p:cNvSpPr/>
          <p:nvPr/>
        </p:nvSpPr>
        <p:spPr>
          <a:xfrm>
            <a:off x="8108057" y="3653893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8" name="Ellipse 67"/>
          <p:cNvSpPr/>
          <p:nvPr/>
        </p:nvSpPr>
        <p:spPr>
          <a:xfrm>
            <a:off x="3311860" y="6156206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69" name="Ellipse 68"/>
          <p:cNvSpPr/>
          <p:nvPr/>
        </p:nvSpPr>
        <p:spPr>
          <a:xfrm>
            <a:off x="7497715" y="5625521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0" name="Ellipse 69"/>
          <p:cNvSpPr/>
          <p:nvPr/>
        </p:nvSpPr>
        <p:spPr>
          <a:xfrm>
            <a:off x="2008634" y="490135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1" name="Ellipse 70"/>
          <p:cNvSpPr/>
          <p:nvPr/>
        </p:nvSpPr>
        <p:spPr>
          <a:xfrm>
            <a:off x="7065667" y="545844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2" name="Ellipse 71"/>
          <p:cNvSpPr/>
          <p:nvPr/>
        </p:nvSpPr>
        <p:spPr>
          <a:xfrm>
            <a:off x="711914" y="3776454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3" name="Ellipse 72"/>
          <p:cNvSpPr/>
          <p:nvPr/>
        </p:nvSpPr>
        <p:spPr>
          <a:xfrm>
            <a:off x="7884368" y="1537105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4" name="Ellipse 73"/>
          <p:cNvSpPr/>
          <p:nvPr/>
        </p:nvSpPr>
        <p:spPr>
          <a:xfrm>
            <a:off x="4355976" y="1972479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5" name="Ellipse 74"/>
          <p:cNvSpPr/>
          <p:nvPr/>
        </p:nvSpPr>
        <p:spPr>
          <a:xfrm>
            <a:off x="4115144" y="4524614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06" name="Wolke 105"/>
          <p:cNvSpPr/>
          <p:nvPr/>
        </p:nvSpPr>
        <p:spPr>
          <a:xfrm>
            <a:off x="2591780" y="2807693"/>
            <a:ext cx="360040" cy="382107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07" name="Wolke 106"/>
          <p:cNvSpPr/>
          <p:nvPr/>
        </p:nvSpPr>
        <p:spPr>
          <a:xfrm>
            <a:off x="3678187" y="4724557"/>
            <a:ext cx="360040" cy="382107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08" name="Wolke 107"/>
          <p:cNvSpPr/>
          <p:nvPr/>
        </p:nvSpPr>
        <p:spPr>
          <a:xfrm>
            <a:off x="5113642" y="3619092"/>
            <a:ext cx="360040" cy="382107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09" name="Wolke 108"/>
          <p:cNvSpPr/>
          <p:nvPr/>
        </p:nvSpPr>
        <p:spPr>
          <a:xfrm>
            <a:off x="4318620" y="3811402"/>
            <a:ext cx="360040" cy="382107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sp>
        <p:nvSpPr>
          <p:cNvPr id="110" name="Wolke 109"/>
          <p:cNvSpPr/>
          <p:nvPr/>
        </p:nvSpPr>
        <p:spPr>
          <a:xfrm>
            <a:off x="4429331" y="1025541"/>
            <a:ext cx="360040" cy="382107"/>
          </a:xfrm>
          <a:prstGeom prst="cloud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0" bIns="72000" rtlCol="0" anchor="ctr"/>
          <a:lstStyle/>
          <a:p>
            <a:pPr algn="ctr"/>
            <a:r>
              <a:rPr lang="de-DE" sz="5400" b="1" dirty="0" smtClean="0"/>
              <a:t>-</a:t>
            </a:r>
            <a:endParaRPr lang="de-DE" sz="5400" b="1" dirty="0"/>
          </a:p>
        </p:txBody>
      </p:sp>
      <p:grpSp>
        <p:nvGrpSpPr>
          <p:cNvPr id="111" name="Gruppieren 110"/>
          <p:cNvGrpSpPr/>
          <p:nvPr/>
        </p:nvGrpSpPr>
        <p:grpSpPr>
          <a:xfrm>
            <a:off x="2102723" y="1492014"/>
            <a:ext cx="961681" cy="584281"/>
            <a:chOff x="2102723" y="1492014"/>
            <a:chExt cx="961681" cy="584281"/>
          </a:xfrm>
        </p:grpSpPr>
        <p:sp>
          <p:nvSpPr>
            <p:cNvPr id="112" name="Mond 111"/>
            <p:cNvSpPr/>
            <p:nvPr/>
          </p:nvSpPr>
          <p:spPr>
            <a:xfrm rot="18534084">
              <a:off x="2318362" y="1539832"/>
              <a:ext cx="320824" cy="752101"/>
            </a:xfrm>
            <a:prstGeom prst="moon">
              <a:avLst/>
            </a:prstGeom>
            <a:solidFill>
              <a:srgbClr val="FFFF00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72000" tIns="0" bIns="0" rtlCol="0" anchor="ctr"/>
            <a:lstStyle/>
            <a:p>
              <a:pPr algn="ctr"/>
              <a:r>
                <a:rPr lang="de-DE" sz="1400" b="1" dirty="0" smtClean="0">
                  <a:solidFill>
                    <a:schemeClr val="accent3">
                      <a:lumMod val="50000"/>
                    </a:schemeClr>
                  </a:solidFill>
                  <a:sym typeface="Wingdings" panose="05000000000000000000" pitchFamily="2" charset="2"/>
                </a:rPr>
                <a:t></a:t>
              </a:r>
              <a:endParaRPr lang="de-DE" sz="14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113" name="Mond 112"/>
            <p:cNvSpPr/>
            <p:nvPr/>
          </p:nvSpPr>
          <p:spPr>
            <a:xfrm rot="7846430">
              <a:off x="2527942" y="1276375"/>
              <a:ext cx="320824" cy="752101"/>
            </a:xfrm>
            <a:prstGeom prst="moon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solidFill>
                <a:schemeClr val="accent4">
                  <a:lumMod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72000" tIns="0" bIns="0" rtlCol="0" anchor="ctr"/>
            <a:lstStyle/>
            <a:p>
              <a:pPr algn="ctr"/>
              <a:r>
                <a:rPr lang="de-DE" sz="1400" b="1" dirty="0" smtClean="0">
                  <a:solidFill>
                    <a:schemeClr val="accent3">
                      <a:lumMod val="50000"/>
                    </a:schemeClr>
                  </a:solidFill>
                  <a:sym typeface="Wingdings" panose="05000000000000000000" pitchFamily="2" charset="2"/>
                </a:rPr>
                <a:t></a:t>
              </a:r>
              <a:endParaRPr lang="de-DE" sz="1400" b="1" dirty="0">
                <a:solidFill>
                  <a:schemeClr val="accent3">
                    <a:lumMod val="50000"/>
                  </a:schemeClr>
                </a:solidFill>
              </a:endParaRPr>
            </a:p>
          </p:txBody>
        </p:sp>
        <p:sp>
          <p:nvSpPr>
            <p:cNvPr id="114" name="Gewitterblitz 113"/>
            <p:cNvSpPr/>
            <p:nvPr/>
          </p:nvSpPr>
          <p:spPr>
            <a:xfrm>
              <a:off x="2414590" y="1627783"/>
              <a:ext cx="300722" cy="360040"/>
            </a:xfrm>
            <a:prstGeom prst="lightningBolt">
              <a:avLst/>
            </a:prstGeom>
            <a:solidFill>
              <a:srgbClr val="FF0000"/>
            </a:solidFill>
            <a:ln>
              <a:solidFill>
                <a:schemeClr val="tx1"/>
              </a:solidFill>
            </a:ln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/>
            </a:p>
          </p:txBody>
        </p:sp>
      </p:grpSp>
      <p:sp>
        <p:nvSpPr>
          <p:cNvPr id="115" name="Ellipse 114"/>
          <p:cNvSpPr/>
          <p:nvPr/>
        </p:nvSpPr>
        <p:spPr>
          <a:xfrm>
            <a:off x="4427984" y="113796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6" name="Ellipse 115"/>
          <p:cNvSpPr/>
          <p:nvPr/>
        </p:nvSpPr>
        <p:spPr>
          <a:xfrm>
            <a:off x="323966" y="5067182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7" name="Ellipse 116"/>
          <p:cNvSpPr/>
          <p:nvPr/>
        </p:nvSpPr>
        <p:spPr>
          <a:xfrm>
            <a:off x="201246" y="2883708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118" name="Ellipse 117"/>
          <p:cNvSpPr/>
          <p:nvPr/>
        </p:nvSpPr>
        <p:spPr>
          <a:xfrm>
            <a:off x="5600124" y="6367259"/>
            <a:ext cx="432048" cy="432048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50000"/>
              </a:schemeClr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tIns="0" bIns="144000" rtlCol="0" anchor="ctr"/>
          <a:lstStyle/>
          <a:p>
            <a:pPr algn="ctr"/>
            <a:r>
              <a:rPr lang="de-DE" sz="6000" dirty="0" smtClean="0">
                <a:solidFill>
                  <a:schemeClr val="accent3">
                    <a:lumMod val="50000"/>
                  </a:schemeClr>
                </a:solidFill>
              </a:rPr>
              <a:t>-</a:t>
            </a:r>
            <a:endParaRPr lang="de-DE" sz="6000" dirty="0">
              <a:solidFill>
                <a:schemeClr val="accent3">
                  <a:lumMod val="50000"/>
                </a:schemeClr>
              </a:solidFill>
            </a:endParaRPr>
          </a:p>
        </p:txBody>
      </p:sp>
      <p:sp>
        <p:nvSpPr>
          <p:cNvPr id="76" name="Textfeld 75"/>
          <p:cNvSpPr txBox="1"/>
          <p:nvPr/>
        </p:nvSpPr>
        <p:spPr>
          <a:xfrm>
            <a:off x="0" y="0"/>
            <a:ext cx="5106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dirty="0"/>
              <a:t>A</a:t>
            </a:r>
            <a:r>
              <a:rPr lang="de-DE" dirty="0" smtClean="0"/>
              <a:t>P</a:t>
            </a:r>
            <a:endParaRPr lang="de-DE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335_nervenzellenspiel_20140304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ZPG Biologie ©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AC1A-7EA2-4482-A658-C4535E4F0E1A}" type="slidenum">
              <a:rPr lang="de-DE" smtClean="0"/>
              <a:t>7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886284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el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dirty="0" smtClean="0">
                <a:solidFill>
                  <a:srgbClr val="00B050"/>
                </a:solidFill>
              </a:rPr>
              <a:t>Lösung</a:t>
            </a:r>
            <a:r>
              <a:rPr lang="de-DE" dirty="0" smtClean="0"/>
              <a:t> Ruhepotential</a:t>
            </a:r>
            <a:endParaRPr lang="de-DE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484784"/>
            <a:ext cx="5688632" cy="4266475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htwinkliges Dreieck 9"/>
          <p:cNvSpPr/>
          <p:nvPr/>
        </p:nvSpPr>
        <p:spPr>
          <a:xfrm rot="10273580">
            <a:off x="1770139" y="5932337"/>
            <a:ext cx="831849" cy="148405"/>
          </a:xfrm>
          <a:prstGeom prst="rtTriangle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1" name="Textfeld 10"/>
          <p:cNvSpPr txBox="1"/>
          <p:nvPr/>
        </p:nvSpPr>
        <p:spPr>
          <a:xfrm>
            <a:off x="2555776" y="5835541"/>
            <a:ext cx="197198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 smtClean="0"/>
              <a:t>Konzentrationsgefälle K</a:t>
            </a:r>
            <a:r>
              <a:rPr lang="de-DE" sz="1400" baseline="30000" dirty="0" smtClean="0"/>
              <a:t>+</a:t>
            </a:r>
            <a:endParaRPr lang="de-DE" sz="1400" baseline="30000" dirty="0"/>
          </a:p>
        </p:txBody>
      </p:sp>
      <p:sp>
        <p:nvSpPr>
          <p:cNvPr id="12" name="Rechtwinkliges Dreieck 11"/>
          <p:cNvSpPr/>
          <p:nvPr/>
        </p:nvSpPr>
        <p:spPr>
          <a:xfrm rot="21073580">
            <a:off x="4759984" y="5839252"/>
            <a:ext cx="740540" cy="156194"/>
          </a:xfrm>
          <a:prstGeom prst="rtTriangle">
            <a:avLst/>
          </a:prstGeom>
          <a:solidFill>
            <a:srgbClr val="FF0000"/>
          </a:solidFill>
          <a:ln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3" name="Textfeld 12"/>
          <p:cNvSpPr txBox="1"/>
          <p:nvPr/>
        </p:nvSpPr>
        <p:spPr>
          <a:xfrm>
            <a:off x="5508104" y="5826376"/>
            <a:ext cx="194421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400" dirty="0"/>
              <a:t>e</a:t>
            </a:r>
            <a:r>
              <a:rPr lang="de-DE" sz="1400" dirty="0" smtClean="0"/>
              <a:t>lektromotorische Kraft</a:t>
            </a:r>
            <a:endParaRPr lang="de-DE" sz="1400" dirty="0"/>
          </a:p>
        </p:txBody>
      </p:sp>
      <p:sp>
        <p:nvSpPr>
          <p:cNvPr id="2" name="Fußzeilenplatzhalt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DE" smtClean="0"/>
              <a:t>335_nervenzellenspiel_20140304</a:t>
            </a:r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ZPG Biologie © 2013</a:t>
            </a:r>
            <a:endParaRPr lang="de-DE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CAC1A-7EA2-4482-A658-C4535E4F0E1A}" type="slidenum">
              <a:rPr lang="de-DE" smtClean="0"/>
              <a:t>8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663256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46257" y="188640"/>
            <a:ext cx="8229600" cy="940966"/>
          </a:xfrm>
        </p:spPr>
        <p:txBody>
          <a:bodyPr/>
          <a:lstStyle/>
          <a:p>
            <a:r>
              <a:rPr lang="de-DE" dirty="0" smtClean="0">
                <a:solidFill>
                  <a:srgbClr val="00B050"/>
                </a:solidFill>
              </a:rPr>
              <a:t>Lösung</a:t>
            </a:r>
            <a:r>
              <a:rPr lang="de-DE" dirty="0" smtClean="0"/>
              <a:t> Aktionspotential </a:t>
            </a:r>
            <a:r>
              <a:rPr lang="de-DE" dirty="0" smtClean="0">
                <a:solidFill>
                  <a:srgbClr val="00B050"/>
                </a:solidFill>
              </a:rPr>
              <a:t>a</a:t>
            </a:r>
            <a:endParaRPr lang="de-DE" dirty="0">
              <a:solidFill>
                <a:srgbClr val="00B05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3349284"/>
            <a:ext cx="2160000" cy="162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6674" y="1471167"/>
            <a:ext cx="2160000" cy="162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1057" y="1052736"/>
            <a:ext cx="2160000" cy="162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50493" y="1484784"/>
            <a:ext cx="2160000" cy="162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3349284"/>
            <a:ext cx="2160000" cy="162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79" name="Picture 7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152" y="5216585"/>
            <a:ext cx="2160000" cy="162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0" name="Picture 8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3608" y="5222461"/>
            <a:ext cx="2160000" cy="16200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3082" name="Picture 10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6258" y="3145058"/>
            <a:ext cx="1749598" cy="174860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Pfeil nach oben 5"/>
          <p:cNvSpPr/>
          <p:nvPr/>
        </p:nvSpPr>
        <p:spPr>
          <a:xfrm>
            <a:off x="2015596" y="3104784"/>
            <a:ext cx="216024" cy="216024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6" name="Pfeil nach oben 15"/>
          <p:cNvSpPr/>
          <p:nvPr/>
        </p:nvSpPr>
        <p:spPr>
          <a:xfrm rot="10800000">
            <a:off x="6814469" y="3086611"/>
            <a:ext cx="216024" cy="216024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7" name="Pfeil nach oben 16"/>
          <p:cNvSpPr/>
          <p:nvPr/>
        </p:nvSpPr>
        <p:spPr>
          <a:xfrm rot="3587240">
            <a:off x="3246355" y="1988841"/>
            <a:ext cx="216024" cy="216024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8" name="Pfeil nach oben 17"/>
          <p:cNvSpPr/>
          <p:nvPr/>
        </p:nvSpPr>
        <p:spPr>
          <a:xfrm rot="6974139">
            <a:off x="5714250" y="2028521"/>
            <a:ext cx="216024" cy="216024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19" name="Pfeil nach oben 18"/>
          <p:cNvSpPr/>
          <p:nvPr/>
        </p:nvSpPr>
        <p:spPr>
          <a:xfrm rot="12991078">
            <a:off x="6444208" y="4979066"/>
            <a:ext cx="216024" cy="216024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0" name="Pfeil nach oben 19"/>
          <p:cNvSpPr/>
          <p:nvPr/>
        </p:nvSpPr>
        <p:spPr>
          <a:xfrm rot="16200000">
            <a:off x="4453045" y="5924449"/>
            <a:ext cx="216024" cy="216024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1" name="Pfeil nach oben 20"/>
          <p:cNvSpPr/>
          <p:nvPr/>
        </p:nvSpPr>
        <p:spPr>
          <a:xfrm rot="19510711">
            <a:off x="2483768" y="4935996"/>
            <a:ext cx="216024" cy="216024"/>
          </a:xfrm>
          <a:prstGeom prst="upArrow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>
          <a:xfrm>
            <a:off x="6662693" y="6477336"/>
            <a:ext cx="2895600" cy="365125"/>
          </a:xfrm>
        </p:spPr>
        <p:txBody>
          <a:bodyPr/>
          <a:lstStyle/>
          <a:p>
            <a:r>
              <a:rPr lang="de-DE" smtClean="0"/>
              <a:t>335_nervenzellenspiel_20140304</a:t>
            </a:r>
            <a:endParaRPr lang="de-DE" dirty="0"/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de-DE" dirty="0" smtClean="0"/>
              <a:t>ZPG Biologie © 2013</a:t>
            </a:r>
            <a:endParaRPr lang="de-DE" dirty="0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>
          <a:xfrm>
            <a:off x="7010400" y="6174164"/>
            <a:ext cx="2133600" cy="365125"/>
          </a:xfrm>
        </p:spPr>
        <p:txBody>
          <a:bodyPr/>
          <a:lstStyle/>
          <a:p>
            <a:fld id="{400CAC1A-7EA2-4482-A658-C4535E4F0E1A}" type="slidenum">
              <a:rPr lang="de-DE" smtClean="0"/>
              <a:t>9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61007192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417</Words>
  <Application>Microsoft Office PowerPoint</Application>
  <PresentationFormat>Bildschirmpräsentation (4:3)</PresentationFormat>
  <Paragraphs>235</Paragraphs>
  <Slides>11</Slides>
  <Notes>2</Notes>
  <HiddenSlides>0</HiddenSlides>
  <MMClips>0</MMClips>
  <ScaleCrop>false</ScaleCrop>
  <HeadingPairs>
    <vt:vector size="4" baseType="variant">
      <vt:variant>
        <vt:lpstr>Design</vt:lpstr>
      </vt:variant>
      <vt:variant>
        <vt:i4>1</vt:i4>
      </vt:variant>
      <vt:variant>
        <vt:lpstr>Folientitel</vt:lpstr>
      </vt:variant>
      <vt:variant>
        <vt:i4>11</vt:i4>
      </vt:variant>
    </vt:vector>
  </HeadingPairs>
  <TitlesOfParts>
    <vt:vector size="12" baseType="lpstr">
      <vt:lpstr>Larissa</vt:lpstr>
      <vt:lpstr>Nervenzellenspiel</vt:lpstr>
      <vt:lpstr>Material Ruhepotential Übersicht</vt:lpstr>
      <vt:lpstr>Material Ruhepotential Vorlagen</vt:lpstr>
      <vt:lpstr>Material Aktionspotential Übersicht</vt:lpstr>
      <vt:lpstr>Material Aktionspotential Vorlagen</vt:lpstr>
      <vt:lpstr>PowerPoint-Präsentation</vt:lpstr>
      <vt:lpstr>PowerPoint-Präsentation</vt:lpstr>
      <vt:lpstr>Lösung Ruhepotential</vt:lpstr>
      <vt:lpstr>Lösung Aktionspotential a</vt:lpstr>
      <vt:lpstr>Lösung Aktionspotential b</vt:lpstr>
      <vt:lpstr>Quellen 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Nervenzellenspiel</dc:title>
  <dc:creator>AR</dc:creator>
  <cp:lastModifiedBy>Abel</cp:lastModifiedBy>
  <cp:revision>17</cp:revision>
  <dcterms:created xsi:type="dcterms:W3CDTF">2014-01-02T14:00:34Z</dcterms:created>
  <dcterms:modified xsi:type="dcterms:W3CDTF">2014-03-07T13:15:04Z</dcterms:modified>
</cp:coreProperties>
</file>