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sldIdLst>
    <p:sldId id="284" r:id="rId2"/>
    <p:sldId id="257" r:id="rId3"/>
    <p:sldId id="256" r:id="rId4"/>
    <p:sldId id="276" r:id="rId5"/>
    <p:sldId id="275" r:id="rId6"/>
    <p:sldId id="258" r:id="rId7"/>
    <p:sldId id="274" r:id="rId8"/>
    <p:sldId id="280" r:id="rId9"/>
    <p:sldId id="281" r:id="rId10"/>
    <p:sldId id="259" r:id="rId11"/>
    <p:sldId id="260" r:id="rId12"/>
    <p:sldId id="278" r:id="rId13"/>
    <p:sldId id="261" r:id="rId14"/>
    <p:sldId id="279" r:id="rId15"/>
    <p:sldId id="285" r:id="rId16"/>
    <p:sldId id="282" r:id="rId17"/>
    <p:sldId id="286" r:id="rId18"/>
    <p:sldId id="265" r:id="rId19"/>
    <p:sldId id="283" r:id="rId20"/>
    <p:sldId id="287" r:id="rId21"/>
    <p:sldId id="288" r:id="rId22"/>
    <p:sldId id="266" r:id="rId23"/>
    <p:sldId id="277" r:id="rId24"/>
    <p:sldId id="298" r:id="rId25"/>
    <p:sldId id="310" r:id="rId26"/>
    <p:sldId id="311" r:id="rId27"/>
    <p:sldId id="312" r:id="rId28"/>
    <p:sldId id="291" r:id="rId29"/>
    <p:sldId id="313" r:id="rId30"/>
    <p:sldId id="270" r:id="rId31"/>
    <p:sldId id="315" r:id="rId32"/>
    <p:sldId id="294" r:id="rId33"/>
    <p:sldId id="289" r:id="rId34"/>
    <p:sldId id="314" r:id="rId35"/>
    <p:sldId id="290" r:id="rId36"/>
    <p:sldId id="297" r:id="rId37"/>
    <p:sldId id="300" r:id="rId38"/>
    <p:sldId id="273" r:id="rId39"/>
    <p:sldId id="316" r:id="rId40"/>
    <p:sldId id="264" r:id="rId41"/>
    <p:sldId id="263" r:id="rId42"/>
    <p:sldId id="293" r:id="rId43"/>
    <p:sldId id="296" r:id="rId44"/>
    <p:sldId id="309" r:id="rId45"/>
    <p:sldId id="271" r:id="rId46"/>
    <p:sldId id="301" r:id="rId47"/>
    <p:sldId id="305" r:id="rId48"/>
    <p:sldId id="302" r:id="rId49"/>
    <p:sldId id="306" r:id="rId50"/>
    <p:sldId id="304" r:id="rId51"/>
    <p:sldId id="307" r:id="rId52"/>
    <p:sldId id="303" r:id="rId53"/>
    <p:sldId id="308" r:id="rId5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2" autoAdjust="0"/>
    <p:restoredTop sz="94629" autoAdjust="0"/>
  </p:normalViewPr>
  <p:slideViewPr>
    <p:cSldViewPr snapToGrid="0">
      <p:cViewPr varScale="1">
        <p:scale>
          <a:sx n="57" d="100"/>
          <a:sy n="57" d="100"/>
        </p:scale>
        <p:origin x="96" y="10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80C61-6552-46F2-98D4-A5EFD27D0075}" type="datetimeFigureOut">
              <a:rPr lang="de-DE" smtClean="0"/>
              <a:t>25.11.2020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F0145-A89E-4E11-82BC-CCC1A06FF6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37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30201_p_begleitung_unterricht_hormone_schilddruese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6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30201_p_begleitung_unterricht_hormone_schilddruese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00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30201_p_begleitung_unterricht_hormone_schilddruese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10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30201_p_begleitung_unterricht_hormone_schilddruese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80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30201_p_begleitung_unterricht_hormone_schilddruese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66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30201_p_begleitung_unterricht_hormone_schilddruese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51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30201_p_begleitung_unterricht_hormone_schilddruese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728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30201_p_begleitung_unterricht_hormone_schilddruese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54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30201_p_begleitung_unterricht_hormone_schilddruese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09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30201_p_begleitung_unterricht_hormone_schilddruese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73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30201_p_begleitung_unterricht_hormone_schilddruese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83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30201_p_begleitung_unterricht_hormone_schilddruese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ZPG Biologie 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6ABD4-26E4-4C42-AB1E-7A80E841EE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48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Doppelstunde 1-GA1 </a:t>
            </a:r>
            <a:br>
              <a:rPr lang="de-DE" dirty="0"/>
            </a:br>
            <a:r>
              <a:rPr lang="de-DE" dirty="0"/>
              <a:t>(Kropfentstehung)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16D78CC-B86C-4077-8CA3-363D9FAC44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88545" cy="365125"/>
          </a:xfrm>
        </p:spPr>
        <p:txBody>
          <a:bodyPr/>
          <a:lstStyle/>
          <a:p>
            <a:r>
              <a:rPr lang="de-DE"/>
              <a:t>30201_p_begleitung_unterricht_hormone_schilddruese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B0B298B-6F3A-4E54-B911-8F2149CC1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A6A951-FF73-4BF8-992C-A94110D3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7360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iley 6"/>
          <p:cNvSpPr/>
          <p:nvPr/>
        </p:nvSpPr>
        <p:spPr>
          <a:xfrm>
            <a:off x="725558" y="4244009"/>
            <a:ext cx="2176670" cy="2007704"/>
          </a:xfrm>
          <a:prstGeom prst="smileyFace">
            <a:avLst>
              <a:gd name="adj" fmla="val 298"/>
            </a:avLst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3637721" y="288233"/>
            <a:ext cx="8179906" cy="4959628"/>
          </a:xfrm>
          <a:prstGeom prst="wedgeEllipseCallout">
            <a:avLst>
              <a:gd name="adj1" fmla="val -63171"/>
              <a:gd name="adj2" fmla="val 5700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Kropfbildung ist bei zu viel und zu wenig Jodaufnahme möglich. </a:t>
            </a:r>
          </a:p>
          <a:p>
            <a:pPr algn="ctr"/>
            <a:r>
              <a:rPr lang="de-DE" sz="3600" dirty="0">
                <a:solidFill>
                  <a:schemeClr val="tx1"/>
                </a:solidFill>
              </a:rPr>
              <a:t>Bei Kropf bildet die Schilddrüse zu viele oder zu wenige Hormone. 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77D0D4E-8047-4888-8395-2E542A1E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65586"/>
            <a:ext cx="3888546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3E605D3-6F12-4C92-9655-047A8780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14C85D3-C067-401D-9C70-6732F682C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13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5"/>
          <p:cNvSpPr/>
          <p:nvPr/>
        </p:nvSpPr>
        <p:spPr>
          <a:xfrm>
            <a:off x="8796130" y="4094922"/>
            <a:ext cx="2176670" cy="2007704"/>
          </a:xfrm>
          <a:prstGeom prst="smileyFace">
            <a:avLst>
              <a:gd name="adj" fmla="val 465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Ovale Legende 3"/>
          <p:cNvSpPr/>
          <p:nvPr/>
        </p:nvSpPr>
        <p:spPr>
          <a:xfrm>
            <a:off x="318053" y="238539"/>
            <a:ext cx="7911547" cy="5367131"/>
          </a:xfrm>
          <a:prstGeom prst="wedgeEllipseCallout">
            <a:avLst>
              <a:gd name="adj1" fmla="val 65615"/>
              <a:gd name="adj2" fmla="val 4701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Über- oder Unterproduktion ist Folge und nicht Ursache der Kropfbildung!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EC3EA7-F01F-401E-9984-7C88A266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761935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7D42EAF-344A-46FA-9B5A-D1DEEF35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564D53-FA15-41FA-B97B-2FC9C2A5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709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5"/>
          <p:cNvSpPr/>
          <p:nvPr/>
        </p:nvSpPr>
        <p:spPr>
          <a:xfrm>
            <a:off x="8796130" y="4094922"/>
            <a:ext cx="2176670" cy="2007704"/>
          </a:xfrm>
          <a:prstGeom prst="smileyFace">
            <a:avLst>
              <a:gd name="adj" fmla="val -465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Wolkenförmige Legende 1"/>
          <p:cNvSpPr/>
          <p:nvPr/>
        </p:nvSpPr>
        <p:spPr>
          <a:xfrm>
            <a:off x="1431236" y="576470"/>
            <a:ext cx="5466522" cy="3955773"/>
          </a:xfrm>
          <a:prstGeom prst="cloudCallout">
            <a:avLst>
              <a:gd name="adj1" fmla="val 86741"/>
              <a:gd name="adj2" fmla="val 423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D5D9E64-3954-4E6F-A9A2-46BB44CB15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832274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4272CDB-740A-4D32-B41D-B3D5F121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8E70CC0-E0B7-486C-92D5-6412DFBFB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035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5"/>
          <p:cNvSpPr/>
          <p:nvPr/>
        </p:nvSpPr>
        <p:spPr>
          <a:xfrm>
            <a:off x="8796130" y="4094922"/>
            <a:ext cx="2176670" cy="2007704"/>
          </a:xfrm>
          <a:prstGeom prst="smileyFace">
            <a:avLst>
              <a:gd name="adj" fmla="val 465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Ovale Legende 3"/>
          <p:cNvSpPr/>
          <p:nvPr/>
        </p:nvSpPr>
        <p:spPr>
          <a:xfrm>
            <a:off x="318053" y="238539"/>
            <a:ext cx="7911547" cy="5367131"/>
          </a:xfrm>
          <a:prstGeom prst="wedgeEllipseCallout">
            <a:avLst>
              <a:gd name="adj1" fmla="val 65615"/>
              <a:gd name="adj2" fmla="val 4701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Für eine Diagnose sind weitere Kenntnisse zu Aufbau und Funktionsweise des Schilddrüsenhormonsystems erforderlich!!!!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A1EB8E1-B0D8-4689-940A-DE9C2FB1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4001087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DED0580-6809-4C37-BD85-4CC77936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AAF336-05BF-4232-A949-98E0E27B8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657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1731" y="365125"/>
            <a:ext cx="7610061" cy="1325563"/>
          </a:xfrm>
        </p:spPr>
        <p:txBody>
          <a:bodyPr/>
          <a:lstStyle/>
          <a:p>
            <a:pPr algn="ctr"/>
            <a:r>
              <a:rPr lang="de-DE" dirty="0"/>
              <a:t>Gruppenarbeit 1-Dreiergruppen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6189" y="1690688"/>
            <a:ext cx="7161144" cy="4351338"/>
          </a:xfrm>
        </p:spPr>
        <p:txBody>
          <a:bodyPr/>
          <a:lstStyle/>
          <a:p>
            <a:r>
              <a:rPr lang="de-DE" dirty="0"/>
              <a:t>Einzelarbeit			10 Minuten</a:t>
            </a:r>
          </a:p>
          <a:p>
            <a:r>
              <a:rPr lang="de-DE" dirty="0"/>
              <a:t>Teamarbeit 1			20 Minuten	</a:t>
            </a:r>
          </a:p>
          <a:p>
            <a:r>
              <a:rPr lang="de-DE" dirty="0"/>
              <a:t>Sicherung 	Plenum	</a:t>
            </a:r>
          </a:p>
          <a:p>
            <a:r>
              <a:rPr lang="de-DE" b="1" dirty="0"/>
              <a:t>Teamarbeit 2			20 Minuten	</a:t>
            </a:r>
          </a:p>
          <a:p>
            <a:r>
              <a:rPr lang="de-DE" b="1" dirty="0"/>
              <a:t>Sicherung Plenum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miley 3"/>
          <p:cNvSpPr/>
          <p:nvPr/>
        </p:nvSpPr>
        <p:spPr>
          <a:xfrm>
            <a:off x="4494558" y="4348646"/>
            <a:ext cx="2176670" cy="2007704"/>
          </a:xfrm>
          <a:prstGeom prst="smileyFace">
            <a:avLst>
              <a:gd name="adj" fmla="val 69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7235685" y="1200012"/>
            <a:ext cx="4803501" cy="4982127"/>
          </a:xfrm>
          <a:prstGeom prst="wedgeEllipseCallout">
            <a:avLst>
              <a:gd name="adj1" fmla="val -77454"/>
              <a:gd name="adj2" fmla="val 4330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Für eine Diagnose sind weitere Kenntnisse zu Aufbau und Funktionsweise des Schilddrüsenhormon-systems erforderlich!!!!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4EE7203-B963-4A86-84EE-21A864B4F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656358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7F31998-D5D1-4C05-86AA-BA4EB9AE8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5F9423D-710E-425F-B7A3-D817015D6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376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362" y="139149"/>
            <a:ext cx="7772309" cy="6718852"/>
          </a:xfrm>
          <a:prstGeom prst="rect">
            <a:avLst/>
          </a:prstGeom>
        </p:spPr>
      </p:pic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1685C26-4C29-4FC4-A1F3-6EDE392AE6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32275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C14E0CD-6FA8-4C24-B20E-0844A275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0BBFF5-73FA-4BD0-AD26-9A4E01784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796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62097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Fachkenntnisse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3084305"/>
          </a:xfrm>
        </p:spPr>
        <p:txBody>
          <a:bodyPr/>
          <a:lstStyle/>
          <a:p>
            <a:pPr lvl="0"/>
            <a:r>
              <a:rPr lang="de-DE" dirty="0"/>
              <a:t>Benötigte Menge an Hormonen (normaler T3/T4-Spiegel)</a:t>
            </a:r>
          </a:p>
          <a:p>
            <a:pPr lvl="0"/>
            <a:r>
              <a:rPr lang="de-DE" dirty="0"/>
              <a:t>Regelung der T3/T4-Bildung</a:t>
            </a:r>
          </a:p>
          <a:p>
            <a:pPr lvl="0"/>
            <a:r>
              <a:rPr lang="de-DE" dirty="0"/>
              <a:t>Bildung T3/T4 in den Zellen</a:t>
            </a:r>
          </a:p>
          <a:p>
            <a:pPr lvl="0"/>
            <a:r>
              <a:rPr lang="de-DE" dirty="0"/>
              <a:t>Funktion hat des Rezeptors, der von dem Antikörper besetzt wird</a:t>
            </a:r>
          </a:p>
          <a:p>
            <a:pPr lvl="0"/>
            <a:r>
              <a:rPr lang="de-DE" dirty="0"/>
              <a:t>Wirkung T3/T4</a:t>
            </a:r>
          </a:p>
          <a:p>
            <a:pPr lvl="0"/>
            <a:r>
              <a:rPr lang="de-DE" dirty="0"/>
              <a:t>Auswirkung Mangel oder Überschuss an T3/T4 auf Körper</a:t>
            </a:r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34009" y="44527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dirty="0"/>
              <a:t>Untersuchungsmethoden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838200" y="5514629"/>
            <a:ext cx="10515600" cy="110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Blutuntersuchungen (T3/T4- Spiegel, Jod, Entzündungsmarker, Antikörper,……)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4BD1846-20E3-4542-BB7F-CE713E86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04139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5E727A7-BF32-4FE9-98F4-B4FF6CB5F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A6F8CC7-F080-468B-9B2F-0D0850D9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351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365125"/>
            <a:ext cx="11234056" cy="1325563"/>
          </a:xfrm>
        </p:spPr>
        <p:txBody>
          <a:bodyPr/>
          <a:lstStyle/>
          <a:p>
            <a:pPr algn="ctr"/>
            <a:r>
              <a:rPr lang="de-DE" dirty="0"/>
              <a:t>Doppelstunde 2- GA2 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Thyroxinregelung</a:t>
            </a:r>
            <a:r>
              <a:rPr lang="de-DE" dirty="0"/>
              <a:t> und Symptome)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6DEC2A-4D63-4DF9-9C30-AD7A259CCA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776004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C2B981C-194E-4C52-88C8-15EE82CF1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6B4E236-5D84-44EE-8E60-034BB8B32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103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iley 6"/>
          <p:cNvSpPr/>
          <p:nvPr/>
        </p:nvSpPr>
        <p:spPr>
          <a:xfrm>
            <a:off x="725558" y="4244009"/>
            <a:ext cx="2176670" cy="2007704"/>
          </a:xfrm>
          <a:prstGeom prst="smileyFace">
            <a:avLst>
              <a:gd name="adj" fmla="val 4653"/>
            </a:avLst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3339549" y="278294"/>
            <a:ext cx="8666920" cy="6281531"/>
          </a:xfrm>
          <a:prstGeom prst="wedgeEllipseCallout">
            <a:avLst>
              <a:gd name="adj1" fmla="val -64749"/>
              <a:gd name="adj2" fmla="val 3716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Die Ausschüttung von T3/T4 wird verstärkt, wenn der Spiegel im Blutplasma zu stark absinkt (und umgekehrt). Damit ist es dem Körper möglich, auf äußere Einflüsse wie Stress, Kälte, sowie auf körperliche Veränderungen zu reagieren.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A10BEC6-0D5C-4869-A76E-9DD13D213E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832274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33406A7-CF73-4BDF-95BF-5B8EBB114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EDF104-062F-4C04-98C4-F277164CE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81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5"/>
          <p:cNvSpPr/>
          <p:nvPr/>
        </p:nvSpPr>
        <p:spPr>
          <a:xfrm>
            <a:off x="8796130" y="4094922"/>
            <a:ext cx="2176670" cy="2007704"/>
          </a:xfrm>
          <a:prstGeom prst="smileyFace">
            <a:avLst>
              <a:gd name="adj" fmla="val -465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Wolkenförmige Legende 1"/>
          <p:cNvSpPr/>
          <p:nvPr/>
        </p:nvSpPr>
        <p:spPr>
          <a:xfrm>
            <a:off x="1431236" y="576470"/>
            <a:ext cx="5466522" cy="3955773"/>
          </a:xfrm>
          <a:prstGeom prst="cloudCallout">
            <a:avLst>
              <a:gd name="adj1" fmla="val 86741"/>
              <a:gd name="adj2" fmla="val 423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4ACDC4D-0DF0-4AB8-AF71-DA0087D4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18207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C08B61-C60D-4DA7-8DAC-769A4D51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B754BC-2859-427B-8823-9840ED04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73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5"/>
          <p:cNvSpPr/>
          <p:nvPr/>
        </p:nvSpPr>
        <p:spPr>
          <a:xfrm>
            <a:off x="8796130" y="4094922"/>
            <a:ext cx="2176670" cy="2007704"/>
          </a:xfrm>
          <a:prstGeom prst="smileyFace">
            <a:avLst>
              <a:gd name="adj" fmla="val -465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Ovale Legende 3"/>
          <p:cNvSpPr/>
          <p:nvPr/>
        </p:nvSpPr>
        <p:spPr>
          <a:xfrm>
            <a:off x="838200" y="173442"/>
            <a:ext cx="7389033" cy="5744817"/>
          </a:xfrm>
          <a:prstGeom prst="wedgeEllipseCallout">
            <a:avLst>
              <a:gd name="adj1" fmla="val 65286"/>
              <a:gd name="adj2" fmla="val 4324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Ich habe das Gefühl, dass mein Hals immer dicker wird. Und so ein Kloß-/ Engegefühl. Und Schluckbeschwerden, aber Schmerzen habe ich keine. </a:t>
            </a:r>
          </a:p>
          <a:p>
            <a:pPr algn="ctr"/>
            <a:r>
              <a:rPr lang="de-DE" sz="3600" dirty="0">
                <a:solidFill>
                  <a:schemeClr val="tx1"/>
                </a:solidFill>
              </a:rPr>
              <a:t>Was könnte das sein?</a:t>
            </a:r>
            <a:endParaRPr lang="de-DE" sz="3600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3249B8E-A100-4489-BB56-8453C8CA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930748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D6EE3DF-A949-4DDE-86D4-AC9BA6CB3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CABCC0-747B-40FD-B21C-26F5CD08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967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345" y="10281"/>
            <a:ext cx="5704490" cy="1325563"/>
          </a:xfrm>
        </p:spPr>
        <p:txBody>
          <a:bodyPr/>
          <a:lstStyle/>
          <a:p>
            <a:pPr algn="ctr"/>
            <a:r>
              <a:rPr lang="de-DE" dirty="0"/>
              <a:t>Gruppenarbeit 2-Dreiergruppen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3344" y="1603857"/>
            <a:ext cx="6101255" cy="4351338"/>
          </a:xfrm>
        </p:spPr>
        <p:txBody>
          <a:bodyPr/>
          <a:lstStyle/>
          <a:p>
            <a:r>
              <a:rPr lang="de-DE" b="1" dirty="0"/>
              <a:t>Einzelarbeit		5 Minuten</a:t>
            </a:r>
          </a:p>
          <a:p>
            <a:r>
              <a:rPr lang="de-DE" b="1" dirty="0"/>
              <a:t>Teamarbeit 1		25 Minuten</a:t>
            </a:r>
          </a:p>
          <a:p>
            <a:r>
              <a:rPr lang="de-DE" b="1" dirty="0"/>
              <a:t>Sicherung 	Plenum</a:t>
            </a:r>
            <a:endParaRPr lang="de-DE" dirty="0"/>
          </a:p>
          <a:p>
            <a:r>
              <a:rPr lang="de-DE" dirty="0"/>
              <a:t>Teamarbeit 2		20 Minuten</a:t>
            </a:r>
          </a:p>
          <a:p>
            <a:r>
              <a:rPr lang="de-DE" dirty="0"/>
              <a:t>Sicherung Plenum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746" y="4338399"/>
            <a:ext cx="2188654" cy="2017951"/>
          </a:xfrm>
          <a:prstGeom prst="rect">
            <a:avLst/>
          </a:prstGeom>
        </p:spPr>
      </p:pic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D93B38C-81B0-4BFE-BB79-364AEC37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4114799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2AFD37F-52F0-45D3-8661-2FF90FFB4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CEE461D-6A6A-45BF-A33B-009F2FE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20</a:t>
            </a:fld>
            <a:endParaRPr lang="de-DE"/>
          </a:p>
        </p:txBody>
      </p:sp>
      <p:sp>
        <p:nvSpPr>
          <p:cNvPr id="4" name="Ovale Legende 3"/>
          <p:cNvSpPr/>
          <p:nvPr/>
        </p:nvSpPr>
        <p:spPr>
          <a:xfrm>
            <a:off x="6324600" y="278295"/>
            <a:ext cx="5681870" cy="5239636"/>
          </a:xfrm>
          <a:prstGeom prst="wedgeEllipseCallout">
            <a:avLst>
              <a:gd name="adj1" fmla="val -83915"/>
              <a:gd name="adj2" fmla="val 5161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>
              <a:solidFill>
                <a:schemeClr val="tx1"/>
              </a:solidFill>
            </a:endParaRPr>
          </a:p>
          <a:p>
            <a:pPr algn="ctr"/>
            <a:endParaRPr lang="de-DE" sz="2400" dirty="0">
              <a:solidFill>
                <a:schemeClr val="tx1"/>
              </a:solidFill>
            </a:endParaRPr>
          </a:p>
          <a:p>
            <a:pPr algn="ctr"/>
            <a:r>
              <a:rPr lang="de-DE" sz="2400" dirty="0">
                <a:solidFill>
                  <a:schemeClr val="tx1"/>
                </a:solidFill>
              </a:rPr>
              <a:t>Die Ausschüttung von T3/T4 wird verstärkt, wenn der Spiegel im Blutplasma zu stark absinkt (und umgekehrt). Damit ist es dem Körper möglich, auf äußere Einflüsse wie Stress, Kälte, sowie auf körperliche Veränderungen zu reagieren</a:t>
            </a:r>
          </a:p>
          <a:p>
            <a:pPr algn="ctr"/>
            <a:endParaRPr lang="de-DE" sz="2400" dirty="0">
              <a:solidFill>
                <a:schemeClr val="tx1"/>
              </a:solidFill>
            </a:endParaRPr>
          </a:p>
          <a:p>
            <a:pPr algn="ctr"/>
            <a:r>
              <a:rPr lang="de-DE" sz="40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1950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861" y="0"/>
            <a:ext cx="5983357" cy="6834116"/>
          </a:xfrm>
          <a:prstGeom prst="rect">
            <a:avLst/>
          </a:prstGeom>
        </p:spPr>
      </p:pic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3DFDEEA-BEC4-4EED-B350-1EDBB3B6D3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987018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8D42D2-04CB-4BF4-BF3D-EA35ECC6A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53200" y="6342749"/>
            <a:ext cx="4114800" cy="365125"/>
          </a:xfrm>
        </p:spPr>
        <p:txBody>
          <a:bodyPr/>
          <a:lstStyle/>
          <a:p>
            <a:r>
              <a:rPr lang="de-DE" dirty="0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A2C872-759F-423F-BC31-C4138907A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21</a:t>
            </a:fld>
            <a:endParaRPr lang="de-DE"/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A89EB38E-3816-43DB-8877-F8032AB071F3}"/>
              </a:ext>
            </a:extLst>
          </p:cNvPr>
          <p:cNvSpPr txBox="1"/>
          <p:nvPr/>
        </p:nvSpPr>
        <p:spPr>
          <a:xfrm>
            <a:off x="8773278" y="5605952"/>
            <a:ext cx="2295601" cy="20403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726" dirty="0">
                <a:solidFill>
                  <a:schemeClr val="bg1">
                    <a:lumMod val="75000"/>
                  </a:schemeClr>
                </a:solidFill>
              </a:rPr>
              <a:t>Abbildung erstellt von Heike Laws – ZPG Biologie</a:t>
            </a:r>
            <a:endParaRPr lang="de-CH" sz="726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0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5"/>
          <p:cNvSpPr/>
          <p:nvPr/>
        </p:nvSpPr>
        <p:spPr>
          <a:xfrm>
            <a:off x="9700592" y="4234070"/>
            <a:ext cx="2176670" cy="2007704"/>
          </a:xfrm>
          <a:prstGeom prst="smileyFace">
            <a:avLst>
              <a:gd name="adj" fmla="val 465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Ovale Legende 3"/>
          <p:cNvSpPr/>
          <p:nvPr/>
        </p:nvSpPr>
        <p:spPr>
          <a:xfrm>
            <a:off x="278296" y="136525"/>
            <a:ext cx="10664024" cy="6105249"/>
          </a:xfrm>
          <a:prstGeom prst="wedgeEllipseCallout">
            <a:avLst>
              <a:gd name="adj1" fmla="val 43334"/>
              <a:gd name="adj2" fmla="val 3987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Wenig T3/T4 im Blutplasma, dann…</a:t>
            </a:r>
          </a:p>
          <a:p>
            <a:pPr algn="ctr"/>
            <a:r>
              <a:rPr lang="de-DE" sz="3600" dirty="0">
                <a:solidFill>
                  <a:schemeClr val="tx1"/>
                </a:solidFill>
              </a:rPr>
              <a:t>Viel T3/T4 im Blutplasma, dann…</a:t>
            </a:r>
          </a:p>
          <a:p>
            <a:pPr algn="ctr"/>
            <a:r>
              <a:rPr lang="de-DE" sz="3600" dirty="0">
                <a:solidFill>
                  <a:schemeClr val="tx1"/>
                </a:solidFill>
              </a:rPr>
              <a:t>Stress, Kälte, dann…</a:t>
            </a:r>
          </a:p>
          <a:p>
            <a:pPr algn="ctr"/>
            <a:r>
              <a:rPr lang="de-DE" sz="3600" dirty="0">
                <a:solidFill>
                  <a:schemeClr val="tx1"/>
                </a:solidFill>
              </a:rPr>
              <a:t>Negative Rückkopplung habe ich verstanden. </a:t>
            </a:r>
          </a:p>
          <a:p>
            <a:pPr algn="ctr"/>
            <a:r>
              <a:rPr lang="de-DE" sz="3600" dirty="0">
                <a:solidFill>
                  <a:schemeClr val="tx1"/>
                </a:solidFill>
              </a:rPr>
              <a:t>Ein Hormon/T3 führt bei Fehlregulation zu sehr unterschiedlichen körperlichen Symptomen.  </a:t>
            </a:r>
          </a:p>
          <a:p>
            <a:pPr algn="ctr"/>
            <a:r>
              <a:rPr lang="de-DE" sz="3600" dirty="0">
                <a:solidFill>
                  <a:schemeClr val="tx1"/>
                </a:solidFill>
              </a:rPr>
              <a:t>Wie kann das sein?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8DA2082-13EB-40C0-89E7-F0D155E025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916680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6B67565-5C27-46EB-84EA-FF3E9C47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C35936-DF6D-41E0-B0CB-78DA72D0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887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1608" y="346283"/>
            <a:ext cx="7490791" cy="1325563"/>
          </a:xfrm>
        </p:spPr>
        <p:txBody>
          <a:bodyPr/>
          <a:lstStyle/>
          <a:p>
            <a:pPr algn="ctr"/>
            <a:r>
              <a:rPr lang="de-DE" dirty="0"/>
              <a:t>Gruppenarbeit 2-Dreiergruppen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340" y="1671846"/>
            <a:ext cx="5840070" cy="4351338"/>
          </a:xfrm>
        </p:spPr>
        <p:txBody>
          <a:bodyPr/>
          <a:lstStyle/>
          <a:p>
            <a:r>
              <a:rPr lang="de-DE" dirty="0"/>
              <a:t>Einzelarbeit		5 Minuten</a:t>
            </a:r>
          </a:p>
          <a:p>
            <a:r>
              <a:rPr lang="de-DE" dirty="0"/>
              <a:t>Teamarbeit 1		25 Minuten	</a:t>
            </a:r>
          </a:p>
          <a:p>
            <a:r>
              <a:rPr lang="de-DE" dirty="0"/>
              <a:t>Sicherung 	Plenum</a:t>
            </a:r>
          </a:p>
          <a:p>
            <a:r>
              <a:rPr lang="de-DE" b="1" dirty="0"/>
              <a:t>Teamarbeit 2		20 Minuten	</a:t>
            </a:r>
          </a:p>
          <a:p>
            <a:r>
              <a:rPr lang="de-DE" b="1" dirty="0"/>
              <a:t>Sicherung Plenum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miley 3"/>
          <p:cNvSpPr/>
          <p:nvPr/>
        </p:nvSpPr>
        <p:spPr>
          <a:xfrm>
            <a:off x="3086501" y="4348646"/>
            <a:ext cx="2176670" cy="2007704"/>
          </a:xfrm>
          <a:prstGeom prst="smileyFace">
            <a:avLst>
              <a:gd name="adj" fmla="val -465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6096000" y="1490940"/>
            <a:ext cx="5646254" cy="4532244"/>
          </a:xfrm>
          <a:prstGeom prst="wedgeEllipseCallout">
            <a:avLst>
              <a:gd name="adj1" fmla="val -76048"/>
              <a:gd name="adj2" fmla="val 4305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prstClr val="black"/>
                </a:solidFill>
              </a:rPr>
              <a:t>Ein Hormon/T3 führt bei Fehlregulation zu sehr unterschiedlichen körperlichen Symptomen.  </a:t>
            </a:r>
          </a:p>
          <a:p>
            <a:pPr algn="ctr"/>
            <a:r>
              <a:rPr lang="de-DE" sz="3200" dirty="0">
                <a:solidFill>
                  <a:prstClr val="black"/>
                </a:solidFill>
              </a:rPr>
              <a:t>Wie kann das sein?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F19F756-45CE-4D95-B64E-EFE8698B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761935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BE816D6-F062-4158-9D2B-10506A3C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93B1BCD0-47D9-4548-B33E-6B2D5E370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23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105" y="1023857"/>
            <a:ext cx="11153861" cy="4339610"/>
          </a:xfrm>
          <a:prstGeom prst="rect">
            <a:avLst/>
          </a:prstGeom>
        </p:spPr>
      </p:pic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603753D-E5A6-4CEA-A664-96009A57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60409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361667-E302-41C0-81EA-37087DD19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9EA6B4E-5FF3-43E8-A3D1-A91523E05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806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2CFEBBA-EDB1-4CB8-8332-96C116164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944816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A08F172-E998-4A51-B62A-58786720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6E1D8D-1A78-484D-81EF-18A82D9E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25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42BFE8C-0807-438F-B684-51F6CB0DE26F}"/>
              </a:ext>
            </a:extLst>
          </p:cNvPr>
          <p:cNvSpPr/>
          <p:nvPr/>
        </p:nvSpPr>
        <p:spPr>
          <a:xfrm>
            <a:off x="1021080" y="797510"/>
            <a:ext cx="103327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/>
              <a:t>1 Nervensystem</a:t>
            </a:r>
          </a:p>
          <a:p>
            <a:r>
              <a:rPr lang="de-DE" sz="2800" dirty="0"/>
              <a:t>Erhöhung der Reaktionsfähigkeit von Nerven/Muskeln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mögliche Symptome</a:t>
            </a:r>
            <a:r>
              <a:rPr lang="de-DE" sz="2800"/>
              <a:t>: Nervosität</a:t>
            </a:r>
            <a:r>
              <a:rPr lang="de-DE" sz="2800" dirty="0"/>
              <a:t>, Zittern, Überkonzentration, Überaktivität, Reizbarkeit, Unruhe … </a:t>
            </a:r>
          </a:p>
          <a:p>
            <a:endParaRPr lang="de-DE" sz="2800" dirty="0"/>
          </a:p>
          <a:p>
            <a:r>
              <a:rPr lang="de-DE" sz="2800" dirty="0"/>
              <a:t>Verbesserung der Gehirnaktivität (Konzentration und Psyche)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mögliche Symptome: Stimmungsschwankungen, Schlafstörungen</a:t>
            </a:r>
          </a:p>
          <a:p>
            <a:endParaRPr lang="de-DE" sz="2800" dirty="0"/>
          </a:p>
          <a:p>
            <a:r>
              <a:rPr lang="de-DE" sz="2800" dirty="0"/>
              <a:t>Vermehrte Bildung der Natrium-Kalium-ATPase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mögliche Ursache: wichtige Gene zur Synthese müssen transkribiert werden</a:t>
            </a:r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937297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2CFEBBA-EDB1-4CB8-8332-96C116164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902612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A08F172-E998-4A51-B62A-58786720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6E1D8D-1A78-484D-81EF-18A82D9E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26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42BFE8C-0807-438F-B684-51F6CB0DE26F}"/>
              </a:ext>
            </a:extLst>
          </p:cNvPr>
          <p:cNvSpPr/>
          <p:nvPr/>
        </p:nvSpPr>
        <p:spPr>
          <a:xfrm>
            <a:off x="701040" y="354707"/>
            <a:ext cx="110642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400" dirty="0"/>
          </a:p>
          <a:p>
            <a:r>
              <a:rPr lang="de-DE" sz="2800" b="1" dirty="0"/>
              <a:t>2 Muskulatur </a:t>
            </a:r>
          </a:p>
          <a:p>
            <a:r>
              <a:rPr lang="de-DE" sz="2800" dirty="0"/>
              <a:t>Verkürzung der Kontraktionszeit von Muskeln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mögliche Symptome: Unruhe, Muskelzittern, Überreagieren</a:t>
            </a:r>
          </a:p>
          <a:p>
            <a:endParaRPr lang="de-DE" sz="2800" dirty="0"/>
          </a:p>
          <a:p>
            <a:r>
              <a:rPr lang="de-DE" sz="2800" dirty="0"/>
              <a:t>Erhöhung des Muskeltonus (dadurch Erhöhung des Sauerstoffverbrauchs)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mögliche Symptome: Muskelschmerzen, Krämpfe, schlechte Dehnfähigkeit, wenig Entspannungsfähigkeit</a:t>
            </a:r>
          </a:p>
          <a:p>
            <a:endParaRPr lang="de-DE" sz="2800" dirty="0"/>
          </a:p>
          <a:p>
            <a:r>
              <a:rPr lang="de-DE" sz="2800" dirty="0"/>
              <a:t>Vermehrte Bildung von Proteinen, die am Kontraktionsmechanismus beteiligt sind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mögliche Ursache: wichtige Gene zur Synthese müssen transkribiert werden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69620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2CFEBBA-EDB1-4CB8-8332-96C116164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74478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A08F172-E998-4A51-B62A-58786720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6E1D8D-1A78-484D-81EF-18A82D9E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27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42BFE8C-0807-438F-B684-51F6CB0DE26F}"/>
              </a:ext>
            </a:extLst>
          </p:cNvPr>
          <p:cNvSpPr/>
          <p:nvPr/>
        </p:nvSpPr>
        <p:spPr>
          <a:xfrm>
            <a:off x="167640" y="151179"/>
            <a:ext cx="118567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/>
              <a:t>3 Herz-Kreislaufsystem</a:t>
            </a:r>
          </a:p>
          <a:p>
            <a:r>
              <a:rPr lang="de-DE" sz="2800" dirty="0"/>
              <a:t>Steigerung Herzfrequenz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mögliche Symptome: Herzklopfen, Herzrasen</a:t>
            </a:r>
          </a:p>
          <a:p>
            <a:r>
              <a:rPr lang="de-DE" sz="2800" dirty="0"/>
              <a:t>Erhöhung Blutdruck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mögliche Symptome: hoher Blutdruck</a:t>
            </a:r>
          </a:p>
          <a:p>
            <a:r>
              <a:rPr lang="de-DE" sz="2800" dirty="0"/>
              <a:t>Erhöhung Körpertemperatur (Wärme)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mögliche Symptome: Überempfindlichkeit gegenüber Wärme, verstärktes Schwitzen</a:t>
            </a:r>
          </a:p>
          <a:p>
            <a:r>
              <a:rPr lang="de-DE" sz="2800" dirty="0"/>
              <a:t>Steigerung des Grundumsatzes (Ruheenergiebedarf pro Zeiteinheit, basale Stoffwechselrate)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mögliche Symptome: hoher Kalorienverbrauch, </a:t>
            </a:r>
            <a:r>
              <a:rPr lang="de-DE" sz="2800"/>
              <a:t>niedriges Körpergewicht</a:t>
            </a:r>
            <a:endParaRPr lang="de-DE" sz="2800" dirty="0"/>
          </a:p>
          <a:p>
            <a:r>
              <a:rPr lang="de-DE" sz="2800" dirty="0"/>
              <a:t>Abbau von Kohlenhydraten, Fetten und Proteinen (</a:t>
            </a:r>
            <a:r>
              <a:rPr lang="de-DE" sz="2800" dirty="0" err="1"/>
              <a:t>Glucosebildung</a:t>
            </a:r>
            <a:r>
              <a:rPr lang="de-DE" sz="28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mögliche Symptome: Gewichtsabnahme trotz Heißhunger</a:t>
            </a:r>
          </a:p>
          <a:p>
            <a:r>
              <a:rPr lang="de-DE" sz="2800" dirty="0"/>
              <a:t>Vermehrte Bildung von Schlüsselenzymen des Energiestoffwechsels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mögliche Ursache: wichtige Gene zur Synthese müssen transkribiert werden</a:t>
            </a:r>
          </a:p>
        </p:txBody>
      </p:sp>
    </p:spTree>
    <p:extLst>
      <p:ext uri="{BB962C8B-B14F-4D97-AF65-F5344CB8AC3E}">
        <p14:creationId xmlns:p14="http://schemas.microsoft.com/office/powerpoint/2010/main" val="2473406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/>
              <a:t>Doppelstunde 3- GA3</a:t>
            </a:r>
            <a:br>
              <a:rPr lang="de-DE" dirty="0"/>
            </a:br>
            <a:r>
              <a:rPr lang="de-DE" dirty="0"/>
              <a:t>(Wirkungsmechanismen)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0451645-1A59-4809-9B3C-5D8EC175D7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930748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29F2561-4DE5-4484-BED9-34E412074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5182757-0203-4A83-A1D8-1A980A0C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740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5"/>
          <p:cNvSpPr/>
          <p:nvPr/>
        </p:nvSpPr>
        <p:spPr>
          <a:xfrm>
            <a:off x="8610600" y="4032278"/>
            <a:ext cx="2176670" cy="2007704"/>
          </a:xfrm>
          <a:prstGeom prst="smileyFace">
            <a:avLst>
              <a:gd name="adj" fmla="val 465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Ovale Legende 3"/>
          <p:cNvSpPr/>
          <p:nvPr/>
        </p:nvSpPr>
        <p:spPr>
          <a:xfrm>
            <a:off x="1404730" y="594360"/>
            <a:ext cx="6964680" cy="4672054"/>
          </a:xfrm>
          <a:prstGeom prst="wedgeEllipseCallout">
            <a:avLst>
              <a:gd name="adj1" fmla="val 57338"/>
              <a:gd name="adj2" fmla="val 5357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600" dirty="0">
              <a:solidFill>
                <a:schemeClr val="tx1"/>
              </a:solidFill>
            </a:endParaRPr>
          </a:p>
          <a:p>
            <a:pPr algn="ctr"/>
            <a:r>
              <a:rPr lang="de-DE" sz="3600" dirty="0">
                <a:solidFill>
                  <a:schemeClr val="tx1"/>
                </a:solidFill>
              </a:rPr>
              <a:t>Hormone als biochemische Boten- oder Wirkstoffe regulieren und steuern Stoffwechselvorgänge in Zellen.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8DA2082-13EB-40C0-89E7-F0D155E025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972951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6B67565-5C27-46EB-84EA-FF3E9C479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C35936-DF6D-41E0-B0CB-78DA72D0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81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iley 6"/>
          <p:cNvSpPr/>
          <p:nvPr/>
        </p:nvSpPr>
        <p:spPr>
          <a:xfrm>
            <a:off x="725558" y="4244009"/>
            <a:ext cx="2176670" cy="2007704"/>
          </a:xfrm>
          <a:prstGeom prst="smileyFace">
            <a:avLst>
              <a:gd name="adj" fmla="val 298"/>
            </a:avLst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3637721" y="288233"/>
            <a:ext cx="8179906" cy="4959628"/>
          </a:xfrm>
          <a:prstGeom prst="wedgeEllipseCallout">
            <a:avLst>
              <a:gd name="adj1" fmla="val -63171"/>
              <a:gd name="adj2" fmla="val 5700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Das könnte ein Kropf sein. Eine Vergrößerung der Schilddrüse. </a:t>
            </a:r>
            <a:endParaRPr lang="de-DE" sz="3600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C598322-31FB-4724-BF10-AE011DC60A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88545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522276B-5BE5-42CD-893B-5E9B997E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8641C9-E84A-4AA8-A815-1977D9C8B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061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iley 6"/>
          <p:cNvSpPr/>
          <p:nvPr/>
        </p:nvSpPr>
        <p:spPr>
          <a:xfrm>
            <a:off x="725558" y="4244009"/>
            <a:ext cx="2176670" cy="2007704"/>
          </a:xfrm>
          <a:prstGeom prst="smileyFace">
            <a:avLst>
              <a:gd name="adj" fmla="val 4653"/>
            </a:avLst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3870960" y="238541"/>
            <a:ext cx="8016240" cy="5796499"/>
          </a:xfrm>
          <a:prstGeom prst="wedgeEllipseCallout">
            <a:avLst>
              <a:gd name="adj1" fmla="val -70139"/>
              <a:gd name="adj2" fmla="val 413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Durch die Bindung an den Rezeptor wird eine intrazelluläre </a:t>
            </a:r>
            <a:r>
              <a:rPr lang="de-DE" sz="3600" dirty="0" err="1">
                <a:solidFill>
                  <a:schemeClr val="tx1"/>
                </a:solidFill>
              </a:rPr>
              <a:t>Signaltransduktionskaskade</a:t>
            </a:r>
            <a:r>
              <a:rPr lang="de-DE" sz="3600" dirty="0">
                <a:solidFill>
                  <a:schemeClr val="tx1"/>
                </a:solidFill>
              </a:rPr>
              <a:t> ausgelöst. Und dann gibt ein Transkriptionsfaktor das Signal zur Transkription!!!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B1C242-16FD-420C-850D-933E8732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88546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678329D-7356-421D-8AAC-CD37B98A2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4225D2E-7784-4A48-A39B-CC6F3083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0915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5"/>
          <p:cNvSpPr/>
          <p:nvPr/>
        </p:nvSpPr>
        <p:spPr>
          <a:xfrm>
            <a:off x="8796130" y="4094922"/>
            <a:ext cx="2176670" cy="2007704"/>
          </a:xfrm>
          <a:prstGeom prst="smileyFace">
            <a:avLst>
              <a:gd name="adj" fmla="val -465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Wolkenförmige Legende 1"/>
          <p:cNvSpPr/>
          <p:nvPr/>
        </p:nvSpPr>
        <p:spPr>
          <a:xfrm>
            <a:off x="1431236" y="576470"/>
            <a:ext cx="5466522" cy="3955773"/>
          </a:xfrm>
          <a:prstGeom prst="cloudCallout">
            <a:avLst>
              <a:gd name="adj1" fmla="val 86741"/>
              <a:gd name="adj2" fmla="val 423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4ACDC4D-0DF0-4AB8-AF71-DA0087D4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790072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C08B61-C60D-4DA7-8DAC-769A4D51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B754BC-2859-427B-8823-9840ED040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260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1974" y="365125"/>
            <a:ext cx="7570304" cy="1325563"/>
          </a:xfrm>
        </p:spPr>
        <p:txBody>
          <a:bodyPr/>
          <a:lstStyle/>
          <a:p>
            <a:pPr algn="ctr"/>
            <a:r>
              <a:rPr lang="de-DE" dirty="0"/>
              <a:t>Gruppenarbeit 3-Dreiergruppen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9843" y="1691724"/>
            <a:ext cx="6874565" cy="2881312"/>
          </a:xfrm>
        </p:spPr>
        <p:txBody>
          <a:bodyPr>
            <a:normAutofit lnSpcReduction="10000"/>
          </a:bodyPr>
          <a:lstStyle/>
          <a:p>
            <a:r>
              <a:rPr lang="de-DE" b="1" dirty="0"/>
              <a:t>Teamarbeit 1		5 Minuten</a:t>
            </a:r>
          </a:p>
          <a:p>
            <a:r>
              <a:rPr lang="de-DE" b="1" dirty="0"/>
              <a:t>Einzelarbeit 1		10 Minuten</a:t>
            </a:r>
          </a:p>
          <a:p>
            <a:r>
              <a:rPr lang="de-DE" b="1" dirty="0"/>
              <a:t>Teamarbeit 1		5 Minuten	</a:t>
            </a:r>
          </a:p>
          <a:p>
            <a:r>
              <a:rPr lang="de-DE" b="1" dirty="0"/>
              <a:t>Sicherung 1 Plenum</a:t>
            </a:r>
          </a:p>
          <a:p>
            <a:r>
              <a:rPr lang="de-DE" dirty="0"/>
              <a:t>Teamarbeit 2		20 Minuten</a:t>
            </a:r>
          </a:p>
          <a:p>
            <a:r>
              <a:rPr lang="de-DE" dirty="0"/>
              <a:t>Sicherung		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miley 3"/>
          <p:cNvSpPr/>
          <p:nvPr/>
        </p:nvSpPr>
        <p:spPr>
          <a:xfrm>
            <a:off x="2723321" y="4162424"/>
            <a:ext cx="2176670" cy="2007704"/>
          </a:xfrm>
          <a:prstGeom prst="smileyFace">
            <a:avLst>
              <a:gd name="adj" fmla="val 4653"/>
            </a:avLst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6162260" y="1027906"/>
            <a:ext cx="5844209" cy="5467557"/>
          </a:xfrm>
          <a:prstGeom prst="wedgeEllipseCallout">
            <a:avLst>
              <a:gd name="adj1" fmla="val -83742"/>
              <a:gd name="adj2" fmla="val 3306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</a:rPr>
              <a:t>TSH-Bindung an den TSH-Rezeptor der Schilddrüsenzelle bewirkt die T3/T4-Synthese und –Ausschüttung.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EAED143-CF9D-4F76-8F7F-9D96436E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32275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5A865A38-1915-46DC-93EE-8005B8EBB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64E7D02-C48F-4983-B7BF-511DD192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1881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39" y="1066688"/>
            <a:ext cx="9408334" cy="471356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0508" y="1794468"/>
            <a:ext cx="1181265" cy="3258005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9657D0-56AE-4771-BB45-94664466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46343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FD199D1-DB4A-4C5A-A5A5-CE630517C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7B8721-B5F0-438F-B0E2-F0790BD4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33</a:t>
            </a:fld>
            <a:endParaRPr lang="de-DE"/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A89EB38E-3816-43DB-8877-F8032AB071F3}"/>
              </a:ext>
            </a:extLst>
          </p:cNvPr>
          <p:cNvSpPr txBox="1"/>
          <p:nvPr/>
        </p:nvSpPr>
        <p:spPr>
          <a:xfrm>
            <a:off x="5539043" y="5678240"/>
            <a:ext cx="2295601" cy="20403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726" dirty="0">
                <a:solidFill>
                  <a:schemeClr val="bg1">
                    <a:lumMod val="75000"/>
                  </a:schemeClr>
                </a:solidFill>
              </a:rPr>
              <a:t>Abbildung erstellt von Heike Laws – ZPG Biologie</a:t>
            </a:r>
            <a:endParaRPr lang="de-CH" sz="726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616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iley 6"/>
          <p:cNvSpPr/>
          <p:nvPr/>
        </p:nvSpPr>
        <p:spPr>
          <a:xfrm>
            <a:off x="725558" y="4244009"/>
            <a:ext cx="2176670" cy="2007704"/>
          </a:xfrm>
          <a:prstGeom prst="smileyFace">
            <a:avLst>
              <a:gd name="adj" fmla="val 4653"/>
            </a:avLst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3870960" y="238541"/>
            <a:ext cx="8016240" cy="5796499"/>
          </a:xfrm>
          <a:prstGeom prst="wedgeEllipseCallout">
            <a:avLst>
              <a:gd name="adj1" fmla="val -70139"/>
              <a:gd name="adj2" fmla="val 413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Durch die Bindung an den Rezeptor wird eine intrazelluläre </a:t>
            </a:r>
            <a:r>
              <a:rPr lang="de-DE" sz="3600" dirty="0" err="1">
                <a:solidFill>
                  <a:schemeClr val="tx1"/>
                </a:solidFill>
              </a:rPr>
              <a:t>Signaltransduktionskaskade</a:t>
            </a:r>
            <a:r>
              <a:rPr lang="de-DE" sz="3600" dirty="0">
                <a:solidFill>
                  <a:schemeClr val="tx1"/>
                </a:solidFill>
              </a:rPr>
              <a:t> ausgelöst. Und dann gibt ein Transkriptionsfaktor das Signal zur Transkription!!!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B1C242-16FD-420C-850D-933E8732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902613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678329D-7356-421D-8AAC-CD37B98A2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4225D2E-7784-4A48-A39B-CC6F3083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847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Aufgabe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FBBA51-8F35-412D-A3C4-1E5F666A76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987018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8F262B-6112-45F4-87AE-B6E961AE4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21F5D6-6841-43BC-A01F-38231526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35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1BB1B7EE-6409-4975-B305-D736D6F4B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585"/>
            <a:ext cx="10515600" cy="4351338"/>
          </a:xfrm>
        </p:spPr>
        <p:txBody>
          <a:bodyPr/>
          <a:lstStyle/>
          <a:p>
            <a:r>
              <a:rPr lang="de-DE" dirty="0"/>
              <a:t>1. Antikörper bindet an TSH-Rezeptor und aktiviert auch G-Protein in der Zelle. Es entsteht cAMP. Dieses aktiviert die PKA. Dadurch bindet ein Transkriptionsfaktor an die DNA und die Transkription wichtiger Gene für die T3/T4-Synthese kann stattfinden. T3/T4 wird vermehrt gebildet und ausgeschüttet. </a:t>
            </a:r>
          </a:p>
          <a:p>
            <a:r>
              <a:rPr lang="de-DE" dirty="0"/>
              <a:t>2. Durch den Antikörper wird über die Kontrollinstanzen hinweg weiter die T3/T4-Synthese angeregt. Körper befindet sich im Dauerstress. Stress kann „nicht mehr abgebaut“ werden, da Dauerstimulierung durch Antikörper.</a:t>
            </a:r>
          </a:p>
          <a:p>
            <a:r>
              <a:rPr lang="de-DE" dirty="0"/>
              <a:t>3. Höhere Konzentration an T3/T4 führt zu weniger TRH und TSH.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73443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9649" y="274604"/>
            <a:ext cx="7550426" cy="1325563"/>
          </a:xfrm>
        </p:spPr>
        <p:txBody>
          <a:bodyPr/>
          <a:lstStyle/>
          <a:p>
            <a:pPr algn="ctr"/>
            <a:r>
              <a:rPr lang="de-DE" dirty="0"/>
              <a:t>Gruppenarbeit 3 -Dreiergruppen</a:t>
            </a:r>
          </a:p>
        </p:txBody>
      </p:sp>
      <p:sp>
        <p:nvSpPr>
          <p:cNvPr id="4" name="Smiley 3"/>
          <p:cNvSpPr/>
          <p:nvPr/>
        </p:nvSpPr>
        <p:spPr>
          <a:xfrm>
            <a:off x="6433930" y="4258953"/>
            <a:ext cx="2176670" cy="2007704"/>
          </a:xfrm>
          <a:prstGeom prst="smileyFace">
            <a:avLst>
              <a:gd name="adj" fmla="val -465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7099190" y="462134"/>
            <a:ext cx="4909930" cy="4273826"/>
          </a:xfrm>
          <a:prstGeom prst="wedgeEllipseCallout">
            <a:avLst>
              <a:gd name="adj1" fmla="val -29815"/>
              <a:gd name="adj2" fmla="val 7271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Wie kann ein Hormon, also T3, so krass viele Symptome hervorrufen????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B90FB69-4C24-4019-8A54-6CBA143F21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4015155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E847FB6-D8D7-4323-ABEA-244AFAEC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BC99EE9-5BC2-40C4-BDDE-442C5C8F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36</a:t>
            </a:fld>
            <a:endParaRPr lang="de-DE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56D028EB-0223-4B8F-8BD1-CC516763F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de-DE" dirty="0"/>
              <a:t>Teamarbeit 1		5 Minuten</a:t>
            </a:r>
          </a:p>
          <a:p>
            <a:r>
              <a:rPr lang="de-DE" dirty="0"/>
              <a:t>Einzelarbeit 1		10 Minuten</a:t>
            </a:r>
          </a:p>
          <a:p>
            <a:r>
              <a:rPr lang="de-DE" dirty="0"/>
              <a:t>Teamarbeit 1		5 Minuten	</a:t>
            </a:r>
          </a:p>
          <a:p>
            <a:r>
              <a:rPr lang="de-DE" dirty="0"/>
              <a:t>Sicherung 1 Plenum</a:t>
            </a:r>
          </a:p>
          <a:p>
            <a:r>
              <a:rPr lang="de-DE" b="1" dirty="0"/>
              <a:t>Teamarbeit 2		20 Minuten</a:t>
            </a:r>
          </a:p>
          <a:p>
            <a:r>
              <a:rPr lang="de-DE" b="1" dirty="0"/>
              <a:t>Sicherung		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19343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2037" y="873466"/>
            <a:ext cx="1467055" cy="499179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10" y="1699970"/>
            <a:ext cx="4795980" cy="39426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8203" y="1680919"/>
            <a:ext cx="4845045" cy="3942642"/>
          </a:xfrm>
          <a:prstGeom prst="rect">
            <a:avLst/>
          </a:prstGeo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8E2787-3918-4492-95AE-145967168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4001086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BE81A8-FDA2-45C7-8FDD-C85DE238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ED9367-C041-47E8-AA71-20412C09A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37</a:t>
            </a:fld>
            <a:endParaRPr lang="de-DE"/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A89EB38E-3816-43DB-8877-F8032AB071F3}"/>
              </a:ext>
            </a:extLst>
          </p:cNvPr>
          <p:cNvSpPr txBox="1"/>
          <p:nvPr/>
        </p:nvSpPr>
        <p:spPr>
          <a:xfrm>
            <a:off x="4399560" y="5661233"/>
            <a:ext cx="2295601" cy="20403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726" dirty="0">
                <a:solidFill>
                  <a:schemeClr val="bg1">
                    <a:lumMod val="75000"/>
                  </a:schemeClr>
                </a:solidFill>
              </a:rPr>
              <a:t>Abbildungen erstellt von Heike Laws – ZPG Biologie</a:t>
            </a:r>
            <a:endParaRPr lang="de-CH" sz="726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0340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iley 6"/>
          <p:cNvSpPr/>
          <p:nvPr/>
        </p:nvSpPr>
        <p:spPr>
          <a:xfrm>
            <a:off x="725558" y="4244009"/>
            <a:ext cx="2176670" cy="2007704"/>
          </a:xfrm>
          <a:prstGeom prst="smileyFace">
            <a:avLst>
              <a:gd name="adj" fmla="val 4653"/>
            </a:avLst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3558211" y="437322"/>
            <a:ext cx="7772398" cy="5426766"/>
          </a:xfrm>
          <a:prstGeom prst="wedgeEllipseCallout">
            <a:avLst>
              <a:gd name="adj1" fmla="val -66134"/>
              <a:gd name="adj2" fmla="val 453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Das Hormon aktiviert fundamentale Stoffwechselprozesse. Durch T3 werden Enzyme des Energiestoffwechsels oder Carrier des Nervensystems (Natrium- Kalium- ATPase) gebildet. 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F30E57C-3F7D-41DF-8EA8-562C0CA5BE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902613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1627D82-DB6D-4295-BD8A-D42A49B50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1C79C73-2C37-42FB-9B46-B92F34C3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6236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EB0B6EF-AE3F-41D6-85BC-AB1434F5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Stunde 7: GA4 </a:t>
            </a:r>
            <a:br>
              <a:rPr lang="de-DE" dirty="0"/>
            </a:br>
            <a:r>
              <a:rPr lang="de-DE" dirty="0"/>
              <a:t>(Blutwerte bei Schilddrüsendysfunktionen) 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53DFD5-39A7-459A-9324-B2C6F2DE19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88545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7D76F4B-AB8C-4FBA-84D8-08A0C0E87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C89A49-A787-4A4C-B999-07AEDEC4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17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5"/>
          <p:cNvSpPr/>
          <p:nvPr/>
        </p:nvSpPr>
        <p:spPr>
          <a:xfrm>
            <a:off x="8796130" y="4094922"/>
            <a:ext cx="2176670" cy="2007704"/>
          </a:xfrm>
          <a:prstGeom prst="smileyFace">
            <a:avLst>
              <a:gd name="adj" fmla="val -465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Wolkenförmige Legende 1"/>
          <p:cNvSpPr/>
          <p:nvPr/>
        </p:nvSpPr>
        <p:spPr>
          <a:xfrm>
            <a:off x="1431236" y="576470"/>
            <a:ext cx="5466522" cy="3955773"/>
          </a:xfrm>
          <a:prstGeom prst="cloudCallout">
            <a:avLst>
              <a:gd name="adj1" fmla="val 86741"/>
              <a:gd name="adj2" fmla="val 423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E57AC95-E57F-489B-A49D-4196A67AE6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958883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D1CA17-93D4-4E59-BCD1-717296B21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57281A-6FEB-4B82-8D4A-606DB9DBF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7562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5"/>
          <p:cNvSpPr/>
          <p:nvPr/>
        </p:nvSpPr>
        <p:spPr>
          <a:xfrm>
            <a:off x="8796130" y="4094922"/>
            <a:ext cx="2176670" cy="2007704"/>
          </a:xfrm>
          <a:prstGeom prst="smileyFace">
            <a:avLst>
              <a:gd name="adj" fmla="val 4258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Ovale Legende 3"/>
          <p:cNvSpPr/>
          <p:nvPr/>
        </p:nvSpPr>
        <p:spPr>
          <a:xfrm>
            <a:off x="318053" y="238539"/>
            <a:ext cx="7911547" cy="5367131"/>
          </a:xfrm>
          <a:prstGeom prst="wedgeEllipseCallout">
            <a:avLst>
              <a:gd name="adj1" fmla="val 65615"/>
              <a:gd name="adj2" fmla="val 4701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Wenn ich weiß, wie mein T3/T4-Spiegel im Blut ist, dann weiß ich, ob ich eine Über- oder Unterfunktion habe.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EAB572B-CD00-4B99-AB6D-314B2CB0A5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944816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3A4536-B85F-48F4-BA4F-83528562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01060E-7F23-449A-846F-6CA28CD42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4252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iley 6"/>
          <p:cNvSpPr/>
          <p:nvPr/>
        </p:nvSpPr>
        <p:spPr>
          <a:xfrm>
            <a:off x="725558" y="4244009"/>
            <a:ext cx="2176670" cy="2007704"/>
          </a:xfrm>
          <a:prstGeom prst="smileyFace">
            <a:avLst>
              <a:gd name="adj" fmla="val -4653"/>
            </a:avLst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3319670" y="516835"/>
            <a:ext cx="7812156" cy="5466522"/>
          </a:xfrm>
          <a:prstGeom prst="wedgeEllipseCallout">
            <a:avLst>
              <a:gd name="adj1" fmla="val -62352"/>
              <a:gd name="adj2" fmla="val 4307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Ja! </a:t>
            </a:r>
          </a:p>
          <a:p>
            <a:pPr algn="ctr"/>
            <a:r>
              <a:rPr lang="de-DE" sz="3600" dirty="0">
                <a:solidFill>
                  <a:schemeClr val="tx1"/>
                </a:solidFill>
              </a:rPr>
              <a:t>T3/T4-Werte im Blut geben Auskunft, ob Über- oder Unterfunktion vorliegt. </a:t>
            </a:r>
          </a:p>
          <a:p>
            <a:pPr algn="ctr"/>
            <a:r>
              <a:rPr lang="de-DE" sz="3600" dirty="0">
                <a:solidFill>
                  <a:schemeClr val="tx1"/>
                </a:solidFill>
              </a:rPr>
              <a:t>Aber </a:t>
            </a:r>
          </a:p>
          <a:p>
            <a:pPr algn="ctr"/>
            <a:r>
              <a:rPr lang="de-DE" sz="3600" dirty="0">
                <a:solidFill>
                  <a:schemeClr val="tx1"/>
                </a:solidFill>
              </a:rPr>
              <a:t>T3/T4-Werte allein reichen nicht für eindeutige Diagnose!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46D416D-9039-4535-89C7-9AE56C762B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944816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5CDB66C-E0EC-4367-B348-4C340E12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8688F3-4C9F-40F9-AEA3-FCB1A774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028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1973" y="365125"/>
            <a:ext cx="7371522" cy="1325563"/>
          </a:xfrm>
        </p:spPr>
        <p:txBody>
          <a:bodyPr/>
          <a:lstStyle/>
          <a:p>
            <a:pPr algn="ctr"/>
            <a:r>
              <a:rPr lang="de-DE" dirty="0"/>
              <a:t>Gruppenarbeit 4-Dreiergruppen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87286" y="1511784"/>
            <a:ext cx="5840896" cy="1907277"/>
          </a:xfrm>
        </p:spPr>
        <p:txBody>
          <a:bodyPr/>
          <a:lstStyle/>
          <a:p>
            <a:r>
              <a:rPr lang="de-DE" b="1" dirty="0"/>
              <a:t>Einzelarbeit		15 Minuten</a:t>
            </a:r>
          </a:p>
          <a:p>
            <a:r>
              <a:rPr lang="de-DE" b="1" dirty="0"/>
              <a:t>Teamarbeit		10 Minuten	</a:t>
            </a:r>
          </a:p>
          <a:p>
            <a:r>
              <a:rPr lang="de-DE" b="1" dirty="0"/>
              <a:t>Sicherung 	</a:t>
            </a:r>
            <a:r>
              <a:rPr lang="de-DE" dirty="0"/>
              <a:t>	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miley 3"/>
          <p:cNvSpPr/>
          <p:nvPr/>
        </p:nvSpPr>
        <p:spPr>
          <a:xfrm>
            <a:off x="2615648" y="4393096"/>
            <a:ext cx="2176670" cy="2007704"/>
          </a:xfrm>
          <a:prstGeom prst="smileyFace">
            <a:avLst>
              <a:gd name="adj" fmla="val -465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6341165" y="1690688"/>
            <a:ext cx="5675245" cy="4114800"/>
          </a:xfrm>
          <a:prstGeom prst="wedgeEllipseCallout">
            <a:avLst>
              <a:gd name="adj1" fmla="val -91307"/>
              <a:gd name="adj2" fmla="val 499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Welche Werte müssen für eine eindeutige Diagnose untersucht werden?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018328E-B612-4078-93FF-18B07C8319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46343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77E4889-991B-48F1-AA76-3B3197260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A6B19E5D-C606-4857-B581-C23D9D79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4110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79" y="457200"/>
            <a:ext cx="11413763" cy="5883965"/>
          </a:xfrm>
          <a:prstGeom prst="rect">
            <a:avLst/>
          </a:prstGeom>
        </p:spPr>
      </p:pic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7E37C1-51A7-4F62-AFC9-07EB33B8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32275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32710D-B78F-4EE3-90F0-B41598764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74099F-64D7-4751-8D1C-CA62A5DA6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8011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0CF897-2FF2-403E-8E4C-D77A89C76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Stunde 7- GA5 </a:t>
            </a:r>
            <a:br>
              <a:rPr lang="de-DE" dirty="0"/>
            </a:br>
            <a:r>
              <a:rPr lang="de-DE" dirty="0"/>
              <a:t>(Patientenanalyse)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1BA0286-D587-47FA-A8E2-1D75685017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916681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73F56A-1781-45D1-9FD4-C66A67909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898FE6-A0F8-447C-9C53-2EBB4D3F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994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5"/>
          <p:cNvSpPr/>
          <p:nvPr/>
        </p:nvSpPr>
        <p:spPr>
          <a:xfrm>
            <a:off x="4969566" y="4452731"/>
            <a:ext cx="2176670" cy="2007704"/>
          </a:xfrm>
          <a:prstGeom prst="smileyFace">
            <a:avLst>
              <a:gd name="adj" fmla="val 465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Wolkenförmige Legende 1"/>
          <p:cNvSpPr/>
          <p:nvPr/>
        </p:nvSpPr>
        <p:spPr>
          <a:xfrm>
            <a:off x="3597969" y="149086"/>
            <a:ext cx="3548267" cy="1928191"/>
          </a:xfrm>
          <a:prstGeom prst="cloudCallout">
            <a:avLst>
              <a:gd name="adj1" fmla="val 21181"/>
              <a:gd name="adj2" fmla="val 16449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Jodmangel-</a:t>
            </a:r>
            <a:r>
              <a:rPr lang="de-DE" sz="3600" dirty="0" err="1">
                <a:solidFill>
                  <a:schemeClr val="tx1"/>
                </a:solidFill>
              </a:rPr>
              <a:t>struma</a:t>
            </a:r>
            <a:r>
              <a:rPr lang="de-DE" sz="3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" name="Wolkenförmige Legende 6"/>
          <p:cNvSpPr/>
          <p:nvPr/>
        </p:nvSpPr>
        <p:spPr>
          <a:xfrm>
            <a:off x="6751983" y="218661"/>
            <a:ext cx="4320209" cy="1789043"/>
          </a:xfrm>
          <a:prstGeom prst="cloudCallout">
            <a:avLst>
              <a:gd name="adj1" fmla="val -58526"/>
              <a:gd name="adj2" fmla="val 17840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solidFill>
                  <a:schemeClr val="tx1"/>
                </a:solidFill>
              </a:rPr>
              <a:t>Morbus Basedow?</a:t>
            </a:r>
          </a:p>
        </p:txBody>
      </p:sp>
      <p:sp>
        <p:nvSpPr>
          <p:cNvPr id="8" name="Wolkenförmige Legende 7"/>
          <p:cNvSpPr/>
          <p:nvPr/>
        </p:nvSpPr>
        <p:spPr>
          <a:xfrm>
            <a:off x="298174" y="218661"/>
            <a:ext cx="3935895" cy="2266122"/>
          </a:xfrm>
          <a:prstGeom prst="cloudCallout">
            <a:avLst>
              <a:gd name="adj1" fmla="val 87863"/>
              <a:gd name="adj2" fmla="val 1291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Hashimoto Thyreoiditis?</a:t>
            </a:r>
          </a:p>
        </p:txBody>
      </p:sp>
      <p:sp>
        <p:nvSpPr>
          <p:cNvPr id="9" name="Ovale Legende 8"/>
          <p:cNvSpPr/>
          <p:nvPr/>
        </p:nvSpPr>
        <p:spPr>
          <a:xfrm>
            <a:off x="7752523" y="2085647"/>
            <a:ext cx="4439477" cy="2577373"/>
          </a:xfrm>
          <a:prstGeom prst="wedgeEllipseCallout">
            <a:avLst>
              <a:gd name="adj1" fmla="val -86249"/>
              <a:gd name="adj2" fmla="val 9625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Ok verstanden! </a:t>
            </a:r>
          </a:p>
          <a:p>
            <a:pPr algn="ctr"/>
            <a:r>
              <a:rPr lang="de-DE" sz="2800" dirty="0">
                <a:solidFill>
                  <a:schemeClr val="tx1"/>
                </a:solidFill>
              </a:rPr>
              <a:t>Jetzt will ich endgültig wissen, was mit </a:t>
            </a:r>
            <a:r>
              <a:rPr lang="de-DE" sz="2800" b="1" dirty="0">
                <a:solidFill>
                  <a:schemeClr val="tx1"/>
                </a:solidFill>
              </a:rPr>
              <a:t>mir</a:t>
            </a:r>
            <a:r>
              <a:rPr lang="de-DE" sz="2800" dirty="0">
                <a:solidFill>
                  <a:schemeClr val="tx1"/>
                </a:solidFill>
              </a:rPr>
              <a:t> los ist!!!!</a:t>
            </a: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-59634" y="2554358"/>
            <a:ext cx="413467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/>
              <a:t>Gruppenarbeit 5-Dreiergruppen</a:t>
            </a:r>
            <a:endParaRPr lang="de-DE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44725" y="4095957"/>
            <a:ext cx="4835387" cy="16687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Einzelarbeit	10 Minuten</a:t>
            </a:r>
          </a:p>
          <a:p>
            <a:r>
              <a:rPr lang="de-DE" b="1" dirty="0"/>
              <a:t>Teamarbeit	15 Minuten	</a:t>
            </a:r>
          </a:p>
          <a:p>
            <a:r>
              <a:rPr lang="de-DE" b="1" dirty="0"/>
              <a:t>Sicherung 	</a:t>
            </a:r>
            <a:r>
              <a:rPr lang="de-DE" dirty="0"/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12" name="Ovale Legende 11"/>
          <p:cNvSpPr/>
          <p:nvPr/>
        </p:nvSpPr>
        <p:spPr>
          <a:xfrm>
            <a:off x="7752523" y="4740964"/>
            <a:ext cx="3458818" cy="2047461"/>
          </a:xfrm>
          <a:prstGeom prst="wedgeEllipseCallout">
            <a:avLst>
              <a:gd name="adj1" fmla="val -103658"/>
              <a:gd name="adj2" fmla="val 1196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Und dann bekomme ich die passenden Medikamente!! 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CD5DE5B-9993-4473-96BB-D5A7F4AC90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18207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935054C-2B99-4466-AAB5-1BD956CA6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2633D4-D206-4FD7-8F65-266CBEDE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8171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1 Jonas </a:t>
            </a:r>
            <a:r>
              <a:rPr lang="de-DE" dirty="0" err="1"/>
              <a:t>Marsimoto</a:t>
            </a:r>
            <a:r>
              <a:rPr lang="de-DE" dirty="0"/>
              <a:t>		</a:t>
            </a:r>
            <a:r>
              <a:rPr lang="de-DE" dirty="0" err="1"/>
              <a:t>Jodmangelstruma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Körperliche Symptome, </a:t>
            </a:r>
          </a:p>
          <a:p>
            <a:r>
              <a:rPr lang="de-DE" dirty="0" err="1"/>
              <a:t>Thyroxinwerte</a:t>
            </a:r>
            <a:r>
              <a:rPr lang="de-DE" dirty="0"/>
              <a:t> unter normal und </a:t>
            </a:r>
          </a:p>
          <a:p>
            <a:r>
              <a:rPr lang="de-DE" dirty="0"/>
              <a:t>erhöhter TSH-Wert kennzeichnen eine Hypothyreose. </a:t>
            </a:r>
          </a:p>
          <a:p>
            <a:r>
              <a:rPr lang="de-DE" dirty="0"/>
              <a:t>Wenig Jod im Urin und </a:t>
            </a:r>
          </a:p>
          <a:p>
            <a:r>
              <a:rPr lang="de-DE" dirty="0"/>
              <a:t>Verhältnis T3/T4 deuten auf </a:t>
            </a:r>
            <a:r>
              <a:rPr lang="de-DE" dirty="0" err="1"/>
              <a:t>Jodmangelstruma</a:t>
            </a:r>
            <a:r>
              <a:rPr lang="de-DE" dirty="0"/>
              <a:t> hin. </a:t>
            </a:r>
          </a:p>
          <a:p>
            <a:r>
              <a:rPr lang="de-DE" dirty="0"/>
              <a:t>Keine TPO-AK schließt Hashimoto </a:t>
            </a:r>
            <a:r>
              <a:rPr lang="de-DE" dirty="0" err="1"/>
              <a:t>Thyreoditis</a:t>
            </a:r>
            <a:r>
              <a:rPr lang="de-DE" dirty="0"/>
              <a:t> aus.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E3542A-635B-4CB9-981D-2C33006E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790071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11702D-591B-4FF7-929C-A28ACAE83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81625C-A7C3-48CC-9D89-9DB75BA4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9770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Medikamentierung</a:t>
            </a:r>
            <a:r>
              <a:rPr lang="de-DE" dirty="0"/>
              <a:t>  1 Jonas </a:t>
            </a:r>
            <a:r>
              <a:rPr lang="de-DE" dirty="0" err="1"/>
              <a:t>Marsimoto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Kurzfristig: </a:t>
            </a:r>
          </a:p>
          <a:p>
            <a:pPr marL="0" indent="0">
              <a:buNone/>
            </a:pPr>
            <a:r>
              <a:rPr lang="de-DE" dirty="0"/>
              <a:t>•	Jodpräparate hochdosiert (Ausgleich Mangel, Voraussetzung für körpereigene </a:t>
            </a:r>
            <a:r>
              <a:rPr lang="de-DE" dirty="0" err="1"/>
              <a:t>Thyroxinsynthese</a:t>
            </a:r>
            <a:r>
              <a:rPr lang="de-DE" dirty="0"/>
              <a:t>) </a:t>
            </a:r>
          </a:p>
          <a:p>
            <a:pPr marL="0" indent="0">
              <a:buNone/>
            </a:pPr>
            <a:r>
              <a:rPr lang="de-DE" dirty="0"/>
              <a:t>•	und T3/T4 Kombinationspräparat oder T3- (und T4-) Monopräparat oder Präparate aus Schweineschilddrüsenextrakt (Senkung TSH-Spiegel, Symptomlinderung durch schnelle Verfügbarkeit in den Zielzellen)</a:t>
            </a:r>
          </a:p>
          <a:p>
            <a:pPr marL="0" indent="0">
              <a:buNone/>
            </a:pPr>
            <a:r>
              <a:rPr lang="de-DE" dirty="0"/>
              <a:t>•	</a:t>
            </a:r>
            <a:r>
              <a:rPr lang="de-DE" dirty="0" err="1"/>
              <a:t>Radiojod</a:t>
            </a:r>
            <a:r>
              <a:rPr lang="de-DE" dirty="0"/>
              <a:t> (Kropfrückbildung)</a:t>
            </a:r>
          </a:p>
          <a:p>
            <a:pPr marL="0" indent="0">
              <a:buNone/>
            </a:pPr>
            <a:r>
              <a:rPr lang="de-DE" dirty="0"/>
              <a:t>Langfristig: </a:t>
            </a:r>
          </a:p>
          <a:p>
            <a:pPr marL="0" indent="0">
              <a:buNone/>
            </a:pPr>
            <a:r>
              <a:rPr lang="de-DE" dirty="0"/>
              <a:t>•	Jod/T4-Kombinationspräparat (bis </a:t>
            </a:r>
            <a:r>
              <a:rPr lang="de-DE" dirty="0" err="1"/>
              <a:t>Thyroxinbildung</a:t>
            </a:r>
            <a:r>
              <a:rPr lang="de-DE" dirty="0"/>
              <a:t> wieder normal)</a:t>
            </a:r>
          </a:p>
          <a:p>
            <a:pPr marL="0" indent="0">
              <a:buNone/>
            </a:pPr>
            <a:r>
              <a:rPr lang="de-DE" dirty="0"/>
              <a:t>•	oder bei genug Jodaufnahme über Nahrung keine längerfristige Therapie nötig.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AD9C2E-D95E-4FF6-A598-A6D0B4069C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60409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B5559-B4FB-4050-990B-87EAA6E9F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D87F72-B5D1-4FEF-B0B8-CF2D0B8B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47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3884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 Michael </a:t>
            </a:r>
            <a:r>
              <a:rPr lang="de-DE" dirty="0" err="1"/>
              <a:t>Bushido</a:t>
            </a:r>
            <a:r>
              <a:rPr lang="de-DE" dirty="0"/>
              <a:t>		Morbus Basedow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Körperliche Symptome, </a:t>
            </a:r>
          </a:p>
          <a:p>
            <a:r>
              <a:rPr lang="de-DE" dirty="0" err="1"/>
              <a:t>Thyroxinwerte</a:t>
            </a:r>
            <a:r>
              <a:rPr lang="de-DE" dirty="0"/>
              <a:t> weit über normal und </a:t>
            </a:r>
          </a:p>
          <a:p>
            <a:r>
              <a:rPr lang="de-DE" dirty="0"/>
              <a:t>niedriger TSH-Wert kennzeichnen eine Hyperthyreose. </a:t>
            </a:r>
          </a:p>
          <a:p>
            <a:r>
              <a:rPr lang="de-DE" dirty="0"/>
              <a:t>Jod im Urin zeigt, dass Jod aus Nahrung in Schilddrüse aufgenommen wird. </a:t>
            </a:r>
          </a:p>
          <a:p>
            <a:r>
              <a:rPr lang="de-DE" dirty="0"/>
              <a:t>TRAK kennzeichnet Morbus Basedow. </a:t>
            </a:r>
          </a:p>
          <a:p>
            <a:r>
              <a:rPr lang="de-DE" dirty="0"/>
              <a:t>TSH im TRH-Test 2,5x zeigt, dass keine Störung der </a:t>
            </a:r>
            <a:r>
              <a:rPr lang="de-DE" dirty="0" err="1"/>
              <a:t>Hypophysentätigkeit</a:t>
            </a:r>
            <a:r>
              <a:rPr lang="de-DE" dirty="0"/>
              <a:t> (sekundäre Schilddrüsenerkrankung) vorliegt.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7D9B5C-C5AA-49B1-96BC-FAA279EB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46343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B3D807-C12A-469B-8CAC-9D22A546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C67333-6168-4D33-935C-A77B580DD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7124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Medikamentierung</a:t>
            </a:r>
            <a:r>
              <a:rPr lang="de-DE" dirty="0"/>
              <a:t> 2 Michael </a:t>
            </a:r>
            <a:r>
              <a:rPr lang="de-DE" dirty="0" err="1"/>
              <a:t>Bushido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Kurzfristig:</a:t>
            </a:r>
          </a:p>
          <a:p>
            <a:pPr marL="0" indent="0">
              <a:buNone/>
            </a:pPr>
            <a:r>
              <a:rPr lang="de-DE" dirty="0"/>
              <a:t>•	ggf. Antiphlogistika (Entzündungsreduktion, Kropfminderung)</a:t>
            </a:r>
          </a:p>
          <a:p>
            <a:pPr marL="0" indent="0">
              <a:buNone/>
            </a:pPr>
            <a:r>
              <a:rPr lang="de-DE" dirty="0"/>
              <a:t>•	</a:t>
            </a:r>
            <a:r>
              <a:rPr lang="de-DE" dirty="0" err="1"/>
              <a:t>Thyreostatika</a:t>
            </a:r>
            <a:r>
              <a:rPr lang="de-DE" dirty="0"/>
              <a:t> (Verminderung der Überproduktion, Verminderung der körperlichen Symptome)</a:t>
            </a:r>
          </a:p>
          <a:p>
            <a:pPr marL="0" indent="0">
              <a:buNone/>
            </a:pPr>
            <a:r>
              <a:rPr lang="de-DE" dirty="0"/>
              <a:t>•	Beta-Blocker (Verminderung Herzrasen, Bluthochdruck)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Langfristig:</a:t>
            </a:r>
          </a:p>
          <a:p>
            <a:pPr marL="0" indent="0">
              <a:buNone/>
            </a:pPr>
            <a:r>
              <a:rPr lang="de-DE" dirty="0"/>
              <a:t>•	Radiojodtherapie (Verkleinerung der Zellzahl, weniger Überproduktion, weniger </a:t>
            </a:r>
            <a:r>
              <a:rPr lang="de-DE" dirty="0" err="1"/>
              <a:t>Thyreostatika</a:t>
            </a:r>
            <a:r>
              <a:rPr lang="de-DE" dirty="0"/>
              <a:t> nötig)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116F0-E8B2-4775-9958-FBAA10C6E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60410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3E47CE-6024-4278-94BB-AFEBE24B8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2C8C4-668B-4F4E-B04F-57E52A8A7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92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iley 6"/>
          <p:cNvSpPr/>
          <p:nvPr/>
        </p:nvSpPr>
        <p:spPr>
          <a:xfrm>
            <a:off x="725558" y="4244009"/>
            <a:ext cx="2176670" cy="2007704"/>
          </a:xfrm>
          <a:prstGeom prst="smileyFace">
            <a:avLst>
              <a:gd name="adj" fmla="val 298"/>
            </a:avLst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3637721" y="288233"/>
            <a:ext cx="8179906" cy="4959628"/>
          </a:xfrm>
          <a:prstGeom prst="wedgeEllipseCallout">
            <a:avLst>
              <a:gd name="adj1" fmla="val -63171"/>
              <a:gd name="adj2" fmla="val 5700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Ein Kropf, also eine Vergrößerung der Schilddrüse, kann heftige Folgen für die Produktion der Schilddrüsenhormone und damit für den ganzen Körper haben.</a:t>
            </a:r>
            <a:endParaRPr lang="de-DE" sz="3600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0DB8E68-B679-4E80-97B8-548EBFF8AC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916680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F9F6DD9-4F3A-4DC3-8B3E-4CE071CA1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15ED9A-7331-49F5-8862-2CA8FD643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771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 Hanna </a:t>
            </a:r>
            <a:r>
              <a:rPr lang="de-DE" dirty="0" err="1"/>
              <a:t>Timbaland</a:t>
            </a:r>
            <a:r>
              <a:rPr lang="de-DE" dirty="0"/>
              <a:t>	</a:t>
            </a:r>
            <a:r>
              <a:rPr lang="de-DE" dirty="0" err="1"/>
              <a:t>Hashimodo</a:t>
            </a:r>
            <a:r>
              <a:rPr lang="de-DE" dirty="0"/>
              <a:t> </a:t>
            </a:r>
            <a:r>
              <a:rPr lang="de-DE" dirty="0" err="1"/>
              <a:t>Thyreoidits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Körperliche Symptome, </a:t>
            </a:r>
          </a:p>
          <a:p>
            <a:r>
              <a:rPr lang="de-DE" dirty="0" err="1"/>
              <a:t>Thyroxinwerte</a:t>
            </a:r>
            <a:r>
              <a:rPr lang="de-DE" dirty="0"/>
              <a:t> unter normal und </a:t>
            </a:r>
          </a:p>
          <a:p>
            <a:r>
              <a:rPr lang="de-DE" dirty="0"/>
              <a:t>erhöhter TSH-Wert kennzeichnen eine Hypothyreose. </a:t>
            </a:r>
          </a:p>
          <a:p>
            <a:r>
              <a:rPr lang="de-DE" dirty="0"/>
              <a:t>Jod im Urin im Normalbereich und </a:t>
            </a:r>
          </a:p>
          <a:p>
            <a:r>
              <a:rPr lang="de-DE" dirty="0"/>
              <a:t>TPO-AK kennzeichnen Hashimoto </a:t>
            </a:r>
            <a:r>
              <a:rPr lang="de-DE" dirty="0" err="1"/>
              <a:t>Thyreoditis</a:t>
            </a:r>
            <a:r>
              <a:rPr lang="de-DE" dirty="0"/>
              <a:t>.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D6B951-9A15-4022-BCD5-74B9C63026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761935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228E84-34C0-4BB1-9E00-4603513F2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F9EA90-78F4-4B32-8D34-C4544CB5C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50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7195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Medikamentierung 3 Hanna Timbaland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Kurzfristig:</a:t>
            </a:r>
          </a:p>
          <a:p>
            <a:pPr marL="0" indent="0">
              <a:buNone/>
            </a:pPr>
            <a:r>
              <a:rPr lang="de-DE" dirty="0"/>
              <a:t>•	T3/T4 Kombinationspräparat oder T3- (und T4-) Monopräparat oder Präparate aus Schweineschilddrüsenextrakt (Senkung TSH-Spiegel, Symptomlinderung durch schnelle Verfügbarkeit in den Zielzellen)</a:t>
            </a:r>
          </a:p>
          <a:p>
            <a:pPr marL="0" indent="0">
              <a:buNone/>
            </a:pPr>
            <a:r>
              <a:rPr lang="de-DE" dirty="0"/>
              <a:t>•	Jod/T4-Kombinationspräparat (bis </a:t>
            </a:r>
            <a:r>
              <a:rPr lang="de-DE" dirty="0" err="1"/>
              <a:t>Thyroxinbildung</a:t>
            </a:r>
            <a:r>
              <a:rPr lang="de-DE" dirty="0"/>
              <a:t> wieder normaler)</a:t>
            </a:r>
          </a:p>
          <a:p>
            <a:pPr marL="0" indent="0">
              <a:buNone/>
            </a:pPr>
            <a:r>
              <a:rPr lang="de-DE" dirty="0"/>
              <a:t>•	ggf. Antiphlogistika (Entzündungsreduktion, Kropfminderung)</a:t>
            </a:r>
          </a:p>
          <a:p>
            <a:pPr marL="0" indent="0">
              <a:buNone/>
            </a:pPr>
            <a:r>
              <a:rPr lang="de-DE" dirty="0"/>
              <a:t>Langfristig:</a:t>
            </a:r>
          </a:p>
          <a:p>
            <a:pPr marL="0" indent="0">
              <a:buNone/>
            </a:pPr>
            <a:r>
              <a:rPr lang="de-DE" dirty="0"/>
              <a:t>•	T3/T4 Kombinationspräparat oder T3- (und T4-) Monopräparat oder Präparate aus Schweineschilddrüsenextrakt (s.o.)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5DCDA4-0535-48EF-9F3A-0F6AB36272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790071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F7FD0D-B2EE-4A1D-9598-C67F0F94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EC1A87-E14B-4223-A8EE-480B9D0B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1151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 Sabine Apache	Schilddrüsenautonomie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Körperliche Symptome, </a:t>
            </a:r>
          </a:p>
          <a:p>
            <a:r>
              <a:rPr lang="de-DE" dirty="0" err="1"/>
              <a:t>Thyroxinwerte</a:t>
            </a:r>
            <a:r>
              <a:rPr lang="de-DE" dirty="0"/>
              <a:t> weit über normal und </a:t>
            </a:r>
          </a:p>
          <a:p>
            <a:r>
              <a:rPr lang="de-DE" dirty="0"/>
              <a:t>niedriger TSH-Wert kennzeichnen eine Hyperthyreose. </a:t>
            </a:r>
          </a:p>
          <a:p>
            <a:r>
              <a:rPr lang="de-DE" dirty="0"/>
              <a:t>Jod im Urin gering zeigt, dass Jod aus Nahrung in Schilddrüse aufgenommen wird. </a:t>
            </a:r>
          </a:p>
          <a:p>
            <a:r>
              <a:rPr lang="de-DE" dirty="0"/>
              <a:t>TRAK nicht vorhanden schließt Morbus Basedow aus.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3B1DCB-6FA1-4DC7-A90A-8EF528EBC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4001086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68DD3B-C2C0-4602-A023-DE9BC5C87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AA107C-9DA1-4182-8D44-4CAA7B20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3238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Vermutungen: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Defekt bei einem der Enzyme der Signalkaskade (G-Protein oder </a:t>
            </a:r>
            <a:r>
              <a:rPr lang="de-DE" dirty="0" err="1"/>
              <a:t>Proteinkinase</a:t>
            </a:r>
            <a:r>
              <a:rPr lang="de-DE" dirty="0"/>
              <a:t> A) führen zu dauerhafter Aktivierung ohne Rezeptorbindung und in Folge zur Aktivierung der Transkription der für die Synthese von Thyroxin wichtigen Enzyme durch den Transkriptionsfaktor.</a:t>
            </a:r>
          </a:p>
          <a:p>
            <a:r>
              <a:rPr lang="de-DE" dirty="0"/>
              <a:t>Oder: Transkriptionsfaktor wird ohne PKA gebildet und lässt Transkription stattfinden.</a:t>
            </a:r>
          </a:p>
          <a:p>
            <a:r>
              <a:rPr lang="de-DE" dirty="0"/>
              <a:t>Oder: </a:t>
            </a:r>
            <a:r>
              <a:rPr lang="de-DE" dirty="0" err="1"/>
              <a:t>cAMP</a:t>
            </a:r>
            <a:r>
              <a:rPr lang="de-DE" dirty="0"/>
              <a:t> in der Zelle aus anderem Grund dauerhaft erhöht, …….. 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BD3F0E-9281-415D-A2E0-1AA43AED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4015154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E94728-E71F-4519-B8D0-0EC7DB3C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D02EC4-2699-4C5A-9216-9871A905A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08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iley 5"/>
          <p:cNvSpPr/>
          <p:nvPr/>
        </p:nvSpPr>
        <p:spPr>
          <a:xfrm>
            <a:off x="8796130" y="4094922"/>
            <a:ext cx="2176670" cy="2007704"/>
          </a:xfrm>
          <a:prstGeom prst="smileyFace">
            <a:avLst>
              <a:gd name="adj" fmla="val 298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Ovale Legende 3"/>
          <p:cNvSpPr/>
          <p:nvPr/>
        </p:nvSpPr>
        <p:spPr>
          <a:xfrm>
            <a:off x="318053" y="238539"/>
            <a:ext cx="7911547" cy="5367131"/>
          </a:xfrm>
          <a:prstGeom prst="wedgeEllipseCallout">
            <a:avLst>
              <a:gd name="adj1" fmla="val 65615"/>
              <a:gd name="adj2" fmla="val 4701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</a:rPr>
              <a:t>Dann muss ich mich mal schlau machen, wie genau ein Kropf entsteht und welche Folgen das für die Produktion der Schilddrüsenhormone und damit für den ganzen Körper hat.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9EFD08-4BF3-4279-8E95-FF346102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88546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868E0ED-F346-4F5C-81E1-36E4FB16C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6DF3DC1-8E6E-49DF-96A0-1990B11C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2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2473" y="365125"/>
            <a:ext cx="7371522" cy="1325563"/>
          </a:xfrm>
        </p:spPr>
        <p:txBody>
          <a:bodyPr/>
          <a:lstStyle/>
          <a:p>
            <a:pPr algn="ctr"/>
            <a:r>
              <a:rPr lang="de-DE" dirty="0"/>
              <a:t>Gruppenarbeit 1-Dreiergruppen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26383" y="1690688"/>
            <a:ext cx="6743701" cy="4351338"/>
          </a:xfrm>
        </p:spPr>
        <p:txBody>
          <a:bodyPr/>
          <a:lstStyle/>
          <a:p>
            <a:r>
              <a:rPr lang="de-DE" b="1" dirty="0"/>
              <a:t>Einzelarbeit			10 Minuten</a:t>
            </a:r>
          </a:p>
          <a:p>
            <a:r>
              <a:rPr lang="de-DE" b="1" dirty="0"/>
              <a:t>Teamarbeit 1			20 Minuten	</a:t>
            </a:r>
          </a:p>
          <a:p>
            <a:r>
              <a:rPr lang="de-DE" b="1" dirty="0"/>
              <a:t>Sicherung </a:t>
            </a:r>
            <a:r>
              <a:rPr lang="de-DE" dirty="0"/>
              <a:t>	Plenum</a:t>
            </a:r>
          </a:p>
          <a:p>
            <a:r>
              <a:rPr lang="de-DE" dirty="0"/>
              <a:t>Teamarbeit 2			20 Minuten	</a:t>
            </a:r>
          </a:p>
          <a:p>
            <a:r>
              <a:rPr lang="de-DE" dirty="0"/>
              <a:t>Sicherung Plenum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miley 3"/>
          <p:cNvSpPr/>
          <p:nvPr/>
        </p:nvSpPr>
        <p:spPr>
          <a:xfrm>
            <a:off x="5116995" y="4348646"/>
            <a:ext cx="2176670" cy="2007704"/>
          </a:xfrm>
          <a:prstGeom prst="smileyFace">
            <a:avLst>
              <a:gd name="adj" fmla="val 693"/>
            </a:avLst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e Legende 4"/>
          <p:cNvSpPr/>
          <p:nvPr/>
        </p:nvSpPr>
        <p:spPr>
          <a:xfrm>
            <a:off x="7633252" y="1013791"/>
            <a:ext cx="4229101" cy="4512365"/>
          </a:xfrm>
          <a:prstGeom prst="wedgeEllipseCallout">
            <a:avLst>
              <a:gd name="adj1" fmla="val -65812"/>
              <a:gd name="adj2" fmla="val 5511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Dann muss ich mich mal schlau machen, wie genau ein Kropf entsteht und welche Folgen das für die Produktion der Schilddrüsenhormone und damit für den ganzen Körper hat.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A0CCB61-65B9-432D-8F74-B15B9FB3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823252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B8C2BB60-4227-45F4-8497-5441D863F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788E345A-30D9-48A9-821D-9BA6E3021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6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509" y="212725"/>
            <a:ext cx="4572604" cy="6645275"/>
          </a:xfrm>
          <a:prstGeom prst="rect">
            <a:avLst/>
          </a:prstGeom>
        </p:spPr>
      </p:pic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9F02091-25FA-4B44-9BC0-F23F11E8F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18207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AB3E188-3614-4F73-8418-ABDFBF95D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59791" y="6382238"/>
            <a:ext cx="4114800" cy="365125"/>
          </a:xfrm>
        </p:spPr>
        <p:txBody>
          <a:bodyPr/>
          <a:lstStyle/>
          <a:p>
            <a:r>
              <a:rPr lang="de-DE" dirty="0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908618-C3CB-41C3-B5D9-3C5C135F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8</a:t>
            </a:fld>
            <a:endParaRPr lang="de-DE"/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A89EB38E-3816-43DB-8877-F8032AB071F3}"/>
              </a:ext>
            </a:extLst>
          </p:cNvPr>
          <p:cNvSpPr txBox="1"/>
          <p:nvPr/>
        </p:nvSpPr>
        <p:spPr>
          <a:xfrm>
            <a:off x="9058199" y="5887305"/>
            <a:ext cx="2295601" cy="20403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726" dirty="0">
                <a:solidFill>
                  <a:schemeClr val="bg1">
                    <a:lumMod val="75000"/>
                  </a:schemeClr>
                </a:solidFill>
              </a:rPr>
              <a:t>Abbildung erstellt von Heike Laws – ZPG Biologie</a:t>
            </a:r>
            <a:endParaRPr lang="de-CH" sz="726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60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384" y="349850"/>
            <a:ext cx="9156400" cy="6229854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FB7CBBE-439C-4443-9763-CC5A4463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3874478" cy="365125"/>
          </a:xfrm>
        </p:spPr>
        <p:txBody>
          <a:bodyPr/>
          <a:lstStyle/>
          <a:p>
            <a:r>
              <a:rPr lang="de-DE" dirty="0"/>
              <a:t>30201_p_begleitung_unterricht_hormone_schilddruese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D639369-CF90-4DBB-9617-B1AA811EB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6476E9-85E8-486A-99A6-C319FB1B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ABD4-26E4-4C42-AB1E-7A80E841EE5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14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2431</Words>
  <Application>Microsoft Office PowerPoint</Application>
  <PresentationFormat>Breitbild</PresentationFormat>
  <Paragraphs>360</Paragraphs>
  <Slides>53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53</vt:i4>
      </vt:variant>
    </vt:vector>
  </HeadingPairs>
  <TitlesOfParts>
    <vt:vector size="57" baseType="lpstr">
      <vt:lpstr>Arial</vt:lpstr>
      <vt:lpstr>Calibri</vt:lpstr>
      <vt:lpstr>Calibri Light</vt:lpstr>
      <vt:lpstr>Office</vt:lpstr>
      <vt:lpstr>Doppelstunde 1-GA1  (Kropfentstehung)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Gruppenarbeit 1-Dreiergruppen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Gruppenarbeit 1-Dreiergruppen</vt:lpstr>
      <vt:lpstr>PowerPoint-Präsentation</vt:lpstr>
      <vt:lpstr>Fachkenntnisse</vt:lpstr>
      <vt:lpstr>Doppelstunde 2- GA2  (Thyroxinregelung und Symptome)</vt:lpstr>
      <vt:lpstr>PowerPoint-Präsentation</vt:lpstr>
      <vt:lpstr>PowerPoint-Präsentation</vt:lpstr>
      <vt:lpstr>Gruppenarbeit 2-Dreiergruppen</vt:lpstr>
      <vt:lpstr>PowerPoint-Präsentation</vt:lpstr>
      <vt:lpstr>PowerPoint-Präsentation</vt:lpstr>
      <vt:lpstr>Gruppenarbeit 2-Dreiergruppen</vt:lpstr>
      <vt:lpstr>PowerPoint-Präsentation</vt:lpstr>
      <vt:lpstr>PowerPoint-Präsentation</vt:lpstr>
      <vt:lpstr>PowerPoint-Präsentation</vt:lpstr>
      <vt:lpstr>PowerPoint-Präsentation</vt:lpstr>
      <vt:lpstr>Doppelstunde 3- GA3 (Wirkungsmechanismen)</vt:lpstr>
      <vt:lpstr>PowerPoint-Präsentation</vt:lpstr>
      <vt:lpstr>PowerPoint-Präsentation</vt:lpstr>
      <vt:lpstr>PowerPoint-Präsentation</vt:lpstr>
      <vt:lpstr>Gruppenarbeit 3-Dreiergruppen</vt:lpstr>
      <vt:lpstr>PowerPoint-Präsentation</vt:lpstr>
      <vt:lpstr>PowerPoint-Präsentation</vt:lpstr>
      <vt:lpstr>Aufgabe 4</vt:lpstr>
      <vt:lpstr>Gruppenarbeit 3 -Dreiergruppen</vt:lpstr>
      <vt:lpstr>PowerPoint-Präsentation</vt:lpstr>
      <vt:lpstr>PowerPoint-Präsentation</vt:lpstr>
      <vt:lpstr>Stunde 7: GA4  (Blutwerte bei Schilddrüsendysfunktionen) </vt:lpstr>
      <vt:lpstr>PowerPoint-Präsentation</vt:lpstr>
      <vt:lpstr>PowerPoint-Präsentation</vt:lpstr>
      <vt:lpstr>Gruppenarbeit 4-Dreiergruppen</vt:lpstr>
      <vt:lpstr>PowerPoint-Präsentation</vt:lpstr>
      <vt:lpstr>Stunde 7- GA5  (Patientenanalyse)</vt:lpstr>
      <vt:lpstr>PowerPoint-Präsentation</vt:lpstr>
      <vt:lpstr> 1 Jonas Marsimoto  Jodmangelstruma</vt:lpstr>
      <vt:lpstr>Medikamentierung  1 Jonas Marsimoto</vt:lpstr>
      <vt:lpstr>2 Michael Bushido  Morbus Basedow</vt:lpstr>
      <vt:lpstr>Medikamentierung 2 Michael Bushido</vt:lpstr>
      <vt:lpstr>3 Hanna Timbaland Hashimodo Thyreoidits</vt:lpstr>
      <vt:lpstr>Medikamentierung 3 Hanna Timbaland</vt:lpstr>
      <vt:lpstr>4 Sabine Apache Schilddrüsenautonomie</vt:lpstr>
      <vt:lpstr>Vermutungen: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Heike Laws</dc:creator>
  <cp:lastModifiedBy>Klaus Küting</cp:lastModifiedBy>
  <cp:revision>69</cp:revision>
  <dcterms:created xsi:type="dcterms:W3CDTF">2019-12-21T10:48:58Z</dcterms:created>
  <dcterms:modified xsi:type="dcterms:W3CDTF">2020-11-25T12:34:36Z</dcterms:modified>
</cp:coreProperties>
</file>