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4" r:id="rId5"/>
    <p:sldId id="261" r:id="rId6"/>
    <p:sldId id="265" r:id="rId7"/>
    <p:sldId id="262" r:id="rId8"/>
    <p:sldId id="260" r:id="rId9"/>
    <p:sldId id="263" r:id="rId10"/>
    <p:sldId id="266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110EAA-4068-4238-9F8E-5BF354E0483F}" type="datetimeFigureOut">
              <a:rPr lang="de-DE" smtClean="0"/>
              <a:t>10.09.2020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2A529-390F-46EA-BA2C-49E9F2BDF6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666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1D02FB-3EC1-43AE-A849-038D16E833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9D4CA9C-6420-4942-9173-34ED56F0F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ADC3D4-30C5-42B6-8F74-DBED912D0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BCC690-BC36-48F4-8D0C-88D9C21BE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B21127-E687-4314-AA4B-9CB02DBA8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1787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F19DE8-CA5B-4D85-97EB-00A3E8B14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23644E2-15EB-47D7-907E-ED7FB559CC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C658E1-6703-40F8-9BBC-F78370A04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A3F548-B181-4DC1-96F5-74B42C441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C9F40-188D-42DA-B1AE-1B35EADB9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087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DBF5AA0-533A-4475-BF2A-4212B3F761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67480B0-EA4B-44AB-ADE2-CAE369F256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F66DEF-EAE4-4128-AF63-E1E275CAB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B8A7EF-C5AB-4D7F-8B32-FA4912435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75330A-A75C-4FE3-83AC-E28D39408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035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D19381-27DE-4D44-B5CE-D4FA0ED2A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5279FC-FA2A-471C-B324-5BD7FF240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A459DD-5212-404F-B2A4-8EDC47497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FBD30C-A143-4C18-90E3-AAEB89396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DF634A-3FFC-42F2-A473-2CCA6DFDF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8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2D98F6-8442-4362-9668-65DF1EE23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1C1BAE5-A401-4C52-9780-AF99F2267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AAB15A4-322A-4076-9868-6947DD5BD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4DB9E3-032D-4C16-AC5C-17FCBA0BF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36AEF0-CEAE-4D60-8064-5D49702F2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423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5F3145-B901-48D3-AB4B-F72EEEF46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15378D-E4B2-4B76-A2F8-6B942B2928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7966CA-F84D-40CF-95E1-90627E7D2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58E5F29-A331-42DC-B2F4-0F8DC45EA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2441E7-8B39-441F-81B1-4092645A1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AF98157-14D9-4E84-BD71-90E9E7D4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8514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8147A4-57DE-4D1A-808F-BB92168E2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2E16DF-0B4E-4D29-B378-0089B7D5CC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0080A28-0A09-47F2-98A5-B5EFEF3677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700BCB7-EEED-412E-80A8-8D7DD11BC4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E2B4AB8-4DFB-4B0D-9642-7389407DD9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93B36EC-4C5C-4724-87B1-7D9A85C7F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50C9A66-D7BB-4B52-A681-6017D63FD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B2F752-FA3E-4CDD-8F91-7736A2EDC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930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AEF2EE-9A55-479A-BD36-CF2E24F52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44B5E02-F0B8-4503-ACF3-32E091E78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39DB1CA-6159-40CC-856F-A7A078E81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5906A43-049C-49D2-A524-8CD45DCEA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2597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6956D9E-E29F-484C-B5CD-8B9A4EAA5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16442F7-FC0D-49AD-B986-018F1A544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115E3A-BBED-4C40-A632-97EDB14D0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7193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FDD2CF-A853-489F-8C8D-823A3ED2C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C749EB-B0E7-40E6-888C-E61F824FE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DC0666B-FFBB-4FC4-847E-5A4C153B9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82AF71-6C73-4589-B0B5-990DEB38F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261D46-F446-4495-847A-0252CBC1F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9ECD846-DFC8-4C04-BA67-C9110046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938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371FE4-7D22-4290-8507-B65D35D04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30093EE-84C5-4628-BA44-5629D7C9EF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21C4DC-328D-437D-A3E1-42E9FD213C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33CE98E-B2CF-4F80-B5DE-158501992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D93217F-4971-48DD-B8BA-FFD845232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3A2CA3-F265-492A-8615-73DF13172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348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808A7ED-78D6-433C-810D-AC14F3551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3EDBD7-DD06-473B-9575-AC5C76684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97A3D4-3BB9-43D1-AB24-6BEFD2C69A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10100_p_jahresplanungen_ks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617451-AD97-4FFB-9578-48FDC6ECF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9A9F56-3FDE-4B16-B9FD-657867FED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74FCA-D190-401E-8F5B-B4BFE44386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075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947849-04BF-49E0-B263-9BB149D7D7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Jahresplanungen Kursstufe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13D21DA-E54A-4FD8-96DC-5D9A5EF681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Leistungsfach </a:t>
            </a:r>
          </a:p>
          <a:p>
            <a:r>
              <a:rPr lang="de-DE" dirty="0"/>
              <a:t>Basisfach</a:t>
            </a:r>
          </a:p>
        </p:txBody>
      </p:sp>
    </p:spTree>
    <p:extLst>
      <p:ext uri="{BB962C8B-B14F-4D97-AF65-F5344CB8AC3E}">
        <p14:creationId xmlns:p14="http://schemas.microsoft.com/office/powerpoint/2010/main" val="1241559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4C5D34-F77F-4D51-97AB-A4E86D25C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Standardbasierte Jahresplanungen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A5E0EA1-2005-4870-BB69-BC74FB977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6845"/>
            <a:ext cx="10515600" cy="1325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/>
              <a:t>ordnen die IBKs im Jahresverlauf an. Einzelne IBKs werden der Übersicht halber nicht weiter aufgeteilt. Bei den Anmerkungen finden sich Konkretisierungen und Links zu den KS- Inhalten der ZPG Materialien der letzten Jahre.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1048BC-5D65-4111-B1FF-E91059DBF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4C6A39-8E2A-4905-8ABD-6BA4C427A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8A64B57-264E-4C3A-B652-3B3DC1B8E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10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A61E21C-D0A1-4A45-B892-574C1CB67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240" y="2752408"/>
            <a:ext cx="7250430" cy="3332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067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264ABE7-18A2-4E39-9E17-8943B62E1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86152"/>
            <a:ext cx="10515600" cy="927031"/>
          </a:xfrm>
        </p:spPr>
        <p:txBody>
          <a:bodyPr/>
          <a:lstStyle/>
          <a:p>
            <a:pPr algn="ctr"/>
            <a:r>
              <a:rPr lang="de-DE" dirty="0"/>
              <a:t>Zeitplanung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17BE01D-AF21-4139-9B3D-44C8008B4F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99227" y="4975630"/>
            <a:ext cx="6480175" cy="508906"/>
          </a:xfrm>
          <a:ln w="12700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r>
              <a:rPr lang="de-DE" dirty="0">
                <a:highlight>
                  <a:srgbClr val="FFFF00"/>
                </a:highlight>
              </a:rPr>
              <a:t>LF</a:t>
            </a:r>
            <a:r>
              <a:rPr lang="de-DE" dirty="0"/>
              <a:t>-5Ws x 36Sw + 5WS x ca. 24Sw bis s. Abitur: 225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2509924-4374-4EA4-9A7D-51D70B4D2C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399228" y="5608890"/>
            <a:ext cx="6480174" cy="514002"/>
          </a:xfrm>
          <a:ln w="12700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r>
              <a:rPr lang="de-DE" dirty="0">
                <a:highlight>
                  <a:srgbClr val="FFFF00"/>
                </a:highlight>
              </a:rPr>
              <a:t>BF</a:t>
            </a:r>
            <a:r>
              <a:rPr lang="de-DE" dirty="0"/>
              <a:t>-3Ws x 36Sw + 3Ws x ca. 30Sw bis m. Abitur:148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6D81722-618C-4F9D-A4E9-BB7F87C49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  <a:endParaRPr lang="de-DE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18B18E6-0A12-415A-A627-34BFAC0629A1}"/>
              </a:ext>
            </a:extLst>
          </p:cNvPr>
          <p:cNvGrpSpPr>
            <a:grpSpLocks/>
          </p:cNvGrpSpPr>
          <p:nvPr/>
        </p:nvGrpSpPr>
        <p:grpSpPr bwMode="auto">
          <a:xfrm>
            <a:off x="1420811" y="1113183"/>
            <a:ext cx="8696325" cy="3756818"/>
            <a:chOff x="577488" y="2420888"/>
            <a:chExt cx="8696546" cy="3756075"/>
          </a:xfrm>
        </p:grpSpPr>
        <p:sp>
          <p:nvSpPr>
            <p:cNvPr id="10" name="Inhaltsplatzhalter 6">
              <a:extLst>
                <a:ext uri="{FF2B5EF4-FFF2-40B4-BE49-F238E27FC236}">
                  <a16:creationId xmlns:a16="http://schemas.microsoft.com/office/drawing/2014/main" id="{7630CACE-D1A3-4D05-A9AD-667137BEE2F9}"/>
                </a:ext>
              </a:extLst>
            </p:cNvPr>
            <p:cNvSpPr txBox="1">
              <a:spLocks/>
            </p:cNvSpPr>
            <p:nvPr/>
          </p:nvSpPr>
          <p:spPr>
            <a:xfrm>
              <a:off x="577488" y="2420888"/>
              <a:ext cx="6480340" cy="3755282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  <p:txBody>
            <a:bodyPr>
              <a:normAutofit/>
            </a:bodyPr>
            <a:lstStyle>
              <a:defPPr>
                <a:defRPr lang="en-GB"/>
              </a:defPPr>
              <a:lvl1pPr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2pPr>
              <a:lvl3pPr marL="11430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3pPr>
              <a:lvl4pPr marL="16002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4pPr>
              <a:lvl5pPr marL="20574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9pPr>
            </a:lstStyle>
            <a:p>
              <a:pPr marL="0" marR="0" lvl="0" indent="0" algn="l" defTabSz="449263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ヒラギノ角ゴ Pro W3" pitchFamily="122" charset="-128"/>
              </a:endParaRPr>
            </a:p>
            <a:p>
              <a:pPr marL="0" marR="0" lvl="0" indent="0" algn="l" defTabSz="449263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ヒラギノ角ゴ Pro W3" pitchFamily="122" charset="-128"/>
              </a:endParaRPr>
            </a:p>
            <a:p>
              <a:pPr marL="0" marR="0" lvl="0" indent="0" algn="l" defTabSz="449263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ヒラギノ角ゴ Pro W3" pitchFamily="122" charset="-128"/>
              </a:endParaRPr>
            </a:p>
            <a:p>
              <a:pPr marL="0" marR="0" lvl="0" indent="0" algn="l" defTabSz="449263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ヒラギノ角ゴ Pro W3" pitchFamily="122" charset="-128"/>
              </a:endParaRPr>
            </a:p>
            <a:p>
              <a:pPr marL="0" marR="0" lvl="0" indent="0" algn="l" defTabSz="449263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ヒラギノ角ゴ Pro W3" pitchFamily="122" charset="-128"/>
              </a:endParaRPr>
            </a:p>
            <a:p>
              <a:pPr marL="0" marR="0" lvl="0" indent="0" algn="ctr" defTabSz="449263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ヒラギノ角ゴ Pro W3" pitchFamily="122" charset="-128"/>
                </a:rPr>
                <a:t>Kompetenzen Bildungsplan 2016</a:t>
              </a:r>
            </a:p>
            <a:p>
              <a:pPr marL="0" marR="0" lvl="0" indent="0" algn="ctr" defTabSz="449263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ヒラギノ角ゴ Pro W3" pitchFamily="122" charset="-128"/>
              </a:endParaRPr>
            </a:p>
            <a:p>
              <a:pPr marL="0" marR="0" lvl="0" indent="0" algn="ctr" defTabSz="449263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ヒラギノ角ゴ Pro W3" pitchFamily="122" charset="-128"/>
                </a:rPr>
                <a:t>Kerncurriculum</a:t>
              </a:r>
            </a:p>
          </p:txBody>
        </p:sp>
        <p:sp>
          <p:nvSpPr>
            <p:cNvPr id="11" name="Inhaltsplatzhalter 7">
              <a:extLst>
                <a:ext uri="{FF2B5EF4-FFF2-40B4-BE49-F238E27FC236}">
                  <a16:creationId xmlns:a16="http://schemas.microsoft.com/office/drawing/2014/main" id="{91BE8D2F-393E-4A6C-9211-28D5C13F508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114034" y="2420888"/>
              <a:ext cx="2160000" cy="3756075"/>
            </a:xfrm>
            <a:prstGeom prst="rect">
              <a:avLst/>
            </a:prstGeom>
            <a:noFill/>
            <a:ln w="28575">
              <a:solidFill>
                <a:srgbClr val="38572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defPPr>
                <a:defRPr lang="en-GB"/>
              </a:defPPr>
              <a:lvl1pPr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2pPr>
              <a:lvl3pPr marL="11430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3pPr>
              <a:lvl4pPr marL="16002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4pPr>
              <a:lvl5pPr marL="20574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9pPr>
            </a:lstStyle>
            <a:p>
              <a:pPr marL="0" marR="0" lvl="0" indent="0" algn="l" defTabSz="449263" rtl="0" eaLnBrk="1" fontAlgn="base" latinLnBrk="0" hangingPunct="1">
                <a:lnSpc>
                  <a:spcPct val="90000"/>
                </a:lnSpc>
                <a:spcBef>
                  <a:spcPts val="75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122" charset="-128"/>
                <a:cs typeface="Calibri" panose="020F0502020204030204" pitchFamily="34" charset="0"/>
              </a:endParaRPr>
            </a:p>
            <a:p>
              <a:pPr marL="0" marR="0" lvl="0" indent="0" algn="l" defTabSz="449263" rtl="0" eaLnBrk="1" fontAlgn="base" latinLnBrk="0" hangingPunct="1">
                <a:lnSpc>
                  <a:spcPct val="90000"/>
                </a:lnSpc>
                <a:spcBef>
                  <a:spcPts val="75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122" charset="-128"/>
                <a:cs typeface="Calibri" panose="020F0502020204030204" pitchFamily="34" charset="0"/>
              </a:endParaRPr>
            </a:p>
            <a:p>
              <a:pPr marL="0" marR="0" lvl="0" indent="0" algn="l" defTabSz="449263" rtl="0" eaLnBrk="1" fontAlgn="base" latinLnBrk="0" hangingPunct="1">
                <a:lnSpc>
                  <a:spcPct val="90000"/>
                </a:lnSpc>
                <a:spcBef>
                  <a:spcPts val="75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122" charset="-128"/>
                <a:cs typeface="Calibri" panose="020F0502020204030204" pitchFamily="34" charset="0"/>
              </a:endParaRPr>
            </a:p>
            <a:p>
              <a:pPr marL="0" marR="0" lvl="0" indent="0" algn="ctr" defTabSz="449263" rtl="0" eaLnBrk="1" fontAlgn="base" latinLnBrk="0" hangingPunct="1">
                <a:lnSpc>
                  <a:spcPct val="90000"/>
                </a:lnSpc>
                <a:spcBef>
                  <a:spcPts val="75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de-DE" alt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122" charset="-128"/>
                <a:cs typeface="Calibri" panose="020F0502020204030204" pitchFamily="34" charset="0"/>
              </a:endParaRPr>
            </a:p>
            <a:p>
              <a:pPr marL="0" marR="0" lvl="0" indent="0" algn="ctr" defTabSz="449263" rtl="0" eaLnBrk="1" fontAlgn="base" latinLnBrk="0" hangingPunct="1">
                <a:lnSpc>
                  <a:spcPct val="90000"/>
                </a:lnSpc>
                <a:spcBef>
                  <a:spcPts val="75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 W3" pitchFamily="122" charset="-128"/>
                  <a:cs typeface="Calibri" panose="020F0502020204030204" pitchFamily="34" charset="0"/>
                </a:rPr>
                <a:t>Üben … Anwenden … Vertiefen … Individualisieren …</a:t>
              </a:r>
            </a:p>
            <a:p>
              <a:pPr marL="0" marR="0" lvl="0" indent="0" algn="ctr" defTabSz="449263" rtl="0" eaLnBrk="1" fontAlgn="base" latinLnBrk="0" hangingPunct="1">
                <a:lnSpc>
                  <a:spcPct val="90000"/>
                </a:lnSpc>
                <a:spcBef>
                  <a:spcPts val="75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385723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 W3" pitchFamily="122" charset="-128"/>
                  <a:cs typeface="Calibri" panose="020F0502020204030204" pitchFamily="34" charset="0"/>
                </a:rPr>
                <a:t>Leistungen messen </a:t>
              </a:r>
              <a:r>
                <a:rPr kumimoji="0" lang="de-DE" altLang="de-DE" sz="1400" b="0" i="0" u="none" strike="noStrike" kern="1200" cap="none" spc="0" normalizeH="0" baseline="0" noProof="0">
                  <a:ln>
                    <a:noFill/>
                  </a:ln>
                  <a:solidFill>
                    <a:srgbClr val="385723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 W3" pitchFamily="122" charset="-128"/>
                  <a:cs typeface="Calibri" panose="020F0502020204030204" pitchFamily="34" charset="0"/>
                </a:rPr>
                <a:t>(</a:t>
              </a:r>
              <a:r>
                <a:rPr kumimoji="0" lang="de-DE" altLang="de-DE" sz="1400" b="1" i="0" u="none" strike="noStrike" kern="1200" cap="none" spc="0" normalizeH="0" baseline="0" noProof="0">
                  <a:ln>
                    <a:noFill/>
                  </a:ln>
                  <a:solidFill>
                    <a:srgbClr val="385723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 W3" pitchFamily="122" charset="-128"/>
                  <a:cs typeface="Calibri" panose="020F0502020204030204" pitchFamily="34" charset="0"/>
                </a:rPr>
                <a:t>formativ</a:t>
              </a:r>
              <a:r>
                <a:rPr kumimoji="0" lang="de-DE" altLang="de-DE" sz="1400" b="0" i="0" u="none" strike="noStrike" kern="1200" cap="none" spc="0" normalizeH="0" baseline="0" noProof="0">
                  <a:ln>
                    <a:noFill/>
                  </a:ln>
                  <a:solidFill>
                    <a:srgbClr val="385723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 W3" pitchFamily="122" charset="-128"/>
                  <a:cs typeface="Calibri" panose="020F0502020204030204" pitchFamily="34" charset="0"/>
                </a:rPr>
                <a:t> u. summativ)</a:t>
              </a:r>
            </a:p>
            <a:p>
              <a:pPr marL="0" marR="0" lvl="0" indent="0" algn="ctr" defTabSz="449263" rtl="0" eaLnBrk="1" fontAlgn="base" latinLnBrk="0" hangingPunct="1">
                <a:lnSpc>
                  <a:spcPct val="90000"/>
                </a:lnSpc>
                <a:spcBef>
                  <a:spcPts val="75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de-DE" altLang="de-DE" sz="200" b="0" i="0" u="none" strike="noStrike" kern="1200" cap="none" spc="0" normalizeH="0" baseline="0" noProof="0">
                <a:ln>
                  <a:noFill/>
                </a:ln>
                <a:solidFill>
                  <a:srgbClr val="385723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122" charset="-128"/>
                <a:cs typeface="Calibri" panose="020F0502020204030204" pitchFamily="34" charset="0"/>
              </a:endParaRPr>
            </a:p>
            <a:p>
              <a:pPr marL="0" marR="0" lvl="0" indent="0" algn="ctr" defTabSz="449263" rtl="0" eaLnBrk="1" fontAlgn="base" latinLnBrk="0" hangingPunct="1">
                <a:lnSpc>
                  <a:spcPct val="90000"/>
                </a:lnSpc>
                <a:spcBef>
                  <a:spcPts val="75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de-DE" altLang="de-DE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 W3" pitchFamily="122" charset="-128"/>
                  <a:cs typeface="Calibri" panose="020F0502020204030204" pitchFamily="34" charset="0"/>
                  <a:sym typeface="Wingdings" panose="05000000000000000000" pitchFamily="2" charset="2"/>
                </a:rPr>
                <a:t></a:t>
              </a:r>
              <a:r>
                <a:rPr kumimoji="0" lang="de-DE" alt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 W3" pitchFamily="122" charset="-128"/>
                  <a:cs typeface="Calibri" panose="020F0502020204030204" pitchFamily="34" charset="0"/>
                  <a:sym typeface="Wingdings" panose="05000000000000000000" pitchFamily="2" charset="2"/>
                </a:rPr>
                <a:t> </a:t>
              </a:r>
              <a:r>
                <a:rPr kumimoji="0" lang="de-DE" altLang="de-DE" sz="1800" b="1" i="0" u="none" strike="noStrike" kern="120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 W3" pitchFamily="122" charset="-128"/>
                  <a:cs typeface="Calibri" panose="020F0502020204030204" pitchFamily="34" charset="0"/>
                  <a:sym typeface="Wingdings" panose="05000000000000000000" pitchFamily="2" charset="2"/>
                </a:rPr>
                <a:t>KEINE </a:t>
              </a:r>
              <a:r>
                <a:rPr kumimoji="0" lang="de-DE" altLang="de-DE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ヒラギノ角ゴ Pro W3" pitchFamily="122" charset="-128"/>
                  <a:cs typeface="Calibri" panose="020F0502020204030204" pitchFamily="34" charset="0"/>
                  <a:sym typeface="Wingdings" panose="05000000000000000000" pitchFamily="2" charset="2"/>
                </a:rPr>
                <a:t>neuen Inhalte, zusätzliche Themen …</a:t>
              </a:r>
              <a:endParaRPr kumimoji="0" lang="de-DE" altLang="de-DE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ヒラギノ角ゴ Pro W3" pitchFamily="122" charset="-128"/>
                <a:cs typeface="Calibri" panose="020F0502020204030204" pitchFamily="34" charset="0"/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E4043BC9-3608-4D3A-BC8B-D53313271896}"/>
                </a:ext>
              </a:extLst>
            </p:cNvPr>
            <p:cNvSpPr/>
            <p:nvPr/>
          </p:nvSpPr>
          <p:spPr>
            <a:xfrm>
              <a:off x="2603189" y="2695471"/>
              <a:ext cx="2428937" cy="809465"/>
            </a:xfrm>
            <a:prstGeom prst="rect">
              <a:avLst/>
            </a:prstGeom>
            <a:solidFill>
              <a:srgbClr val="C00000">
                <a:alpha val="25098"/>
              </a:srgbClr>
            </a:solidFill>
            <a:ln w="285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GB"/>
              </a:defPPr>
              <a:lvl1pPr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2pPr>
              <a:lvl3pPr marL="11430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3pPr>
              <a:lvl4pPr marL="16002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4pPr>
              <a:lvl5pPr marL="20574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ヒラギノ角ゴ Pro W3"/>
                </a:rPr>
                <a:t>3/4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8CA75008-2063-4537-B3A3-A2FD04EC48E1}"/>
                </a:ext>
              </a:extLst>
            </p:cNvPr>
            <p:cNvSpPr/>
            <p:nvPr/>
          </p:nvSpPr>
          <p:spPr>
            <a:xfrm>
              <a:off x="7789683" y="2695471"/>
              <a:ext cx="809646" cy="809465"/>
            </a:xfrm>
            <a:prstGeom prst="rect">
              <a:avLst/>
            </a:prstGeom>
            <a:solidFill>
              <a:srgbClr val="70AD47">
                <a:lumMod val="40000"/>
                <a:lumOff val="60000"/>
              </a:srgbClr>
            </a:solidFill>
            <a:ln w="28575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GB"/>
              </a:defPPr>
              <a:lvl1pPr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2pPr>
              <a:lvl3pPr marL="11430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3pPr>
              <a:lvl4pPr marL="16002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4pPr>
              <a:lvl5pPr marL="20574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ヒラギノ角ゴ Pro W3" pitchFamily="122" charset="-128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ヒラギノ角ゴ Pro W3"/>
                </a:rPr>
                <a:t>1/4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ヒラギノ角ゴ Pro W3"/>
              </a:endParaRPr>
            </a:p>
          </p:txBody>
        </p:sp>
      </p:grp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AB494C88-EE9E-46BB-8197-9C46B1C02D8E}"/>
              </a:ext>
            </a:extLst>
          </p:cNvPr>
          <p:cNvSpPr txBox="1">
            <a:spLocks/>
          </p:cNvSpPr>
          <p:nvPr/>
        </p:nvSpPr>
        <p:spPr>
          <a:xfrm>
            <a:off x="7957191" y="4975630"/>
            <a:ext cx="2159945" cy="51400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+ 75</a:t>
            </a:r>
          </a:p>
        </p:txBody>
      </p:sp>
      <p:sp>
        <p:nvSpPr>
          <p:cNvPr id="19" name="Textplatzhalter 6">
            <a:extLst>
              <a:ext uri="{FF2B5EF4-FFF2-40B4-BE49-F238E27FC236}">
                <a16:creationId xmlns:a16="http://schemas.microsoft.com/office/drawing/2014/main" id="{43CDEEE6-66BF-424F-87E8-2551B963AA2C}"/>
              </a:ext>
            </a:extLst>
          </p:cNvPr>
          <p:cNvSpPr txBox="1">
            <a:spLocks/>
          </p:cNvSpPr>
          <p:nvPr/>
        </p:nvSpPr>
        <p:spPr>
          <a:xfrm>
            <a:off x="7957191" y="5589094"/>
            <a:ext cx="2159945" cy="51400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+ 50</a:t>
            </a:r>
          </a:p>
        </p:txBody>
      </p:sp>
      <p:sp>
        <p:nvSpPr>
          <p:cNvPr id="20" name="Textplatzhalter 6">
            <a:extLst>
              <a:ext uri="{FF2B5EF4-FFF2-40B4-BE49-F238E27FC236}">
                <a16:creationId xmlns:a16="http://schemas.microsoft.com/office/drawing/2014/main" id="{975E1CAF-A044-4095-BFAF-44CDB072EDA0}"/>
              </a:ext>
            </a:extLst>
          </p:cNvPr>
          <p:cNvSpPr txBox="1">
            <a:spLocks/>
          </p:cNvSpPr>
          <p:nvPr/>
        </p:nvSpPr>
        <p:spPr>
          <a:xfrm>
            <a:off x="10173341" y="5589094"/>
            <a:ext cx="1045523" cy="51400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= 198</a:t>
            </a:r>
          </a:p>
        </p:txBody>
      </p:sp>
      <p:sp>
        <p:nvSpPr>
          <p:cNvPr id="21" name="Textplatzhalter 6">
            <a:extLst>
              <a:ext uri="{FF2B5EF4-FFF2-40B4-BE49-F238E27FC236}">
                <a16:creationId xmlns:a16="http://schemas.microsoft.com/office/drawing/2014/main" id="{28AA8F1D-1AB9-4ED1-AB2A-D005DD9CA79B}"/>
              </a:ext>
            </a:extLst>
          </p:cNvPr>
          <p:cNvSpPr txBox="1">
            <a:spLocks/>
          </p:cNvSpPr>
          <p:nvPr/>
        </p:nvSpPr>
        <p:spPr>
          <a:xfrm>
            <a:off x="10173341" y="4976724"/>
            <a:ext cx="1045523" cy="51400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= 300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944348C-644A-4720-A31F-5F5F7DC8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D40559-A99A-455D-8EF4-0FA2780E7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1321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7661DE8C-6F83-4AEC-BB11-011ACA10D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Themengebiete und Stundenzahl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75F055CB-9024-4BAF-9399-0958BB39A1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Leistungsfach</a:t>
            </a:r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C95ED412-1A16-4BA7-B395-E314D1B540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53898" y="2505075"/>
            <a:ext cx="4929567" cy="3684588"/>
          </a:xfrm>
          <a:prstGeom prst="rect">
            <a:avLst/>
          </a:prstGeo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B614E5C-63E4-4F5C-8480-9EAD6347FC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/>
              <a:t>Basisifach</a:t>
            </a:r>
            <a:endParaRPr lang="de-DE" dirty="0"/>
          </a:p>
        </p:txBody>
      </p:sp>
      <p:pic>
        <p:nvPicPr>
          <p:cNvPr id="14" name="Inhaltsplatzhalter 13">
            <a:extLst>
              <a:ext uri="{FF2B5EF4-FFF2-40B4-BE49-F238E27FC236}">
                <a16:creationId xmlns:a16="http://schemas.microsoft.com/office/drawing/2014/main" id="{C9FAA24C-4423-4FFC-AAF1-68CC8E3857A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096000" y="2505075"/>
            <a:ext cx="4754880" cy="2714271"/>
          </a:xfrm>
          <a:prstGeom prst="rect">
            <a:avLst/>
          </a:prstGeo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EFEF348-9476-4E00-87EC-B18CABE73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D23F5D-B2CC-4AD6-9401-C1CAFEAD2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EA238BB-596F-4567-9623-A00948294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3</a:t>
            </a:fld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7CDBD141-7C21-44D3-BF75-DDD1EF64881B}"/>
              </a:ext>
            </a:extLst>
          </p:cNvPr>
          <p:cNvSpPr/>
          <p:nvPr/>
        </p:nvSpPr>
        <p:spPr>
          <a:xfrm>
            <a:off x="6096000" y="5326183"/>
            <a:ext cx="5516880" cy="92333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de-DE" dirty="0"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Die hier angegebenen Stundenanzahlen für die Themengebiete stellen Richtwerte dar und sind als Vorschlag zu verstehen.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7633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BD72F4-54A9-4206-8301-18F5C6C14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Grundlegende Überlegungen zur Anordnung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F23179-6D2D-423E-A45F-6953967DF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Grundlagen schaffen</a:t>
            </a:r>
          </a:p>
          <a:p>
            <a:r>
              <a:rPr lang="de-DE" dirty="0"/>
              <a:t>Aufteilung von Teilkompetenzen einzelner Themengebiete</a:t>
            </a:r>
          </a:p>
          <a:p>
            <a:r>
              <a:rPr lang="de-DE" dirty="0"/>
              <a:t>Komplexität und Wiederholung</a:t>
            </a:r>
          </a:p>
          <a:p>
            <a:r>
              <a:rPr lang="de-DE" dirty="0"/>
              <a:t>Vernetzendes Denken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422FE0-64D9-485B-B001-D8CE8409E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1C0494-99C1-437D-BCDB-6D9A8FA06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37ECE0-9437-4742-BC4B-A6224A29A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014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BB3C0F-FB4B-432E-B4BF-4E9A40DD6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mögliche Anordnung der Themengebiete LF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4208DEF-A1A7-4DD1-BB79-D82D67F04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7CE3A44-69FA-4348-9685-1978D8E6C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F6567ED-743F-4529-B2A1-6233315EF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5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962DDE3-B096-49DB-893C-3FE411F11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535" y="1446028"/>
            <a:ext cx="7231244" cy="234886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578D0CD-34CA-4FAD-8911-2EE85DDE5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9151" y="3794889"/>
            <a:ext cx="7231244" cy="211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08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CF5AAA-C40F-44E5-85EB-C00D57108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" y="365125"/>
            <a:ext cx="11414760" cy="1325563"/>
          </a:xfrm>
        </p:spPr>
        <p:txBody>
          <a:bodyPr/>
          <a:lstStyle/>
          <a:p>
            <a:r>
              <a:rPr lang="de-DE" dirty="0"/>
              <a:t>Überlegungen zu möglichen Reihungsalternativen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6E78FAD-B44A-43F5-8F4E-8F1AAECAC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25625"/>
            <a:ext cx="11079480" cy="4351338"/>
          </a:xfrm>
        </p:spPr>
        <p:txBody>
          <a:bodyPr/>
          <a:lstStyle/>
          <a:p>
            <a:r>
              <a:rPr lang="de-DE" dirty="0"/>
              <a:t>Inhaltstiefe und Vertiefung</a:t>
            </a:r>
          </a:p>
          <a:p>
            <a:r>
              <a:rPr lang="de-DE" dirty="0"/>
              <a:t>Ausgliederung einzelner Standards oder Inhalte</a:t>
            </a:r>
          </a:p>
          <a:p>
            <a:r>
              <a:rPr lang="de-DE" dirty="0"/>
              <a:t>Experimente</a:t>
            </a:r>
          </a:p>
          <a:p>
            <a:r>
              <a:rPr lang="de-DE" dirty="0"/>
              <a:t>Zusammenarbeit</a:t>
            </a:r>
          </a:p>
          <a:p>
            <a:r>
              <a:rPr lang="de-DE" dirty="0"/>
              <a:t>außerunterrichtliche Veranstaltungen</a:t>
            </a:r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FD573D-0A41-49CF-BC71-0613D1BFB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D08AB99-2486-4F53-96D8-2E900F684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D2C236-D4F7-4236-9D52-94D521855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093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A7211-2004-4DC7-8665-5DFA3E8C0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alternative Anordnung LF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536095F-4F23-4010-AA56-9ED52AD5D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D29E4AD-647B-4656-AA8E-D231AC5D4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2929A6E-23F7-41C5-BD99-DBF4BA0B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7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652128A-F8CD-4C8E-8401-B70FD52E6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080" y="1560647"/>
            <a:ext cx="7314656" cy="246287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0E919A3-4CB4-4B82-AD0C-C775EB94C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080" y="4023519"/>
            <a:ext cx="7469263" cy="21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3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99C339-5B91-42A1-8CA0-D39DC675E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mögliche Anordnung der Themengebiete BF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0E33115-64B0-487D-B853-19E68560D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189194-DD63-49A0-8FCB-3D7DADDE4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938F669-B9EB-488E-81FA-506128DBB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8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BDFACFC-A4B1-4BAF-8484-671691583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287" y="1568758"/>
            <a:ext cx="6925671" cy="239379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417E46B-8D2C-42EA-9B9F-5232DEC66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8287" y="4084484"/>
            <a:ext cx="7044936" cy="227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328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E5E96D-262A-4E6A-9C70-EC678547E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alternative Anordnung BF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C02BD91-044F-48A1-A509-6F6853637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10100_p_jahresplanungen_ks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EA2299E-57A2-4082-8233-121E3C5FB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B2E9618-D3B9-4AD5-B245-52184F419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74FCA-D190-401E-8F5B-B4BFE443861A}" type="slidenum">
              <a:rPr lang="de-DE" smtClean="0"/>
              <a:t>9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903B446-FEE6-4054-9E7A-1CC5C393A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479" y="1484874"/>
            <a:ext cx="7085510" cy="245736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CC94773-0A8A-40E2-8741-815D362B0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3479" y="3985478"/>
            <a:ext cx="7085510" cy="245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71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</Words>
  <Application>Microsoft Office PowerPoint</Application>
  <PresentationFormat>Breitbild</PresentationFormat>
  <Paragraphs>76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</vt:lpstr>
      <vt:lpstr>Jahresplanungen Kursstufe</vt:lpstr>
      <vt:lpstr>Zeitplanung</vt:lpstr>
      <vt:lpstr>Themengebiete und Stundenzahl</vt:lpstr>
      <vt:lpstr>Grundlegende Überlegungen zur Anordnung </vt:lpstr>
      <vt:lpstr>mögliche Anordnung der Themengebiete LF</vt:lpstr>
      <vt:lpstr>Überlegungen zu möglichen Reihungsalternativen</vt:lpstr>
      <vt:lpstr>alternative Anordnung LF</vt:lpstr>
      <vt:lpstr>mögliche Anordnung der Themengebiete BF</vt:lpstr>
      <vt:lpstr>alternative Anordnung BF</vt:lpstr>
      <vt:lpstr>Standardbasierte Jahresplanungen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Jahresplanungen Kursstufe</dc:title>
  <dc:creator>LawsH-MPG</dc:creator>
  <cp:lastModifiedBy>Klaus Küting</cp:lastModifiedBy>
  <cp:revision>13</cp:revision>
  <dcterms:created xsi:type="dcterms:W3CDTF">2020-07-27T11:44:26Z</dcterms:created>
  <dcterms:modified xsi:type="dcterms:W3CDTF">2020-09-10T08:29:10Z</dcterms:modified>
</cp:coreProperties>
</file>