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63" r:id="rId5"/>
    <p:sldId id="264" r:id="rId6"/>
    <p:sldId id="259" r:id="rId7"/>
    <p:sldId id="260" r:id="rId8"/>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5"/>
    </inkml:context>
    <inkml:brush xml:id="br0">
      <inkml:brushProperty name="width" value="0.05" units="cm"/>
      <inkml:brushProperty name="height" value="0.05" units="cm"/>
      <inkml:brushProperty name="color" value="#FFFFFF"/>
    </inkml:brush>
  </inkml:definitions>
  <inkml:trace contextRef="#ctx0" brushRef="#br0">344 64 24575,'3'2'0,"-1"1"0,-1-3 0,1 1 0,-1 0 0,0 0 0,-1 0 0,0 0 0,0 0 0,1 0 0,0 0 0,-1 0 0,1-1 0,0 1 0,-1 0 0,2 0 0,-1-1 0,-1 1 0,3 1 0,-2-2 0,1 2 0,-1 0 0,3-2 0,-2 2 0,0-2 0,-1 1 0,1 0 0,-2 0 0,0 0 0,1 0 0,0 0 0,0 0 0,0 1 0,0-1 0,-1 2 0,1-2 0,-1 1 0,1-2 0,-1 1 0,0 0 0,1 1 0,0-1 0,1 1 0,-1 0 0,1-1 0,-1 0 0,0-1 0,0 0 0,0 1 0,-1 0 0,2 0 0,-1 1 0,0-2 0,-1 1 0,0 0 0,1 0 0,-1 0 0,0 1 0,0-1 0,0 0 0,0 1 0,0-2 0,-1 2 0,1-1 0,0 0 0,-1 1 0,1-2 0,-1 3 0,0-3 0,0 1 0,0 0 0,0-1 0,-1 1 0,1-1 0,-1 1 0,2 1 0,0-2 0,0 1 0,-2-1 0,1 2 0,0-2 0,0 2 0,-1 0 0,-1-1 0,1 1 0,-1-1 0,0 0 0,1 0 0,0-1 0,1 1 0,-1-1 0,0 1 0,0 0 0,-1-1 0,1 0 0,0 1 0,2-1 0,-1 1 0,-1-1 0,1 0 0,0 1 0,-1-1 0,0 1 0,0-1 0,0 1 0,1 0 0,0-1 0,-1 0 0,0 0 0,0 0 0,1 1 0,0-1 0,0 1 0,0 0 0,0-1 0,0 0 0,-1 0 0,1 0 0,-1 1 0,1-1 0,-2 0 0,2 1 0,-1 0 0,1-1 0,0 1 0,-1-1 0,2 0 0,-3 0 0,2 0 0,0 0 0,-1 1 0,1-1 0,-1 1 0,1-1 0,0 0 0,-1 0 0,0 1 0,0-1 0,2 0 0,-2 0 0,1 0 0,-1 1 0,0 1 0,2-2 0,0 1 0,-2 0 0,1 0 0,0 0 0,-1 0 0,1-1 0,-1 1 0,0-1 0,1 2 0,-1-2 0,0 1 0,-1-1 0,-3 0 0,1 1 0,-1-1 0,2-1 0,1 1 0,1-1 0,-1 1 0,-3 0 0,0 0 0,1 0 0,2-1 0,1 1 0,1-1 0,0 2 0,-2-1 0,1 0 0,-2-1 0,0 1 0,0-1 0,1 1 0,2 0 0,-1 0 0,-1 0 0,0 0 0,0 0 0,1 0 0,0 0 0,2-1 0,-2 0 0,1 1 0,0-1 0,1-1 0</inkml:trace>
  <inkml:trace contextRef="#ctx0" brushRef="#br0" timeOffset="1">196 1 24575,'-5'0'0,"-1"1"0,-1 0 0,-3 0 0,-1 1 0,-2-1 0,1 1 0,1-2 0,0 3 0,1-3 0,2 1 0,1 0 0,4-1 0,2 1 0,-2-1 0,-1 0 0,-1 0 0,0 1 0,-2 0 0,2 0 0,0-1 0,0 0 0,0 1 0,-1-1 0,0 2 0,2-1 0,0 1 0,3-1 0,-1-1 0,1 0 0,1 1 0,-2-1 0,1 1 0,1 0 0,-1-1 0,1 2 0,-2 0 0,1-1 0,0 1 0,1 0 0,-1-1 0,0 0 0,1 1 0,-1 0 0,1 0 0,0-1 0,0 1 0,-1-1 0,1 0 0,0 0 0,0 1 0,0-2 0,0 2 0,0-1 0,0 1 0,0-1 0,0-1 0,1 2 0,-1-1 0,1 1 0,-1 0 0,0 0 0,1-1 0,1 1 0,-2-1 0,3 1 0,-2-1 0,0 1 0,1-1 0,-1-1 0,-1 0 0,1 1 0,1 1 0,1 1 0,1-1 0,-1 0 0,-1 0 0,-1-1 0,0 0 0,2 0 0,-1 0 0,1 0 0,-1 0 0,-2 0 0,3 0 0,-1 1 0,4 1 0,-3 0 0,0-2 0,0 0 0,0 0 0,0 0 0,0-1 0,-1 0 0,0 0 0,0 1 0,1 0 0,2 0 0,-1 1 0,0-1 0,-4 0 0,1-2 0,-1-1 0,0-1 0,0 0 0,-1 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7"/>
    </inkml:context>
    <inkml:brush xml:id="br0">
      <inkml:brushProperty name="width" value="0.05" units="cm"/>
      <inkml:brushProperty name="height" value="0.05" units="cm"/>
      <inkml:brushProperty name="color" value="#FFFFFF"/>
    </inkml:brush>
  </inkml:definitions>
  <inkml:trace contextRef="#ctx0" brushRef="#br0">358 26 24575,'-4'-1'0,"1"-1"0,2 2 0,0-1 0,-1 1 0,-1-1 0,0 1 0,-2 0 0,-3-1 0,2-1 0,-5 2 0,3-1 0,-1-1 0,3 2 0,1-3 0,2 3 0,1-1 0,0 1 0,1-1 0,-2 1 0,0 0 0,0-1 0,-1 1 0,1 0 0,-2 0 0,1-1 0,0 0 0,-2 1 0,2-1 0,1 1 0,1 0 0,0 0 0,1 0 0,-1 0 0,-2 0 0,1-1 0,-2 1 0,1-1 0,-1 1 0,0-1 0,0 1 0,-1 0 0,0-1 0,0 1 0,-1-1 0,1 1 0,1 0 0,0 0 0,3 0 0,0 0 0,-1 0 0,1 0 0,-1 0 0,-1 0 0,-1 0 0,0 0 0,2 0 0,0 0 0,-1 0 0,0 0 0,0 1 0,1-1 0,0 0 0,0 1 0,0-1 0,-1 0 0,-3 0 0,1 0 0,-1 0 0,4 0 0,0 2 0,2-2 0,-1 1 0,0-1 0,-1 0 0,1 0 0,-2 0 0,0 0 0,0 0 0,2 0 0,0 0 0,0 1 0,0-1 0,-1 0 0,0 1 0,2-1 0,-2 1 0,2-1 0,-2 0 0,1 0 0,-1 0 0,1 1 0,-1-1 0,3 1 0,-2 0 0,0-1 0,2 0 0,-1 1 0,-1 0 0,1 0 0,1-1 0,-2 0 0,1 1 0,-1 1 0,2-2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8"/>
    </inkml:context>
    <inkml:brush xml:id="br0">
      <inkml:brushProperty name="width" value="0.05" units="cm"/>
      <inkml:brushProperty name="height" value="0.05" units="cm"/>
      <inkml:brushProperty name="color" value="#FFFFFF"/>
    </inkml:brush>
  </inkml:definitions>
  <inkml:trace contextRef="#ctx0" brushRef="#br0">5 2 24575,'4'-1'0,"1"0"0,1 2 0,1-1 0,0 1 0,2-1 0,0 1 0,3 1 0,2 1 0,0-2 0,-4 1 0,-3-1 0,-5 1 0,0-2 0,0 2 0,-1 0 0,3 0 0,0 2 0,0-2 0,-1 2 0,1-1 0,3 3 0,5 1 0,1 0 0,1 1 0,-3-1 0,-2-1 0,-4-2 0,-3-1 0,0-1 0,-1 0 0,0 1 0,0 0 0,2 3 0,1 1 0,1 1 0,1-1 0,-2-1 0,1 0 0,-3 0 0,1-2 0,-1 4 0,0-2 0,2 3 0,-2-3 0,2 0 0,-4-3 0,1 1 0,0-1 0,-1 1 0,1 0 0,0 2 0,-1 0 0,2 2 0,-1-2 0,-1 0 0,1-1 0,-1 2 0,0-2 0,0-1 0,0 3 0,-1-1 0,0 0 0,0 0 0,0 2 0,0-3 0,-1-1 0,2 0 0,-1 0 0,-1 1 0,1 0 0,-1 0 0,0 1 0,0-1 0,0-1 0,-1-1 0,1 1 0,0-3 0,-1 3 0,1-2 0,-1 2 0,-2-1 0,1 3 0,-3-1 0,2 0 0,0-2 0,2-1 0,-1-1 0,1 2 0,-2 0 0,0-1 0,0 2 0,0 0 0,-1-1 0,1 0 0,1 0 0,1 0 0,-1 0 0,0-2 0,-1 1 0,1-1 0,-2 2 0,1-1 0,-1 1 0,1-1 0,-1 0 0,1 1 0,2-2 0,0 1 0,1-1 0,0 0 0,-1 0 0,-2 1 0,1 0 0,-2 1 0,1 0 0,0-1 0,1-1 0,0 0 0,0 0 0,-1-1 0,3 1 0,-2-1 0,1 0 0,1 1 0,0 0 0,-1-1 0,0 1 0,-1 0 0,0 1 0,0-1 0,1 1 0,-1-1 0,1-1 0,1 1 0,0-1 0,0 0 0,0 0 0,0 1 0,1-1 0,0-1 0,0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2733766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937176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814811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695400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3518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90296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024B002-DBB3-4DE1-A162-FB8138B8CA4B}" type="datetimeFigureOut">
              <a:rPr lang="de-DE" smtClean="0"/>
              <a:t>18.03.19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35399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E024B002-DBB3-4DE1-A162-FB8138B8CA4B}" type="datetimeFigureOut">
              <a:rPr lang="de-DE" smtClean="0"/>
              <a:t>18.03.19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576704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024B002-DBB3-4DE1-A162-FB8138B8CA4B}" type="datetimeFigureOut">
              <a:rPr lang="de-DE" smtClean="0"/>
              <a:t>18.03.19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275199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288236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4072404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4B002-DBB3-4DE1-A162-FB8138B8CA4B}" type="datetimeFigureOut">
              <a:rPr lang="de-DE" smtClean="0"/>
              <a:t>18.03.19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05DE8A-E7B1-48CF-8D0A-40E8481E4F31}" type="slidenum">
              <a:rPr lang="de-DE" smtClean="0"/>
              <a:t>‹Nr.›</a:t>
            </a:fld>
            <a:endParaRPr lang="de-DE"/>
          </a:p>
        </p:txBody>
      </p:sp>
    </p:spTree>
    <p:extLst>
      <p:ext uri="{BB962C8B-B14F-4D97-AF65-F5344CB8AC3E}">
        <p14:creationId xmlns:p14="http://schemas.microsoft.com/office/powerpoint/2010/main" val="24740880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stuttgarter-nachrichten.de/inhalt.print.ebd5972d-d609-4bfa-b2e2-0a5c824400a4.presentation.print.v2.html" TargetMode="External"/><Relationship Id="rId3" Type="http://schemas.openxmlformats.org/officeDocument/2006/relationships/hyperlink" Target="http://www.tagesschau.de/inland/nitrat-eugh-103.html" TargetMode="External"/><Relationship Id="rId7" Type="http://schemas.openxmlformats.org/officeDocument/2006/relationships/hyperlink" Target="https://www.zeit.de/2012/20/Trinkwasser-Nitratbelastung/komplettansicht?print" TargetMode="External"/><Relationship Id="rId2" Type="http://schemas.openxmlformats.org/officeDocument/2006/relationships/hyperlink" Target="http://www.tagesschau.de/wirtschaft/trinkwasser-duengemittel-101.html" TargetMode="External"/><Relationship Id="rId1" Type="http://schemas.openxmlformats.org/officeDocument/2006/relationships/slideLayout" Target="../slideLayouts/slideLayout7.xml"/><Relationship Id="rId6" Type="http://schemas.openxmlformats.org/officeDocument/2006/relationships/hyperlink" Target="http://www.tagesschau.de/inland/grundwasser-101.html" TargetMode="External"/><Relationship Id="rId5" Type="http://schemas.openxmlformats.org/officeDocument/2006/relationships/hyperlink" Target="http://www.tagesschau.de/inland/nitrat-113.html" TargetMode="External"/><Relationship Id="rId4" Type="http://schemas.openxmlformats.org/officeDocument/2006/relationships/hyperlink" Target="file:////C:/Users/AR/Desktop/mais-schwein-guelle_20180909/presse/Klage%20wegen%20Nitrat-Belastung%20in%20Deutschland_%20Ignorieren,%20hinhalten,%20versagen%20_%20tagesschau.de.pdf" TargetMode="External"/><Relationship Id="rId9" Type="http://schemas.openxmlformats.org/officeDocument/2006/relationships/hyperlink" Target="http://www.spiegel.de/wirtschaft/service/nitrat-im-grundwasser-durch-ueberduengung-und-guelle-a-1027279-druck.html"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stuttgarter-nachrichten.de/inhalt.print.ebd5972d-d609-4bfa-b2e2-0a5c824400a4.presentation.print.v2.html" TargetMode="External"/><Relationship Id="rId3" Type="http://schemas.openxmlformats.org/officeDocument/2006/relationships/hyperlink" Target="http://www.tagesschau.de/inland/nitrat-eugh-103.html" TargetMode="External"/><Relationship Id="rId7" Type="http://schemas.openxmlformats.org/officeDocument/2006/relationships/hyperlink" Target="https://www.zeit.de/2012/20/Trinkwasser-Nitratbelastung/komplettansicht?print" TargetMode="External"/><Relationship Id="rId2" Type="http://schemas.openxmlformats.org/officeDocument/2006/relationships/hyperlink" Target="http://www.tagesschau.de/wirtschaft/trinkwasser-duengemittel-101.html" TargetMode="External"/><Relationship Id="rId1" Type="http://schemas.openxmlformats.org/officeDocument/2006/relationships/slideLayout" Target="../slideLayouts/slideLayout7.xml"/><Relationship Id="rId6" Type="http://schemas.openxmlformats.org/officeDocument/2006/relationships/hyperlink" Target="http://www.tagesschau.de/inland/grundwasser-101.html" TargetMode="External"/><Relationship Id="rId5" Type="http://schemas.openxmlformats.org/officeDocument/2006/relationships/hyperlink" Target="http://www.tagesschau.de/inland/nitrat-113.html" TargetMode="External"/><Relationship Id="rId4" Type="http://schemas.openxmlformats.org/officeDocument/2006/relationships/hyperlink" Target="file:////C:/Users/AR/Desktop/mais-schwein-guelle_20180909/presse/Klage%20wegen%20Nitrat-Belastung%20in%20Deutschland_%20Ignorieren,%20hinhalten,%20versagen%20_%20tagesschau.de.pdf" TargetMode="External"/><Relationship Id="rId9" Type="http://schemas.openxmlformats.org/officeDocument/2006/relationships/hyperlink" Target="http://www.spiegel.de/wirtschaft/service/nitrat-im-grundwasser-durch-ueberduengung-und-guelle-a-1027279-druck.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s://farm5.staticflickr.com/4680/27738546339_e422eed528_b.jpg" TargetMode="External"/><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hyperlink" Target="https://farm5.staticflickr.com/4689/39515058891_3973e2fe2d_b.jpg" TargetMode="External"/><Relationship Id="rId5" Type="http://schemas.openxmlformats.org/officeDocument/2006/relationships/hyperlink" Target="https://creativecommons.org/licenses/by/4.0/deed.de" TargetMode="External"/><Relationship Id="rId10" Type="http://schemas.openxmlformats.org/officeDocument/2006/relationships/hyperlink" Target="https://www.aktion-agrar.de/wp-content/uploads/2015/01/aa_grafik_guelle2_RZ.jpg" TargetMode="External"/><Relationship Id="rId4" Type="http://schemas.openxmlformats.org/officeDocument/2006/relationships/image" Target="../media/image6.pn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jpeg"/><Relationship Id="rId7" Type="http://schemas.openxmlformats.org/officeDocument/2006/relationships/image" Target="../media/image11.png"/><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hyperlink" Target="https://farm5.staticflickr.com/4590/27738545789_5efd70a6c8_b.jpg" TargetMode="External"/><Relationship Id="rId5" Type="http://schemas.openxmlformats.org/officeDocument/2006/relationships/hyperlink" Target="https://creativecommons.org/licenses/by/4.0/deed.de"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6.png"/><Relationship Id="rId5" Type="http://schemas.openxmlformats.org/officeDocument/2006/relationships/customXml" Target="../ink/ink2.xml"/><Relationship Id="rId10" Type="http://schemas.openxmlformats.org/officeDocument/2006/relationships/image" Target="../media/image5.jpeg"/><Relationship Id="rId4" Type="http://schemas.openxmlformats.org/officeDocument/2006/relationships/image" Target="../media/image130.png"/><Relationship Id="rId9"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317988" y="1240685"/>
            <a:ext cx="5424855" cy="1046440"/>
          </a:xfrm>
          <a:prstGeom prst="rect">
            <a:avLst/>
          </a:prstGeom>
          <a:noFill/>
        </p:spPr>
        <p:txBody>
          <a:bodyPr wrap="square" rtlCol="0">
            <a:spAutoFit/>
          </a:bodyPr>
          <a:lstStyle/>
          <a:p>
            <a:r>
              <a:rPr lang="de-DE" dirty="0"/>
              <a:t>Düngemittel-Belastung</a:t>
            </a:r>
          </a:p>
          <a:p>
            <a:r>
              <a:rPr lang="de-DE" sz="3200" b="1" dirty="0"/>
              <a:t>Trinkwasser wird immer teurer</a:t>
            </a:r>
          </a:p>
          <a:p>
            <a:r>
              <a:rPr lang="de-DE" sz="1200" dirty="0">
                <a:hlinkClick r:id="rId2"/>
              </a:rPr>
              <a:t>www.tagesschau.de/wirtschaft/trinkwasser-duengemittel-101.html</a:t>
            </a:r>
            <a:r>
              <a:rPr lang="de-DE" sz="1200" dirty="0"/>
              <a:t> 11.05.2018</a:t>
            </a:r>
          </a:p>
        </p:txBody>
      </p:sp>
      <p:sp>
        <p:nvSpPr>
          <p:cNvPr id="6" name="Rechteck 5"/>
          <p:cNvSpPr/>
          <p:nvPr/>
        </p:nvSpPr>
        <p:spPr>
          <a:xfrm>
            <a:off x="6214697" y="3189211"/>
            <a:ext cx="5709139" cy="1046440"/>
          </a:xfrm>
          <a:prstGeom prst="rect">
            <a:avLst/>
          </a:prstGeom>
        </p:spPr>
        <p:txBody>
          <a:bodyPr wrap="square">
            <a:spAutoFit/>
          </a:bodyPr>
          <a:lstStyle/>
          <a:p>
            <a:r>
              <a:rPr lang="de-DE" b="0" i="0" u="none" strike="noStrike" baseline="0" dirty="0">
                <a:latin typeface="RobotoCondensed-Regular"/>
              </a:rPr>
              <a:t>EU droht Deutschland mit Klage</a:t>
            </a:r>
          </a:p>
          <a:p>
            <a:r>
              <a:rPr lang="de-DE" sz="3200" b="1" i="0" u="none" strike="noStrike" baseline="0" dirty="0">
                <a:latin typeface="RobotoCondensed-Bold"/>
              </a:rPr>
              <a:t>Zu viel Nitrat im Trinkwasser</a:t>
            </a:r>
          </a:p>
          <a:p>
            <a:r>
              <a:rPr lang="de-DE" sz="1200" dirty="0"/>
              <a:t>Stuttgarter Zeitung, 05. August 2014</a:t>
            </a:r>
          </a:p>
        </p:txBody>
      </p:sp>
      <p:sp>
        <p:nvSpPr>
          <p:cNvPr id="7" name="Rechteck 6"/>
          <p:cNvSpPr/>
          <p:nvPr/>
        </p:nvSpPr>
        <p:spPr>
          <a:xfrm>
            <a:off x="574431" y="5461427"/>
            <a:ext cx="6096000" cy="769441"/>
          </a:xfrm>
          <a:prstGeom prst="rect">
            <a:avLst/>
          </a:prstGeom>
        </p:spPr>
        <p:txBody>
          <a:bodyPr>
            <a:spAutoFit/>
          </a:bodyPr>
          <a:lstStyle/>
          <a:p>
            <a:r>
              <a:rPr lang="de-DE" sz="1400" b="0" i="0" u="none" strike="noStrike" baseline="0" dirty="0">
                <a:latin typeface="TheSansLT-Regular"/>
              </a:rPr>
              <a:t>EuGH zu Nitrat-Belastung</a:t>
            </a:r>
          </a:p>
          <a:p>
            <a:r>
              <a:rPr lang="de-DE" b="1" i="0" u="none" strike="noStrike" baseline="0" dirty="0">
                <a:latin typeface="TheSansLT-Bold"/>
              </a:rPr>
              <a:t>Das nächste Verfahren droht bereits</a:t>
            </a:r>
          </a:p>
          <a:p>
            <a:r>
              <a:rPr lang="de-DE" sz="1200" b="0" i="0" u="none" strike="noStrike" baseline="0" dirty="0">
                <a:hlinkClick r:id="rId3"/>
              </a:rPr>
              <a:t>www.tagesschau.de/inland/nitrat-eugh-103.html</a:t>
            </a:r>
            <a:r>
              <a:rPr lang="de-DE" sz="1200" b="0" i="0" u="none" strike="noStrike" baseline="0" dirty="0"/>
              <a:t> </a:t>
            </a:r>
            <a:r>
              <a:rPr lang="de-DE" sz="1200" b="0" i="0" u="none" strike="noStrike" dirty="0"/>
              <a:t> </a:t>
            </a:r>
            <a:r>
              <a:rPr lang="de-DE" sz="1200" b="0" i="0" u="none" strike="noStrike" baseline="0" dirty="0"/>
              <a:t>21.06.2018</a:t>
            </a:r>
            <a:endParaRPr lang="de-DE" sz="1200" dirty="0"/>
          </a:p>
        </p:txBody>
      </p:sp>
      <p:sp>
        <p:nvSpPr>
          <p:cNvPr id="8" name="Rechteck 7"/>
          <p:cNvSpPr/>
          <p:nvPr/>
        </p:nvSpPr>
        <p:spPr>
          <a:xfrm>
            <a:off x="6544407" y="1953784"/>
            <a:ext cx="6096000" cy="892552"/>
          </a:xfrm>
          <a:prstGeom prst="rect">
            <a:avLst/>
          </a:prstGeom>
        </p:spPr>
        <p:txBody>
          <a:bodyPr>
            <a:spAutoFit/>
          </a:bodyPr>
          <a:lstStyle/>
          <a:p>
            <a:r>
              <a:rPr lang="de-DE" sz="1200" b="0" i="0" u="none" strike="noStrike" baseline="0" dirty="0">
                <a:latin typeface="TheSansLT-Regular"/>
              </a:rPr>
              <a:t>Klage wegen Nitrat-Belastung in Deutschland</a:t>
            </a:r>
          </a:p>
          <a:p>
            <a:r>
              <a:rPr lang="de-DE" sz="1600" b="1" i="0" u="none" strike="noStrike" baseline="0" dirty="0">
                <a:latin typeface="TheSansLT-Bold"/>
              </a:rPr>
              <a:t>Ignorieren, hinhalten, versagen</a:t>
            </a:r>
          </a:p>
          <a:p>
            <a:r>
              <a:rPr lang="de-DE" sz="1200" dirty="0">
                <a:hlinkClick r:id="rId4" action="ppaction://hlinkfile"/>
              </a:rPr>
              <a:t>www.tagesschau.de/inland/klage-gegen-deutschland-wegen-nitrat-verseuchung-</a:t>
            </a:r>
          </a:p>
          <a:p>
            <a:r>
              <a:rPr lang="de-DE" sz="1200" dirty="0">
                <a:hlinkClick r:id="rId4" action="ppaction://hlinkfile"/>
              </a:rPr>
              <a:t>101.html</a:t>
            </a:r>
            <a:r>
              <a:rPr lang="de-DE" sz="1200" dirty="0"/>
              <a:t> 07.11.2016</a:t>
            </a:r>
          </a:p>
        </p:txBody>
      </p:sp>
      <p:sp>
        <p:nvSpPr>
          <p:cNvPr id="9" name="Rechteck 8"/>
          <p:cNvSpPr/>
          <p:nvPr/>
        </p:nvSpPr>
        <p:spPr>
          <a:xfrm>
            <a:off x="1746739" y="4556997"/>
            <a:ext cx="6096000" cy="707886"/>
          </a:xfrm>
          <a:prstGeom prst="rect">
            <a:avLst/>
          </a:prstGeom>
        </p:spPr>
        <p:txBody>
          <a:bodyPr>
            <a:spAutoFit/>
          </a:bodyPr>
          <a:lstStyle/>
          <a:p>
            <a:r>
              <a:rPr lang="de-DE" sz="1200" b="0" i="0" u="none" strike="noStrike" baseline="0" dirty="0">
                <a:latin typeface="TheSansLT-Regular"/>
              </a:rPr>
              <a:t>Nitrat im Grundwasser</a:t>
            </a:r>
          </a:p>
          <a:p>
            <a:r>
              <a:rPr lang="de-DE" sz="1600" b="1" i="0" u="none" strike="noStrike" baseline="0" dirty="0">
                <a:latin typeface="TheSansLT-Bold"/>
              </a:rPr>
              <a:t>"Eine tickende Zeitbombe„</a:t>
            </a:r>
          </a:p>
          <a:p>
            <a:r>
              <a:rPr lang="de-DE" sz="1200" dirty="0">
                <a:hlinkClick r:id="rId5"/>
              </a:rPr>
              <a:t>www.tagesschau.de/inland/nitrat-113.html</a:t>
            </a:r>
            <a:r>
              <a:rPr lang="de-DE" sz="1200" dirty="0"/>
              <a:t> </a:t>
            </a:r>
            <a:r>
              <a:rPr lang="de-DE" sz="1200" i="0" u="none" strike="noStrike" baseline="0" dirty="0"/>
              <a:t>21.09.2017</a:t>
            </a:r>
            <a:endParaRPr lang="de-DE" sz="1200" dirty="0"/>
          </a:p>
        </p:txBody>
      </p:sp>
      <p:sp>
        <p:nvSpPr>
          <p:cNvPr id="10" name="Rechteck 9"/>
          <p:cNvSpPr/>
          <p:nvPr/>
        </p:nvSpPr>
        <p:spPr>
          <a:xfrm>
            <a:off x="6995746" y="4326164"/>
            <a:ext cx="6096000" cy="707886"/>
          </a:xfrm>
          <a:prstGeom prst="rect">
            <a:avLst/>
          </a:prstGeom>
        </p:spPr>
        <p:txBody>
          <a:bodyPr>
            <a:spAutoFit/>
          </a:bodyPr>
          <a:lstStyle/>
          <a:p>
            <a:r>
              <a:rPr lang="de-DE" sz="1200" b="0" i="0" u="none" strike="noStrike" baseline="0" dirty="0">
                <a:latin typeface="TheSansLT-Regular"/>
              </a:rPr>
              <a:t>Nitrate im Grundwasser</a:t>
            </a:r>
          </a:p>
          <a:p>
            <a:r>
              <a:rPr lang="de-DE" sz="1600" b="1" i="0" u="none" strike="noStrike" baseline="0" dirty="0">
                <a:latin typeface="TheSansLT-Bold"/>
              </a:rPr>
              <a:t>Nur Malta hat höhere Werte</a:t>
            </a:r>
          </a:p>
          <a:p>
            <a:r>
              <a:rPr lang="de-DE" sz="1200" i="0" u="none" strike="noStrike" baseline="0" dirty="0">
                <a:hlinkClick r:id="rId6"/>
              </a:rPr>
              <a:t>www.tagesschau.de/inland/grundwasser-101.html</a:t>
            </a:r>
            <a:r>
              <a:rPr lang="de-DE" sz="1200" i="0" u="none" strike="noStrike" baseline="0" dirty="0"/>
              <a:t> </a:t>
            </a:r>
            <a:r>
              <a:rPr lang="de-DE" sz="1200" dirty="0"/>
              <a:t>09.05.2018</a:t>
            </a:r>
          </a:p>
        </p:txBody>
      </p:sp>
      <p:sp>
        <p:nvSpPr>
          <p:cNvPr id="11" name="Rechteck 10"/>
          <p:cNvSpPr/>
          <p:nvPr/>
        </p:nvSpPr>
        <p:spPr>
          <a:xfrm>
            <a:off x="4217377" y="222275"/>
            <a:ext cx="6096000" cy="1169551"/>
          </a:xfrm>
          <a:prstGeom prst="rect">
            <a:avLst/>
          </a:prstGeom>
        </p:spPr>
        <p:txBody>
          <a:bodyPr>
            <a:spAutoFit/>
          </a:bodyPr>
          <a:lstStyle/>
          <a:p>
            <a:r>
              <a:rPr lang="de-DE" sz="900" b="1" i="0" u="none" strike="noStrike" baseline="0" dirty="0">
                <a:solidFill>
                  <a:srgbClr val="444444"/>
                </a:solidFill>
                <a:latin typeface="TabletGothic-Bold"/>
              </a:rPr>
              <a:t>Nitrateintrag</a:t>
            </a:r>
          </a:p>
          <a:p>
            <a:r>
              <a:rPr lang="de-DE" sz="2200" b="1" i="0" u="none" strike="noStrike" baseline="0" dirty="0">
                <a:solidFill>
                  <a:srgbClr val="313131"/>
                </a:solidFill>
                <a:latin typeface="TabletGothic-Bold"/>
              </a:rPr>
              <a:t>Schleichende Vergiftung</a:t>
            </a:r>
          </a:p>
          <a:p>
            <a:r>
              <a:rPr lang="de-DE" sz="1300" b="0" i="0" u="none" strike="noStrike" baseline="0" dirty="0">
                <a:solidFill>
                  <a:srgbClr val="444444"/>
                </a:solidFill>
                <a:latin typeface="TabletGothic"/>
              </a:rPr>
              <a:t>Düngemittel und Gülle verseuchen langsam unser Trinkwasser. Der Boom</a:t>
            </a:r>
          </a:p>
          <a:p>
            <a:r>
              <a:rPr lang="de-DE" sz="1300" b="0" i="0" u="none" strike="noStrike" baseline="0" dirty="0">
                <a:solidFill>
                  <a:srgbClr val="444444"/>
                </a:solidFill>
                <a:latin typeface="TabletGothic"/>
              </a:rPr>
              <a:t>der Biogasanlagen verschlimmert das Problem.</a:t>
            </a:r>
          </a:p>
          <a:p>
            <a:r>
              <a:rPr lang="de-DE" sz="1200" b="0" i="0" u="none" strike="noStrike" baseline="0" dirty="0">
                <a:hlinkClick r:id="rId7"/>
              </a:rPr>
              <a:t>https://www.zeit.de/2012/20/Trinkwasser-Nitratbelastung/komplettansicht?print</a:t>
            </a:r>
            <a:r>
              <a:rPr lang="de-DE" sz="1200" b="0" i="0" u="none" strike="noStrike" baseline="0" dirty="0"/>
              <a:t> </a:t>
            </a:r>
            <a:r>
              <a:rPr lang="de-DE" sz="1200" dirty="0">
                <a:solidFill>
                  <a:srgbClr val="444444"/>
                </a:solidFill>
              </a:rPr>
              <a:t>10.05.2012</a:t>
            </a:r>
            <a:endParaRPr lang="de-DE" sz="1200" dirty="0"/>
          </a:p>
        </p:txBody>
      </p:sp>
      <p:sp>
        <p:nvSpPr>
          <p:cNvPr id="12" name="Rechteck 11"/>
          <p:cNvSpPr/>
          <p:nvPr/>
        </p:nvSpPr>
        <p:spPr>
          <a:xfrm>
            <a:off x="6096000" y="5315586"/>
            <a:ext cx="6096000" cy="1354217"/>
          </a:xfrm>
          <a:prstGeom prst="rect">
            <a:avLst/>
          </a:prstGeom>
        </p:spPr>
        <p:txBody>
          <a:bodyPr>
            <a:spAutoFit/>
          </a:bodyPr>
          <a:lstStyle/>
          <a:p>
            <a:r>
              <a:rPr lang="de-DE" b="0" i="0" u="none" strike="noStrike" baseline="0" dirty="0">
                <a:latin typeface="Bitter-Regular"/>
              </a:rPr>
              <a:t>So viel Maisanbau wie nie</a:t>
            </a:r>
          </a:p>
          <a:p>
            <a:r>
              <a:rPr lang="de-DE" sz="4000" b="1" i="0" u="none" strike="noStrike" baseline="0" dirty="0">
                <a:latin typeface="Bitter-Bold"/>
              </a:rPr>
              <a:t>Deutschland </a:t>
            </a:r>
            <a:r>
              <a:rPr lang="de-DE" sz="4000" b="1" i="0" u="none" strike="noStrike" baseline="0" dirty="0" err="1">
                <a:latin typeface="Bitter-Bold"/>
              </a:rPr>
              <a:t>vermaist</a:t>
            </a:r>
            <a:endParaRPr lang="de-DE" sz="4000" b="1" i="0" u="none" strike="noStrike" baseline="0" dirty="0">
              <a:latin typeface="Bitter-Bold"/>
            </a:endParaRPr>
          </a:p>
          <a:p>
            <a:r>
              <a:rPr lang="de-DE" sz="1200" b="0" i="0" u="none" strike="noStrike" baseline="0" dirty="0">
                <a:hlinkClick r:id="rId8"/>
              </a:rPr>
              <a:t>https://www.stuttgarter-nachrichten.de/inhalt.print.ebd5972d-d609-4bfa-b2e2-0a5c824400a4.presentation.print.v2.html</a:t>
            </a:r>
            <a:r>
              <a:rPr lang="de-DE" sz="1200" b="0" i="0" u="none" strike="noStrike" baseline="0" dirty="0"/>
              <a:t> 05. August 2012</a:t>
            </a:r>
            <a:endParaRPr lang="de-DE" sz="1200" dirty="0"/>
          </a:p>
        </p:txBody>
      </p:sp>
      <p:sp>
        <p:nvSpPr>
          <p:cNvPr id="2" name="Rechteck 1"/>
          <p:cNvSpPr/>
          <p:nvPr/>
        </p:nvSpPr>
        <p:spPr>
          <a:xfrm>
            <a:off x="118697" y="2503461"/>
            <a:ext cx="6096000" cy="1754326"/>
          </a:xfrm>
          <a:prstGeom prst="rect">
            <a:avLst/>
          </a:prstGeom>
        </p:spPr>
        <p:txBody>
          <a:bodyPr>
            <a:spAutoFit/>
          </a:bodyPr>
          <a:lstStyle/>
          <a:p>
            <a:r>
              <a:rPr lang="de-DE" dirty="0">
                <a:solidFill>
                  <a:srgbClr val="333333"/>
                </a:solidFill>
                <a:latin typeface="Calibri" panose="020F0502020204030204" pitchFamily="34" charset="0"/>
              </a:rPr>
              <a:t>Nitratwerte</a:t>
            </a:r>
          </a:p>
          <a:p>
            <a:r>
              <a:rPr lang="de-DE" sz="2400" b="1" dirty="0">
                <a:solidFill>
                  <a:srgbClr val="9A0000"/>
                </a:solidFill>
                <a:latin typeface="Calibri" panose="020F0502020204030204" pitchFamily="34" charset="0"/>
              </a:rPr>
              <a:t>In Grund und Boden</a:t>
            </a:r>
          </a:p>
          <a:p>
            <a:r>
              <a:rPr lang="de-DE" sz="1400" dirty="0">
                <a:solidFill>
                  <a:srgbClr val="333333"/>
                </a:solidFill>
                <a:latin typeface="Calibri" panose="020F0502020204030204" pitchFamily="34" charset="0"/>
              </a:rPr>
              <a:t>Die Nitratwerte im deutschen Grundwasser gehören zu den höchsten in der gesamten EU. Hauptursache ist das Überdüngen der Felder mit der Gülle aus der Massentierhaltung</a:t>
            </a:r>
          </a:p>
          <a:p>
            <a:r>
              <a:rPr lang="de-DE" sz="1200" dirty="0">
                <a:hlinkClick r:id="rId9"/>
              </a:rPr>
              <a:t>http://www.spiegel.de/wirtschaft/service/nitrat-im-grundwasser-durch-ueberduengung-und-guelle-a-1027279-druck.html</a:t>
            </a:r>
            <a:r>
              <a:rPr lang="de-DE" sz="1200" dirty="0"/>
              <a:t> 01. Mai 2015</a:t>
            </a:r>
          </a:p>
        </p:txBody>
      </p:sp>
    </p:spTree>
    <p:extLst>
      <p:ext uri="{BB962C8B-B14F-4D97-AF65-F5344CB8AC3E}">
        <p14:creationId xmlns:p14="http://schemas.microsoft.com/office/powerpoint/2010/main" val="2756227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317988" y="1240685"/>
            <a:ext cx="5424855" cy="1046440"/>
          </a:xfrm>
          <a:prstGeom prst="rect">
            <a:avLst/>
          </a:prstGeom>
          <a:noFill/>
        </p:spPr>
        <p:txBody>
          <a:bodyPr wrap="square" rtlCol="0">
            <a:spAutoFit/>
          </a:bodyPr>
          <a:lstStyle/>
          <a:p>
            <a:r>
              <a:rPr lang="de-DE" dirty="0"/>
              <a:t>Düngemittel-Belastung</a:t>
            </a:r>
          </a:p>
          <a:p>
            <a:r>
              <a:rPr lang="de-DE" sz="3200" b="1" dirty="0"/>
              <a:t>Trinkwasser wird immer teurer</a:t>
            </a:r>
          </a:p>
          <a:p>
            <a:r>
              <a:rPr lang="de-DE" sz="1200" dirty="0">
                <a:hlinkClick r:id="rId2"/>
              </a:rPr>
              <a:t>www.tagesschau.de/wirtschaft/trinkwasser-duengemittel-101.html</a:t>
            </a:r>
            <a:r>
              <a:rPr lang="de-DE" sz="1200" dirty="0"/>
              <a:t> 11.05.2018</a:t>
            </a:r>
          </a:p>
        </p:txBody>
      </p:sp>
      <p:sp>
        <p:nvSpPr>
          <p:cNvPr id="6" name="Rechteck 5"/>
          <p:cNvSpPr/>
          <p:nvPr/>
        </p:nvSpPr>
        <p:spPr>
          <a:xfrm>
            <a:off x="6214697" y="3189211"/>
            <a:ext cx="5709139" cy="1046440"/>
          </a:xfrm>
          <a:prstGeom prst="rect">
            <a:avLst/>
          </a:prstGeom>
        </p:spPr>
        <p:txBody>
          <a:bodyPr wrap="square">
            <a:spAutoFit/>
          </a:bodyPr>
          <a:lstStyle/>
          <a:p>
            <a:r>
              <a:rPr lang="de-DE" b="0" i="0" u="none" strike="noStrike" baseline="0" dirty="0">
                <a:latin typeface="RobotoCondensed-Regular"/>
              </a:rPr>
              <a:t>EU droht Deutschland mit Klage</a:t>
            </a:r>
          </a:p>
          <a:p>
            <a:r>
              <a:rPr lang="de-DE" sz="3200" b="1" i="0" u="none" strike="noStrike" baseline="0" dirty="0">
                <a:latin typeface="RobotoCondensed-Bold"/>
              </a:rPr>
              <a:t>Zu viel Nitrat im Trinkwasser</a:t>
            </a:r>
          </a:p>
          <a:p>
            <a:r>
              <a:rPr lang="de-DE" sz="1200" dirty="0"/>
              <a:t>Stuttgarter Zeitung, 05. August 2014</a:t>
            </a:r>
          </a:p>
        </p:txBody>
      </p:sp>
      <p:sp>
        <p:nvSpPr>
          <p:cNvPr id="7" name="Rechteck 6"/>
          <p:cNvSpPr/>
          <p:nvPr/>
        </p:nvSpPr>
        <p:spPr>
          <a:xfrm>
            <a:off x="574431" y="5461427"/>
            <a:ext cx="6096000" cy="769441"/>
          </a:xfrm>
          <a:prstGeom prst="rect">
            <a:avLst/>
          </a:prstGeom>
        </p:spPr>
        <p:txBody>
          <a:bodyPr>
            <a:spAutoFit/>
          </a:bodyPr>
          <a:lstStyle/>
          <a:p>
            <a:r>
              <a:rPr lang="de-DE" sz="1400" b="0" i="0" u="none" strike="noStrike" baseline="0" dirty="0">
                <a:latin typeface="TheSansLT-Regular"/>
              </a:rPr>
              <a:t>EuGH zu Nitrat-Belastung</a:t>
            </a:r>
          </a:p>
          <a:p>
            <a:r>
              <a:rPr lang="de-DE" b="1" i="0" u="none" strike="noStrike" baseline="0" dirty="0">
                <a:latin typeface="TheSansLT-Bold"/>
              </a:rPr>
              <a:t>Das nächste Verfahren droht bereits</a:t>
            </a:r>
          </a:p>
          <a:p>
            <a:r>
              <a:rPr lang="de-DE" sz="1200" b="0" i="0" u="none" strike="noStrike" baseline="0" dirty="0">
                <a:hlinkClick r:id="rId3"/>
              </a:rPr>
              <a:t>www.tagesschau.de/inland/nitrat-eugh-103.html</a:t>
            </a:r>
            <a:r>
              <a:rPr lang="de-DE" sz="1200" b="0" i="0" u="none" strike="noStrike" baseline="0" dirty="0"/>
              <a:t> </a:t>
            </a:r>
            <a:r>
              <a:rPr lang="de-DE" sz="1200" b="0" i="0" u="none" strike="noStrike" dirty="0"/>
              <a:t> </a:t>
            </a:r>
            <a:r>
              <a:rPr lang="de-DE" sz="1200" b="0" i="0" u="none" strike="noStrike" baseline="0" dirty="0"/>
              <a:t>21.06.2018</a:t>
            </a:r>
            <a:endParaRPr lang="de-DE" sz="1200" dirty="0"/>
          </a:p>
        </p:txBody>
      </p:sp>
      <p:sp>
        <p:nvSpPr>
          <p:cNvPr id="8" name="Rechteck 7"/>
          <p:cNvSpPr/>
          <p:nvPr/>
        </p:nvSpPr>
        <p:spPr>
          <a:xfrm>
            <a:off x="6544407" y="1953784"/>
            <a:ext cx="6096000" cy="892552"/>
          </a:xfrm>
          <a:prstGeom prst="rect">
            <a:avLst/>
          </a:prstGeom>
        </p:spPr>
        <p:txBody>
          <a:bodyPr>
            <a:spAutoFit/>
          </a:bodyPr>
          <a:lstStyle/>
          <a:p>
            <a:r>
              <a:rPr lang="de-DE" sz="1200" b="0" i="0" u="none" strike="noStrike" baseline="0" dirty="0">
                <a:latin typeface="TheSansLT-Regular"/>
              </a:rPr>
              <a:t>Klage wegen Nitrat-Belastung in Deutschland</a:t>
            </a:r>
          </a:p>
          <a:p>
            <a:r>
              <a:rPr lang="de-DE" sz="1600" b="1" i="0" u="none" strike="noStrike" baseline="0" dirty="0">
                <a:latin typeface="TheSansLT-Bold"/>
              </a:rPr>
              <a:t>Ignorieren, hinhalten, versagen</a:t>
            </a:r>
          </a:p>
          <a:p>
            <a:r>
              <a:rPr lang="de-DE" sz="1200" dirty="0">
                <a:hlinkClick r:id="rId4" action="ppaction://hlinkfile"/>
              </a:rPr>
              <a:t>www.tagesschau.de/inland/klage-gegen-deutschland-wegen-nitrat-verseuchung-</a:t>
            </a:r>
          </a:p>
          <a:p>
            <a:r>
              <a:rPr lang="de-DE" sz="1200" dirty="0">
                <a:hlinkClick r:id="rId4" action="ppaction://hlinkfile"/>
              </a:rPr>
              <a:t>101.html</a:t>
            </a:r>
            <a:r>
              <a:rPr lang="de-DE" sz="1200" dirty="0"/>
              <a:t> 07.11.2016</a:t>
            </a:r>
          </a:p>
        </p:txBody>
      </p:sp>
      <p:sp>
        <p:nvSpPr>
          <p:cNvPr id="9" name="Rechteck 8"/>
          <p:cNvSpPr/>
          <p:nvPr/>
        </p:nvSpPr>
        <p:spPr>
          <a:xfrm>
            <a:off x="1746739" y="4556997"/>
            <a:ext cx="6096000" cy="707886"/>
          </a:xfrm>
          <a:prstGeom prst="rect">
            <a:avLst/>
          </a:prstGeom>
        </p:spPr>
        <p:txBody>
          <a:bodyPr>
            <a:spAutoFit/>
          </a:bodyPr>
          <a:lstStyle/>
          <a:p>
            <a:r>
              <a:rPr lang="de-DE" sz="1200" b="0" i="0" u="none" strike="noStrike" baseline="0" dirty="0">
                <a:latin typeface="TheSansLT-Regular"/>
              </a:rPr>
              <a:t>Nitrat im Grundwasser</a:t>
            </a:r>
          </a:p>
          <a:p>
            <a:r>
              <a:rPr lang="de-DE" sz="1600" b="1" i="0" u="none" strike="noStrike" baseline="0" dirty="0">
                <a:latin typeface="TheSansLT-Bold"/>
              </a:rPr>
              <a:t>"Eine tickende Zeitbombe„</a:t>
            </a:r>
          </a:p>
          <a:p>
            <a:r>
              <a:rPr lang="de-DE" sz="1200" dirty="0">
                <a:hlinkClick r:id="rId5"/>
              </a:rPr>
              <a:t>www.tagesschau.de/inland/nitrat-113.html</a:t>
            </a:r>
            <a:r>
              <a:rPr lang="de-DE" sz="1200" dirty="0"/>
              <a:t> </a:t>
            </a:r>
            <a:r>
              <a:rPr lang="de-DE" sz="1200" i="0" u="none" strike="noStrike" baseline="0" dirty="0"/>
              <a:t>21.09.2017</a:t>
            </a:r>
            <a:endParaRPr lang="de-DE" sz="1200" dirty="0"/>
          </a:p>
        </p:txBody>
      </p:sp>
      <p:sp>
        <p:nvSpPr>
          <p:cNvPr id="10" name="Rechteck 9"/>
          <p:cNvSpPr/>
          <p:nvPr/>
        </p:nvSpPr>
        <p:spPr>
          <a:xfrm>
            <a:off x="6995746" y="4326164"/>
            <a:ext cx="6096000" cy="707886"/>
          </a:xfrm>
          <a:prstGeom prst="rect">
            <a:avLst/>
          </a:prstGeom>
        </p:spPr>
        <p:txBody>
          <a:bodyPr>
            <a:spAutoFit/>
          </a:bodyPr>
          <a:lstStyle/>
          <a:p>
            <a:r>
              <a:rPr lang="de-DE" sz="1200" b="1" i="0" u="none" strike="noStrike" baseline="0" dirty="0">
                <a:solidFill>
                  <a:srgbClr val="00B050"/>
                </a:solidFill>
                <a:latin typeface="TheSansLT-Regular"/>
              </a:rPr>
              <a:t>Nitrate</a:t>
            </a:r>
            <a:r>
              <a:rPr lang="de-DE" sz="1200" b="0" i="0" u="none" strike="noStrike" baseline="0" dirty="0">
                <a:latin typeface="TheSansLT-Regular"/>
              </a:rPr>
              <a:t> im Grundwasser</a:t>
            </a:r>
          </a:p>
          <a:p>
            <a:r>
              <a:rPr lang="de-DE" sz="1600" b="1" i="0" u="none" strike="noStrike" baseline="0" dirty="0">
                <a:latin typeface="TheSansLT-Bold"/>
              </a:rPr>
              <a:t>Nur Malta hat höhere Werte</a:t>
            </a:r>
          </a:p>
          <a:p>
            <a:r>
              <a:rPr lang="de-DE" sz="1200" i="0" u="none" strike="noStrike" baseline="0" dirty="0">
                <a:hlinkClick r:id="rId6"/>
              </a:rPr>
              <a:t>www.tagesschau.de/inland/grundwasser-101.html</a:t>
            </a:r>
            <a:r>
              <a:rPr lang="de-DE" sz="1200" i="0" u="none" strike="noStrike" baseline="0" dirty="0"/>
              <a:t> </a:t>
            </a:r>
            <a:r>
              <a:rPr lang="de-DE" sz="1200" dirty="0"/>
              <a:t>09.05.2018</a:t>
            </a:r>
          </a:p>
        </p:txBody>
      </p:sp>
      <p:sp>
        <p:nvSpPr>
          <p:cNvPr id="11" name="Rechteck 10"/>
          <p:cNvSpPr/>
          <p:nvPr/>
        </p:nvSpPr>
        <p:spPr>
          <a:xfrm>
            <a:off x="4217377" y="222275"/>
            <a:ext cx="6096000" cy="1169551"/>
          </a:xfrm>
          <a:prstGeom prst="rect">
            <a:avLst/>
          </a:prstGeom>
        </p:spPr>
        <p:txBody>
          <a:bodyPr>
            <a:spAutoFit/>
          </a:bodyPr>
          <a:lstStyle/>
          <a:p>
            <a:r>
              <a:rPr lang="de-DE" sz="900" b="1" i="0" u="none" strike="noStrike" baseline="0" dirty="0">
                <a:solidFill>
                  <a:srgbClr val="444444"/>
                </a:solidFill>
                <a:latin typeface="TabletGothic-Bold"/>
              </a:rPr>
              <a:t>Nitrateintrag</a:t>
            </a:r>
          </a:p>
          <a:p>
            <a:r>
              <a:rPr lang="de-DE" sz="2200" b="1" i="0" u="none" strike="noStrike" baseline="0" dirty="0">
                <a:solidFill>
                  <a:srgbClr val="313131"/>
                </a:solidFill>
                <a:latin typeface="TabletGothic-Bold"/>
              </a:rPr>
              <a:t>Schleichende Vergiftung</a:t>
            </a:r>
          </a:p>
          <a:p>
            <a:r>
              <a:rPr lang="de-DE" sz="1300" b="0" i="0" u="none" strike="noStrike" baseline="0" dirty="0">
                <a:solidFill>
                  <a:srgbClr val="444444"/>
                </a:solidFill>
                <a:latin typeface="TabletGothic"/>
              </a:rPr>
              <a:t>Düngemittel und </a:t>
            </a:r>
            <a:r>
              <a:rPr lang="de-DE" sz="1300" b="1" i="0" u="none" strike="noStrike" baseline="0" dirty="0">
                <a:solidFill>
                  <a:srgbClr val="00B050"/>
                </a:solidFill>
                <a:latin typeface="TabletGothic"/>
              </a:rPr>
              <a:t>Gülle</a:t>
            </a:r>
            <a:r>
              <a:rPr lang="de-DE" sz="1300" b="0" i="0" u="none" strike="noStrike" baseline="0" dirty="0">
                <a:solidFill>
                  <a:srgbClr val="444444"/>
                </a:solidFill>
                <a:latin typeface="TabletGothic"/>
              </a:rPr>
              <a:t> verseuchen langsam unser Trinkwasser. Der Boom</a:t>
            </a:r>
          </a:p>
          <a:p>
            <a:r>
              <a:rPr lang="de-DE" sz="1300" b="0" i="0" u="none" strike="noStrike" baseline="0" dirty="0">
                <a:solidFill>
                  <a:srgbClr val="444444"/>
                </a:solidFill>
                <a:latin typeface="TabletGothic"/>
              </a:rPr>
              <a:t>der Biogasanlagen verschlimmert das Problem.</a:t>
            </a:r>
          </a:p>
          <a:p>
            <a:r>
              <a:rPr lang="de-DE" sz="1200" b="0" i="0" u="none" strike="noStrike" baseline="0" dirty="0">
                <a:hlinkClick r:id="rId7"/>
              </a:rPr>
              <a:t>https://www.zeit.de/2012/20/Trinkwasser-Nitratbelastung/komplettansicht?print</a:t>
            </a:r>
            <a:r>
              <a:rPr lang="de-DE" sz="1200" b="0" i="0" u="none" strike="noStrike" baseline="0" dirty="0"/>
              <a:t> </a:t>
            </a:r>
            <a:r>
              <a:rPr lang="de-DE" sz="1200" dirty="0">
                <a:solidFill>
                  <a:srgbClr val="444444"/>
                </a:solidFill>
              </a:rPr>
              <a:t>10.05.2012</a:t>
            </a:r>
            <a:endParaRPr lang="de-DE" sz="1200" dirty="0"/>
          </a:p>
        </p:txBody>
      </p:sp>
      <p:sp>
        <p:nvSpPr>
          <p:cNvPr id="12" name="Rechteck 11"/>
          <p:cNvSpPr/>
          <p:nvPr/>
        </p:nvSpPr>
        <p:spPr>
          <a:xfrm>
            <a:off x="6096000" y="5315586"/>
            <a:ext cx="6096000" cy="1354217"/>
          </a:xfrm>
          <a:prstGeom prst="rect">
            <a:avLst/>
          </a:prstGeom>
        </p:spPr>
        <p:txBody>
          <a:bodyPr>
            <a:spAutoFit/>
          </a:bodyPr>
          <a:lstStyle/>
          <a:p>
            <a:r>
              <a:rPr lang="de-DE" b="0" i="0" u="none" strike="noStrike" baseline="0" dirty="0">
                <a:latin typeface="Bitter-Regular"/>
              </a:rPr>
              <a:t>So viel </a:t>
            </a:r>
            <a:r>
              <a:rPr lang="de-DE" b="1" i="0" u="none" strike="noStrike" baseline="0" dirty="0">
                <a:solidFill>
                  <a:srgbClr val="00B050"/>
                </a:solidFill>
                <a:latin typeface="Bitter-Regular"/>
              </a:rPr>
              <a:t>Maisanbau</a:t>
            </a:r>
            <a:r>
              <a:rPr lang="de-DE" b="0" i="0" u="none" strike="noStrike" baseline="0" dirty="0">
                <a:latin typeface="Bitter-Regular"/>
              </a:rPr>
              <a:t> wie nie</a:t>
            </a:r>
          </a:p>
          <a:p>
            <a:r>
              <a:rPr lang="de-DE" sz="4000" b="1" i="0" u="none" strike="noStrike" baseline="0" dirty="0">
                <a:latin typeface="Bitter-Bold"/>
              </a:rPr>
              <a:t>Deutschland </a:t>
            </a:r>
            <a:r>
              <a:rPr lang="de-DE" sz="4000" b="1" i="0" u="none" strike="noStrike" baseline="0" dirty="0" err="1">
                <a:latin typeface="Bitter-Bold"/>
              </a:rPr>
              <a:t>vermaist</a:t>
            </a:r>
            <a:endParaRPr lang="de-DE" sz="4000" b="1" i="0" u="none" strike="noStrike" baseline="0" dirty="0">
              <a:latin typeface="Bitter-Bold"/>
            </a:endParaRPr>
          </a:p>
          <a:p>
            <a:r>
              <a:rPr lang="de-DE" sz="1200" b="0" i="0" u="none" strike="noStrike" baseline="0" dirty="0">
                <a:hlinkClick r:id="rId8"/>
              </a:rPr>
              <a:t>https://www.stuttgarter-nachrichten.de/inhalt.print.ebd5972d-d609-4bfa-b2e2-0a5c824400a4.presentation.print.v2.html</a:t>
            </a:r>
            <a:r>
              <a:rPr lang="de-DE" sz="1200" b="0" i="0" u="none" strike="noStrike" baseline="0" dirty="0"/>
              <a:t> 05. August 2012</a:t>
            </a:r>
            <a:endParaRPr lang="de-DE" sz="1200" dirty="0"/>
          </a:p>
        </p:txBody>
      </p:sp>
      <p:sp>
        <p:nvSpPr>
          <p:cNvPr id="2" name="Rechteck 1"/>
          <p:cNvSpPr/>
          <p:nvPr/>
        </p:nvSpPr>
        <p:spPr>
          <a:xfrm>
            <a:off x="118697" y="2503461"/>
            <a:ext cx="6096000" cy="1754326"/>
          </a:xfrm>
          <a:prstGeom prst="rect">
            <a:avLst/>
          </a:prstGeom>
        </p:spPr>
        <p:txBody>
          <a:bodyPr>
            <a:spAutoFit/>
          </a:bodyPr>
          <a:lstStyle/>
          <a:p>
            <a:r>
              <a:rPr lang="de-DE" dirty="0">
                <a:solidFill>
                  <a:srgbClr val="333333"/>
                </a:solidFill>
                <a:latin typeface="Calibri" panose="020F0502020204030204" pitchFamily="34" charset="0"/>
              </a:rPr>
              <a:t>Nitratwerte</a:t>
            </a:r>
          </a:p>
          <a:p>
            <a:r>
              <a:rPr lang="de-DE" sz="2400" b="1" dirty="0">
                <a:solidFill>
                  <a:srgbClr val="9A0000"/>
                </a:solidFill>
                <a:latin typeface="Calibri" panose="020F0502020204030204" pitchFamily="34" charset="0"/>
              </a:rPr>
              <a:t>In Grund und Boden</a:t>
            </a:r>
          </a:p>
          <a:p>
            <a:r>
              <a:rPr lang="de-DE" sz="1400" dirty="0">
                <a:solidFill>
                  <a:srgbClr val="333333"/>
                </a:solidFill>
                <a:latin typeface="Calibri" panose="020F0502020204030204" pitchFamily="34" charset="0"/>
              </a:rPr>
              <a:t>Die Nitratwerte im deutschen Grundwasser gehören zu den höchsten in der gesamten EU. Hauptursache ist das Überdüngen der Felder mit der Gülle aus der </a:t>
            </a:r>
            <a:r>
              <a:rPr lang="de-DE" sz="1400" b="1" dirty="0">
                <a:solidFill>
                  <a:srgbClr val="00B050"/>
                </a:solidFill>
                <a:latin typeface="Calibri" panose="020F0502020204030204" pitchFamily="34" charset="0"/>
              </a:rPr>
              <a:t>Massentierhaltung</a:t>
            </a:r>
          </a:p>
          <a:p>
            <a:r>
              <a:rPr lang="de-DE" sz="1200" dirty="0">
                <a:hlinkClick r:id="rId9"/>
              </a:rPr>
              <a:t>http://www.spiegel.de/wirtschaft/service/nitrat-im-grundwasser-durch-ueberduengung-und-guelle-a-1027279-druck.html</a:t>
            </a:r>
            <a:r>
              <a:rPr lang="de-DE" sz="1200" dirty="0"/>
              <a:t> 01. Mai 2015</a:t>
            </a:r>
          </a:p>
        </p:txBody>
      </p:sp>
    </p:spTree>
    <p:extLst>
      <p:ext uri="{BB962C8B-B14F-4D97-AF65-F5344CB8AC3E}">
        <p14:creationId xmlns:p14="http://schemas.microsoft.com/office/powerpoint/2010/main" val="3956825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75086" y="1204547"/>
            <a:ext cx="6717322" cy="1477328"/>
          </a:xfrm>
          <a:prstGeom prst="rect">
            <a:avLst/>
          </a:prstGeom>
          <a:noFill/>
        </p:spPr>
        <p:txBody>
          <a:bodyPr wrap="square" rtlCol="0">
            <a:spAutoFit/>
          </a:bodyPr>
          <a:lstStyle/>
          <a:p>
            <a:pPr marL="342900" indent="-342900">
              <a:buFont typeface="+mj-lt"/>
              <a:buAutoNum type="arabicPeriod"/>
            </a:pPr>
            <a:r>
              <a:rPr lang="de-DE" dirty="0"/>
              <a:t>Erarbeite in arbeitsteiliger Gruppenarbeit die drei Hauptaspekte, die hinter dem Klageverfahren am </a:t>
            </a:r>
            <a:r>
              <a:rPr lang="de-DE" dirty="0" err="1"/>
              <a:t>Eu</a:t>
            </a:r>
            <a:r>
              <a:rPr lang="de-DE" dirty="0"/>
              <a:t>-GH gegen Deutschland stehen.</a:t>
            </a:r>
          </a:p>
          <a:p>
            <a:pPr marL="342900" indent="-342900">
              <a:buFont typeface="+mj-lt"/>
              <a:buAutoNum type="arabicPeriod"/>
            </a:pPr>
            <a:r>
              <a:rPr lang="de-DE" dirty="0"/>
              <a:t>Bewerte mit den Informationen aus allen drei Gruppen, den Schweinefleischkonsum der Deutschen.</a:t>
            </a: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3276" y="2490097"/>
            <a:ext cx="1018250" cy="2988750"/>
          </a:xfrm>
          <a:prstGeom prst="rect">
            <a:avLst/>
          </a:prstGeom>
        </p:spPr>
      </p:pic>
      <p:sp>
        <p:nvSpPr>
          <p:cNvPr id="4" name="Textfeld 3"/>
          <p:cNvSpPr txBox="1"/>
          <p:nvPr/>
        </p:nvSpPr>
        <p:spPr>
          <a:xfrm>
            <a:off x="1850239" y="5575369"/>
            <a:ext cx="1224324" cy="646331"/>
          </a:xfrm>
          <a:prstGeom prst="rect">
            <a:avLst/>
          </a:prstGeom>
          <a:noFill/>
        </p:spPr>
        <p:txBody>
          <a:bodyPr wrap="square" rtlCol="0">
            <a:spAutoFit/>
          </a:bodyPr>
          <a:lstStyle/>
          <a:p>
            <a:pPr algn="ctr"/>
            <a:r>
              <a:rPr lang="de-DE" sz="3600" b="1" dirty="0"/>
              <a:t>Mais</a:t>
            </a:r>
          </a:p>
        </p:txBody>
      </p:sp>
      <p:sp>
        <p:nvSpPr>
          <p:cNvPr id="5" name="Textfeld 4"/>
          <p:cNvSpPr txBox="1"/>
          <p:nvPr/>
        </p:nvSpPr>
        <p:spPr>
          <a:xfrm>
            <a:off x="3690188" y="5575368"/>
            <a:ext cx="3948757" cy="646331"/>
          </a:xfrm>
          <a:prstGeom prst="rect">
            <a:avLst/>
          </a:prstGeom>
          <a:noFill/>
        </p:spPr>
        <p:txBody>
          <a:bodyPr wrap="square" rtlCol="0">
            <a:spAutoFit/>
          </a:bodyPr>
          <a:lstStyle/>
          <a:p>
            <a:pPr algn="ctr"/>
            <a:r>
              <a:rPr lang="de-DE" sz="3600" b="1" dirty="0"/>
              <a:t>Massentierhaltung</a:t>
            </a:r>
          </a:p>
        </p:txBody>
      </p:sp>
      <p:grpSp>
        <p:nvGrpSpPr>
          <p:cNvPr id="6" name="Gruppieren 5"/>
          <p:cNvGrpSpPr/>
          <p:nvPr/>
        </p:nvGrpSpPr>
        <p:grpSpPr>
          <a:xfrm>
            <a:off x="4723789" y="3936622"/>
            <a:ext cx="2756820" cy="817354"/>
            <a:chOff x="3973112" y="2531852"/>
            <a:chExt cx="5047529" cy="1872762"/>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grpSp>
        <p:nvGrpSpPr>
          <p:cNvPr id="9" name="Gruppieren 8"/>
          <p:cNvGrpSpPr/>
          <p:nvPr/>
        </p:nvGrpSpPr>
        <p:grpSpPr>
          <a:xfrm>
            <a:off x="3997895" y="4737691"/>
            <a:ext cx="2529760" cy="741154"/>
            <a:chOff x="3973112" y="2531852"/>
            <a:chExt cx="5047529" cy="1872762"/>
          </a:xfrm>
        </p:grpSpPr>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79498" y="4384368"/>
            <a:ext cx="1891711" cy="932265"/>
          </a:xfrm>
          <a:prstGeom prst="rect">
            <a:avLst/>
          </a:prstGeom>
        </p:spPr>
      </p:pic>
      <p:sp>
        <p:nvSpPr>
          <p:cNvPr id="13" name="Textfeld 12"/>
          <p:cNvSpPr txBox="1"/>
          <p:nvPr/>
        </p:nvSpPr>
        <p:spPr>
          <a:xfrm>
            <a:off x="8254570" y="5575368"/>
            <a:ext cx="2016874" cy="646331"/>
          </a:xfrm>
          <a:prstGeom prst="rect">
            <a:avLst/>
          </a:prstGeom>
          <a:noFill/>
        </p:spPr>
        <p:txBody>
          <a:bodyPr wrap="square" rtlCol="0">
            <a:spAutoFit/>
          </a:bodyPr>
          <a:lstStyle/>
          <a:p>
            <a:pPr algn="ctr"/>
            <a:r>
              <a:rPr lang="de-DE" sz="3600" b="1" dirty="0"/>
              <a:t>Gülle</a:t>
            </a:r>
          </a:p>
        </p:txBody>
      </p:sp>
      <p:sp>
        <p:nvSpPr>
          <p:cNvPr id="14" name="Text Box 59"/>
          <p:cNvSpPr txBox="1">
            <a:spLocks noChangeArrowheads="1"/>
          </p:cNvSpPr>
          <p:nvPr/>
        </p:nvSpPr>
        <p:spPr bwMode="auto">
          <a:xfrm>
            <a:off x="793475" y="6317268"/>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21102_p_mais-schwein-guelle.ppt				        ZPG Biologie 2018		            		                                Seite 3 von 7</a:t>
            </a:r>
          </a:p>
        </p:txBody>
      </p:sp>
    </p:spTree>
    <p:extLst>
      <p:ext uri="{BB962C8B-B14F-4D97-AF65-F5344CB8AC3E}">
        <p14:creationId xmlns:p14="http://schemas.microsoft.com/office/powerpoint/2010/main" val="2241367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0833" y="989592"/>
            <a:ext cx="1479546" cy="4342737"/>
          </a:xfrm>
          <a:prstGeom prst="rect">
            <a:avLst/>
          </a:prstGeom>
        </p:spPr>
      </p:pic>
      <p:sp>
        <p:nvSpPr>
          <p:cNvPr id="3" name="Textfeld 2"/>
          <p:cNvSpPr txBox="1"/>
          <p:nvPr/>
        </p:nvSpPr>
        <p:spPr>
          <a:xfrm>
            <a:off x="6311795" y="5481034"/>
            <a:ext cx="1143000" cy="646331"/>
          </a:xfrm>
          <a:prstGeom prst="rect">
            <a:avLst/>
          </a:prstGeom>
          <a:noFill/>
        </p:spPr>
        <p:txBody>
          <a:bodyPr wrap="square" rtlCol="0">
            <a:spAutoFit/>
          </a:bodyPr>
          <a:lstStyle/>
          <a:p>
            <a:pPr algn="ctr"/>
            <a:r>
              <a:rPr lang="de-DE" sz="3600" b="1" dirty="0">
                <a:solidFill>
                  <a:prstClr val="black"/>
                </a:solidFill>
              </a:rPr>
              <a:t>Mais</a:t>
            </a:r>
          </a:p>
        </p:txBody>
      </p:sp>
      <p:sp>
        <p:nvSpPr>
          <p:cNvPr id="4" name="Textfeld 3"/>
          <p:cNvSpPr txBox="1"/>
          <p:nvPr/>
        </p:nvSpPr>
        <p:spPr>
          <a:xfrm>
            <a:off x="709033" y="655792"/>
            <a:ext cx="5213716" cy="2492990"/>
          </a:xfrm>
          <a:prstGeom prst="rect">
            <a:avLst/>
          </a:prstGeom>
          <a:noFill/>
        </p:spPr>
        <p:txBody>
          <a:bodyPr wrap="square" rtlCol="0">
            <a:spAutoFit/>
          </a:bodyPr>
          <a:lstStyle/>
          <a:p>
            <a:r>
              <a:rPr lang="de-DE" sz="1200" b="1" dirty="0">
                <a:solidFill>
                  <a:prstClr val="black"/>
                </a:solidFill>
              </a:rPr>
              <a:t>M1</a:t>
            </a:r>
          </a:p>
          <a:p>
            <a:pPr algn="just"/>
            <a:r>
              <a:rPr lang="de-DE" sz="1200" dirty="0">
                <a:solidFill>
                  <a:prstClr val="black"/>
                </a:solidFill>
              </a:rPr>
              <a:t>Mais war in Deutschland als Feldfrucht bis in die 1960er Jahre nahezu unbekannt. Erst neue Züchtungen, die den wärmeliebenden Mais aus Süd- und Mittelamerika kälteunempfindlicher machten und den Ertrag steigerten, waren die Basis für eine Trendwende. Weitere Faktoren waren neue Maschinentechnik und Unkrautbekämpfungsmittel, die eine Arbeitszeiteinsparung von bis zu 90 % brachten. Heute ist Mais die nach Weizen zweitwichtigste Feldfrucht in Baden-Württemberg. Laut Angaben des Badischen Landwirtschaftlichen </a:t>
            </a:r>
            <a:r>
              <a:rPr lang="de-DE" sz="1200" dirty="0" err="1">
                <a:solidFill>
                  <a:prstClr val="black"/>
                </a:solidFill>
              </a:rPr>
              <a:t>Hauptver</a:t>
            </a:r>
            <a:r>
              <a:rPr lang="de-DE" sz="1200" dirty="0">
                <a:solidFill>
                  <a:prstClr val="black"/>
                </a:solidFill>
              </a:rPr>
              <a:t>-bandes gedeiht im Rheintal in manchen Regionen auf nahezu 80 % der Ackerflächen Mais. Diese Entwicklung ist vor allem dem 2. Mais-Boom mit dem Energiemais für Biogasanlagen seit geschuldet, nachdem das </a:t>
            </a:r>
            <a:r>
              <a:rPr lang="de-DE" sz="1200" i="1" dirty="0">
                <a:solidFill>
                  <a:prstClr val="black"/>
                </a:solidFill>
              </a:rPr>
              <a:t>Neue Energien Gesetz</a:t>
            </a:r>
            <a:r>
              <a:rPr lang="de-DE" sz="1200" dirty="0">
                <a:solidFill>
                  <a:prstClr val="black"/>
                </a:solidFill>
              </a:rPr>
              <a:t> 2004 geändert wurde.</a:t>
            </a:r>
          </a:p>
          <a:p>
            <a:endParaRPr lang="de-DE" sz="1200" dirty="0">
              <a:solidFill>
                <a:prstClr val="black"/>
              </a:solidFill>
            </a:endParaRPr>
          </a:p>
        </p:txBody>
      </p:sp>
      <p:graphicFrame>
        <p:nvGraphicFramePr>
          <p:cNvPr id="5" name="Tabelle 4"/>
          <p:cNvGraphicFramePr>
            <a:graphicFrameLocks noGrp="1"/>
          </p:cNvGraphicFramePr>
          <p:nvPr>
            <p:extLst/>
          </p:nvPr>
        </p:nvGraphicFramePr>
        <p:xfrm>
          <a:off x="793475" y="3671325"/>
          <a:ext cx="2610338" cy="2733040"/>
        </p:xfrm>
        <a:graphic>
          <a:graphicData uri="http://schemas.openxmlformats.org/drawingml/2006/table">
            <a:tbl>
              <a:tblPr firstRow="1" bandRow="1">
                <a:tableStyleId>{2D5ABB26-0587-4C30-8999-92F81FD0307C}</a:tableStyleId>
              </a:tblPr>
              <a:tblGrid>
                <a:gridCol w="508976">
                  <a:extLst>
                    <a:ext uri="{9D8B030D-6E8A-4147-A177-3AD203B41FA5}">
                      <a16:colId xmlns:a16="http://schemas.microsoft.com/office/drawing/2014/main" val="20000"/>
                    </a:ext>
                  </a:extLst>
                </a:gridCol>
                <a:gridCol w="888023">
                  <a:extLst>
                    <a:ext uri="{9D8B030D-6E8A-4147-A177-3AD203B41FA5}">
                      <a16:colId xmlns:a16="http://schemas.microsoft.com/office/drawing/2014/main" val="20001"/>
                    </a:ext>
                  </a:extLst>
                </a:gridCol>
                <a:gridCol w="1213339">
                  <a:extLst>
                    <a:ext uri="{9D8B030D-6E8A-4147-A177-3AD203B41FA5}">
                      <a16:colId xmlns:a16="http://schemas.microsoft.com/office/drawing/2014/main" val="20002"/>
                    </a:ext>
                  </a:extLst>
                </a:gridCol>
              </a:tblGrid>
              <a:tr h="370840">
                <a:tc gridSpan="3">
                  <a:txBody>
                    <a:bodyPr/>
                    <a:lstStyle/>
                    <a:p>
                      <a:pPr algn="ctr"/>
                      <a:r>
                        <a:rPr lang="de-DE" sz="1200" b="1" dirty="0"/>
                        <a:t>M2 </a:t>
                      </a:r>
                      <a:r>
                        <a:rPr lang="de-DE" sz="1200" dirty="0"/>
                        <a:t>Maisanbau in Baden</a:t>
                      </a:r>
                      <a:r>
                        <a:rPr lang="de-DE" sz="1200" baseline="0" dirty="0"/>
                        <a:t> Württemberg</a:t>
                      </a:r>
                      <a:r>
                        <a:rPr lang="de-DE" sz="1200" baseline="30000" dirty="0"/>
                        <a:t>1</a:t>
                      </a:r>
                      <a:endParaRPr lang="de-DE" sz="1200" b="1" baseline="30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sz="1200" dirty="0"/>
                    </a:p>
                  </a:txBody>
                  <a:tcPr/>
                </a:tc>
                <a:tc hMerge="1">
                  <a:txBody>
                    <a:bodyPr/>
                    <a:lstStyle/>
                    <a:p>
                      <a:endParaRPr lang="de-DE" sz="1200" dirty="0"/>
                    </a:p>
                  </a:txBody>
                  <a:tcPr/>
                </a:tc>
                <a:extLst>
                  <a:ext uri="{0D108BD9-81ED-4DB2-BD59-A6C34878D82A}">
                    <a16:rowId xmlns:a16="http://schemas.microsoft.com/office/drawing/2014/main" val="10000"/>
                  </a:ext>
                </a:extLst>
              </a:tr>
              <a:tr h="370840">
                <a:tc>
                  <a:txBody>
                    <a:bodyPr/>
                    <a:lstStyle/>
                    <a:p>
                      <a:pPr algn="ctr"/>
                      <a:r>
                        <a:rPr lang="de-DE" sz="1000" b="1" dirty="0"/>
                        <a:t>Jahr</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b="1" baseline="0" dirty="0"/>
                        <a:t>Anbaufläche </a:t>
                      </a:r>
                    </a:p>
                    <a:p>
                      <a:pPr algn="ctr"/>
                      <a:r>
                        <a:rPr lang="de-DE" sz="1000" baseline="0" dirty="0"/>
                        <a:t>(in 1.000 ha)</a:t>
                      </a: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b="1" dirty="0"/>
                        <a:t>Anteil an</a:t>
                      </a:r>
                      <a:r>
                        <a:rPr lang="de-DE" sz="1000" b="1" baseline="0" dirty="0"/>
                        <a:t> </a:t>
                      </a:r>
                    </a:p>
                    <a:p>
                      <a:pPr algn="ctr"/>
                      <a:r>
                        <a:rPr lang="de-DE" sz="1000" b="1" baseline="0" dirty="0"/>
                        <a:t>Gesamtackerfläche </a:t>
                      </a:r>
                    </a:p>
                    <a:p>
                      <a:pPr algn="ctr"/>
                      <a:r>
                        <a:rPr lang="de-DE" sz="1000" baseline="0" dirty="0"/>
                        <a:t>(in %)</a:t>
                      </a: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216000">
                <a:tc>
                  <a:txBody>
                    <a:bodyPr/>
                    <a:lstStyle/>
                    <a:p>
                      <a:pPr algn="ctr"/>
                      <a:r>
                        <a:rPr lang="de-DE" sz="1000" dirty="0"/>
                        <a:t>1999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131</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15,6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16000">
                <a:tc>
                  <a:txBody>
                    <a:bodyPr/>
                    <a:lstStyle/>
                    <a:p>
                      <a:pPr algn="ctr"/>
                      <a:r>
                        <a:rPr lang="de-DE" sz="1000" dirty="0"/>
                        <a:t>2003</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142</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17,1</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16000">
                <a:tc>
                  <a:txBody>
                    <a:bodyPr/>
                    <a:lstStyle/>
                    <a:p>
                      <a:pPr algn="ctr"/>
                      <a:r>
                        <a:rPr lang="de-DE" sz="1000" dirty="0"/>
                        <a:t>2007</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153</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18,5</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216000">
                <a:tc>
                  <a:txBody>
                    <a:bodyPr/>
                    <a:lstStyle/>
                    <a:p>
                      <a:pPr algn="ctr"/>
                      <a:r>
                        <a:rPr lang="de-DE" sz="1000" dirty="0"/>
                        <a:t>2010</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179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21,6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216000">
                <a:tc>
                  <a:txBody>
                    <a:bodyPr/>
                    <a:lstStyle/>
                    <a:p>
                      <a:pPr algn="ctr"/>
                      <a:r>
                        <a:rPr lang="de-DE" sz="1000" dirty="0"/>
                        <a:t>2016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198</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24,2</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r h="216000">
                <a:tc>
                  <a:txBody>
                    <a:bodyPr/>
                    <a:lstStyle/>
                    <a:p>
                      <a:pPr algn="ctr"/>
                      <a:r>
                        <a:rPr lang="de-DE" sz="1000" dirty="0"/>
                        <a:t>2018</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194</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23,9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7"/>
                  </a:ext>
                </a:extLst>
              </a:tr>
              <a:tr h="216000">
                <a:tc gridSpan="3">
                  <a:txBody>
                    <a:bodyPr/>
                    <a:lstStyle/>
                    <a:p>
                      <a:pPr algn="l"/>
                      <a:r>
                        <a:rPr lang="de-DE" sz="1000" baseline="30000" dirty="0"/>
                        <a:t>1</a:t>
                      </a:r>
                      <a:r>
                        <a:rPr lang="de-DE" sz="1000" dirty="0"/>
                        <a:t> </a:t>
                      </a:r>
                      <a:r>
                        <a:rPr lang="de-DE" sz="700" dirty="0"/>
                        <a:t>nach:</a:t>
                      </a:r>
                      <a:r>
                        <a:rPr lang="de-DE" sz="700" baseline="0" dirty="0"/>
                        <a:t> Statistische Berichte BW, Artikel-Nr. 333117001 und 333118001</a:t>
                      </a:r>
                      <a:endParaRPr lang="de-DE" sz="6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6" name="Textfeld 5"/>
          <p:cNvSpPr txBox="1"/>
          <p:nvPr/>
        </p:nvSpPr>
        <p:spPr>
          <a:xfrm>
            <a:off x="7758421" y="637555"/>
            <a:ext cx="3689501" cy="1569660"/>
          </a:xfrm>
          <a:prstGeom prst="rect">
            <a:avLst/>
          </a:prstGeom>
          <a:noFill/>
        </p:spPr>
        <p:txBody>
          <a:bodyPr wrap="square" rtlCol="0">
            <a:spAutoFit/>
          </a:bodyPr>
          <a:lstStyle/>
          <a:p>
            <a:r>
              <a:rPr lang="de-DE" sz="1200" b="1" dirty="0">
                <a:solidFill>
                  <a:prstClr val="black"/>
                </a:solidFill>
              </a:rPr>
              <a:t>M4</a:t>
            </a:r>
          </a:p>
          <a:p>
            <a:pPr algn="just"/>
            <a:r>
              <a:rPr lang="de-DE" sz="1200" dirty="0">
                <a:solidFill>
                  <a:prstClr val="black"/>
                </a:solidFill>
              </a:rPr>
              <a:t>Mais ist eine hervorragende Futterpflanze, da sie hohe Futterenergiemengen liefert und die beste Energie-Flächenleistung aller Getreidearten aufweist. So stehen mehr Restflächen für den Anbau anderer Pflanzen zur Verfügung. Mais ist gut verdaulich und vergleichsweise preiswert. Er ist daher in der Rinder- und Schweinemast wichtiger Bestandteil des Grundfutters.</a:t>
            </a:r>
          </a:p>
        </p:txBody>
      </p:sp>
      <p:sp>
        <p:nvSpPr>
          <p:cNvPr id="7" name="Textfeld 6"/>
          <p:cNvSpPr txBox="1"/>
          <p:nvPr/>
        </p:nvSpPr>
        <p:spPr>
          <a:xfrm>
            <a:off x="3588330" y="3587262"/>
            <a:ext cx="2458277" cy="2677656"/>
          </a:xfrm>
          <a:prstGeom prst="rect">
            <a:avLst/>
          </a:prstGeom>
          <a:noFill/>
        </p:spPr>
        <p:txBody>
          <a:bodyPr wrap="square" rtlCol="0">
            <a:spAutoFit/>
          </a:bodyPr>
          <a:lstStyle/>
          <a:p>
            <a:pPr algn="just"/>
            <a:r>
              <a:rPr lang="de-DE" sz="1200" b="1" dirty="0">
                <a:solidFill>
                  <a:prstClr val="black"/>
                </a:solidFill>
              </a:rPr>
              <a:t>M3</a:t>
            </a:r>
          </a:p>
          <a:p>
            <a:pPr algn="just"/>
            <a:r>
              <a:rPr lang="de-DE" sz="1200" dirty="0">
                <a:solidFill>
                  <a:prstClr val="black"/>
                </a:solidFill>
              </a:rPr>
              <a:t>Mais stellt eher geringe Ansprüche an den Boden, bevorzugt jedoch lockeren, gut durchlüfteten Boden. Er ist mit selbst verträglich und kann daher problemlos über mehrere Jahre hinweg auf der selben Fläche angebaut werden. Mais benötigt nur selten Bewässerung. Als Dünger ist Gülle sehr gut geeignet. Auch bei einer „Überdosierung“ gedeiht Mais im Vergleich zu anderen Feld-früchten sehr gut.</a:t>
            </a:r>
          </a:p>
          <a:p>
            <a:pPr algn="just"/>
            <a:endParaRPr lang="de-DE" sz="1200" dirty="0">
              <a:solidFill>
                <a:prstClr val="black"/>
              </a:solidFill>
            </a:endParaRPr>
          </a:p>
        </p:txBody>
      </p:sp>
      <p:sp>
        <p:nvSpPr>
          <p:cNvPr id="9" name="Textfeld 8"/>
          <p:cNvSpPr txBox="1"/>
          <p:nvPr/>
        </p:nvSpPr>
        <p:spPr>
          <a:xfrm>
            <a:off x="7758421" y="2736129"/>
            <a:ext cx="3689501" cy="1938992"/>
          </a:xfrm>
          <a:prstGeom prst="rect">
            <a:avLst/>
          </a:prstGeom>
          <a:noFill/>
        </p:spPr>
        <p:txBody>
          <a:bodyPr wrap="square" rtlCol="0">
            <a:spAutoFit/>
          </a:bodyPr>
          <a:lstStyle/>
          <a:p>
            <a:pPr algn="just"/>
            <a:r>
              <a:rPr lang="de-DE" sz="1200" b="1" dirty="0">
                <a:solidFill>
                  <a:prstClr val="black"/>
                </a:solidFill>
              </a:rPr>
              <a:t>M5</a:t>
            </a:r>
          </a:p>
          <a:p>
            <a:pPr algn="just"/>
            <a:r>
              <a:rPr lang="de-DE" sz="1200" dirty="0">
                <a:solidFill>
                  <a:prstClr val="black"/>
                </a:solidFill>
              </a:rPr>
              <a:t>Insbesondere wenn Maismonokulturen mehrere Jahre nacheinander auf derselben Fläche angebaut werden, kann nachgewiesen werden, dass die Pflanzenvielfalt zurückgeht. Zahlreiche Tierarten wie Lerchen, Bienen, Feldhamster und viele mehr verschwinden. Einzig die Wildschweine profitieren und werden in einigen Regionen gar zur Plage. Die Bodenerosion nimmt zu und das Landschaftsbild ist nachhaltig verändert, manche sprechen von Vermaisung der Landschaft.</a:t>
            </a:r>
          </a:p>
        </p:txBody>
      </p:sp>
      <p:sp>
        <p:nvSpPr>
          <p:cNvPr id="11" name="Textfeld 10"/>
          <p:cNvSpPr txBox="1"/>
          <p:nvPr/>
        </p:nvSpPr>
        <p:spPr>
          <a:xfrm>
            <a:off x="7758421" y="5204036"/>
            <a:ext cx="3689501" cy="1200329"/>
          </a:xfrm>
          <a:prstGeom prst="rect">
            <a:avLst/>
          </a:prstGeom>
          <a:noFill/>
          <a:ln>
            <a:solidFill>
              <a:schemeClr val="bg1">
                <a:lumMod val="50000"/>
              </a:schemeClr>
            </a:solidFill>
          </a:ln>
        </p:spPr>
        <p:txBody>
          <a:bodyPr wrap="square" rtlCol="0">
            <a:spAutoFit/>
          </a:bodyPr>
          <a:lstStyle/>
          <a:p>
            <a:r>
              <a:rPr lang="de-DE" sz="1200" b="1" dirty="0">
                <a:solidFill>
                  <a:prstClr val="black"/>
                </a:solidFill>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Mais ist heute die zweitwichtigste Feldfrucht in Baden-Württemberg. Erläutere den Siegeszug des Mais.</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Nenne problematische Folgen des Maisanbaus.</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Bewerte den Mais-Boom in Baden-Württemberg.</a:t>
            </a:r>
          </a:p>
        </p:txBody>
      </p:sp>
      <p:sp>
        <p:nvSpPr>
          <p:cNvPr id="10" name="Text Box 59"/>
          <p:cNvSpPr txBox="1">
            <a:spLocks noChangeArrowheads="1"/>
          </p:cNvSpPr>
          <p:nvPr/>
        </p:nvSpPr>
        <p:spPr bwMode="auto">
          <a:xfrm>
            <a:off x="869675" y="6565845"/>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solidFill>
                  <a:prstClr val="black"/>
                </a:solidFill>
                <a:latin typeface="Calibri" panose="020F0502020204030204" pitchFamily="34" charset="0"/>
                <a:cs typeface="Calibri" panose="020F0502020204030204" pitchFamily="34" charset="0"/>
              </a:rPr>
              <a:t>21102_p_mais-schwein-guelle.ppt				        ZPG Biologie 2018		            		                                Seite 4 von 7</a:t>
            </a:r>
          </a:p>
        </p:txBody>
      </p:sp>
    </p:spTree>
    <p:extLst>
      <p:ext uri="{BB962C8B-B14F-4D97-AF65-F5344CB8AC3E}">
        <p14:creationId xmlns:p14="http://schemas.microsoft.com/office/powerpoint/2010/main" val="545385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595272" y="5323616"/>
            <a:ext cx="3129744" cy="1015663"/>
          </a:xfrm>
          <a:prstGeom prst="rect">
            <a:avLst/>
          </a:prstGeom>
          <a:noFill/>
        </p:spPr>
        <p:txBody>
          <a:bodyPr wrap="square" rtlCol="0">
            <a:spAutoFit/>
          </a:bodyPr>
          <a:lstStyle/>
          <a:p>
            <a:pPr algn="just"/>
            <a:r>
              <a:rPr lang="de-DE" sz="1200" b="1" dirty="0">
                <a:solidFill>
                  <a:prstClr val="black"/>
                </a:solidFill>
              </a:rPr>
              <a:t>M2</a:t>
            </a:r>
          </a:p>
          <a:p>
            <a:pPr algn="just"/>
            <a:r>
              <a:rPr lang="de-DE" sz="1200" dirty="0">
                <a:solidFill>
                  <a:prstClr val="black"/>
                </a:solidFill>
              </a:rPr>
              <a:t>Die Deutsche Gesellschaft für Ernährung (DGE) empfiehlt Erwachsenen maximal 300 - 600 g Fleisch und Fleischerzeugnisse pro Woche bzw. 16 – 31 kg pro Jahr zu konsumieren.</a:t>
            </a:r>
          </a:p>
        </p:txBody>
      </p:sp>
      <p:sp>
        <p:nvSpPr>
          <p:cNvPr id="14" name="Textfeld 13"/>
          <p:cNvSpPr txBox="1"/>
          <p:nvPr/>
        </p:nvSpPr>
        <p:spPr>
          <a:xfrm>
            <a:off x="8237220" y="4882076"/>
            <a:ext cx="3308718" cy="1384995"/>
          </a:xfrm>
          <a:prstGeom prst="rect">
            <a:avLst/>
          </a:prstGeom>
          <a:noFill/>
          <a:ln>
            <a:solidFill>
              <a:schemeClr val="bg1">
                <a:lumMod val="50000"/>
              </a:schemeClr>
            </a:solidFill>
          </a:ln>
        </p:spPr>
        <p:txBody>
          <a:bodyPr wrap="square" rtlCol="0">
            <a:spAutoFit/>
          </a:bodyPr>
          <a:lstStyle/>
          <a:p>
            <a:r>
              <a:rPr lang="de-DE" sz="1200" b="1" dirty="0">
                <a:solidFill>
                  <a:prstClr val="black"/>
                </a:solidFill>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Werte die Materialien M1 – M 4 aus.</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Berechne die Güllemenge, die ein Deutscher allein mit dem Konsum von Schweinefleisch pro Jahr (2011 und 2016) verursacht.</a:t>
            </a:r>
          </a:p>
          <a:p>
            <a:pPr marL="342900" indent="-342900">
              <a:buFont typeface="+mj-lt"/>
              <a:buAutoNum type="arabicPeriod"/>
            </a:pPr>
            <a:r>
              <a:rPr lang="de-DE" sz="1200" dirty="0">
                <a:solidFill>
                  <a:prstClr val="black"/>
                </a:solidFill>
                <a:latin typeface="Times New Roman" panose="02020603050405020304" pitchFamily="18" charset="0"/>
                <a:cs typeface="Times New Roman" panose="02020603050405020304" pitchFamily="18" charset="0"/>
              </a:rPr>
              <a:t>Bewerte die Fleischproduktion in Deutschland.</a:t>
            </a:r>
          </a:p>
        </p:txBody>
      </p:sp>
      <p:sp>
        <p:nvSpPr>
          <p:cNvPr id="18" name="Text Box 59"/>
          <p:cNvSpPr txBox="1">
            <a:spLocks noChangeArrowheads="1"/>
          </p:cNvSpPr>
          <p:nvPr/>
        </p:nvSpPr>
        <p:spPr bwMode="auto">
          <a:xfrm>
            <a:off x="665016" y="6544070"/>
            <a:ext cx="10653269" cy="215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solidFill>
                  <a:prstClr val="black"/>
                </a:solidFill>
                <a:latin typeface="Calibri" panose="020F0502020204030204" pitchFamily="34" charset="0"/>
                <a:cs typeface="Calibri" panose="020F0502020204030204" pitchFamily="34" charset="0"/>
              </a:rPr>
              <a:t>21102_p_mais-schwein-guelle.ppt				        ZPG Biologie 2018		            		                                Seite 5 von 7</a:t>
            </a:r>
          </a:p>
        </p:txBody>
      </p:sp>
      <p:grpSp>
        <p:nvGrpSpPr>
          <p:cNvPr id="4" name="Gruppieren 3"/>
          <p:cNvGrpSpPr/>
          <p:nvPr/>
        </p:nvGrpSpPr>
        <p:grpSpPr>
          <a:xfrm>
            <a:off x="4121621" y="826560"/>
            <a:ext cx="3948757" cy="2082012"/>
            <a:chOff x="4197748" y="1034626"/>
            <a:chExt cx="3948757" cy="2082012"/>
          </a:xfrm>
        </p:grpSpPr>
        <p:sp>
          <p:nvSpPr>
            <p:cNvPr id="3" name="Textfeld 2"/>
            <p:cNvSpPr txBox="1"/>
            <p:nvPr/>
          </p:nvSpPr>
          <p:spPr>
            <a:xfrm>
              <a:off x="4197748" y="2470307"/>
              <a:ext cx="3948757" cy="646331"/>
            </a:xfrm>
            <a:prstGeom prst="rect">
              <a:avLst/>
            </a:prstGeom>
            <a:noFill/>
          </p:spPr>
          <p:txBody>
            <a:bodyPr wrap="square" rtlCol="0">
              <a:spAutoFit/>
            </a:bodyPr>
            <a:lstStyle/>
            <a:p>
              <a:pPr algn="ctr"/>
              <a:r>
                <a:rPr lang="de-DE" sz="3600" b="1" dirty="0">
                  <a:solidFill>
                    <a:prstClr val="black"/>
                  </a:solidFill>
                </a:rPr>
                <a:t>Massentierhaltung</a:t>
              </a:r>
            </a:p>
          </p:txBody>
        </p:sp>
        <p:grpSp>
          <p:nvGrpSpPr>
            <p:cNvPr id="15" name="Gruppieren 14"/>
            <p:cNvGrpSpPr/>
            <p:nvPr/>
          </p:nvGrpSpPr>
          <p:grpSpPr>
            <a:xfrm>
              <a:off x="4443983" y="1854119"/>
              <a:ext cx="2529760" cy="741154"/>
              <a:chOff x="3973112" y="2531852"/>
              <a:chExt cx="5047529" cy="1872762"/>
            </a:xfrm>
          </p:grpSpPr>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17" name="Grafi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grpSp>
          <p:nvGrpSpPr>
            <p:cNvPr id="6" name="Gruppieren 5"/>
            <p:cNvGrpSpPr/>
            <p:nvPr/>
          </p:nvGrpSpPr>
          <p:grpSpPr>
            <a:xfrm>
              <a:off x="5177451" y="1034626"/>
              <a:ext cx="2756820" cy="817354"/>
              <a:chOff x="3973112" y="2531852"/>
              <a:chExt cx="5047529" cy="1872762"/>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grpSp>
      <p:grpSp>
        <p:nvGrpSpPr>
          <p:cNvPr id="21" name="Gruppieren 20"/>
          <p:cNvGrpSpPr/>
          <p:nvPr/>
        </p:nvGrpSpPr>
        <p:grpSpPr>
          <a:xfrm>
            <a:off x="665016" y="553723"/>
            <a:ext cx="3060000" cy="4506263"/>
            <a:chOff x="665016" y="553723"/>
            <a:chExt cx="3093834" cy="4506263"/>
          </a:xfrm>
        </p:grpSpPr>
        <p:pic>
          <p:nvPicPr>
            <p:cNvPr id="9" name="Grafik 8"/>
            <p:cNvPicPr>
              <a:picLocks noChangeAspect="1"/>
            </p:cNvPicPr>
            <p:nvPr/>
          </p:nvPicPr>
          <p:blipFill>
            <a:blip r:embed="rId4"/>
            <a:stretch>
              <a:fillRect/>
            </a:stretch>
          </p:blipFill>
          <p:spPr>
            <a:xfrm>
              <a:off x="665016" y="830723"/>
              <a:ext cx="3093834" cy="3952640"/>
            </a:xfrm>
            <a:prstGeom prst="rect">
              <a:avLst/>
            </a:prstGeom>
          </p:spPr>
        </p:pic>
        <p:sp>
          <p:nvSpPr>
            <p:cNvPr id="11" name="Textfeld 10"/>
            <p:cNvSpPr txBox="1"/>
            <p:nvPr/>
          </p:nvSpPr>
          <p:spPr>
            <a:xfrm>
              <a:off x="665016" y="553723"/>
              <a:ext cx="808892" cy="276999"/>
            </a:xfrm>
            <a:prstGeom prst="rect">
              <a:avLst/>
            </a:prstGeom>
            <a:noFill/>
          </p:spPr>
          <p:txBody>
            <a:bodyPr wrap="square" rtlCol="0">
              <a:spAutoFit/>
            </a:bodyPr>
            <a:lstStyle/>
            <a:p>
              <a:r>
                <a:rPr lang="de-DE" sz="1200" b="1" dirty="0">
                  <a:solidFill>
                    <a:prstClr val="black"/>
                  </a:solidFill>
                </a:rPr>
                <a:t>M1</a:t>
              </a:r>
            </a:p>
          </p:txBody>
        </p:sp>
        <p:sp>
          <p:nvSpPr>
            <p:cNvPr id="20" name="Textfeld 19"/>
            <p:cNvSpPr txBox="1"/>
            <p:nvPr/>
          </p:nvSpPr>
          <p:spPr>
            <a:xfrm>
              <a:off x="665016" y="4782987"/>
              <a:ext cx="3093834" cy="276999"/>
            </a:xfrm>
            <a:prstGeom prst="rect">
              <a:avLst/>
            </a:prstGeom>
            <a:noFill/>
          </p:spPr>
          <p:txBody>
            <a:bodyPr wrap="square" rtlCol="0">
              <a:spAutoFit/>
            </a:bodyPr>
            <a:lstStyle/>
            <a:p>
              <a:r>
                <a:rPr lang="de-DE" sz="600" dirty="0">
                  <a:solidFill>
                    <a:prstClr val="black"/>
                  </a:solidFill>
                </a:rPr>
                <a:t>Quelle M1: „Fleischverzehr“ von Heinrich-Böll-Stiftung, Fleischatlas 2018, S. 13 [</a:t>
              </a:r>
              <a:r>
                <a:rPr lang="de-DE" sz="600" dirty="0">
                  <a:solidFill>
                    <a:prstClr val="black"/>
                  </a:solidFill>
                  <a:hlinkClick r:id="rId5"/>
                </a:rPr>
                <a:t>CC BY 4.0</a:t>
              </a:r>
              <a:r>
                <a:rPr lang="de-DE" sz="600" dirty="0">
                  <a:solidFill>
                    <a:prstClr val="black"/>
                  </a:solidFill>
                </a:rPr>
                <a:t>], via </a:t>
              </a:r>
              <a:r>
                <a:rPr lang="de-DE" sz="600" dirty="0">
                  <a:solidFill>
                    <a:prstClr val="black"/>
                  </a:solidFill>
                  <a:hlinkClick r:id="rId6"/>
                </a:rPr>
                <a:t>https://farm5.staticflickr.com/4689/39515058891_3973e2fe2d_b.jpg</a:t>
              </a:r>
              <a:r>
                <a:rPr lang="de-DE" sz="600" dirty="0">
                  <a:solidFill>
                    <a:prstClr val="black"/>
                  </a:solidFill>
                </a:rPr>
                <a:t> (04.11.2018)</a:t>
              </a:r>
            </a:p>
          </p:txBody>
        </p:sp>
      </p:grpSp>
      <p:grpSp>
        <p:nvGrpSpPr>
          <p:cNvPr id="23" name="Gruppieren 22"/>
          <p:cNvGrpSpPr/>
          <p:nvPr/>
        </p:nvGrpSpPr>
        <p:grpSpPr>
          <a:xfrm>
            <a:off x="8452104" y="553723"/>
            <a:ext cx="3093834" cy="4202094"/>
            <a:chOff x="8506000" y="557884"/>
            <a:chExt cx="3093834" cy="4202094"/>
          </a:xfrm>
        </p:grpSpPr>
        <p:pic>
          <p:nvPicPr>
            <p:cNvPr id="8" name="Grafik 7"/>
            <p:cNvPicPr>
              <a:picLocks noChangeAspect="1"/>
            </p:cNvPicPr>
            <p:nvPr/>
          </p:nvPicPr>
          <p:blipFill>
            <a:blip r:embed="rId7"/>
            <a:stretch>
              <a:fillRect/>
            </a:stretch>
          </p:blipFill>
          <p:spPr>
            <a:xfrm>
              <a:off x="8506000" y="830721"/>
              <a:ext cx="3060000" cy="3652258"/>
            </a:xfrm>
            <a:prstGeom prst="rect">
              <a:avLst/>
            </a:prstGeom>
          </p:spPr>
        </p:pic>
        <p:sp>
          <p:nvSpPr>
            <p:cNvPr id="12" name="Textfeld 11"/>
            <p:cNvSpPr txBox="1"/>
            <p:nvPr/>
          </p:nvSpPr>
          <p:spPr>
            <a:xfrm>
              <a:off x="8506001" y="557884"/>
              <a:ext cx="808892" cy="276999"/>
            </a:xfrm>
            <a:prstGeom prst="rect">
              <a:avLst/>
            </a:prstGeom>
            <a:noFill/>
          </p:spPr>
          <p:txBody>
            <a:bodyPr wrap="square" rtlCol="0">
              <a:spAutoFit/>
            </a:bodyPr>
            <a:lstStyle/>
            <a:p>
              <a:r>
                <a:rPr lang="de-DE" sz="1200" b="1" dirty="0">
                  <a:solidFill>
                    <a:prstClr val="black"/>
                  </a:solidFill>
                </a:rPr>
                <a:t>M4</a:t>
              </a:r>
            </a:p>
          </p:txBody>
        </p:sp>
        <p:sp>
          <p:nvSpPr>
            <p:cNvPr id="22" name="Textfeld 21"/>
            <p:cNvSpPr txBox="1"/>
            <p:nvPr/>
          </p:nvSpPr>
          <p:spPr>
            <a:xfrm>
              <a:off x="8506000" y="4482979"/>
              <a:ext cx="3093834" cy="276999"/>
            </a:xfrm>
            <a:prstGeom prst="rect">
              <a:avLst/>
            </a:prstGeom>
            <a:noFill/>
          </p:spPr>
          <p:txBody>
            <a:bodyPr wrap="square" rtlCol="0">
              <a:spAutoFit/>
            </a:bodyPr>
            <a:lstStyle/>
            <a:p>
              <a:r>
                <a:rPr lang="de-DE" sz="600" dirty="0">
                  <a:solidFill>
                    <a:prstClr val="black"/>
                  </a:solidFill>
                </a:rPr>
                <a:t>Quelle M4: „Schweinebilanz 2016“ von Heinrich-Böll-Stiftung, Fleischatlas 2018, S. 20 [</a:t>
              </a:r>
              <a:r>
                <a:rPr lang="de-DE" sz="600" dirty="0">
                  <a:solidFill>
                    <a:prstClr val="black"/>
                  </a:solidFill>
                  <a:hlinkClick r:id="rId5"/>
                </a:rPr>
                <a:t>CC BY 4.0</a:t>
              </a:r>
              <a:r>
                <a:rPr lang="de-DE" sz="600" dirty="0">
                  <a:solidFill>
                    <a:prstClr val="black"/>
                  </a:solidFill>
                </a:rPr>
                <a:t>], via </a:t>
              </a:r>
              <a:r>
                <a:rPr lang="de-DE" sz="600" dirty="0">
                  <a:solidFill>
                    <a:prstClr val="black"/>
                  </a:solidFill>
                  <a:hlinkClick r:id="rId8"/>
                </a:rPr>
                <a:t>https://farm5.staticflickr.com/4680/27738546339_e422eed528_b.jpg</a:t>
              </a:r>
              <a:r>
                <a:rPr lang="de-DE" sz="600" dirty="0">
                  <a:solidFill>
                    <a:prstClr val="black"/>
                  </a:solidFill>
                </a:rPr>
                <a:t> (04.11.2018)</a:t>
              </a:r>
            </a:p>
          </p:txBody>
        </p:sp>
      </p:grpSp>
      <p:grpSp>
        <p:nvGrpSpPr>
          <p:cNvPr id="27" name="Gruppieren 26"/>
          <p:cNvGrpSpPr/>
          <p:nvPr/>
        </p:nvGrpSpPr>
        <p:grpSpPr>
          <a:xfrm>
            <a:off x="4396605" y="2908572"/>
            <a:ext cx="3383910" cy="3430707"/>
            <a:chOff x="4396605" y="2908572"/>
            <a:chExt cx="3383910" cy="3430707"/>
          </a:xfrm>
        </p:grpSpPr>
        <p:grpSp>
          <p:nvGrpSpPr>
            <p:cNvPr id="24" name="Gruppieren 23"/>
            <p:cNvGrpSpPr/>
            <p:nvPr/>
          </p:nvGrpSpPr>
          <p:grpSpPr>
            <a:xfrm>
              <a:off x="4396605" y="2908572"/>
              <a:ext cx="3383910" cy="3159138"/>
              <a:chOff x="4443983" y="3298903"/>
              <a:chExt cx="3383910" cy="3159138"/>
            </a:xfrm>
          </p:grpSpPr>
          <p:pic>
            <p:nvPicPr>
              <p:cNvPr id="7" name="Grafik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84219" y="3578041"/>
                <a:ext cx="3343674" cy="2880000"/>
              </a:xfrm>
              <a:prstGeom prst="rect">
                <a:avLst/>
              </a:prstGeom>
            </p:spPr>
          </p:pic>
          <p:sp>
            <p:nvSpPr>
              <p:cNvPr id="13" name="Textfeld 12"/>
              <p:cNvSpPr txBox="1"/>
              <p:nvPr/>
            </p:nvSpPr>
            <p:spPr>
              <a:xfrm>
                <a:off x="4443983" y="3298903"/>
                <a:ext cx="808892" cy="276999"/>
              </a:xfrm>
              <a:prstGeom prst="rect">
                <a:avLst/>
              </a:prstGeom>
              <a:noFill/>
            </p:spPr>
            <p:txBody>
              <a:bodyPr wrap="square" rtlCol="0">
                <a:spAutoFit/>
              </a:bodyPr>
              <a:lstStyle/>
              <a:p>
                <a:r>
                  <a:rPr lang="de-DE" sz="1200" b="1" dirty="0">
                    <a:solidFill>
                      <a:prstClr val="black"/>
                    </a:solidFill>
                  </a:rPr>
                  <a:t>M3</a:t>
                </a:r>
              </a:p>
            </p:txBody>
          </p:sp>
        </p:grpSp>
        <p:sp>
          <p:nvSpPr>
            <p:cNvPr id="26" name="Textfeld 25"/>
            <p:cNvSpPr txBox="1"/>
            <p:nvPr/>
          </p:nvSpPr>
          <p:spPr>
            <a:xfrm>
              <a:off x="4396605" y="6062280"/>
              <a:ext cx="3383910" cy="276999"/>
            </a:xfrm>
            <a:prstGeom prst="rect">
              <a:avLst/>
            </a:prstGeom>
            <a:noFill/>
          </p:spPr>
          <p:txBody>
            <a:bodyPr wrap="square" rtlCol="0">
              <a:spAutoFit/>
            </a:bodyPr>
            <a:lstStyle/>
            <a:p>
              <a:r>
                <a:rPr lang="de-DE" sz="600" dirty="0">
                  <a:solidFill>
                    <a:prstClr val="black"/>
                  </a:solidFill>
                </a:rPr>
                <a:t>Quelle M3: „Schweinelebensbilanz“ von Aktion </a:t>
              </a:r>
              <a:r>
                <a:rPr lang="de-DE" sz="600" dirty="0" err="1">
                  <a:solidFill>
                    <a:prstClr val="black"/>
                  </a:solidFill>
                </a:rPr>
                <a:t>Agrar</a:t>
              </a:r>
              <a:r>
                <a:rPr lang="de-DE" sz="600" dirty="0">
                  <a:solidFill>
                    <a:prstClr val="black"/>
                  </a:solidFill>
                </a:rPr>
                <a:t> via  </a:t>
              </a:r>
              <a:r>
                <a:rPr lang="de-DE" sz="600" dirty="0">
                  <a:solidFill>
                    <a:prstClr val="black"/>
                  </a:solidFill>
                  <a:hlinkClick r:id="rId10"/>
                </a:rPr>
                <a:t>https://www.aktion-agrar.de/wp-content/uploads/2015/01/aa_grafik_guelle2_RZ.jpg</a:t>
              </a:r>
              <a:r>
                <a:rPr lang="de-DE" sz="600" dirty="0">
                  <a:solidFill>
                    <a:prstClr val="black"/>
                  </a:solidFill>
                </a:rPr>
                <a:t> (04.11.2018)</a:t>
              </a:r>
            </a:p>
          </p:txBody>
        </p:sp>
      </p:grpSp>
    </p:spTree>
    <p:extLst>
      <p:ext uri="{BB962C8B-B14F-4D97-AF65-F5344CB8AC3E}">
        <p14:creationId xmlns:p14="http://schemas.microsoft.com/office/powerpoint/2010/main" val="807066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a:extLst>
              <a:ext uri="{FF2B5EF4-FFF2-40B4-BE49-F238E27FC236}">
                <a16:creationId xmlns:a16="http://schemas.microsoft.com/office/drawing/2014/main" id="{6954F5C6-717F-184B-B81F-80991CA72434}"/>
              </a:ext>
            </a:extLst>
          </p:cNvPr>
          <p:cNvPicPr>
            <a:picLocks noChangeAspect="1"/>
          </p:cNvPicPr>
          <p:nvPr/>
        </p:nvPicPr>
        <p:blipFill>
          <a:blip r:embed="rId2"/>
          <a:stretch>
            <a:fillRect/>
          </a:stretch>
        </p:blipFill>
        <p:spPr>
          <a:xfrm>
            <a:off x="6784217" y="3662099"/>
            <a:ext cx="2329837" cy="2729661"/>
          </a:xfrm>
          <a:prstGeom prst="rect">
            <a:avLst/>
          </a:prstGeom>
        </p:spPr>
      </p:pic>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3613" y="3698496"/>
            <a:ext cx="1891711" cy="932265"/>
          </a:xfrm>
          <a:prstGeom prst="rect">
            <a:avLst/>
          </a:prstGeom>
        </p:spPr>
      </p:pic>
      <p:sp>
        <p:nvSpPr>
          <p:cNvPr id="3" name="Textfeld 2"/>
          <p:cNvSpPr txBox="1"/>
          <p:nvPr/>
        </p:nvSpPr>
        <p:spPr>
          <a:xfrm>
            <a:off x="2434010" y="3701292"/>
            <a:ext cx="2016874" cy="646331"/>
          </a:xfrm>
          <a:prstGeom prst="rect">
            <a:avLst/>
          </a:prstGeom>
          <a:noFill/>
        </p:spPr>
        <p:txBody>
          <a:bodyPr wrap="square" rtlCol="0">
            <a:spAutoFit/>
          </a:bodyPr>
          <a:lstStyle/>
          <a:p>
            <a:pPr algn="ctr"/>
            <a:r>
              <a:rPr lang="de-DE" sz="3600" b="1" dirty="0"/>
              <a:t>Gülle</a:t>
            </a:r>
          </a:p>
        </p:txBody>
      </p:sp>
      <p:sp>
        <p:nvSpPr>
          <p:cNvPr id="4" name="Textfeld 3"/>
          <p:cNvSpPr txBox="1"/>
          <p:nvPr/>
        </p:nvSpPr>
        <p:spPr>
          <a:xfrm>
            <a:off x="571500" y="557882"/>
            <a:ext cx="2118359" cy="3785652"/>
          </a:xfrm>
          <a:prstGeom prst="rect">
            <a:avLst/>
          </a:prstGeom>
          <a:noFill/>
        </p:spPr>
        <p:txBody>
          <a:bodyPr wrap="square" rtlCol="0">
            <a:spAutoFit/>
          </a:bodyPr>
          <a:lstStyle/>
          <a:p>
            <a:pPr algn="just"/>
            <a:r>
              <a:rPr lang="de-DE" sz="1200" b="1" dirty="0"/>
              <a:t>M1</a:t>
            </a:r>
          </a:p>
          <a:p>
            <a:pPr algn="just"/>
            <a:r>
              <a:rPr lang="de-DE" sz="1200" dirty="0"/>
              <a:t>Gülle kommt ursprünglich aus dem Niederdeutschen und stand für „Pfütze“. Heute steht der Begriff für eine Mischung aus Kot und Urin von Nutz-tieren, vor allem von Rindern und Schweinen. Wie Mist und Jauche ist Gülle kein Abfall, sondern vielmehr ein </a:t>
            </a:r>
            <a:r>
              <a:rPr lang="de-DE" sz="1200" dirty="0" err="1"/>
              <a:t>natür-liches</a:t>
            </a:r>
            <a:r>
              <a:rPr lang="de-DE" sz="1200" dirty="0"/>
              <a:t>, organisches Dünge-mittel, das dem Boden und den Pflanzen eine Reihe lebenswichtiger Mineralstoffe liefert. Durch den Einsatz von Gülle kann teurer Mineral-dünger eingespart werden. Bei falscher Handhabung können Güllebestandteile ins Grund-wasser ausgewaschen werden.</a:t>
            </a:r>
          </a:p>
        </p:txBody>
      </p:sp>
      <p:graphicFrame>
        <p:nvGraphicFramePr>
          <p:cNvPr id="5" name="Tabelle 4"/>
          <p:cNvGraphicFramePr>
            <a:graphicFrameLocks noGrp="1"/>
          </p:cNvGraphicFramePr>
          <p:nvPr>
            <p:extLst/>
          </p:nvPr>
        </p:nvGraphicFramePr>
        <p:xfrm>
          <a:off x="643151" y="4532481"/>
          <a:ext cx="3277344" cy="1859280"/>
        </p:xfrm>
        <a:graphic>
          <a:graphicData uri="http://schemas.openxmlformats.org/drawingml/2006/table">
            <a:tbl>
              <a:tblPr firstRow="1" bandRow="1">
                <a:tableStyleId>{2D5ABB26-0587-4C30-8999-92F81FD0307C}</a:tableStyleId>
              </a:tblPr>
              <a:tblGrid>
                <a:gridCol w="1159609">
                  <a:extLst>
                    <a:ext uri="{9D8B030D-6E8A-4147-A177-3AD203B41FA5}">
                      <a16:colId xmlns:a16="http://schemas.microsoft.com/office/drawing/2014/main" val="20000"/>
                    </a:ext>
                  </a:extLst>
                </a:gridCol>
                <a:gridCol w="1046285">
                  <a:extLst>
                    <a:ext uri="{9D8B030D-6E8A-4147-A177-3AD203B41FA5}">
                      <a16:colId xmlns:a16="http://schemas.microsoft.com/office/drawing/2014/main" val="20001"/>
                    </a:ext>
                  </a:extLst>
                </a:gridCol>
                <a:gridCol w="1071450">
                  <a:extLst>
                    <a:ext uri="{9D8B030D-6E8A-4147-A177-3AD203B41FA5}">
                      <a16:colId xmlns:a16="http://schemas.microsoft.com/office/drawing/2014/main" val="20002"/>
                    </a:ext>
                  </a:extLst>
                </a:gridCol>
              </a:tblGrid>
              <a:tr h="25725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a:t>M2</a:t>
                      </a:r>
                      <a:r>
                        <a:rPr lang="de-DE" sz="1200" baseline="0" dirty="0"/>
                        <a:t>  </a:t>
                      </a:r>
                      <a:r>
                        <a:rPr lang="de-DE" sz="1200" dirty="0"/>
                        <a:t>wichtige</a:t>
                      </a:r>
                      <a:r>
                        <a:rPr lang="de-DE" sz="1200" baseline="0" dirty="0"/>
                        <a:t> Güllebestandteile (in </a:t>
                      </a:r>
                      <a:r>
                        <a:rPr kumimoji="0" lang="de-DE" sz="1000" b="0" i="0" u="none" strike="noStrike" kern="1200" cap="none" spc="0" normalizeH="0" baseline="0" noProof="0" dirty="0">
                          <a:ln>
                            <a:noFill/>
                          </a:ln>
                          <a:solidFill>
                            <a:prstClr val="black"/>
                          </a:solidFill>
                          <a:effectLst/>
                          <a:uLnTx/>
                          <a:uFillTx/>
                          <a:latin typeface="+mn-lt"/>
                          <a:ea typeface="+mn-ea"/>
                          <a:cs typeface="+mn-cs"/>
                        </a:rPr>
                        <a:t>kg/m</a:t>
                      </a:r>
                      <a:r>
                        <a:rPr kumimoji="0" lang="de-DE" sz="1000" b="0" i="0" u="none" strike="noStrike" kern="1200" cap="none" spc="0" normalizeH="0" baseline="30000" noProof="0" dirty="0">
                          <a:ln>
                            <a:noFill/>
                          </a:ln>
                          <a:solidFill>
                            <a:prstClr val="black"/>
                          </a:solidFill>
                          <a:effectLst/>
                          <a:uLnTx/>
                          <a:uFillTx/>
                          <a:latin typeface="+mn-lt"/>
                          <a:ea typeface="+mn-ea"/>
                          <a:cs typeface="+mn-cs"/>
                        </a:rPr>
                        <a:t>3</a:t>
                      </a:r>
                      <a:r>
                        <a:rPr kumimoji="0" lang="de-DE" sz="1000" b="0" i="0" u="none" strike="noStrike" kern="1200" cap="none" spc="0" normalizeH="0" baseline="0" noProof="0" dirty="0">
                          <a:ln>
                            <a:noFill/>
                          </a:ln>
                          <a:solidFill>
                            <a:prstClr val="black"/>
                          </a:solidFill>
                          <a:effectLst/>
                          <a:uLnTx/>
                          <a:uFillTx/>
                          <a:latin typeface="+mn-lt"/>
                          <a:ea typeface="+mn-ea"/>
                          <a:cs typeface="+mn-cs"/>
                        </a:rPr>
                        <a:t>)</a:t>
                      </a:r>
                      <a:r>
                        <a:rPr kumimoji="0" lang="de-DE" sz="1000" b="0" i="0" u="none" strike="noStrike" kern="1200" cap="none" spc="0" normalizeH="0" baseline="30000" noProof="0" dirty="0">
                          <a:ln>
                            <a:noFill/>
                          </a:ln>
                          <a:solidFill>
                            <a:prstClr val="black"/>
                          </a:solidFill>
                          <a:effectLst/>
                          <a:uLnTx/>
                          <a:uFillTx/>
                          <a:latin typeface="+mn-lt"/>
                          <a:ea typeface="+mn-ea"/>
                          <a:cs typeface="+mn-cs"/>
                        </a:rPr>
                        <a:t>1</a:t>
                      </a:r>
                      <a:endParaRPr lang="de-DE" sz="1200" baseline="30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baseline="30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28670">
                <a:tc>
                  <a:txBody>
                    <a:bodyPr/>
                    <a:lstStyle/>
                    <a:p>
                      <a:pPr algn="l"/>
                      <a:r>
                        <a:rPr lang="de-DE" sz="1000" b="1" dirty="0"/>
                        <a:t>Mineralsalze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tc>
                  <a:txBody>
                    <a:bodyPr/>
                    <a:lstStyle/>
                    <a:p>
                      <a:pPr algn="ctr"/>
                      <a:r>
                        <a:rPr lang="de-DE" sz="1000" b="1" dirty="0"/>
                        <a:t>Schweinegülle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tc>
                  <a:txBody>
                    <a:bodyPr/>
                    <a:lstStyle/>
                    <a:p>
                      <a:pPr algn="ctr"/>
                      <a:r>
                        <a:rPr lang="de-DE" sz="1000" b="1" dirty="0"/>
                        <a:t>Rindergülle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10001"/>
                  </a:ext>
                </a:extLst>
              </a:tr>
              <a:tr h="343004">
                <a:tc>
                  <a:txBody>
                    <a:bodyPr/>
                    <a:lstStyle/>
                    <a:p>
                      <a:r>
                        <a:rPr lang="de-DE" sz="1000" dirty="0"/>
                        <a:t>Stickstoff</a:t>
                      </a:r>
                    </a:p>
                    <a:p>
                      <a:r>
                        <a:rPr lang="de-DE" sz="800" dirty="0"/>
                        <a:t>(Ammonium, Nitrat,</a:t>
                      </a:r>
                      <a:r>
                        <a:rPr lang="de-DE" sz="800" baseline="0" dirty="0"/>
                        <a:t> …)</a:t>
                      </a:r>
                      <a:endParaRPr lang="de-DE" sz="8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4 - 7</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28670">
                <a:tc>
                  <a:txBody>
                    <a:bodyPr/>
                    <a:lstStyle/>
                    <a:p>
                      <a:r>
                        <a:rPr lang="de-DE" sz="1000" dirty="0"/>
                        <a:t>Phosphat</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3,5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 – 2,5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28670">
                <a:tc>
                  <a:txBody>
                    <a:bodyPr/>
                    <a:lstStyle/>
                    <a:p>
                      <a:r>
                        <a:rPr lang="de-DE" sz="1000" dirty="0"/>
                        <a:t>Kalium</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4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228670">
                <a:tc>
                  <a:txBody>
                    <a:bodyPr/>
                    <a:lstStyle/>
                    <a:p>
                      <a:r>
                        <a:rPr lang="de-DE" sz="1000" dirty="0"/>
                        <a:t>Magnesium</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a:t>
                      </a:r>
                      <a:r>
                        <a:rPr lang="de-DE" sz="1000" baseline="0" dirty="0"/>
                        <a:t> – 2 </a:t>
                      </a: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216000">
                <a:tc gridSpan="3">
                  <a:txBody>
                    <a:bodyPr/>
                    <a:lstStyle/>
                    <a:p>
                      <a:r>
                        <a:rPr lang="de-DE" sz="600" baseline="30000" dirty="0"/>
                        <a:t>1</a:t>
                      </a:r>
                      <a:r>
                        <a:rPr lang="de-DE" sz="1000" dirty="0"/>
                        <a:t> </a:t>
                      </a:r>
                      <a:r>
                        <a:rPr lang="de-DE" sz="600" dirty="0"/>
                        <a:t>nach Landwirtschaftskammer Nordrhein-Westfalen</a:t>
                      </a: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3" name="Textfeld 12"/>
          <p:cNvSpPr txBox="1"/>
          <p:nvPr/>
        </p:nvSpPr>
        <p:spPr>
          <a:xfrm>
            <a:off x="9650010" y="4637435"/>
            <a:ext cx="1900428" cy="1754326"/>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Werte die Materialien M1 – M 6 aus.</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Erläutere den Nutzen von Stickstoff für Pflanzen und Tiere.</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Bewerte, ob Baden-Württemberg ein Gülleproblem hat.</a:t>
            </a:r>
          </a:p>
        </p:txBody>
      </p:sp>
      <p:sp>
        <p:nvSpPr>
          <p:cNvPr id="15" name="Textfeld 14"/>
          <p:cNvSpPr txBox="1"/>
          <p:nvPr/>
        </p:nvSpPr>
        <p:spPr>
          <a:xfrm>
            <a:off x="4118046" y="4824505"/>
            <a:ext cx="2545606" cy="1569660"/>
          </a:xfrm>
          <a:prstGeom prst="rect">
            <a:avLst/>
          </a:prstGeom>
          <a:noFill/>
        </p:spPr>
        <p:txBody>
          <a:bodyPr wrap="square" rtlCol="0">
            <a:spAutoFit/>
          </a:bodyPr>
          <a:lstStyle/>
          <a:p>
            <a:r>
              <a:rPr lang="de-DE" sz="1200" b="1" dirty="0"/>
              <a:t>M6</a:t>
            </a:r>
          </a:p>
          <a:p>
            <a:pPr algn="just"/>
            <a:r>
              <a:rPr lang="de-DE" sz="1200" dirty="0"/>
              <a:t>Säuglinge unter 6 Monate besitzen ein weniger saures Magenmilieu als ältere Kinder oder Erwachsene. Nitrat wird unter diesen Bedingungen eher in Nitrit umgewandelt. Nitrit schädigt im Blut das Hämoglobin, das für den Sauerstofftransport zuständig ist. </a:t>
            </a:r>
          </a:p>
        </p:txBody>
      </p:sp>
      <p:sp>
        <p:nvSpPr>
          <p:cNvPr id="16" name="Text Box 59"/>
          <p:cNvSpPr txBox="1">
            <a:spLocks noChangeArrowheads="1"/>
          </p:cNvSpPr>
          <p:nvPr/>
        </p:nvSpPr>
        <p:spPr bwMode="auto">
          <a:xfrm>
            <a:off x="862055" y="6566097"/>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21101_p_mais-schwein-guelle.ppt				        ZPG Biologie 2018		            		                                Seite 6 von 7</a:t>
            </a:r>
          </a:p>
        </p:txBody>
      </p:sp>
      <p:grpSp>
        <p:nvGrpSpPr>
          <p:cNvPr id="18" name="Gruppieren 17"/>
          <p:cNvGrpSpPr/>
          <p:nvPr/>
        </p:nvGrpSpPr>
        <p:grpSpPr>
          <a:xfrm>
            <a:off x="6072220" y="536250"/>
            <a:ext cx="5652202" cy="2956753"/>
            <a:chOff x="6240921" y="680715"/>
            <a:chExt cx="5652202" cy="2956753"/>
          </a:xfrm>
        </p:grpSpPr>
        <p:pic>
          <p:nvPicPr>
            <p:cNvPr id="7" name="Grafik 6"/>
            <p:cNvPicPr>
              <a:picLocks noChangeAspect="1"/>
            </p:cNvPicPr>
            <p:nvPr/>
          </p:nvPicPr>
          <p:blipFill>
            <a:blip r:embed="rId4"/>
            <a:stretch>
              <a:fillRect/>
            </a:stretch>
          </p:blipFill>
          <p:spPr>
            <a:xfrm>
              <a:off x="6319880" y="957713"/>
              <a:ext cx="5400000" cy="2393332"/>
            </a:xfrm>
            <a:prstGeom prst="rect">
              <a:avLst/>
            </a:prstGeom>
          </p:spPr>
        </p:pic>
        <p:sp>
          <p:nvSpPr>
            <p:cNvPr id="10" name="Textfeld 9"/>
            <p:cNvSpPr txBox="1"/>
            <p:nvPr/>
          </p:nvSpPr>
          <p:spPr>
            <a:xfrm>
              <a:off x="6319880" y="680715"/>
              <a:ext cx="808892" cy="276999"/>
            </a:xfrm>
            <a:prstGeom prst="rect">
              <a:avLst/>
            </a:prstGeom>
            <a:noFill/>
          </p:spPr>
          <p:txBody>
            <a:bodyPr wrap="square" rtlCol="0">
              <a:spAutoFit/>
            </a:bodyPr>
            <a:lstStyle/>
            <a:p>
              <a:r>
                <a:rPr lang="de-DE" sz="1200" b="1" dirty="0"/>
                <a:t>M4</a:t>
              </a:r>
            </a:p>
          </p:txBody>
        </p:sp>
        <p:sp>
          <p:nvSpPr>
            <p:cNvPr id="17" name="Textfeld 16"/>
            <p:cNvSpPr txBox="1"/>
            <p:nvPr/>
          </p:nvSpPr>
          <p:spPr>
            <a:xfrm>
              <a:off x="6240921" y="3360469"/>
              <a:ext cx="5652202" cy="276999"/>
            </a:xfrm>
            <a:prstGeom prst="rect">
              <a:avLst/>
            </a:prstGeom>
            <a:noFill/>
          </p:spPr>
          <p:txBody>
            <a:bodyPr wrap="square" rtlCol="0">
              <a:spAutoFit/>
            </a:bodyPr>
            <a:lstStyle/>
            <a:p>
              <a:r>
                <a:rPr lang="de-DE" sz="600" dirty="0"/>
                <a:t>Quelle M4: „Schweinebilanz 2016“ von Heinrich-Böll-Stiftung, Fleischatlas 2018, S. 26 [</a:t>
              </a:r>
              <a:r>
                <a:rPr lang="de-DE" sz="600" dirty="0">
                  <a:hlinkClick r:id="rId5"/>
                </a:rPr>
                <a:t>CC BY 4.0</a:t>
              </a:r>
              <a:r>
                <a:rPr lang="de-DE" sz="600" dirty="0"/>
                <a:t>], via </a:t>
              </a:r>
              <a:r>
                <a:rPr lang="de-DE" sz="600" dirty="0">
                  <a:hlinkClick r:id="rId6"/>
                </a:rPr>
                <a:t>https://farm5.staticflickr.com/4590/27738545789_5efd70a6c8_b.jpg</a:t>
              </a:r>
              <a:r>
                <a:rPr lang="de-DE" sz="600" dirty="0"/>
                <a:t> (04.11.2018)</a:t>
              </a:r>
            </a:p>
          </p:txBody>
        </p:sp>
      </p:grpSp>
      <p:grpSp>
        <p:nvGrpSpPr>
          <p:cNvPr id="20" name="Gruppieren 19"/>
          <p:cNvGrpSpPr/>
          <p:nvPr/>
        </p:nvGrpSpPr>
        <p:grpSpPr>
          <a:xfrm>
            <a:off x="6786770" y="3569962"/>
            <a:ext cx="4763668" cy="1173164"/>
            <a:chOff x="6786770" y="3569962"/>
            <a:chExt cx="4763668" cy="1173164"/>
          </a:xfrm>
        </p:grpSpPr>
        <p:sp>
          <p:nvSpPr>
            <p:cNvPr id="14" name="Textfeld 13"/>
            <p:cNvSpPr txBox="1"/>
            <p:nvPr/>
          </p:nvSpPr>
          <p:spPr>
            <a:xfrm>
              <a:off x="9097195" y="3569962"/>
              <a:ext cx="2453243" cy="1107996"/>
            </a:xfrm>
            <a:prstGeom prst="rect">
              <a:avLst/>
            </a:prstGeom>
            <a:noFill/>
          </p:spPr>
          <p:txBody>
            <a:bodyPr wrap="square" rtlCol="0">
              <a:spAutoFit/>
            </a:bodyPr>
            <a:lstStyle/>
            <a:p>
              <a:r>
                <a:rPr lang="de-DE" sz="1200" b="1" dirty="0"/>
                <a:t>M5 </a:t>
              </a:r>
              <a:r>
                <a:rPr lang="de-DE" sz="1200" dirty="0"/>
                <a:t>Nitratbelastung des Grund-wassers in Baden-Württemberg </a:t>
              </a:r>
            </a:p>
            <a:p>
              <a:r>
                <a:rPr lang="de-DE" sz="1200" dirty="0"/>
                <a:t>Nitrat-</a:t>
              </a:r>
              <a:r>
                <a:rPr lang="de-DE" sz="1200" dirty="0" err="1"/>
                <a:t>Warnwert</a:t>
              </a:r>
              <a:r>
                <a:rPr lang="de-DE" sz="1200" dirty="0"/>
                <a:t>: 37,5 mg/l</a:t>
              </a:r>
            </a:p>
            <a:p>
              <a:r>
                <a:rPr lang="de-DE" sz="1200" dirty="0"/>
                <a:t>Nitrat-Grenzwert: 50 mg/l</a:t>
              </a:r>
            </a:p>
            <a:p>
              <a:r>
                <a:rPr lang="de-DE" sz="600" dirty="0"/>
                <a:t>Quelle M5: nach LUBW (2015): Grundwasserüberwachungsprogramm – Ergebnisse der Beprobung 2014 Fachbericht Reihe Grundwasserschutz Nr. 51, S. 29, Abb. 2.4-3</a:t>
              </a:r>
            </a:p>
          </p:txBody>
        </p:sp>
        <p:pic>
          <p:nvPicPr>
            <p:cNvPr id="8" name="Grafik 7"/>
            <p:cNvPicPr>
              <a:picLocks noChangeAspect="1"/>
            </p:cNvPicPr>
            <p:nvPr/>
          </p:nvPicPr>
          <p:blipFill rotWithShape="1">
            <a:blip r:embed="rId7"/>
            <a:srcRect r="4586"/>
            <a:stretch/>
          </p:blipFill>
          <p:spPr>
            <a:xfrm>
              <a:off x="6786770" y="3667889"/>
              <a:ext cx="527836" cy="1075237"/>
            </a:xfrm>
            <a:prstGeom prst="rect">
              <a:avLst/>
            </a:prstGeom>
          </p:spPr>
        </p:pic>
      </p:grpSp>
      <p:grpSp>
        <p:nvGrpSpPr>
          <p:cNvPr id="23" name="Gruppieren 22"/>
          <p:cNvGrpSpPr/>
          <p:nvPr/>
        </p:nvGrpSpPr>
        <p:grpSpPr>
          <a:xfrm>
            <a:off x="3003283" y="536250"/>
            <a:ext cx="2686934" cy="2780708"/>
            <a:chOff x="2973360" y="557882"/>
            <a:chExt cx="2686934" cy="2780708"/>
          </a:xfrm>
        </p:grpSpPr>
        <p:grpSp>
          <p:nvGrpSpPr>
            <p:cNvPr id="21" name="Gruppieren 20"/>
            <p:cNvGrpSpPr/>
            <p:nvPr/>
          </p:nvGrpSpPr>
          <p:grpSpPr>
            <a:xfrm>
              <a:off x="2996294" y="557882"/>
              <a:ext cx="2664000" cy="2503709"/>
              <a:chOff x="2819767" y="661200"/>
              <a:chExt cx="2664000" cy="2503709"/>
            </a:xfrm>
          </p:grpSpPr>
          <p:sp>
            <p:nvSpPr>
              <p:cNvPr id="9" name="Textfeld 8"/>
              <p:cNvSpPr txBox="1"/>
              <p:nvPr/>
            </p:nvSpPr>
            <p:spPr>
              <a:xfrm>
                <a:off x="2819767" y="661200"/>
                <a:ext cx="808892" cy="276999"/>
              </a:xfrm>
              <a:prstGeom prst="rect">
                <a:avLst/>
              </a:prstGeom>
              <a:noFill/>
            </p:spPr>
            <p:txBody>
              <a:bodyPr wrap="square" rtlCol="0">
                <a:spAutoFit/>
              </a:bodyPr>
              <a:lstStyle/>
              <a:p>
                <a:r>
                  <a:rPr lang="de-DE" sz="1200" b="1" dirty="0"/>
                  <a:t>M3</a:t>
                </a:r>
              </a:p>
            </p:txBody>
          </p:sp>
          <p:pic>
            <p:nvPicPr>
              <p:cNvPr id="12" name="Grafik 11"/>
              <p:cNvPicPr>
                <a:picLocks noChangeAspect="1"/>
              </p:cNvPicPr>
              <p:nvPr/>
            </p:nvPicPr>
            <p:blipFill>
              <a:blip r:embed="rId8"/>
              <a:stretch>
                <a:fillRect/>
              </a:stretch>
            </p:blipFill>
            <p:spPr>
              <a:xfrm>
                <a:off x="2819767" y="935622"/>
                <a:ext cx="2664000" cy="2229287"/>
              </a:xfrm>
              <a:prstGeom prst="rect">
                <a:avLst/>
              </a:prstGeom>
            </p:spPr>
          </p:pic>
        </p:grpSp>
        <p:sp>
          <p:nvSpPr>
            <p:cNvPr id="22" name="Textfeld 21"/>
            <p:cNvSpPr txBox="1"/>
            <p:nvPr/>
          </p:nvSpPr>
          <p:spPr>
            <a:xfrm>
              <a:off x="2973360" y="3061591"/>
              <a:ext cx="2520660" cy="276999"/>
            </a:xfrm>
            <a:prstGeom prst="rect">
              <a:avLst/>
            </a:prstGeom>
            <a:noFill/>
          </p:spPr>
          <p:txBody>
            <a:bodyPr wrap="square" rtlCol="0">
              <a:spAutoFit/>
            </a:bodyPr>
            <a:lstStyle/>
            <a:p>
              <a:r>
                <a:rPr lang="de-DE" sz="600" dirty="0"/>
                <a:t>Quelle M3: Fokus Biologie BW 9/10 (2018), S. 132, Abb. 3, Cornelsen/Bernhard Peter, </a:t>
              </a:r>
              <a:r>
                <a:rPr lang="de-DE" sz="600" dirty="0" err="1"/>
                <a:t>newVISION.de</a:t>
              </a:r>
              <a:endParaRPr lang="de-DE" sz="600" dirty="0"/>
            </a:p>
          </p:txBody>
        </p:sp>
      </p:grpSp>
      <p:sp>
        <p:nvSpPr>
          <p:cNvPr id="6" name="Rechteck 5">
            <a:extLst>
              <a:ext uri="{FF2B5EF4-FFF2-40B4-BE49-F238E27FC236}">
                <a16:creationId xmlns:a16="http://schemas.microsoft.com/office/drawing/2014/main" id="{E4B9363C-5014-4A48-B908-7F227BB2CC25}"/>
              </a:ext>
            </a:extLst>
          </p:cNvPr>
          <p:cNvSpPr/>
          <p:nvPr/>
        </p:nvSpPr>
        <p:spPr>
          <a:xfrm>
            <a:off x="6797202" y="3778313"/>
            <a:ext cx="527835" cy="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952665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8465234" y="3644764"/>
            <a:ext cx="2233247" cy="1938992"/>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Erläutere die Problemsituation, die die Karikatur aufzeigt, auf Basis der Informationen der Gruppenarbeit.</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Formuliere Lösungsvorschläge für einen nachhaltigen Schweinefleischkonsum.</a:t>
            </a:r>
          </a:p>
        </p:txBody>
      </p:sp>
      <p:sp>
        <p:nvSpPr>
          <p:cNvPr id="4" name="Text Box 59"/>
          <p:cNvSpPr txBox="1">
            <a:spLocks noChangeArrowheads="1"/>
          </p:cNvSpPr>
          <p:nvPr/>
        </p:nvSpPr>
        <p:spPr bwMode="auto">
          <a:xfrm>
            <a:off x="806876" y="6561108"/>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21101_p_mais-schwein-guelle.ppt				        ZPG Biologie 2018		            		                                Seite 7 von 7</a:t>
            </a:r>
          </a:p>
        </p:txBody>
      </p:sp>
      <p:grpSp>
        <p:nvGrpSpPr>
          <p:cNvPr id="5" name="Gruppieren 4">
            <a:extLst>
              <a:ext uri="{FF2B5EF4-FFF2-40B4-BE49-F238E27FC236}">
                <a16:creationId xmlns:a16="http://schemas.microsoft.com/office/drawing/2014/main" id="{587B170A-4B9B-6A4E-B7A8-63C8C2D18C7C}"/>
              </a:ext>
            </a:extLst>
          </p:cNvPr>
          <p:cNvGrpSpPr/>
          <p:nvPr/>
        </p:nvGrpSpPr>
        <p:grpSpPr>
          <a:xfrm>
            <a:off x="1798380" y="600046"/>
            <a:ext cx="5905673" cy="5200710"/>
            <a:chOff x="2413842" y="828645"/>
            <a:chExt cx="5905673" cy="5200710"/>
          </a:xfrm>
        </p:grpSpPr>
        <p:grpSp>
          <p:nvGrpSpPr>
            <p:cNvPr id="6" name="Gruppieren 5">
              <a:extLst>
                <a:ext uri="{FF2B5EF4-FFF2-40B4-BE49-F238E27FC236}">
                  <a16:creationId xmlns:a16="http://schemas.microsoft.com/office/drawing/2014/main" id="{EFC5BF60-C7EB-9B4C-97CD-01AB094DF9C9}"/>
                </a:ext>
              </a:extLst>
            </p:cNvPr>
            <p:cNvGrpSpPr/>
            <p:nvPr/>
          </p:nvGrpSpPr>
          <p:grpSpPr>
            <a:xfrm>
              <a:off x="3922568" y="828645"/>
              <a:ext cx="4167712" cy="2277278"/>
              <a:chOff x="1769247" y="2503136"/>
              <a:chExt cx="5331079" cy="3000847"/>
            </a:xfrm>
          </p:grpSpPr>
          <p:grpSp>
            <p:nvGrpSpPr>
              <p:cNvPr id="14" name="Gruppieren 13">
                <a:extLst>
                  <a:ext uri="{FF2B5EF4-FFF2-40B4-BE49-F238E27FC236}">
                    <a16:creationId xmlns:a16="http://schemas.microsoft.com/office/drawing/2014/main" id="{DA8A58D3-3411-AA47-80D4-FFA0979E7DBA}"/>
                  </a:ext>
                </a:extLst>
              </p:cNvPr>
              <p:cNvGrpSpPr/>
              <p:nvPr/>
            </p:nvGrpSpPr>
            <p:grpSpPr>
              <a:xfrm>
                <a:off x="1769247" y="2503136"/>
                <a:ext cx="5331079" cy="3000847"/>
                <a:chOff x="1769247" y="2503136"/>
                <a:chExt cx="5331079" cy="3000847"/>
              </a:xfrm>
            </p:grpSpPr>
            <p:grpSp>
              <p:nvGrpSpPr>
                <p:cNvPr id="18" name="Gruppieren 17">
                  <a:extLst>
                    <a:ext uri="{FF2B5EF4-FFF2-40B4-BE49-F238E27FC236}">
                      <a16:creationId xmlns:a16="http://schemas.microsoft.com/office/drawing/2014/main" id="{2999B9D9-F3A3-9745-AD91-E3FE919E3A8E}"/>
                    </a:ext>
                  </a:extLst>
                </p:cNvPr>
                <p:cNvGrpSpPr/>
                <p:nvPr/>
              </p:nvGrpSpPr>
              <p:grpSpPr>
                <a:xfrm>
                  <a:off x="1769247" y="2503136"/>
                  <a:ext cx="5331079" cy="3000847"/>
                  <a:chOff x="1769247" y="2503136"/>
                  <a:chExt cx="5331079" cy="3000847"/>
                </a:xfrm>
              </p:grpSpPr>
              <p:pic>
                <p:nvPicPr>
                  <p:cNvPr id="20" name="Grafik 19">
                    <a:extLst>
                      <a:ext uri="{FF2B5EF4-FFF2-40B4-BE49-F238E27FC236}">
                        <a16:creationId xmlns:a16="http://schemas.microsoft.com/office/drawing/2014/main" id="{E0D561DB-2D24-1342-A6C8-3458089AA51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4844"/>
                  <a:stretch/>
                </p:blipFill>
                <p:spPr>
                  <a:xfrm>
                    <a:off x="1769247" y="3180321"/>
                    <a:ext cx="5250055" cy="2323662"/>
                  </a:xfrm>
                  <a:prstGeom prst="rect">
                    <a:avLst/>
                  </a:prstGeom>
                  <a:scene3d>
                    <a:camera prst="orthographicFront">
                      <a:rot lat="0" lon="0" rev="0"/>
                    </a:camera>
                    <a:lightRig rig="threePt" dir="t"/>
                  </a:scene3d>
                </p:spPr>
              </p:pic>
              <p:grpSp>
                <p:nvGrpSpPr>
                  <p:cNvPr id="21" name="Gruppieren 20">
                    <a:extLst>
                      <a:ext uri="{FF2B5EF4-FFF2-40B4-BE49-F238E27FC236}">
                        <a16:creationId xmlns:a16="http://schemas.microsoft.com/office/drawing/2014/main" id="{A2607D5B-E866-0B4C-A381-8538208B3222}"/>
                      </a:ext>
                    </a:extLst>
                  </p:cNvPr>
                  <p:cNvGrpSpPr/>
                  <p:nvPr/>
                </p:nvGrpSpPr>
                <p:grpSpPr>
                  <a:xfrm>
                    <a:off x="5567424" y="2503136"/>
                    <a:ext cx="1532902" cy="2542997"/>
                    <a:chOff x="5567424" y="2503136"/>
                    <a:chExt cx="1532902" cy="2542997"/>
                  </a:xfrm>
                </p:grpSpPr>
                <p:sp>
                  <p:nvSpPr>
                    <p:cNvPr id="22" name="Rechteck 21">
                      <a:extLst>
                        <a:ext uri="{FF2B5EF4-FFF2-40B4-BE49-F238E27FC236}">
                          <a16:creationId xmlns:a16="http://schemas.microsoft.com/office/drawing/2014/main" id="{3931C089-17A9-054A-82AB-D2FAC08FC9F5}"/>
                        </a:ext>
                      </a:extLst>
                    </p:cNvPr>
                    <p:cNvSpPr/>
                    <p:nvPr/>
                  </p:nvSpPr>
                  <p:spPr>
                    <a:xfrm>
                      <a:off x="5567424" y="2503136"/>
                      <a:ext cx="1532902" cy="1724628"/>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sp>
                  <p:nvSpPr>
                    <p:cNvPr id="23" name="Rechteck 22">
                      <a:extLst>
                        <a:ext uri="{FF2B5EF4-FFF2-40B4-BE49-F238E27FC236}">
                          <a16:creationId xmlns:a16="http://schemas.microsoft.com/office/drawing/2014/main" id="{92E9FB0F-66BA-6A4B-8417-2F9099AD6982}"/>
                        </a:ext>
                      </a:extLst>
                    </p:cNvPr>
                    <p:cNvSpPr/>
                    <p:nvPr/>
                  </p:nvSpPr>
                  <p:spPr>
                    <a:xfrm>
                      <a:off x="5638800" y="4227764"/>
                      <a:ext cx="877747" cy="27650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sp>
                  <p:nvSpPr>
                    <p:cNvPr id="24" name="Rechteck 23">
                      <a:extLst>
                        <a:ext uri="{FF2B5EF4-FFF2-40B4-BE49-F238E27FC236}">
                          <a16:creationId xmlns:a16="http://schemas.microsoft.com/office/drawing/2014/main" id="{ED2D573D-C541-4A4B-8AD3-9CAED4D09BCD}"/>
                        </a:ext>
                      </a:extLst>
                    </p:cNvPr>
                    <p:cNvSpPr/>
                    <p:nvPr/>
                  </p:nvSpPr>
                  <p:spPr>
                    <a:xfrm>
                      <a:off x="5765800" y="4504268"/>
                      <a:ext cx="592667" cy="541865"/>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grpSp>
            </p:grpSp>
            <p:sp>
              <p:nvSpPr>
                <p:cNvPr id="19" name="Wolke 18">
                  <a:extLst>
                    <a:ext uri="{FF2B5EF4-FFF2-40B4-BE49-F238E27FC236}">
                      <a16:creationId xmlns:a16="http://schemas.microsoft.com/office/drawing/2014/main" id="{CA27D690-63C5-CA45-A26D-82FECA34F533}"/>
                    </a:ext>
                  </a:extLst>
                </p:cNvPr>
                <p:cNvSpPr/>
                <p:nvPr/>
              </p:nvSpPr>
              <p:spPr>
                <a:xfrm>
                  <a:off x="6095999" y="5046132"/>
                  <a:ext cx="262467" cy="228925"/>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mc:AlternateContent xmlns:mc="http://schemas.openxmlformats.org/markup-compatibility/2006" xmlns:p14="http://schemas.microsoft.com/office/powerpoint/2010/main">
            <mc:Choice Requires="p14">
              <p:contentPart p14:bwMode="auto" r:id="rId3">
                <p14:nvContentPartPr>
                  <p14:cNvPr id="15" name="Freihand 14">
                    <a:extLst>
                      <a:ext uri="{FF2B5EF4-FFF2-40B4-BE49-F238E27FC236}">
                        <a16:creationId xmlns:a16="http://schemas.microsoft.com/office/drawing/2014/main" id="{87D942C8-3197-BD41-B3B7-837D202F9788}"/>
                      </a:ext>
                    </a:extLst>
                  </p14:cNvPr>
                  <p14:cNvContentPartPr/>
                  <p14:nvPr/>
                </p14:nvContentPartPr>
                <p14:xfrm>
                  <a:off x="6151467" y="5149333"/>
                  <a:ext cx="185040" cy="91080"/>
                </p14:xfrm>
              </p:contentPart>
            </mc:Choice>
            <mc:Fallback xmlns="">
              <p:pic>
                <p:nvPicPr>
                  <p:cNvPr id="15" name="Freihand 14">
                    <a:extLst>
                      <a:ext uri="{FF2B5EF4-FFF2-40B4-BE49-F238E27FC236}">
                        <a16:creationId xmlns:a16="http://schemas.microsoft.com/office/drawing/2014/main" id="{87D942C8-3197-BD41-B3B7-837D202F9788}"/>
                      </a:ext>
                    </a:extLst>
                  </p:cNvPr>
                  <p:cNvPicPr/>
                  <p:nvPr/>
                </p:nvPicPr>
                <p:blipFill>
                  <a:blip r:embed="rId4"/>
                  <a:stretch>
                    <a:fillRect/>
                  </a:stretch>
                </p:blipFill>
                <p:spPr>
                  <a:xfrm>
                    <a:off x="6139960" y="5137474"/>
                    <a:ext cx="207595" cy="114324"/>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Freihand 15">
                    <a:extLst>
                      <a:ext uri="{FF2B5EF4-FFF2-40B4-BE49-F238E27FC236}">
                        <a16:creationId xmlns:a16="http://schemas.microsoft.com/office/drawing/2014/main" id="{1BB8A4C7-D9D5-C643-A1F8-570EB64AC9F1}"/>
                      </a:ext>
                    </a:extLst>
                  </p14:cNvPr>
                  <p14:cNvContentPartPr/>
                  <p14:nvPr/>
                </p14:nvContentPartPr>
                <p14:xfrm>
                  <a:off x="6171987" y="5112973"/>
                  <a:ext cx="164880" cy="12240"/>
                </p14:xfrm>
              </p:contentPart>
            </mc:Choice>
            <mc:Fallback xmlns="">
              <p:pic>
                <p:nvPicPr>
                  <p:cNvPr id="16" name="Freihand 15">
                    <a:extLst>
                      <a:ext uri="{FF2B5EF4-FFF2-40B4-BE49-F238E27FC236}">
                        <a16:creationId xmlns:a16="http://schemas.microsoft.com/office/drawing/2014/main" id="{1BB8A4C7-D9D5-C643-A1F8-570EB64AC9F1}"/>
                      </a:ext>
                    </a:extLst>
                  </p:cNvPr>
                  <p:cNvPicPr/>
                  <p:nvPr/>
                </p:nvPicPr>
                <p:blipFill>
                  <a:blip r:embed="rId6"/>
                  <a:stretch>
                    <a:fillRect/>
                  </a:stretch>
                </p:blipFill>
                <p:spPr>
                  <a:xfrm>
                    <a:off x="6160473" y="5101204"/>
                    <a:ext cx="187447" cy="35308"/>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 name="Freihand 16">
                    <a:extLst>
                      <a:ext uri="{FF2B5EF4-FFF2-40B4-BE49-F238E27FC236}">
                        <a16:creationId xmlns:a16="http://schemas.microsoft.com/office/drawing/2014/main" id="{C90B2E87-B2D2-504A-AE06-414E4F66E492}"/>
                      </a:ext>
                    </a:extLst>
                  </p14:cNvPr>
                  <p14:cNvContentPartPr/>
                  <p14:nvPr/>
                </p14:nvContentPartPr>
                <p14:xfrm>
                  <a:off x="6481587" y="5151853"/>
                  <a:ext cx="123120" cy="215640"/>
                </p14:xfrm>
              </p:contentPart>
            </mc:Choice>
            <mc:Fallback xmlns="">
              <p:pic>
                <p:nvPicPr>
                  <p:cNvPr id="17" name="Freihand 16">
                    <a:extLst>
                      <a:ext uri="{FF2B5EF4-FFF2-40B4-BE49-F238E27FC236}">
                        <a16:creationId xmlns:a16="http://schemas.microsoft.com/office/drawing/2014/main" id="{C90B2E87-B2D2-504A-AE06-414E4F66E492}"/>
                      </a:ext>
                    </a:extLst>
                  </p:cNvPr>
                  <p:cNvPicPr/>
                  <p:nvPr/>
                </p:nvPicPr>
                <p:blipFill>
                  <a:blip r:embed="rId8"/>
                  <a:stretch>
                    <a:fillRect/>
                  </a:stretch>
                </p:blipFill>
                <p:spPr>
                  <a:xfrm>
                    <a:off x="6470102" y="5140005"/>
                    <a:ext cx="145631" cy="238863"/>
                  </a:xfrm>
                  <a:prstGeom prst="rect">
                    <a:avLst/>
                  </a:prstGeom>
                </p:spPr>
              </p:pic>
            </mc:Fallback>
          </mc:AlternateContent>
        </p:grpSp>
        <p:pic>
          <p:nvPicPr>
            <p:cNvPr id="7" name="Grafik 6">
              <a:extLst>
                <a:ext uri="{FF2B5EF4-FFF2-40B4-BE49-F238E27FC236}">
                  <a16:creationId xmlns:a16="http://schemas.microsoft.com/office/drawing/2014/main" id="{E95701AF-F637-9F4E-9EB3-00D6909B5AA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27804" y="5097090"/>
              <a:ext cx="1891711" cy="932265"/>
            </a:xfrm>
            <a:prstGeom prst="rect">
              <a:avLst/>
            </a:prstGeom>
          </p:spPr>
        </p:pic>
        <p:pic>
          <p:nvPicPr>
            <p:cNvPr id="8" name="Grafik 7">
              <a:extLst>
                <a:ext uri="{FF2B5EF4-FFF2-40B4-BE49-F238E27FC236}">
                  <a16:creationId xmlns:a16="http://schemas.microsoft.com/office/drawing/2014/main" id="{BCBE9881-59D5-434F-8606-36A76B95902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83667" y="3429000"/>
              <a:ext cx="869602" cy="2552440"/>
            </a:xfrm>
            <a:prstGeom prst="rect">
              <a:avLst/>
            </a:prstGeom>
          </p:spPr>
        </p:pic>
        <p:pic>
          <p:nvPicPr>
            <p:cNvPr id="9" name="Grafik 8">
              <a:extLst>
                <a:ext uri="{FF2B5EF4-FFF2-40B4-BE49-F238E27FC236}">
                  <a16:creationId xmlns:a16="http://schemas.microsoft.com/office/drawing/2014/main" id="{9A506576-079F-F540-A94B-42D48595BC1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22568" y="3886372"/>
              <a:ext cx="713778" cy="2095068"/>
            </a:xfrm>
            <a:prstGeom prst="rect">
              <a:avLst/>
            </a:prstGeom>
          </p:spPr>
        </p:pic>
        <p:pic>
          <p:nvPicPr>
            <p:cNvPr id="10" name="Grafik 9">
              <a:extLst>
                <a:ext uri="{FF2B5EF4-FFF2-40B4-BE49-F238E27FC236}">
                  <a16:creationId xmlns:a16="http://schemas.microsoft.com/office/drawing/2014/main" id="{488403B1-F340-4F44-9DF4-EB103C60B8F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13842" y="3966965"/>
              <a:ext cx="686320" cy="2014475"/>
            </a:xfrm>
            <a:prstGeom prst="rect">
              <a:avLst/>
            </a:prstGeom>
          </p:spPr>
        </p:pic>
        <p:sp>
          <p:nvSpPr>
            <p:cNvPr id="11" name="Pfeil nach unten 10">
              <a:extLst>
                <a:ext uri="{FF2B5EF4-FFF2-40B4-BE49-F238E27FC236}">
                  <a16:creationId xmlns:a16="http://schemas.microsoft.com/office/drawing/2014/main" id="{B3F91BB3-7B26-5C4A-B651-31800265E55A}"/>
                </a:ext>
              </a:extLst>
            </p:cNvPr>
            <p:cNvSpPr/>
            <p:nvPr/>
          </p:nvSpPr>
          <p:spPr>
            <a:xfrm rot="20533142">
              <a:off x="6904343" y="3741988"/>
              <a:ext cx="493587" cy="664862"/>
            </a:xfrm>
            <a:prstGeom prst="downArrow">
              <a:avLst>
                <a:gd name="adj1" fmla="val 31307"/>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12" name="Pfeil nach unten 11">
              <a:extLst>
                <a:ext uri="{FF2B5EF4-FFF2-40B4-BE49-F238E27FC236}">
                  <a16:creationId xmlns:a16="http://schemas.microsoft.com/office/drawing/2014/main" id="{22DFB19B-5DA8-974C-96E7-3D4B0A6795ED}"/>
                </a:ext>
              </a:extLst>
            </p:cNvPr>
            <p:cNvSpPr/>
            <p:nvPr/>
          </p:nvSpPr>
          <p:spPr>
            <a:xfrm rot="5400000">
              <a:off x="5285281" y="5118300"/>
              <a:ext cx="493587" cy="647949"/>
            </a:xfrm>
            <a:prstGeom prst="downArrow">
              <a:avLst>
                <a:gd name="adj1" fmla="val 31950"/>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13" name="Pfeil nach unten 12">
              <a:extLst>
                <a:ext uri="{FF2B5EF4-FFF2-40B4-BE49-F238E27FC236}">
                  <a16:creationId xmlns:a16="http://schemas.microsoft.com/office/drawing/2014/main" id="{6B8E81B3-5D79-F84F-A320-CB159D0EBD6E}"/>
                </a:ext>
              </a:extLst>
            </p:cNvPr>
            <p:cNvSpPr/>
            <p:nvPr/>
          </p:nvSpPr>
          <p:spPr>
            <a:xfrm rot="12829724">
              <a:off x="3901422" y="3203462"/>
              <a:ext cx="493587" cy="616448"/>
            </a:xfrm>
            <a:prstGeom prst="downArrow">
              <a:avLst>
                <a:gd name="adj1" fmla="val 31950"/>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grpSp>
      <p:sp>
        <p:nvSpPr>
          <p:cNvPr id="26" name="Textfeld 25">
            <a:extLst>
              <a:ext uri="{FF2B5EF4-FFF2-40B4-BE49-F238E27FC236}">
                <a16:creationId xmlns:a16="http://schemas.microsoft.com/office/drawing/2014/main" id="{BE3E1350-E8FB-964D-B261-322EC21E9BD0}"/>
              </a:ext>
            </a:extLst>
          </p:cNvPr>
          <p:cNvSpPr txBox="1"/>
          <p:nvPr/>
        </p:nvSpPr>
        <p:spPr>
          <a:xfrm>
            <a:off x="2318450" y="5708423"/>
            <a:ext cx="3675185" cy="184666"/>
          </a:xfrm>
          <a:prstGeom prst="rect">
            <a:avLst/>
          </a:prstGeom>
          <a:noFill/>
        </p:spPr>
        <p:txBody>
          <a:bodyPr wrap="square" rtlCol="0">
            <a:spAutoFit/>
          </a:bodyPr>
          <a:lstStyle/>
          <a:p>
            <a:r>
              <a:rPr lang="de-DE" sz="600" dirty="0"/>
              <a:t>Quelle Zeichnung: ZPG Biologie 2018 </a:t>
            </a:r>
          </a:p>
        </p:txBody>
      </p:sp>
    </p:spTree>
    <p:extLst>
      <p:ext uri="{BB962C8B-B14F-4D97-AF65-F5344CB8AC3E}">
        <p14:creationId xmlns:p14="http://schemas.microsoft.com/office/powerpoint/2010/main" val="2945022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1451</Words>
  <Application>Microsoft Macintosh PowerPoint</Application>
  <PresentationFormat>Breitbild</PresentationFormat>
  <Paragraphs>163</Paragraphs>
  <Slides>7</Slides>
  <Notes>0</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7</vt:i4>
      </vt:variant>
    </vt:vector>
  </HeadingPairs>
  <TitlesOfParts>
    <vt:vector size="20" baseType="lpstr">
      <vt:lpstr>Arial</vt:lpstr>
      <vt:lpstr>Bitter-Bold</vt:lpstr>
      <vt:lpstr>Bitter-Regular</vt:lpstr>
      <vt:lpstr>Calibri</vt:lpstr>
      <vt:lpstr>Calibri Light</vt:lpstr>
      <vt:lpstr>RobotoCondensed-Bold</vt:lpstr>
      <vt:lpstr>RobotoCondensed-Regular</vt:lpstr>
      <vt:lpstr>TabletGothic</vt:lpstr>
      <vt:lpstr>TabletGothic-Bold</vt:lpstr>
      <vt:lpstr>TheSansLT-Bold</vt:lpstr>
      <vt:lpstr>TheSansLT-Regular</vt:lpstr>
      <vt:lpstr>Times New Roman</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AR</dc:creator>
  <cp:lastModifiedBy>Thomas Armbruster</cp:lastModifiedBy>
  <cp:revision>36</cp:revision>
  <cp:lastPrinted>2018-10-07T06:27:50Z</cp:lastPrinted>
  <dcterms:created xsi:type="dcterms:W3CDTF">2018-10-06T16:17:49Z</dcterms:created>
  <dcterms:modified xsi:type="dcterms:W3CDTF">2019-03-18T19:29:44Z</dcterms:modified>
</cp:coreProperties>
</file>