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2" r:id="rId5"/>
    <p:sldId id="263" r:id="rId6"/>
    <p:sldId id="261" r:id="rId7"/>
    <p:sldId id="265" r:id="rId8"/>
    <p:sldId id="264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49138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667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49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010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031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706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452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400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588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44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4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16453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387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373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85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718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26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925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800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8879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991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1981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14958-7C01-42A1-B4E8-38D1AA89D317}" type="datetimeFigureOut">
              <a:rPr lang="de-CH" smtClean="0"/>
              <a:t>02.02.2017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6F048-67EC-4CCC-8153-67F5640A1C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6300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2109F-71C0-4091-9528-D474E2DF0CEE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5267A-43E4-4A36-9F5E-32E6931DBD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6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Gelenkstellen </a:t>
            </a:r>
            <a:br>
              <a:rPr lang="de-CH" dirty="0" smtClean="0"/>
            </a:br>
            <a:r>
              <a:rPr lang="de-CH" dirty="0" smtClean="0"/>
              <a:t>zwischen Biologie und NT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smtClean="0"/>
              <a:t>Modell «klassisch» (4+2)</a:t>
            </a:r>
          </a:p>
          <a:p>
            <a:r>
              <a:rPr lang="de-CH" dirty="0" smtClean="0"/>
              <a:t>- </a:t>
            </a:r>
            <a:r>
              <a:rPr lang="de-CH" u="sng" dirty="0" smtClean="0"/>
              <a:t>mögliche</a:t>
            </a:r>
            <a:r>
              <a:rPr lang="de-CH" dirty="0" smtClean="0"/>
              <a:t> Beispiele - </a:t>
            </a:r>
            <a:endParaRPr lang="de-CH" dirty="0" smtClean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6828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hteck 33"/>
          <p:cNvSpPr/>
          <p:nvPr/>
        </p:nvSpPr>
        <p:spPr>
          <a:xfrm>
            <a:off x="117000" y="4297363"/>
            <a:ext cx="8910000" cy="54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Energie effizient nutzen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35" name="Gerade Verbindung mit Pfeil 34"/>
          <p:cNvCxnSpPr/>
          <p:nvPr/>
        </p:nvCxnSpPr>
        <p:spPr>
          <a:xfrm>
            <a:off x="117000" y="4957169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feld 56"/>
          <p:cNvSpPr txBox="1"/>
          <p:nvPr/>
        </p:nvSpPr>
        <p:spPr>
          <a:xfrm>
            <a:off x="360" y="3733332"/>
            <a:ext cx="1281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</a:rPr>
              <a:t>Klasse 6: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61" name="Rechteck 60"/>
          <p:cNvSpPr/>
          <p:nvPr/>
        </p:nvSpPr>
        <p:spPr>
          <a:xfrm>
            <a:off x="118923" y="746605"/>
            <a:ext cx="6210000" cy="5400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Wasser – ein lebenswichtiger Stoff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328923" y="746605"/>
            <a:ext cx="2700000" cy="54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Material trennen – Umwelt schützen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63" name="Gerade Verbindung mit Pfeil 62"/>
          <p:cNvCxnSpPr/>
          <p:nvPr/>
        </p:nvCxnSpPr>
        <p:spPr>
          <a:xfrm>
            <a:off x="118923" y="1406411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feld 94"/>
          <p:cNvSpPr txBox="1"/>
          <p:nvPr/>
        </p:nvSpPr>
        <p:spPr>
          <a:xfrm>
            <a:off x="2444" y="121121"/>
            <a:ext cx="1257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prstClr val="black"/>
                </a:solidFill>
              </a:rPr>
              <a:t>Klasse 5</a:t>
            </a:r>
            <a:r>
              <a:rPr lang="de-DE" sz="2000" b="1" dirty="0">
                <a:solidFill>
                  <a:prstClr val="black"/>
                </a:solidFill>
              </a:rPr>
              <a:t>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104" name="Textfeld 103"/>
          <p:cNvSpPr txBox="1"/>
          <p:nvPr/>
        </p:nvSpPr>
        <p:spPr>
          <a:xfrm>
            <a:off x="7802865" y="121121"/>
            <a:ext cx="1224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b="1" dirty="0" smtClean="0">
                <a:solidFill>
                  <a:prstClr val="black"/>
                </a:solidFill>
              </a:rPr>
              <a:t>Beispiel 1</a:t>
            </a:r>
            <a:endParaRPr lang="de-DE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19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hteck 67"/>
          <p:cNvSpPr/>
          <p:nvPr/>
        </p:nvSpPr>
        <p:spPr>
          <a:xfrm>
            <a:off x="124703" y="1523755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>
                <a:solidFill>
                  <a:prstClr val="black"/>
                </a:solidFill>
              </a:rPr>
              <a:t>Kz</a:t>
            </a:r>
            <a:r>
              <a:rPr lang="de-DE" sz="1600" dirty="0">
                <a:solidFill>
                  <a:prstClr val="black"/>
                </a:solidFill>
              </a:rPr>
              <a:t>. </a:t>
            </a:r>
            <a:r>
              <a:rPr lang="de-DE" sz="1600" dirty="0" smtClean="0">
                <a:solidFill>
                  <a:prstClr val="black"/>
                </a:solidFill>
              </a:rPr>
              <a:t>Le-</a:t>
            </a:r>
            <a:r>
              <a:rPr lang="de-DE" sz="1600" dirty="0" err="1" smtClean="0">
                <a:solidFill>
                  <a:prstClr val="black"/>
                </a:solidFill>
              </a:rPr>
              <a:t>ben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664703" y="1523755"/>
            <a:ext cx="297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Säugetiere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634703" y="1523755"/>
            <a:ext cx="1080000" cy="10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>
                <a:solidFill>
                  <a:prstClr val="black"/>
                </a:solidFill>
              </a:rPr>
              <a:t>   </a:t>
            </a:r>
            <a:r>
              <a:rPr lang="de-DE" sz="1600" dirty="0">
                <a:solidFill>
                  <a:prstClr val="black"/>
                </a:solidFill>
              </a:rPr>
              <a:t>Fisch</a:t>
            </a:r>
            <a:r>
              <a:rPr lang="de-DE" dirty="0">
                <a:solidFill>
                  <a:prstClr val="black"/>
                </a:solidFill>
              </a:rPr>
              <a:t>e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4714703" y="1523755"/>
            <a:ext cx="1161144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Amphibien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7779031" y="1523755"/>
            <a:ext cx="540000" cy="108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lang="de-DE" sz="1400" dirty="0" smtClean="0">
                <a:solidFill>
                  <a:prstClr val="black"/>
                </a:solidFill>
              </a:rPr>
              <a:t>Regen</a:t>
            </a:r>
            <a:r>
              <a:rPr lang="de-DE" sz="400" dirty="0" smtClean="0">
                <a:solidFill>
                  <a:prstClr val="black"/>
                </a:solidFill>
              </a:rPr>
              <a:t>-</a:t>
            </a:r>
            <a:endParaRPr lang="de-DE" sz="400" dirty="0">
              <a:solidFill>
                <a:prstClr val="black"/>
              </a:solidFill>
            </a:endParaRPr>
          </a:p>
          <a:p>
            <a:r>
              <a:rPr lang="de-DE" sz="1400" dirty="0" err="1">
                <a:solidFill>
                  <a:prstClr val="black"/>
                </a:solidFill>
              </a:rPr>
              <a:t>wurm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74" name="Stern mit 7 Zacken 73"/>
          <p:cNvSpPr/>
          <p:nvPr/>
        </p:nvSpPr>
        <p:spPr>
          <a:xfrm>
            <a:off x="2787426" y="1883754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1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5" name="Stern mit 7 Zacken 74"/>
          <p:cNvSpPr/>
          <p:nvPr/>
        </p:nvSpPr>
        <p:spPr>
          <a:xfrm>
            <a:off x="4415142" y="2063755"/>
            <a:ext cx="270000" cy="359999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36" name="Rechteck 35"/>
          <p:cNvSpPr/>
          <p:nvPr/>
        </p:nvSpPr>
        <p:spPr>
          <a:xfrm>
            <a:off x="8336587" y="1523755"/>
            <a:ext cx="692335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de-DE" sz="400" dirty="0">
              <a:solidFill>
                <a:prstClr val="black"/>
              </a:solidFill>
            </a:endParaRPr>
          </a:p>
          <a:p>
            <a:pPr algn="ctr"/>
            <a:r>
              <a:rPr lang="de-DE" dirty="0">
                <a:solidFill>
                  <a:prstClr val="black"/>
                </a:solidFill>
              </a:rPr>
              <a:t>WL</a:t>
            </a:r>
            <a:endParaRPr lang="de-DE" sz="1600" dirty="0">
              <a:solidFill>
                <a:prstClr val="black"/>
              </a:solidFill>
            </a:endParaRPr>
          </a:p>
          <a:p>
            <a:r>
              <a:rPr lang="de-DE" sz="1000" dirty="0">
                <a:solidFill>
                  <a:prstClr val="black"/>
                </a:solidFill>
              </a:rPr>
              <a:t>(Spinnen o.</a:t>
            </a:r>
          </a:p>
          <a:p>
            <a:r>
              <a:rPr lang="de-DE" sz="1000" dirty="0">
                <a:solidFill>
                  <a:prstClr val="black"/>
                </a:solidFill>
              </a:rPr>
              <a:t>Krebse …)</a:t>
            </a:r>
          </a:p>
        </p:txBody>
      </p:sp>
      <p:sp>
        <p:nvSpPr>
          <p:cNvPr id="34" name="Rechteck 33"/>
          <p:cNvSpPr/>
          <p:nvPr/>
        </p:nvSpPr>
        <p:spPr>
          <a:xfrm>
            <a:off x="117000" y="4297363"/>
            <a:ext cx="8910000" cy="54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Energie effizient nutzen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35" name="Gerade Verbindung mit Pfeil 34"/>
          <p:cNvCxnSpPr/>
          <p:nvPr/>
        </p:nvCxnSpPr>
        <p:spPr>
          <a:xfrm>
            <a:off x="117000" y="4957169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feld 56"/>
          <p:cNvSpPr txBox="1"/>
          <p:nvPr/>
        </p:nvSpPr>
        <p:spPr>
          <a:xfrm>
            <a:off x="360" y="3733332"/>
            <a:ext cx="1281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</a:rPr>
              <a:t>Klasse 6:</a:t>
            </a:r>
            <a:endParaRPr lang="de-DE" sz="2000" b="1" dirty="0">
              <a:solidFill>
                <a:prstClr val="black"/>
              </a:solidFill>
            </a:endParaRPr>
          </a:p>
        </p:txBody>
      </p:sp>
      <p:grpSp>
        <p:nvGrpSpPr>
          <p:cNvPr id="58" name="Gruppieren 57"/>
          <p:cNvGrpSpPr/>
          <p:nvPr/>
        </p:nvGrpSpPr>
        <p:grpSpPr>
          <a:xfrm>
            <a:off x="829507" y="2724024"/>
            <a:ext cx="2579792" cy="461665"/>
            <a:chOff x="-698688" y="4224867"/>
            <a:chExt cx="3439721" cy="461665"/>
          </a:xfrm>
        </p:grpSpPr>
        <p:sp>
          <p:nvSpPr>
            <p:cNvPr id="79" name="Stern mit 7 Zacken 78"/>
            <p:cNvSpPr/>
            <p:nvPr/>
          </p:nvSpPr>
          <p:spPr>
            <a:xfrm>
              <a:off x="-698688" y="4224867"/>
              <a:ext cx="360000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1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-218635" y="4224867"/>
              <a:ext cx="29596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Säuger im </a:t>
              </a:r>
              <a:r>
                <a:rPr lang="de-DE" sz="1200" dirty="0" smtClean="0">
                  <a:solidFill>
                    <a:prstClr val="black"/>
                  </a:solidFill>
                </a:rPr>
                <a:t>Winter: Winterschlaf, -ruhe (phänomenologisch)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9" name="Gruppieren 58"/>
          <p:cNvGrpSpPr/>
          <p:nvPr/>
        </p:nvGrpSpPr>
        <p:grpSpPr>
          <a:xfrm>
            <a:off x="3681573" y="2693083"/>
            <a:ext cx="1614600" cy="461665"/>
            <a:chOff x="516000" y="4193926"/>
            <a:chExt cx="2152800" cy="461665"/>
          </a:xfrm>
        </p:grpSpPr>
        <p:sp>
          <p:nvSpPr>
            <p:cNvPr id="77" name="Stern mit 7 Zacken 76"/>
            <p:cNvSpPr/>
            <p:nvPr/>
          </p:nvSpPr>
          <p:spPr>
            <a:xfrm>
              <a:off x="516000" y="4224867"/>
              <a:ext cx="324000" cy="360000"/>
            </a:xfrm>
            <a:prstGeom prst="star7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2</a:t>
              </a:r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840000" y="4193926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Fortpflanzung</a:t>
              </a:r>
            </a:p>
            <a:p>
              <a:r>
                <a:rPr lang="de-DE" sz="1200" dirty="0">
                  <a:solidFill>
                    <a:prstClr val="black"/>
                  </a:solidFill>
                </a:rPr>
                <a:t>Fische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61" name="Rechteck 60"/>
          <p:cNvSpPr/>
          <p:nvPr/>
        </p:nvSpPr>
        <p:spPr>
          <a:xfrm>
            <a:off x="118923" y="746605"/>
            <a:ext cx="6210000" cy="5400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Wasser – ein lebenswichtiger Stoff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328923" y="746605"/>
            <a:ext cx="2700000" cy="54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Material trennen – Umwelt schützen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63" name="Gerade Verbindung mit Pfeil 62"/>
          <p:cNvCxnSpPr/>
          <p:nvPr/>
        </p:nvCxnSpPr>
        <p:spPr>
          <a:xfrm>
            <a:off x="118923" y="1406411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feil nach rechts 63"/>
          <p:cNvSpPr/>
          <p:nvPr/>
        </p:nvSpPr>
        <p:spPr>
          <a:xfrm rot="4153508">
            <a:off x="3536986" y="1417830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5" name="Pfeil nach rechts 64"/>
          <p:cNvSpPr/>
          <p:nvPr/>
        </p:nvSpPr>
        <p:spPr>
          <a:xfrm rot="17600375">
            <a:off x="4000248" y="1393057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6" name="Pfeil nach rechts 65"/>
          <p:cNvSpPr/>
          <p:nvPr/>
        </p:nvSpPr>
        <p:spPr>
          <a:xfrm rot="4153508">
            <a:off x="7567868" y="1404888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7" name="Pfeil nach rechts 66"/>
          <p:cNvSpPr/>
          <p:nvPr/>
        </p:nvSpPr>
        <p:spPr>
          <a:xfrm rot="17306187">
            <a:off x="7852851" y="1389751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5875847" y="1523755"/>
            <a:ext cx="1917971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Blütenpflanzen 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(Aufbau – Frucht)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95" name="Textfeld 94"/>
          <p:cNvSpPr txBox="1"/>
          <p:nvPr/>
        </p:nvSpPr>
        <p:spPr>
          <a:xfrm>
            <a:off x="2444" y="121121"/>
            <a:ext cx="1257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prstClr val="black"/>
                </a:solidFill>
              </a:rPr>
              <a:t>Klasse 5</a:t>
            </a:r>
            <a:r>
              <a:rPr lang="de-DE" sz="2000" b="1" dirty="0">
                <a:solidFill>
                  <a:prstClr val="black"/>
                </a:solidFill>
              </a:rPr>
              <a:t>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802865" y="121121"/>
            <a:ext cx="1224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b="1" dirty="0" smtClean="0">
                <a:solidFill>
                  <a:prstClr val="black"/>
                </a:solidFill>
              </a:rPr>
              <a:t>Beispiel 1</a:t>
            </a:r>
            <a:endParaRPr lang="de-DE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65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hteck 93"/>
          <p:cNvSpPr/>
          <p:nvPr/>
        </p:nvSpPr>
        <p:spPr>
          <a:xfrm>
            <a:off x="752126" y="5069217"/>
            <a:ext cx="1402205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Insekten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68" name="Rechteck 67"/>
          <p:cNvSpPr/>
          <p:nvPr/>
        </p:nvSpPr>
        <p:spPr>
          <a:xfrm>
            <a:off x="124703" y="1523755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>
                <a:solidFill>
                  <a:prstClr val="black"/>
                </a:solidFill>
              </a:rPr>
              <a:t>Kz</a:t>
            </a:r>
            <a:r>
              <a:rPr lang="de-DE" sz="1600" dirty="0">
                <a:solidFill>
                  <a:prstClr val="black"/>
                </a:solidFill>
              </a:rPr>
              <a:t>. </a:t>
            </a:r>
            <a:r>
              <a:rPr lang="de-DE" sz="1600" dirty="0" smtClean="0">
                <a:solidFill>
                  <a:prstClr val="black"/>
                </a:solidFill>
              </a:rPr>
              <a:t>Le-</a:t>
            </a:r>
            <a:r>
              <a:rPr lang="de-DE" sz="1600" dirty="0" err="1" smtClean="0">
                <a:solidFill>
                  <a:prstClr val="black"/>
                </a:solidFill>
              </a:rPr>
              <a:t>ben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664703" y="1523755"/>
            <a:ext cx="297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Säugetiere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634703" y="1523755"/>
            <a:ext cx="1080000" cy="10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>
                <a:solidFill>
                  <a:prstClr val="black"/>
                </a:solidFill>
              </a:rPr>
              <a:t>   </a:t>
            </a:r>
            <a:r>
              <a:rPr lang="de-DE" sz="1600" dirty="0">
                <a:solidFill>
                  <a:prstClr val="black"/>
                </a:solidFill>
              </a:rPr>
              <a:t>Fisch</a:t>
            </a:r>
            <a:r>
              <a:rPr lang="de-DE" dirty="0">
                <a:solidFill>
                  <a:prstClr val="black"/>
                </a:solidFill>
              </a:rPr>
              <a:t>e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4714703" y="1523755"/>
            <a:ext cx="1161144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Amphibien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2" name="Rechteck 71"/>
          <p:cNvSpPr/>
          <p:nvPr/>
        </p:nvSpPr>
        <p:spPr>
          <a:xfrm>
            <a:off x="2154331" y="5068916"/>
            <a:ext cx="108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Reptilien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7779031" y="1523755"/>
            <a:ext cx="540000" cy="108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lang="de-DE" sz="1400" dirty="0" smtClean="0">
                <a:solidFill>
                  <a:prstClr val="black"/>
                </a:solidFill>
              </a:rPr>
              <a:t>Regen</a:t>
            </a:r>
            <a:r>
              <a:rPr lang="de-DE" sz="400" dirty="0" smtClean="0">
                <a:solidFill>
                  <a:prstClr val="black"/>
                </a:solidFill>
              </a:rPr>
              <a:t>-</a:t>
            </a:r>
            <a:endParaRPr lang="de-DE" sz="400" dirty="0">
              <a:solidFill>
                <a:prstClr val="black"/>
              </a:solidFill>
            </a:endParaRPr>
          </a:p>
          <a:p>
            <a:r>
              <a:rPr lang="de-DE" sz="1400" dirty="0" err="1">
                <a:solidFill>
                  <a:prstClr val="black"/>
                </a:solidFill>
              </a:rPr>
              <a:t>wurm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74" name="Stern mit 7 Zacken 73"/>
          <p:cNvSpPr/>
          <p:nvPr/>
        </p:nvSpPr>
        <p:spPr>
          <a:xfrm>
            <a:off x="2787426" y="1883754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1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5" name="Stern mit 7 Zacken 74"/>
          <p:cNvSpPr/>
          <p:nvPr/>
        </p:nvSpPr>
        <p:spPr>
          <a:xfrm>
            <a:off x="4415142" y="2063755"/>
            <a:ext cx="270000" cy="359999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93" name="Rechteck 92"/>
          <p:cNvSpPr/>
          <p:nvPr/>
        </p:nvSpPr>
        <p:spPr>
          <a:xfrm>
            <a:off x="3234331" y="5067120"/>
            <a:ext cx="2620169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Vögel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5854501" y="5068916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WT-</a:t>
            </a:r>
            <a:r>
              <a:rPr lang="de-DE" sz="1600" dirty="0" err="1" smtClean="0">
                <a:solidFill>
                  <a:prstClr val="black"/>
                </a:solidFill>
              </a:rPr>
              <a:t>Vgl</a:t>
            </a:r>
            <a:endParaRPr lang="de-DE" sz="1400" dirty="0">
              <a:solidFill>
                <a:prstClr val="black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1790735" y="6300934"/>
            <a:ext cx="1523324" cy="461665"/>
            <a:chOff x="-1556133" y="4174034"/>
            <a:chExt cx="2031099" cy="461665"/>
          </a:xfrm>
        </p:grpSpPr>
        <p:sp>
          <p:nvSpPr>
            <p:cNvPr id="47" name="Stern mit 7 Zacken 46"/>
            <p:cNvSpPr/>
            <p:nvPr/>
          </p:nvSpPr>
          <p:spPr>
            <a:xfrm>
              <a:off x="-1556133" y="4193925"/>
              <a:ext cx="360000" cy="360000"/>
            </a:xfrm>
            <a:prstGeom prst="star7">
              <a:avLst/>
            </a:prstGeom>
            <a:solidFill>
              <a:srgbClr val="FF0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-1223868" y="4174034"/>
              <a:ext cx="169883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Untersuchung </a:t>
              </a:r>
              <a:r>
                <a:rPr lang="de-DE" sz="1200" dirty="0">
                  <a:solidFill>
                    <a:prstClr val="black"/>
                  </a:solidFill>
                </a:rPr>
                <a:t>Laubstreu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3190099" y="6201023"/>
            <a:ext cx="1561772" cy="646331"/>
            <a:chOff x="-814200" y="4143092"/>
            <a:chExt cx="2651580" cy="646331"/>
          </a:xfrm>
        </p:grpSpPr>
        <p:sp>
          <p:nvSpPr>
            <p:cNvPr id="45" name="Stern mit 7 Zacken 4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4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-442042" y="4143092"/>
              <a:ext cx="2279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Angepasstheiten LR Luft, z. B. Feder, Flügel, Flug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6" name="Rechteck 35"/>
          <p:cNvSpPr/>
          <p:nvPr/>
        </p:nvSpPr>
        <p:spPr>
          <a:xfrm>
            <a:off x="8336587" y="1523755"/>
            <a:ext cx="692335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de-DE" sz="400" dirty="0">
              <a:solidFill>
                <a:prstClr val="black"/>
              </a:solidFill>
            </a:endParaRPr>
          </a:p>
          <a:p>
            <a:pPr algn="ctr"/>
            <a:r>
              <a:rPr lang="de-DE" dirty="0">
                <a:solidFill>
                  <a:prstClr val="black"/>
                </a:solidFill>
              </a:rPr>
              <a:t>WL</a:t>
            </a:r>
            <a:endParaRPr lang="de-DE" sz="1600" dirty="0">
              <a:solidFill>
                <a:prstClr val="black"/>
              </a:solidFill>
            </a:endParaRPr>
          </a:p>
          <a:p>
            <a:r>
              <a:rPr lang="de-DE" sz="1000" dirty="0">
                <a:solidFill>
                  <a:prstClr val="black"/>
                </a:solidFill>
              </a:rPr>
              <a:t>(Spinnen o.</a:t>
            </a:r>
          </a:p>
          <a:p>
            <a:r>
              <a:rPr lang="de-DE" sz="1000" dirty="0">
                <a:solidFill>
                  <a:prstClr val="black"/>
                </a:solidFill>
              </a:rPr>
              <a:t>Krebse …)</a:t>
            </a:r>
          </a:p>
        </p:txBody>
      </p:sp>
      <p:sp>
        <p:nvSpPr>
          <p:cNvPr id="37" name="Rechteck 36"/>
          <p:cNvSpPr/>
          <p:nvPr/>
        </p:nvSpPr>
        <p:spPr>
          <a:xfrm>
            <a:off x="7238990" y="5067120"/>
            <a:ext cx="175209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Entwicklung des Menschen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6394914" y="5068916"/>
            <a:ext cx="84448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Blüten-</a:t>
            </a:r>
            <a:r>
              <a:rPr lang="de-DE" sz="1600" dirty="0" err="1" smtClean="0">
                <a:solidFill>
                  <a:prstClr val="black"/>
                </a:solidFill>
              </a:rPr>
              <a:t>pfl</a:t>
            </a:r>
            <a:r>
              <a:rPr lang="de-DE" sz="1600" dirty="0" smtClean="0">
                <a:solidFill>
                  <a:prstClr val="black"/>
                </a:solidFill>
              </a:rPr>
              <a:t>. II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(Familien)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42" name="Stern mit 7 Zacken 41"/>
          <p:cNvSpPr/>
          <p:nvPr/>
        </p:nvSpPr>
        <p:spPr>
          <a:xfrm>
            <a:off x="1856643" y="5797150"/>
            <a:ext cx="270000" cy="359999"/>
          </a:xfrm>
          <a:prstGeom prst="star7">
            <a:avLst/>
          </a:prstGeom>
          <a:solidFill>
            <a:srgbClr val="FF0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43" name="Stern mit 7 Zacken 42"/>
          <p:cNvSpPr/>
          <p:nvPr/>
        </p:nvSpPr>
        <p:spPr>
          <a:xfrm>
            <a:off x="3700985" y="5411619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4" name="Rechteck 33"/>
          <p:cNvSpPr/>
          <p:nvPr/>
        </p:nvSpPr>
        <p:spPr>
          <a:xfrm>
            <a:off x="117000" y="4297363"/>
            <a:ext cx="8910000" cy="54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Energie effizient nutzen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35" name="Gerade Verbindung mit Pfeil 34"/>
          <p:cNvCxnSpPr/>
          <p:nvPr/>
        </p:nvCxnSpPr>
        <p:spPr>
          <a:xfrm>
            <a:off x="117000" y="4957169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uppieren 48"/>
          <p:cNvGrpSpPr/>
          <p:nvPr/>
        </p:nvGrpSpPr>
        <p:grpSpPr>
          <a:xfrm>
            <a:off x="4877912" y="6252840"/>
            <a:ext cx="836522" cy="502182"/>
            <a:chOff x="-814200" y="4193925"/>
            <a:chExt cx="1420248" cy="502182"/>
          </a:xfrm>
        </p:grpSpPr>
        <p:sp>
          <p:nvSpPr>
            <p:cNvPr id="50" name="Stern mit 7 Zacken 49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5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-404093" y="4234442"/>
              <a:ext cx="10101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Vogel-zug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3" name="Stern mit 7 Zacken 52"/>
          <p:cNvSpPr/>
          <p:nvPr/>
        </p:nvSpPr>
        <p:spPr>
          <a:xfrm>
            <a:off x="6124501" y="5787120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6</a:t>
            </a:r>
          </a:p>
        </p:txBody>
      </p:sp>
      <p:grpSp>
        <p:nvGrpSpPr>
          <p:cNvPr id="54" name="Gruppieren 53"/>
          <p:cNvGrpSpPr/>
          <p:nvPr/>
        </p:nvGrpSpPr>
        <p:grpSpPr>
          <a:xfrm>
            <a:off x="6112239" y="6233859"/>
            <a:ext cx="1707130" cy="360000"/>
            <a:chOff x="-814200" y="4193925"/>
            <a:chExt cx="2898370" cy="360000"/>
          </a:xfrm>
        </p:grpSpPr>
        <p:sp>
          <p:nvSpPr>
            <p:cNvPr id="55" name="Stern mit 7 Zacken 5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6</a:t>
              </a:r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-389145" y="4235425"/>
              <a:ext cx="24733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WT im Winter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2" name="Stern mit 7 Zacken 51"/>
          <p:cNvSpPr/>
          <p:nvPr/>
        </p:nvSpPr>
        <p:spPr>
          <a:xfrm>
            <a:off x="4906852" y="5411619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360" y="3733332"/>
            <a:ext cx="1281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</a:rPr>
              <a:t>Klasse 6: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29" name="Pfeil nach rechts 28"/>
          <p:cNvSpPr/>
          <p:nvPr/>
        </p:nvSpPr>
        <p:spPr>
          <a:xfrm rot="4153508">
            <a:off x="3982104" y="4982547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3" name="Pfeil nach rechts 32"/>
          <p:cNvSpPr/>
          <p:nvPr/>
        </p:nvSpPr>
        <p:spPr>
          <a:xfrm rot="17306187">
            <a:off x="4336691" y="4953006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9" name="Pfeil nach rechts 38"/>
          <p:cNvSpPr/>
          <p:nvPr/>
        </p:nvSpPr>
        <p:spPr>
          <a:xfrm rot="4153508">
            <a:off x="5520189" y="483726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41" name="Pfeil nach rechts 40"/>
          <p:cNvSpPr/>
          <p:nvPr/>
        </p:nvSpPr>
        <p:spPr>
          <a:xfrm rot="17306187">
            <a:off x="5966984" y="4825841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grpSp>
        <p:nvGrpSpPr>
          <p:cNvPr id="58" name="Gruppieren 57"/>
          <p:cNvGrpSpPr/>
          <p:nvPr/>
        </p:nvGrpSpPr>
        <p:grpSpPr>
          <a:xfrm>
            <a:off x="829507" y="2724024"/>
            <a:ext cx="2579792" cy="461665"/>
            <a:chOff x="-698688" y="4224867"/>
            <a:chExt cx="3439721" cy="461665"/>
          </a:xfrm>
        </p:grpSpPr>
        <p:sp>
          <p:nvSpPr>
            <p:cNvPr id="79" name="Stern mit 7 Zacken 78"/>
            <p:cNvSpPr/>
            <p:nvPr/>
          </p:nvSpPr>
          <p:spPr>
            <a:xfrm>
              <a:off x="-698688" y="4224867"/>
              <a:ext cx="360000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1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-218635" y="4224867"/>
              <a:ext cx="29596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Säuger im </a:t>
              </a:r>
              <a:r>
                <a:rPr lang="de-DE" sz="1200" dirty="0" smtClean="0">
                  <a:solidFill>
                    <a:prstClr val="black"/>
                  </a:solidFill>
                </a:rPr>
                <a:t>Winter: Winterschlaf, -ruhe (phänomenologisch)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9" name="Gruppieren 58"/>
          <p:cNvGrpSpPr/>
          <p:nvPr/>
        </p:nvGrpSpPr>
        <p:grpSpPr>
          <a:xfrm>
            <a:off x="3681573" y="2693083"/>
            <a:ext cx="1614600" cy="461665"/>
            <a:chOff x="516000" y="4193926"/>
            <a:chExt cx="2152800" cy="461665"/>
          </a:xfrm>
        </p:grpSpPr>
        <p:sp>
          <p:nvSpPr>
            <p:cNvPr id="77" name="Stern mit 7 Zacken 76"/>
            <p:cNvSpPr/>
            <p:nvPr/>
          </p:nvSpPr>
          <p:spPr>
            <a:xfrm>
              <a:off x="516000" y="4224867"/>
              <a:ext cx="324000" cy="360000"/>
            </a:xfrm>
            <a:prstGeom prst="star7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2</a:t>
              </a:r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840000" y="4193926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Fortpflanzung</a:t>
              </a:r>
            </a:p>
            <a:p>
              <a:r>
                <a:rPr lang="de-DE" sz="1200" dirty="0">
                  <a:solidFill>
                    <a:prstClr val="black"/>
                  </a:solidFill>
                </a:rPr>
                <a:t>Fische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61" name="Rechteck 60"/>
          <p:cNvSpPr/>
          <p:nvPr/>
        </p:nvSpPr>
        <p:spPr>
          <a:xfrm>
            <a:off x="118923" y="746605"/>
            <a:ext cx="6210000" cy="5400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Wasser – ein lebenswichtiger Stoff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328923" y="746605"/>
            <a:ext cx="2700000" cy="54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Material trennen – Umwelt schützen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63" name="Gerade Verbindung mit Pfeil 62"/>
          <p:cNvCxnSpPr/>
          <p:nvPr/>
        </p:nvCxnSpPr>
        <p:spPr>
          <a:xfrm>
            <a:off x="118923" y="1406411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feil nach rechts 63"/>
          <p:cNvSpPr/>
          <p:nvPr/>
        </p:nvSpPr>
        <p:spPr>
          <a:xfrm rot="4153508">
            <a:off x="3536986" y="1417830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5" name="Pfeil nach rechts 64"/>
          <p:cNvSpPr/>
          <p:nvPr/>
        </p:nvSpPr>
        <p:spPr>
          <a:xfrm rot="17600375">
            <a:off x="4000248" y="1393057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6" name="Pfeil nach rechts 65"/>
          <p:cNvSpPr/>
          <p:nvPr/>
        </p:nvSpPr>
        <p:spPr>
          <a:xfrm rot="4153508">
            <a:off x="7567868" y="1404888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7" name="Pfeil nach rechts 66"/>
          <p:cNvSpPr/>
          <p:nvPr/>
        </p:nvSpPr>
        <p:spPr>
          <a:xfrm rot="17306187">
            <a:off x="7852851" y="1389751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5875847" y="1523755"/>
            <a:ext cx="1917971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Blütenpflanzen 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(Aufbau – Frucht)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89" name="Rechteck 88"/>
          <p:cNvSpPr/>
          <p:nvPr/>
        </p:nvSpPr>
        <p:spPr>
          <a:xfrm>
            <a:off x="116999" y="5077150"/>
            <a:ext cx="627423" cy="108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Nutzpflanzen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1" name="Pfeil nach rechts 90"/>
          <p:cNvSpPr/>
          <p:nvPr/>
        </p:nvSpPr>
        <p:spPr>
          <a:xfrm rot="5141657">
            <a:off x="-71031" y="4814139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92" name="Pfeil nach rechts 91"/>
          <p:cNvSpPr/>
          <p:nvPr/>
        </p:nvSpPr>
        <p:spPr>
          <a:xfrm rot="16591779">
            <a:off x="244433" y="479317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95" name="Textfeld 94"/>
          <p:cNvSpPr txBox="1"/>
          <p:nvPr/>
        </p:nvSpPr>
        <p:spPr>
          <a:xfrm>
            <a:off x="2444" y="121121"/>
            <a:ext cx="1257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prstClr val="black"/>
                </a:solidFill>
              </a:rPr>
              <a:t>Klasse 5</a:t>
            </a:r>
            <a:r>
              <a:rPr lang="de-DE" sz="2000" b="1" dirty="0">
                <a:solidFill>
                  <a:prstClr val="black"/>
                </a:solidFill>
              </a:rPr>
              <a:t>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802865" y="121121"/>
            <a:ext cx="1224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b="1" dirty="0" smtClean="0">
                <a:solidFill>
                  <a:prstClr val="black"/>
                </a:solidFill>
              </a:rPr>
              <a:t>Beispiel 1</a:t>
            </a:r>
            <a:endParaRPr lang="de-DE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6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hteck 67"/>
          <p:cNvSpPr/>
          <p:nvPr/>
        </p:nvSpPr>
        <p:spPr>
          <a:xfrm>
            <a:off x="117000" y="1523755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>
                <a:solidFill>
                  <a:prstClr val="black"/>
                </a:solidFill>
              </a:rPr>
              <a:t>Kz</a:t>
            </a:r>
            <a:r>
              <a:rPr lang="de-DE" sz="1600" dirty="0">
                <a:solidFill>
                  <a:prstClr val="black"/>
                </a:solidFill>
              </a:rPr>
              <a:t>. </a:t>
            </a:r>
            <a:r>
              <a:rPr lang="de-DE" sz="1600" dirty="0" smtClean="0">
                <a:solidFill>
                  <a:prstClr val="black"/>
                </a:solidFill>
              </a:rPr>
              <a:t>Le-</a:t>
            </a:r>
            <a:r>
              <a:rPr lang="de-DE" sz="1600" dirty="0" err="1" smtClean="0">
                <a:solidFill>
                  <a:prstClr val="black"/>
                </a:solidFill>
              </a:rPr>
              <a:t>ben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657000" y="1523755"/>
            <a:ext cx="297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Säugetiere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627000" y="1523755"/>
            <a:ext cx="1080000" cy="10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>
                <a:solidFill>
                  <a:prstClr val="black"/>
                </a:solidFill>
              </a:rPr>
              <a:t>   </a:t>
            </a:r>
            <a:r>
              <a:rPr lang="de-DE" sz="1600" dirty="0">
                <a:solidFill>
                  <a:prstClr val="black"/>
                </a:solidFill>
              </a:rPr>
              <a:t>Fisch</a:t>
            </a:r>
            <a:r>
              <a:rPr lang="de-DE" dirty="0">
                <a:solidFill>
                  <a:prstClr val="black"/>
                </a:solidFill>
              </a:rPr>
              <a:t>e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4707000" y="1523755"/>
            <a:ext cx="1161144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Amphibien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4" name="Stern mit 7 Zacken 73"/>
          <p:cNvSpPr/>
          <p:nvPr/>
        </p:nvSpPr>
        <p:spPr>
          <a:xfrm>
            <a:off x="2719925" y="1883754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1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5" name="Stern mit 7 Zacken 74"/>
          <p:cNvSpPr/>
          <p:nvPr/>
        </p:nvSpPr>
        <p:spPr>
          <a:xfrm>
            <a:off x="4347641" y="2063755"/>
            <a:ext cx="270000" cy="359999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93" name="Rechteck 92"/>
          <p:cNvSpPr/>
          <p:nvPr/>
        </p:nvSpPr>
        <p:spPr>
          <a:xfrm>
            <a:off x="3029373" y="5067120"/>
            <a:ext cx="282512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Vögel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5854501" y="5068916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WT-</a:t>
            </a:r>
            <a:r>
              <a:rPr lang="de-DE" sz="1600" dirty="0" err="1" smtClean="0">
                <a:solidFill>
                  <a:prstClr val="black"/>
                </a:solidFill>
              </a:rPr>
              <a:t>Vgl</a:t>
            </a:r>
            <a:endParaRPr lang="de-DE" sz="1400" dirty="0">
              <a:solidFill>
                <a:prstClr val="black"/>
              </a:solidFill>
            </a:endParaRPr>
          </a:p>
        </p:txBody>
      </p:sp>
      <p:grpSp>
        <p:nvGrpSpPr>
          <p:cNvPr id="31" name="Gruppieren 30"/>
          <p:cNvGrpSpPr/>
          <p:nvPr/>
        </p:nvGrpSpPr>
        <p:grpSpPr>
          <a:xfrm>
            <a:off x="3190099" y="6201023"/>
            <a:ext cx="1561772" cy="646331"/>
            <a:chOff x="-814200" y="4143092"/>
            <a:chExt cx="2651580" cy="646331"/>
          </a:xfrm>
        </p:grpSpPr>
        <p:sp>
          <p:nvSpPr>
            <p:cNvPr id="45" name="Stern mit 7 Zacken 4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4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-442042" y="4143092"/>
              <a:ext cx="2279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Angepasstheiten LR Luft, z. B. Feder, Flügel, Flug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7" name="Rechteck 36"/>
          <p:cNvSpPr/>
          <p:nvPr/>
        </p:nvSpPr>
        <p:spPr>
          <a:xfrm>
            <a:off x="7238990" y="5067120"/>
            <a:ext cx="175209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Entwicklung des Menschen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6394914" y="5068916"/>
            <a:ext cx="84448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Blüten-</a:t>
            </a:r>
            <a:r>
              <a:rPr lang="de-DE" sz="1600" dirty="0" err="1" smtClean="0">
                <a:solidFill>
                  <a:prstClr val="black"/>
                </a:solidFill>
              </a:rPr>
              <a:t>pfl</a:t>
            </a:r>
            <a:r>
              <a:rPr lang="de-DE" sz="1600" dirty="0" smtClean="0">
                <a:solidFill>
                  <a:prstClr val="black"/>
                </a:solidFill>
              </a:rPr>
              <a:t>. II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(Familien)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43" name="Stern mit 7 Zacken 42"/>
          <p:cNvSpPr/>
          <p:nvPr/>
        </p:nvSpPr>
        <p:spPr>
          <a:xfrm>
            <a:off x="3700985" y="5411619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4" name="Rechteck 33"/>
          <p:cNvSpPr/>
          <p:nvPr/>
        </p:nvSpPr>
        <p:spPr>
          <a:xfrm>
            <a:off x="117000" y="4297363"/>
            <a:ext cx="8910000" cy="54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Energie effizient nutzen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35" name="Gerade Verbindung mit Pfeil 34"/>
          <p:cNvCxnSpPr/>
          <p:nvPr/>
        </p:nvCxnSpPr>
        <p:spPr>
          <a:xfrm>
            <a:off x="117000" y="4957169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uppieren 48"/>
          <p:cNvGrpSpPr/>
          <p:nvPr/>
        </p:nvGrpSpPr>
        <p:grpSpPr>
          <a:xfrm>
            <a:off x="4877912" y="6252840"/>
            <a:ext cx="836522" cy="502182"/>
            <a:chOff x="-814200" y="4193925"/>
            <a:chExt cx="1420248" cy="502182"/>
          </a:xfrm>
        </p:grpSpPr>
        <p:sp>
          <p:nvSpPr>
            <p:cNvPr id="50" name="Stern mit 7 Zacken 49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5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-404093" y="4234442"/>
              <a:ext cx="10101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Vogel-zug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3" name="Stern mit 7 Zacken 52"/>
          <p:cNvSpPr/>
          <p:nvPr/>
        </p:nvSpPr>
        <p:spPr>
          <a:xfrm>
            <a:off x="6124501" y="5787120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6</a:t>
            </a:r>
          </a:p>
        </p:txBody>
      </p:sp>
      <p:grpSp>
        <p:nvGrpSpPr>
          <p:cNvPr id="54" name="Gruppieren 53"/>
          <p:cNvGrpSpPr/>
          <p:nvPr/>
        </p:nvGrpSpPr>
        <p:grpSpPr>
          <a:xfrm>
            <a:off x="6112239" y="6233859"/>
            <a:ext cx="1707130" cy="360000"/>
            <a:chOff x="-814200" y="4193925"/>
            <a:chExt cx="2898370" cy="360000"/>
          </a:xfrm>
        </p:grpSpPr>
        <p:sp>
          <p:nvSpPr>
            <p:cNvPr id="55" name="Stern mit 7 Zacken 5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6</a:t>
              </a:r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-389145" y="4235425"/>
              <a:ext cx="24733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WT im Winter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2" name="Stern mit 7 Zacken 51"/>
          <p:cNvSpPr/>
          <p:nvPr/>
        </p:nvSpPr>
        <p:spPr>
          <a:xfrm>
            <a:off x="4906852" y="5411619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360" y="3733332"/>
            <a:ext cx="1281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</a:rPr>
              <a:t>Klasse 6: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29" name="Pfeil nach rechts 28"/>
          <p:cNvSpPr/>
          <p:nvPr/>
        </p:nvSpPr>
        <p:spPr>
          <a:xfrm rot="4153508">
            <a:off x="3893849" y="501927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3" name="Pfeil nach rechts 32"/>
          <p:cNvSpPr/>
          <p:nvPr/>
        </p:nvSpPr>
        <p:spPr>
          <a:xfrm rot="17306187">
            <a:off x="4248436" y="4989732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9" name="Pfeil nach rechts 38"/>
          <p:cNvSpPr/>
          <p:nvPr/>
        </p:nvSpPr>
        <p:spPr>
          <a:xfrm rot="4961913">
            <a:off x="5621913" y="483726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41" name="Pfeil nach rechts 40"/>
          <p:cNvSpPr/>
          <p:nvPr/>
        </p:nvSpPr>
        <p:spPr>
          <a:xfrm rot="16730750">
            <a:off x="5885301" y="483726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grpSp>
        <p:nvGrpSpPr>
          <p:cNvPr id="58" name="Gruppieren 57"/>
          <p:cNvGrpSpPr/>
          <p:nvPr/>
        </p:nvGrpSpPr>
        <p:grpSpPr>
          <a:xfrm>
            <a:off x="829507" y="2724024"/>
            <a:ext cx="2579792" cy="461665"/>
            <a:chOff x="-698688" y="4224867"/>
            <a:chExt cx="3439721" cy="461665"/>
          </a:xfrm>
        </p:grpSpPr>
        <p:sp>
          <p:nvSpPr>
            <p:cNvPr id="79" name="Stern mit 7 Zacken 78"/>
            <p:cNvSpPr/>
            <p:nvPr/>
          </p:nvSpPr>
          <p:spPr>
            <a:xfrm>
              <a:off x="-698688" y="4224867"/>
              <a:ext cx="360000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1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-218635" y="4224867"/>
              <a:ext cx="29596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Säuger im </a:t>
              </a:r>
              <a:r>
                <a:rPr lang="de-DE" sz="1200" dirty="0" smtClean="0">
                  <a:solidFill>
                    <a:prstClr val="black"/>
                  </a:solidFill>
                </a:rPr>
                <a:t>Winter: Winterschlaf, -ruhe (phänomenologisch)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9" name="Gruppieren 58"/>
          <p:cNvGrpSpPr/>
          <p:nvPr/>
        </p:nvGrpSpPr>
        <p:grpSpPr>
          <a:xfrm>
            <a:off x="3681573" y="2693083"/>
            <a:ext cx="1614600" cy="461665"/>
            <a:chOff x="516000" y="4193926"/>
            <a:chExt cx="2152800" cy="461665"/>
          </a:xfrm>
        </p:grpSpPr>
        <p:sp>
          <p:nvSpPr>
            <p:cNvPr id="77" name="Stern mit 7 Zacken 76"/>
            <p:cNvSpPr/>
            <p:nvPr/>
          </p:nvSpPr>
          <p:spPr>
            <a:xfrm>
              <a:off x="516000" y="4224867"/>
              <a:ext cx="324000" cy="360000"/>
            </a:xfrm>
            <a:prstGeom prst="star7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2</a:t>
              </a:r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840000" y="4193926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Fortpflanzung</a:t>
              </a:r>
            </a:p>
            <a:p>
              <a:r>
                <a:rPr lang="de-DE" sz="1200" dirty="0">
                  <a:solidFill>
                    <a:prstClr val="black"/>
                  </a:solidFill>
                </a:rPr>
                <a:t>Fische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61" name="Rechteck 60"/>
          <p:cNvSpPr/>
          <p:nvPr/>
        </p:nvSpPr>
        <p:spPr>
          <a:xfrm>
            <a:off x="118923" y="746605"/>
            <a:ext cx="6210000" cy="5400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Wasser – ein lebenswichtiger Stoff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328923" y="746605"/>
            <a:ext cx="2700000" cy="54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Material trennen – Umwelt schützen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63" name="Gerade Verbindung mit Pfeil 62"/>
          <p:cNvCxnSpPr/>
          <p:nvPr/>
        </p:nvCxnSpPr>
        <p:spPr>
          <a:xfrm>
            <a:off x="118923" y="1406411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feil nach rechts 63"/>
          <p:cNvSpPr/>
          <p:nvPr/>
        </p:nvSpPr>
        <p:spPr>
          <a:xfrm rot="4153508">
            <a:off x="3536986" y="1417830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5" name="Pfeil nach rechts 64"/>
          <p:cNvSpPr/>
          <p:nvPr/>
        </p:nvSpPr>
        <p:spPr>
          <a:xfrm rot="17600375">
            <a:off x="4000248" y="1393057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9" name="Rechteck 88"/>
          <p:cNvSpPr/>
          <p:nvPr/>
        </p:nvSpPr>
        <p:spPr>
          <a:xfrm>
            <a:off x="95264" y="5076384"/>
            <a:ext cx="627423" cy="108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Nutzpflanzen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1" name="Pfeil nach rechts 90"/>
          <p:cNvSpPr/>
          <p:nvPr/>
        </p:nvSpPr>
        <p:spPr>
          <a:xfrm rot="4983943">
            <a:off x="-78004" y="4733237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92" name="Pfeil nach rechts 91"/>
          <p:cNvSpPr/>
          <p:nvPr/>
        </p:nvSpPr>
        <p:spPr>
          <a:xfrm rot="16805249">
            <a:off x="199638" y="4733441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1" name="Textfeld 80"/>
          <p:cNvSpPr txBox="1"/>
          <p:nvPr/>
        </p:nvSpPr>
        <p:spPr>
          <a:xfrm>
            <a:off x="2444" y="121121"/>
            <a:ext cx="1257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prstClr val="black"/>
                </a:solidFill>
              </a:rPr>
              <a:t>Klasse 5</a:t>
            </a:r>
            <a:r>
              <a:rPr lang="de-DE" sz="2000" b="1" dirty="0">
                <a:solidFill>
                  <a:prstClr val="black"/>
                </a:solidFill>
              </a:rPr>
              <a:t>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82" name="Textfeld 81"/>
          <p:cNvSpPr txBox="1"/>
          <p:nvPr/>
        </p:nvSpPr>
        <p:spPr>
          <a:xfrm>
            <a:off x="7802865" y="121121"/>
            <a:ext cx="1224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b="1" dirty="0" smtClean="0">
                <a:solidFill>
                  <a:prstClr val="black"/>
                </a:solidFill>
              </a:rPr>
              <a:t>Beispiel 2</a:t>
            </a:r>
            <a:endParaRPr lang="de-DE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hteck 67"/>
          <p:cNvSpPr/>
          <p:nvPr/>
        </p:nvSpPr>
        <p:spPr>
          <a:xfrm>
            <a:off x="117000" y="1523755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>
                <a:solidFill>
                  <a:prstClr val="black"/>
                </a:solidFill>
              </a:rPr>
              <a:t>Kz</a:t>
            </a:r>
            <a:r>
              <a:rPr lang="de-DE" sz="1600" dirty="0">
                <a:solidFill>
                  <a:prstClr val="black"/>
                </a:solidFill>
              </a:rPr>
              <a:t>. </a:t>
            </a:r>
            <a:r>
              <a:rPr lang="de-DE" sz="1600" dirty="0" smtClean="0">
                <a:solidFill>
                  <a:prstClr val="black"/>
                </a:solidFill>
              </a:rPr>
              <a:t>Le-</a:t>
            </a:r>
            <a:r>
              <a:rPr lang="de-DE" sz="1600" dirty="0" err="1" smtClean="0">
                <a:solidFill>
                  <a:prstClr val="black"/>
                </a:solidFill>
              </a:rPr>
              <a:t>ben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657000" y="1523755"/>
            <a:ext cx="297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Säugetiere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627000" y="1523755"/>
            <a:ext cx="1080000" cy="10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>
                <a:solidFill>
                  <a:prstClr val="black"/>
                </a:solidFill>
              </a:rPr>
              <a:t>   </a:t>
            </a:r>
            <a:r>
              <a:rPr lang="de-DE" sz="1600" dirty="0">
                <a:solidFill>
                  <a:prstClr val="black"/>
                </a:solidFill>
              </a:rPr>
              <a:t>Fisch</a:t>
            </a:r>
            <a:r>
              <a:rPr lang="de-DE" dirty="0">
                <a:solidFill>
                  <a:prstClr val="black"/>
                </a:solidFill>
              </a:rPr>
              <a:t>e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4707000" y="1523755"/>
            <a:ext cx="1161144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Amphibien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2" name="Rechteck 71"/>
          <p:cNvSpPr/>
          <p:nvPr/>
        </p:nvSpPr>
        <p:spPr>
          <a:xfrm>
            <a:off x="5787000" y="1523755"/>
            <a:ext cx="108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Reptilien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8608725" y="1533085"/>
            <a:ext cx="420198" cy="108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lang="de-DE" sz="1100" dirty="0" smtClean="0">
                <a:solidFill>
                  <a:prstClr val="black"/>
                </a:solidFill>
              </a:rPr>
              <a:t>Re-gen-</a:t>
            </a:r>
            <a:endParaRPr lang="de-DE" sz="1100" dirty="0">
              <a:solidFill>
                <a:prstClr val="black"/>
              </a:solidFill>
            </a:endParaRPr>
          </a:p>
          <a:p>
            <a:r>
              <a:rPr lang="de-DE" sz="1100" dirty="0" err="1">
                <a:solidFill>
                  <a:prstClr val="black"/>
                </a:solidFill>
              </a:rPr>
              <a:t>wurm</a:t>
            </a:r>
            <a:endParaRPr lang="de-DE" sz="1100" dirty="0">
              <a:solidFill>
                <a:prstClr val="black"/>
              </a:solidFill>
            </a:endParaRPr>
          </a:p>
        </p:txBody>
      </p:sp>
      <p:sp>
        <p:nvSpPr>
          <p:cNvPr id="74" name="Stern mit 7 Zacken 73"/>
          <p:cNvSpPr/>
          <p:nvPr/>
        </p:nvSpPr>
        <p:spPr>
          <a:xfrm>
            <a:off x="2719925" y="1883754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1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5" name="Stern mit 7 Zacken 74"/>
          <p:cNvSpPr/>
          <p:nvPr/>
        </p:nvSpPr>
        <p:spPr>
          <a:xfrm>
            <a:off x="4347641" y="2063755"/>
            <a:ext cx="270000" cy="359999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76" name="Rechteck 75"/>
          <p:cNvSpPr/>
          <p:nvPr/>
        </p:nvSpPr>
        <p:spPr>
          <a:xfrm>
            <a:off x="723505" y="5076384"/>
            <a:ext cx="162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Insekten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93" name="Rechteck 92"/>
          <p:cNvSpPr/>
          <p:nvPr/>
        </p:nvSpPr>
        <p:spPr>
          <a:xfrm>
            <a:off x="3029373" y="5067120"/>
            <a:ext cx="282512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Vögel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5854501" y="5068916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WT-</a:t>
            </a:r>
            <a:r>
              <a:rPr lang="de-DE" sz="1600" dirty="0" err="1" smtClean="0">
                <a:solidFill>
                  <a:prstClr val="black"/>
                </a:solidFill>
              </a:rPr>
              <a:t>Vgl</a:t>
            </a:r>
            <a:endParaRPr lang="de-DE" sz="1400" dirty="0">
              <a:solidFill>
                <a:prstClr val="black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1790735" y="6300934"/>
            <a:ext cx="1523324" cy="461665"/>
            <a:chOff x="-1556133" y="4174034"/>
            <a:chExt cx="2031099" cy="461665"/>
          </a:xfrm>
        </p:grpSpPr>
        <p:sp>
          <p:nvSpPr>
            <p:cNvPr id="47" name="Stern mit 7 Zacken 46"/>
            <p:cNvSpPr/>
            <p:nvPr/>
          </p:nvSpPr>
          <p:spPr>
            <a:xfrm>
              <a:off x="-1556133" y="4193925"/>
              <a:ext cx="360000" cy="360000"/>
            </a:xfrm>
            <a:prstGeom prst="star7">
              <a:avLst/>
            </a:prstGeom>
            <a:solidFill>
              <a:srgbClr val="FF0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-1223868" y="4174034"/>
              <a:ext cx="169883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Untersuchung </a:t>
              </a:r>
              <a:r>
                <a:rPr lang="de-DE" sz="1200" dirty="0">
                  <a:solidFill>
                    <a:prstClr val="black"/>
                  </a:solidFill>
                </a:rPr>
                <a:t>Laubstreu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3190099" y="6201023"/>
            <a:ext cx="1561772" cy="646331"/>
            <a:chOff x="-814200" y="4143092"/>
            <a:chExt cx="2651580" cy="646331"/>
          </a:xfrm>
        </p:grpSpPr>
        <p:sp>
          <p:nvSpPr>
            <p:cNvPr id="45" name="Stern mit 7 Zacken 4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4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-442042" y="4143092"/>
              <a:ext cx="2279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Angepasstheiten LR Luft, z. B. Feder, Flügel, Flug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6" name="Rechteck 35"/>
          <p:cNvSpPr/>
          <p:nvPr/>
        </p:nvSpPr>
        <p:spPr>
          <a:xfrm>
            <a:off x="2354372" y="5068916"/>
            <a:ext cx="675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de-DE" sz="400" dirty="0">
              <a:solidFill>
                <a:prstClr val="black"/>
              </a:solidFill>
            </a:endParaRPr>
          </a:p>
          <a:p>
            <a:pPr algn="ctr"/>
            <a:r>
              <a:rPr lang="de-DE" dirty="0">
                <a:solidFill>
                  <a:prstClr val="black"/>
                </a:solidFill>
              </a:rPr>
              <a:t>WL</a:t>
            </a:r>
            <a:endParaRPr lang="de-DE" sz="1600" dirty="0">
              <a:solidFill>
                <a:prstClr val="black"/>
              </a:solidFill>
            </a:endParaRPr>
          </a:p>
          <a:p>
            <a:r>
              <a:rPr lang="de-DE" sz="1000" dirty="0">
                <a:solidFill>
                  <a:prstClr val="black"/>
                </a:solidFill>
              </a:rPr>
              <a:t>(Spinnen o.</a:t>
            </a:r>
          </a:p>
          <a:p>
            <a:r>
              <a:rPr lang="de-DE" sz="1000" dirty="0">
                <a:solidFill>
                  <a:prstClr val="black"/>
                </a:solidFill>
              </a:rPr>
              <a:t>Krebse …)</a:t>
            </a:r>
          </a:p>
        </p:txBody>
      </p:sp>
      <p:sp>
        <p:nvSpPr>
          <p:cNvPr id="37" name="Rechteck 36"/>
          <p:cNvSpPr/>
          <p:nvPr/>
        </p:nvSpPr>
        <p:spPr>
          <a:xfrm>
            <a:off x="7238990" y="5067120"/>
            <a:ext cx="175209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Entwicklung des Menschen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6394914" y="5068916"/>
            <a:ext cx="84448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Blüten-</a:t>
            </a:r>
            <a:r>
              <a:rPr lang="de-DE" sz="1600" dirty="0" err="1" smtClean="0">
                <a:solidFill>
                  <a:prstClr val="black"/>
                </a:solidFill>
              </a:rPr>
              <a:t>pfl</a:t>
            </a:r>
            <a:r>
              <a:rPr lang="de-DE" sz="1600" dirty="0" smtClean="0">
                <a:solidFill>
                  <a:prstClr val="black"/>
                </a:solidFill>
              </a:rPr>
              <a:t>. II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(Familien)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42" name="Stern mit 7 Zacken 41"/>
          <p:cNvSpPr/>
          <p:nvPr/>
        </p:nvSpPr>
        <p:spPr>
          <a:xfrm>
            <a:off x="2785229" y="5765131"/>
            <a:ext cx="270000" cy="359999"/>
          </a:xfrm>
          <a:prstGeom prst="star7">
            <a:avLst/>
          </a:prstGeom>
          <a:solidFill>
            <a:srgbClr val="FF0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43" name="Stern mit 7 Zacken 42"/>
          <p:cNvSpPr/>
          <p:nvPr/>
        </p:nvSpPr>
        <p:spPr>
          <a:xfrm>
            <a:off x="3700985" y="5411619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4" name="Rechteck 33"/>
          <p:cNvSpPr/>
          <p:nvPr/>
        </p:nvSpPr>
        <p:spPr>
          <a:xfrm>
            <a:off x="117000" y="4297363"/>
            <a:ext cx="8910000" cy="54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Energie effizient nutzen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35" name="Gerade Verbindung mit Pfeil 34"/>
          <p:cNvCxnSpPr/>
          <p:nvPr/>
        </p:nvCxnSpPr>
        <p:spPr>
          <a:xfrm>
            <a:off x="117000" y="4957169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uppieren 48"/>
          <p:cNvGrpSpPr/>
          <p:nvPr/>
        </p:nvGrpSpPr>
        <p:grpSpPr>
          <a:xfrm>
            <a:off x="4877912" y="6252840"/>
            <a:ext cx="836522" cy="502182"/>
            <a:chOff x="-814200" y="4193925"/>
            <a:chExt cx="1420248" cy="502182"/>
          </a:xfrm>
        </p:grpSpPr>
        <p:sp>
          <p:nvSpPr>
            <p:cNvPr id="50" name="Stern mit 7 Zacken 49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5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-404093" y="4234442"/>
              <a:ext cx="10101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Vogel-zug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3" name="Stern mit 7 Zacken 52"/>
          <p:cNvSpPr/>
          <p:nvPr/>
        </p:nvSpPr>
        <p:spPr>
          <a:xfrm>
            <a:off x="6124501" y="5787120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6</a:t>
            </a:r>
          </a:p>
        </p:txBody>
      </p:sp>
      <p:grpSp>
        <p:nvGrpSpPr>
          <p:cNvPr id="54" name="Gruppieren 53"/>
          <p:cNvGrpSpPr/>
          <p:nvPr/>
        </p:nvGrpSpPr>
        <p:grpSpPr>
          <a:xfrm>
            <a:off x="6112239" y="6233859"/>
            <a:ext cx="1707130" cy="360000"/>
            <a:chOff x="-814200" y="4193925"/>
            <a:chExt cx="2898370" cy="360000"/>
          </a:xfrm>
        </p:grpSpPr>
        <p:sp>
          <p:nvSpPr>
            <p:cNvPr id="55" name="Stern mit 7 Zacken 5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6</a:t>
              </a:r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-389145" y="4235425"/>
              <a:ext cx="24733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WT im Winter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2" name="Stern mit 7 Zacken 51"/>
          <p:cNvSpPr/>
          <p:nvPr/>
        </p:nvSpPr>
        <p:spPr>
          <a:xfrm>
            <a:off x="4906852" y="5411619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360" y="3733332"/>
            <a:ext cx="1281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</a:rPr>
              <a:t>Klasse 6: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29" name="Pfeil nach rechts 28"/>
          <p:cNvSpPr/>
          <p:nvPr/>
        </p:nvSpPr>
        <p:spPr>
          <a:xfrm rot="4153508">
            <a:off x="3893849" y="501927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3" name="Pfeil nach rechts 32"/>
          <p:cNvSpPr/>
          <p:nvPr/>
        </p:nvSpPr>
        <p:spPr>
          <a:xfrm rot="17306187">
            <a:off x="4248436" y="4989732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9" name="Pfeil nach rechts 38"/>
          <p:cNvSpPr/>
          <p:nvPr/>
        </p:nvSpPr>
        <p:spPr>
          <a:xfrm rot="4961913">
            <a:off x="5621913" y="483726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41" name="Pfeil nach rechts 40"/>
          <p:cNvSpPr/>
          <p:nvPr/>
        </p:nvSpPr>
        <p:spPr>
          <a:xfrm rot="16730750">
            <a:off x="5885301" y="483726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grpSp>
        <p:nvGrpSpPr>
          <p:cNvPr id="58" name="Gruppieren 57"/>
          <p:cNvGrpSpPr/>
          <p:nvPr/>
        </p:nvGrpSpPr>
        <p:grpSpPr>
          <a:xfrm>
            <a:off x="829507" y="2724024"/>
            <a:ext cx="2579792" cy="461665"/>
            <a:chOff x="-698688" y="4224867"/>
            <a:chExt cx="3439721" cy="461665"/>
          </a:xfrm>
        </p:grpSpPr>
        <p:sp>
          <p:nvSpPr>
            <p:cNvPr id="79" name="Stern mit 7 Zacken 78"/>
            <p:cNvSpPr/>
            <p:nvPr/>
          </p:nvSpPr>
          <p:spPr>
            <a:xfrm>
              <a:off x="-698688" y="4224867"/>
              <a:ext cx="360000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1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-218635" y="4224867"/>
              <a:ext cx="29596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Säuger im </a:t>
              </a:r>
              <a:r>
                <a:rPr lang="de-DE" sz="1200" dirty="0" smtClean="0">
                  <a:solidFill>
                    <a:prstClr val="black"/>
                  </a:solidFill>
                </a:rPr>
                <a:t>Winter: Winterschlaf, -ruhe (phänomenologisch)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9" name="Gruppieren 58"/>
          <p:cNvGrpSpPr/>
          <p:nvPr/>
        </p:nvGrpSpPr>
        <p:grpSpPr>
          <a:xfrm>
            <a:off x="3681573" y="2693083"/>
            <a:ext cx="1614600" cy="461665"/>
            <a:chOff x="516000" y="4193926"/>
            <a:chExt cx="2152800" cy="461665"/>
          </a:xfrm>
        </p:grpSpPr>
        <p:sp>
          <p:nvSpPr>
            <p:cNvPr id="77" name="Stern mit 7 Zacken 76"/>
            <p:cNvSpPr/>
            <p:nvPr/>
          </p:nvSpPr>
          <p:spPr>
            <a:xfrm>
              <a:off x="516000" y="4224867"/>
              <a:ext cx="324000" cy="360000"/>
            </a:xfrm>
            <a:prstGeom prst="star7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2</a:t>
              </a:r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840000" y="4193926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Fortpflanzung</a:t>
              </a:r>
            </a:p>
            <a:p>
              <a:r>
                <a:rPr lang="de-DE" sz="1200" dirty="0">
                  <a:solidFill>
                    <a:prstClr val="black"/>
                  </a:solidFill>
                </a:rPr>
                <a:t>Fische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61" name="Rechteck 60"/>
          <p:cNvSpPr/>
          <p:nvPr/>
        </p:nvSpPr>
        <p:spPr>
          <a:xfrm>
            <a:off x="118923" y="746605"/>
            <a:ext cx="6210000" cy="5400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Wasser – ein lebenswichtiger Stoff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328923" y="746605"/>
            <a:ext cx="2700000" cy="54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Material trennen – Umwelt schützen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63" name="Gerade Verbindung mit Pfeil 62"/>
          <p:cNvCxnSpPr/>
          <p:nvPr/>
        </p:nvCxnSpPr>
        <p:spPr>
          <a:xfrm>
            <a:off x="118923" y="1406411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feil nach rechts 63"/>
          <p:cNvSpPr/>
          <p:nvPr/>
        </p:nvSpPr>
        <p:spPr>
          <a:xfrm rot="4153508">
            <a:off x="3536986" y="1417830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5" name="Pfeil nach rechts 64"/>
          <p:cNvSpPr/>
          <p:nvPr/>
        </p:nvSpPr>
        <p:spPr>
          <a:xfrm rot="17600375">
            <a:off x="4000248" y="1393057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7" name="Pfeil nach rechts 66"/>
          <p:cNvSpPr/>
          <p:nvPr/>
        </p:nvSpPr>
        <p:spPr>
          <a:xfrm rot="16576670">
            <a:off x="8530318" y="1264491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6870661" y="1523755"/>
            <a:ext cx="173378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Blütenpflanzen 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(Aufbau – Frucht)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89" name="Rechteck 88"/>
          <p:cNvSpPr/>
          <p:nvPr/>
        </p:nvSpPr>
        <p:spPr>
          <a:xfrm>
            <a:off x="95264" y="5076384"/>
            <a:ext cx="627423" cy="108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Nutzpflanzen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1" name="Pfeil nach rechts 90"/>
          <p:cNvSpPr/>
          <p:nvPr/>
        </p:nvSpPr>
        <p:spPr>
          <a:xfrm rot="4983943">
            <a:off x="-78004" y="4733237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92" name="Pfeil nach rechts 91"/>
          <p:cNvSpPr/>
          <p:nvPr/>
        </p:nvSpPr>
        <p:spPr>
          <a:xfrm rot="16805249">
            <a:off x="199638" y="4733441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6" name="Pfeil nach rechts 65"/>
          <p:cNvSpPr/>
          <p:nvPr/>
        </p:nvSpPr>
        <p:spPr>
          <a:xfrm rot="5024039">
            <a:off x="8332106" y="1277845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1" name="Textfeld 80"/>
          <p:cNvSpPr txBox="1"/>
          <p:nvPr/>
        </p:nvSpPr>
        <p:spPr>
          <a:xfrm>
            <a:off x="2444" y="121121"/>
            <a:ext cx="1257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prstClr val="black"/>
                </a:solidFill>
              </a:rPr>
              <a:t>Klasse 5</a:t>
            </a:r>
            <a:r>
              <a:rPr lang="de-DE" sz="2000" b="1" dirty="0">
                <a:solidFill>
                  <a:prstClr val="black"/>
                </a:solidFill>
              </a:rPr>
              <a:t>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802865" y="121121"/>
            <a:ext cx="1224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b="1" dirty="0" smtClean="0">
                <a:solidFill>
                  <a:prstClr val="black"/>
                </a:solidFill>
              </a:rPr>
              <a:t>Beispiel 2</a:t>
            </a:r>
            <a:endParaRPr lang="de-DE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37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hteck 93"/>
          <p:cNvSpPr/>
          <p:nvPr/>
        </p:nvSpPr>
        <p:spPr>
          <a:xfrm>
            <a:off x="752126" y="5069217"/>
            <a:ext cx="1402205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Insekten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68" name="Rechteck 67"/>
          <p:cNvSpPr/>
          <p:nvPr/>
        </p:nvSpPr>
        <p:spPr>
          <a:xfrm>
            <a:off x="124703" y="1523755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>
                <a:solidFill>
                  <a:prstClr val="black"/>
                </a:solidFill>
              </a:rPr>
              <a:t>Kz</a:t>
            </a:r>
            <a:r>
              <a:rPr lang="de-DE" sz="1600" dirty="0">
                <a:solidFill>
                  <a:prstClr val="black"/>
                </a:solidFill>
              </a:rPr>
              <a:t>. </a:t>
            </a:r>
            <a:r>
              <a:rPr lang="de-DE" sz="1600" dirty="0" smtClean="0">
                <a:solidFill>
                  <a:prstClr val="black"/>
                </a:solidFill>
              </a:rPr>
              <a:t>Le-</a:t>
            </a:r>
            <a:r>
              <a:rPr lang="de-DE" sz="1600" dirty="0" err="1" smtClean="0">
                <a:solidFill>
                  <a:prstClr val="black"/>
                </a:solidFill>
              </a:rPr>
              <a:t>ben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664703" y="1523755"/>
            <a:ext cx="297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Säugetiere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634703" y="1523755"/>
            <a:ext cx="1080000" cy="10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>
                <a:solidFill>
                  <a:prstClr val="black"/>
                </a:solidFill>
              </a:rPr>
              <a:t>   </a:t>
            </a:r>
            <a:r>
              <a:rPr lang="de-DE" sz="1600" dirty="0">
                <a:solidFill>
                  <a:prstClr val="black"/>
                </a:solidFill>
              </a:rPr>
              <a:t>Fisch</a:t>
            </a:r>
            <a:r>
              <a:rPr lang="de-DE" dirty="0">
                <a:solidFill>
                  <a:prstClr val="black"/>
                </a:solidFill>
              </a:rPr>
              <a:t>e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4714703" y="1523755"/>
            <a:ext cx="1161144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Amphibien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72" name="Rechteck 71"/>
          <p:cNvSpPr/>
          <p:nvPr/>
        </p:nvSpPr>
        <p:spPr>
          <a:xfrm>
            <a:off x="2154331" y="5068916"/>
            <a:ext cx="108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Reptilien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7779031" y="1523755"/>
            <a:ext cx="540000" cy="108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lang="de-DE" sz="1400" dirty="0" smtClean="0">
                <a:solidFill>
                  <a:prstClr val="black"/>
                </a:solidFill>
              </a:rPr>
              <a:t>Regen</a:t>
            </a:r>
            <a:r>
              <a:rPr lang="de-DE" sz="400" dirty="0" smtClean="0">
                <a:solidFill>
                  <a:prstClr val="black"/>
                </a:solidFill>
              </a:rPr>
              <a:t>-</a:t>
            </a:r>
            <a:endParaRPr lang="de-DE" sz="400" dirty="0">
              <a:solidFill>
                <a:prstClr val="black"/>
              </a:solidFill>
            </a:endParaRPr>
          </a:p>
          <a:p>
            <a:r>
              <a:rPr lang="de-DE" sz="1400" dirty="0" err="1">
                <a:solidFill>
                  <a:prstClr val="black"/>
                </a:solidFill>
              </a:rPr>
              <a:t>wurm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74" name="Stern mit 7 Zacken 73"/>
          <p:cNvSpPr/>
          <p:nvPr/>
        </p:nvSpPr>
        <p:spPr>
          <a:xfrm>
            <a:off x="2787426" y="1883754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1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75" name="Stern mit 7 Zacken 74"/>
          <p:cNvSpPr/>
          <p:nvPr/>
        </p:nvSpPr>
        <p:spPr>
          <a:xfrm>
            <a:off x="4415142" y="2063755"/>
            <a:ext cx="270000" cy="359999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93" name="Rechteck 92"/>
          <p:cNvSpPr/>
          <p:nvPr/>
        </p:nvSpPr>
        <p:spPr>
          <a:xfrm>
            <a:off x="3234331" y="5067120"/>
            <a:ext cx="2620169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Vögel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5854501" y="5068916"/>
            <a:ext cx="54000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WT-</a:t>
            </a:r>
            <a:r>
              <a:rPr lang="de-DE" sz="1600" dirty="0" err="1" smtClean="0">
                <a:solidFill>
                  <a:prstClr val="black"/>
                </a:solidFill>
              </a:rPr>
              <a:t>Vgl</a:t>
            </a:r>
            <a:endParaRPr lang="de-DE" sz="1400" dirty="0">
              <a:solidFill>
                <a:prstClr val="black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1790735" y="6300934"/>
            <a:ext cx="1523324" cy="461665"/>
            <a:chOff x="-1556133" y="4174034"/>
            <a:chExt cx="2031099" cy="461665"/>
          </a:xfrm>
        </p:grpSpPr>
        <p:sp>
          <p:nvSpPr>
            <p:cNvPr id="47" name="Stern mit 7 Zacken 46"/>
            <p:cNvSpPr/>
            <p:nvPr/>
          </p:nvSpPr>
          <p:spPr>
            <a:xfrm>
              <a:off x="-1556133" y="4193925"/>
              <a:ext cx="360000" cy="360000"/>
            </a:xfrm>
            <a:prstGeom prst="star7">
              <a:avLst/>
            </a:prstGeom>
            <a:solidFill>
              <a:srgbClr val="FF0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3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-1223868" y="4174034"/>
              <a:ext cx="169883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Untersuchung </a:t>
              </a:r>
              <a:r>
                <a:rPr lang="de-DE" sz="1200" dirty="0">
                  <a:solidFill>
                    <a:prstClr val="black"/>
                  </a:solidFill>
                </a:rPr>
                <a:t>Laubstreu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3190099" y="6201023"/>
            <a:ext cx="1561772" cy="646331"/>
            <a:chOff x="-814200" y="4143092"/>
            <a:chExt cx="2651580" cy="646331"/>
          </a:xfrm>
        </p:grpSpPr>
        <p:sp>
          <p:nvSpPr>
            <p:cNvPr id="45" name="Stern mit 7 Zacken 4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4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-442042" y="4143092"/>
              <a:ext cx="2279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Angepasstheiten LR Luft, z. B. Feder, Flügel, Flug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6" name="Rechteck 35"/>
          <p:cNvSpPr/>
          <p:nvPr/>
        </p:nvSpPr>
        <p:spPr>
          <a:xfrm>
            <a:off x="8336587" y="1523755"/>
            <a:ext cx="692335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de-DE" sz="400" dirty="0">
              <a:solidFill>
                <a:prstClr val="black"/>
              </a:solidFill>
            </a:endParaRPr>
          </a:p>
          <a:p>
            <a:pPr algn="ctr"/>
            <a:r>
              <a:rPr lang="de-DE" dirty="0">
                <a:solidFill>
                  <a:prstClr val="black"/>
                </a:solidFill>
              </a:rPr>
              <a:t>WL</a:t>
            </a:r>
            <a:endParaRPr lang="de-DE" sz="1600" dirty="0">
              <a:solidFill>
                <a:prstClr val="black"/>
              </a:solidFill>
            </a:endParaRPr>
          </a:p>
          <a:p>
            <a:r>
              <a:rPr lang="de-DE" sz="1000" dirty="0">
                <a:solidFill>
                  <a:prstClr val="black"/>
                </a:solidFill>
              </a:rPr>
              <a:t>(Spinnen o.</a:t>
            </a:r>
          </a:p>
          <a:p>
            <a:r>
              <a:rPr lang="de-DE" sz="1000" dirty="0">
                <a:solidFill>
                  <a:prstClr val="black"/>
                </a:solidFill>
              </a:rPr>
              <a:t>Krebse …)</a:t>
            </a:r>
          </a:p>
        </p:txBody>
      </p:sp>
      <p:sp>
        <p:nvSpPr>
          <p:cNvPr id="37" name="Rechteck 36"/>
          <p:cNvSpPr/>
          <p:nvPr/>
        </p:nvSpPr>
        <p:spPr>
          <a:xfrm>
            <a:off x="7238990" y="5067120"/>
            <a:ext cx="1752090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Entwicklung des Menschen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6394914" y="5068916"/>
            <a:ext cx="844488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Blüten-</a:t>
            </a:r>
            <a:r>
              <a:rPr lang="de-DE" sz="1600" dirty="0" err="1" smtClean="0">
                <a:solidFill>
                  <a:prstClr val="black"/>
                </a:solidFill>
              </a:rPr>
              <a:t>pfl</a:t>
            </a:r>
            <a:r>
              <a:rPr lang="de-DE" sz="1600" dirty="0" smtClean="0">
                <a:solidFill>
                  <a:prstClr val="black"/>
                </a:solidFill>
              </a:rPr>
              <a:t>. II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(Familien)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42" name="Stern mit 7 Zacken 41"/>
          <p:cNvSpPr/>
          <p:nvPr/>
        </p:nvSpPr>
        <p:spPr>
          <a:xfrm>
            <a:off x="1856643" y="5797150"/>
            <a:ext cx="270000" cy="359999"/>
          </a:xfrm>
          <a:prstGeom prst="star7">
            <a:avLst/>
          </a:prstGeom>
          <a:solidFill>
            <a:srgbClr val="FF0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43" name="Stern mit 7 Zacken 42"/>
          <p:cNvSpPr/>
          <p:nvPr/>
        </p:nvSpPr>
        <p:spPr>
          <a:xfrm>
            <a:off x="3700985" y="5411619"/>
            <a:ext cx="270000" cy="359999"/>
          </a:xfrm>
          <a:prstGeom prst="star7">
            <a:avLst/>
          </a:prstGeom>
          <a:solidFill>
            <a:srgbClr val="FFC000">
              <a:alpha val="50196"/>
            </a:srgb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4" name="Rechteck 33"/>
          <p:cNvSpPr/>
          <p:nvPr/>
        </p:nvSpPr>
        <p:spPr>
          <a:xfrm>
            <a:off x="117000" y="4297363"/>
            <a:ext cx="8910000" cy="54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Energie effizient nutzen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35" name="Gerade Verbindung mit Pfeil 34"/>
          <p:cNvCxnSpPr/>
          <p:nvPr/>
        </p:nvCxnSpPr>
        <p:spPr>
          <a:xfrm>
            <a:off x="117000" y="4957169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uppieren 48"/>
          <p:cNvGrpSpPr/>
          <p:nvPr/>
        </p:nvGrpSpPr>
        <p:grpSpPr>
          <a:xfrm>
            <a:off x="4877912" y="6252840"/>
            <a:ext cx="836522" cy="502182"/>
            <a:chOff x="-814200" y="4193925"/>
            <a:chExt cx="1420248" cy="502182"/>
          </a:xfrm>
        </p:grpSpPr>
        <p:sp>
          <p:nvSpPr>
            <p:cNvPr id="50" name="Stern mit 7 Zacken 49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5</a:t>
              </a: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-404093" y="4234442"/>
              <a:ext cx="10101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Vogel-zug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3" name="Stern mit 7 Zacken 52"/>
          <p:cNvSpPr/>
          <p:nvPr/>
        </p:nvSpPr>
        <p:spPr>
          <a:xfrm>
            <a:off x="6124501" y="5787120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6</a:t>
            </a:r>
          </a:p>
        </p:txBody>
      </p:sp>
      <p:grpSp>
        <p:nvGrpSpPr>
          <p:cNvPr id="54" name="Gruppieren 53"/>
          <p:cNvGrpSpPr/>
          <p:nvPr/>
        </p:nvGrpSpPr>
        <p:grpSpPr>
          <a:xfrm>
            <a:off x="6112239" y="6233859"/>
            <a:ext cx="1707130" cy="360000"/>
            <a:chOff x="-814200" y="4193925"/>
            <a:chExt cx="2898370" cy="360000"/>
          </a:xfrm>
        </p:grpSpPr>
        <p:sp>
          <p:nvSpPr>
            <p:cNvPr id="55" name="Stern mit 7 Zacken 54"/>
            <p:cNvSpPr/>
            <p:nvPr/>
          </p:nvSpPr>
          <p:spPr>
            <a:xfrm>
              <a:off x="-814200" y="4193925"/>
              <a:ext cx="458407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6</a:t>
              </a:r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-389145" y="4235425"/>
              <a:ext cx="24733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prstClr val="black"/>
                  </a:solidFill>
                </a:rPr>
                <a:t>WT im Winter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52" name="Stern mit 7 Zacken 51"/>
          <p:cNvSpPr/>
          <p:nvPr/>
        </p:nvSpPr>
        <p:spPr>
          <a:xfrm>
            <a:off x="4906852" y="5411619"/>
            <a:ext cx="270000" cy="360000"/>
          </a:xfrm>
          <a:prstGeom prst="star7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360" y="3733332"/>
            <a:ext cx="1281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</a:rPr>
              <a:t>Klasse 6: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29" name="Pfeil nach rechts 28"/>
          <p:cNvSpPr/>
          <p:nvPr/>
        </p:nvSpPr>
        <p:spPr>
          <a:xfrm rot="4153508">
            <a:off x="3982104" y="4982547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3" name="Pfeil nach rechts 32"/>
          <p:cNvSpPr/>
          <p:nvPr/>
        </p:nvSpPr>
        <p:spPr>
          <a:xfrm rot="17306187">
            <a:off x="4336691" y="4953006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9" name="Pfeil nach rechts 38"/>
          <p:cNvSpPr/>
          <p:nvPr/>
        </p:nvSpPr>
        <p:spPr>
          <a:xfrm rot="4153508">
            <a:off x="5520189" y="483726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41" name="Pfeil nach rechts 40"/>
          <p:cNvSpPr/>
          <p:nvPr/>
        </p:nvSpPr>
        <p:spPr>
          <a:xfrm rot="17306187">
            <a:off x="5966984" y="4825841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grpSp>
        <p:nvGrpSpPr>
          <p:cNvPr id="58" name="Gruppieren 57"/>
          <p:cNvGrpSpPr/>
          <p:nvPr/>
        </p:nvGrpSpPr>
        <p:grpSpPr>
          <a:xfrm>
            <a:off x="829507" y="2724024"/>
            <a:ext cx="2579792" cy="461665"/>
            <a:chOff x="-698688" y="4224867"/>
            <a:chExt cx="3439721" cy="461665"/>
          </a:xfrm>
        </p:grpSpPr>
        <p:sp>
          <p:nvSpPr>
            <p:cNvPr id="79" name="Stern mit 7 Zacken 78"/>
            <p:cNvSpPr/>
            <p:nvPr/>
          </p:nvSpPr>
          <p:spPr>
            <a:xfrm>
              <a:off x="-698688" y="4224867"/>
              <a:ext cx="360000" cy="360000"/>
            </a:xfrm>
            <a:prstGeom prst="star7">
              <a:avLst/>
            </a:prstGeom>
            <a:solidFill>
              <a:srgbClr val="FFC000">
                <a:alpha val="50196"/>
              </a:srgb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1</a:t>
              </a:r>
              <a:endParaRPr lang="de-DE" dirty="0">
                <a:solidFill>
                  <a:prstClr val="black"/>
                </a:solidFill>
              </a:endParaRPr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-218635" y="4224867"/>
              <a:ext cx="29596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Säuger im </a:t>
              </a:r>
              <a:r>
                <a:rPr lang="de-DE" sz="1200" dirty="0" smtClean="0">
                  <a:solidFill>
                    <a:prstClr val="black"/>
                  </a:solidFill>
                </a:rPr>
                <a:t>Winter: Winterschlaf, -ruhe (phänomenologisch)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9" name="Gruppieren 58"/>
          <p:cNvGrpSpPr/>
          <p:nvPr/>
        </p:nvGrpSpPr>
        <p:grpSpPr>
          <a:xfrm>
            <a:off x="3681573" y="2693083"/>
            <a:ext cx="1614600" cy="461665"/>
            <a:chOff x="516000" y="4193926"/>
            <a:chExt cx="2152800" cy="461665"/>
          </a:xfrm>
        </p:grpSpPr>
        <p:sp>
          <p:nvSpPr>
            <p:cNvPr id="77" name="Stern mit 7 Zacken 76"/>
            <p:cNvSpPr/>
            <p:nvPr/>
          </p:nvSpPr>
          <p:spPr>
            <a:xfrm>
              <a:off x="516000" y="4224867"/>
              <a:ext cx="324000" cy="360000"/>
            </a:xfrm>
            <a:prstGeom prst="star7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prstClr val="black"/>
                  </a:solidFill>
                </a:rPr>
                <a:t>2</a:t>
              </a:r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840000" y="4193926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prstClr val="black"/>
                  </a:solidFill>
                </a:rPr>
                <a:t>Fortpflanzung</a:t>
              </a:r>
            </a:p>
            <a:p>
              <a:r>
                <a:rPr lang="de-DE" sz="1200" dirty="0">
                  <a:solidFill>
                    <a:prstClr val="black"/>
                  </a:solidFill>
                </a:rPr>
                <a:t>Fische</a:t>
              </a:r>
              <a:endParaRPr lang="de-DE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61" name="Rechteck 60"/>
          <p:cNvSpPr/>
          <p:nvPr/>
        </p:nvSpPr>
        <p:spPr>
          <a:xfrm>
            <a:off x="118923" y="746605"/>
            <a:ext cx="6210000" cy="5400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Wasser – ein lebenswichtiger Stoff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328923" y="746605"/>
            <a:ext cx="2700000" cy="540000"/>
          </a:xfrm>
          <a:prstGeom prst="rect">
            <a:avLst/>
          </a:prstGeom>
          <a:solidFill>
            <a:srgbClr val="FF0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Material trennen – Umwelt schützen</a:t>
            </a:r>
            <a:endParaRPr lang="de-DE" sz="1600" dirty="0">
              <a:solidFill>
                <a:prstClr val="black"/>
              </a:solidFill>
            </a:endParaRPr>
          </a:p>
        </p:txBody>
      </p:sp>
      <p:cxnSp>
        <p:nvCxnSpPr>
          <p:cNvPr id="63" name="Gerade Verbindung mit Pfeil 62"/>
          <p:cNvCxnSpPr/>
          <p:nvPr/>
        </p:nvCxnSpPr>
        <p:spPr>
          <a:xfrm>
            <a:off x="118923" y="1406411"/>
            <a:ext cx="8910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feil nach rechts 63"/>
          <p:cNvSpPr/>
          <p:nvPr/>
        </p:nvSpPr>
        <p:spPr>
          <a:xfrm rot="4153508">
            <a:off x="3536986" y="1417830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5" name="Pfeil nach rechts 64"/>
          <p:cNvSpPr/>
          <p:nvPr/>
        </p:nvSpPr>
        <p:spPr>
          <a:xfrm rot="17600375">
            <a:off x="4000248" y="1393057"/>
            <a:ext cx="723875" cy="24828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6" name="Pfeil nach rechts 65"/>
          <p:cNvSpPr/>
          <p:nvPr/>
        </p:nvSpPr>
        <p:spPr>
          <a:xfrm rot="4153508">
            <a:off x="7567868" y="1404888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7" name="Pfeil nach rechts 66"/>
          <p:cNvSpPr/>
          <p:nvPr/>
        </p:nvSpPr>
        <p:spPr>
          <a:xfrm rot="17306187">
            <a:off x="7852851" y="1389751"/>
            <a:ext cx="723875" cy="2482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5875847" y="1523755"/>
            <a:ext cx="1917971" cy="1080000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prstClr val="black"/>
                </a:solidFill>
              </a:rPr>
              <a:t>Blütenpflanzen I</a:t>
            </a:r>
          </a:p>
          <a:p>
            <a:pPr algn="ctr"/>
            <a:r>
              <a:rPr lang="de-DE" sz="1200" dirty="0" smtClean="0">
                <a:solidFill>
                  <a:prstClr val="black"/>
                </a:solidFill>
              </a:rPr>
              <a:t>(Aufbau – Frucht)</a:t>
            </a: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89" name="Rechteck 88"/>
          <p:cNvSpPr/>
          <p:nvPr/>
        </p:nvSpPr>
        <p:spPr>
          <a:xfrm>
            <a:off x="116999" y="5077150"/>
            <a:ext cx="627423" cy="1080000"/>
          </a:xfrm>
          <a:prstGeom prst="rect">
            <a:avLst/>
          </a:prstGeom>
          <a:solidFill>
            <a:srgbClr val="FFC000">
              <a:alpha val="50196"/>
            </a:srgb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prstClr val="black"/>
                </a:solidFill>
              </a:rPr>
              <a:t>Nutzpflanzen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91" name="Pfeil nach rechts 90"/>
          <p:cNvSpPr/>
          <p:nvPr/>
        </p:nvSpPr>
        <p:spPr>
          <a:xfrm rot="5141657">
            <a:off x="-71031" y="4814139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92" name="Pfeil nach rechts 91"/>
          <p:cNvSpPr/>
          <p:nvPr/>
        </p:nvSpPr>
        <p:spPr>
          <a:xfrm rot="16591779">
            <a:off x="244433" y="4793173"/>
            <a:ext cx="723875" cy="248288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95" name="Textfeld 94"/>
          <p:cNvSpPr txBox="1"/>
          <p:nvPr/>
        </p:nvSpPr>
        <p:spPr>
          <a:xfrm>
            <a:off x="2444" y="121121"/>
            <a:ext cx="1257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prstClr val="black"/>
                </a:solidFill>
              </a:rPr>
              <a:t>Klasse 5</a:t>
            </a:r>
            <a:r>
              <a:rPr lang="de-DE" sz="2000" b="1" dirty="0">
                <a:solidFill>
                  <a:prstClr val="black"/>
                </a:solidFill>
              </a:rPr>
              <a:t>:</a:t>
            </a:r>
            <a:endParaRPr lang="de-DE" sz="2000" b="1" dirty="0">
              <a:solidFill>
                <a:prstClr val="black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802865" y="121121"/>
            <a:ext cx="1224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b="1" dirty="0" smtClean="0">
                <a:solidFill>
                  <a:prstClr val="black"/>
                </a:solidFill>
              </a:rPr>
              <a:t>Beispiel 1</a:t>
            </a:r>
            <a:endParaRPr lang="de-DE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</Words>
  <Application>Microsoft Office PowerPoint</Application>
  <PresentationFormat>Bildschirmpräsentation (4:3)</PresentationFormat>
  <Paragraphs>201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9" baseType="lpstr">
      <vt:lpstr>Larissa</vt:lpstr>
      <vt:lpstr>Office Theme</vt:lpstr>
      <vt:lpstr>Gelenkstellen  zwischen Biologie und 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Gelenkstellen  zwischen Biologie und NT</dc:title>
  <dc:creator>TA</dc:creator>
  <cp:lastModifiedBy>TA</cp:lastModifiedBy>
  <cp:revision>16</cp:revision>
  <dcterms:created xsi:type="dcterms:W3CDTF">2017-02-02T15:12:00Z</dcterms:created>
  <dcterms:modified xsi:type="dcterms:W3CDTF">2017-02-02T17:02:29Z</dcterms:modified>
</cp:coreProperties>
</file>