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2" r:id="rId2"/>
    <p:sldId id="372" r:id="rId3"/>
    <p:sldId id="378" r:id="rId4"/>
    <p:sldId id="371" r:id="rId5"/>
    <p:sldId id="379" r:id="rId6"/>
    <p:sldId id="380" r:id="rId7"/>
    <p:sldId id="381" r:id="rId8"/>
    <p:sldId id="306" r:id="rId9"/>
  </p:sldIdLst>
  <p:sldSz cx="12192000" cy="6858000"/>
  <p:notesSz cx="6864350" cy="99964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501"/>
    <a:srgbClr val="FF0000"/>
    <a:srgbClr val="4CE465"/>
    <a:srgbClr val="D30BAD"/>
    <a:srgbClr val="B977B0"/>
    <a:srgbClr val="FFC000"/>
    <a:srgbClr val="BFBFB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85084" autoAdjust="0"/>
  </p:normalViewPr>
  <p:slideViewPr>
    <p:cSldViewPr snapToGrid="0">
      <p:cViewPr varScale="1">
        <p:scale>
          <a:sx n="70" d="100"/>
          <a:sy n="70" d="100"/>
        </p:scale>
        <p:origin x="110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F6281E9-E722-4ED0-9F67-88AC12503BDA}" type="datetimeFigureOut">
              <a:rPr lang="de-DE"/>
              <a:pPr>
                <a:defRPr/>
              </a:pPr>
              <a:t>06.05.2017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E2F73F8-D5EF-4A59-84A4-06C7E8FE8D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289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DE969CA-DE34-480B-9958-E7D03085FB30}" type="datetimeFigureOut">
              <a:rPr lang="de-CH"/>
              <a:pPr>
                <a:defRPr/>
              </a:pPr>
              <a:t>06.05.2017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840AEBB-0A9D-463E-AEE6-5C0B6DCA19C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4430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AFF4B3-AC60-4296-A38A-5127FF39D310}" type="slidenum">
              <a:rPr lang="de-CH" altLang="de-DE" smtClean="0"/>
              <a:pPr/>
              <a:t>1</a:t>
            </a:fld>
            <a:endParaRPr lang="de-CH" altLang="de-DE" smtClean="0"/>
          </a:p>
        </p:txBody>
      </p:sp>
    </p:spTree>
    <p:extLst>
      <p:ext uri="{BB962C8B-B14F-4D97-AF65-F5344CB8AC3E}">
        <p14:creationId xmlns:p14="http://schemas.microsoft.com/office/powerpoint/2010/main" val="150087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CH" altLang="de-DE" smtClean="0"/>
              <a:t>Vernetzung mit zahlreichen biologischen Teilthemen</a:t>
            </a: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A1117C-383C-4F90-B9E8-5E8E212A3DA0}" type="slidenum">
              <a:rPr lang="de-CH" altLang="de-DE" smtClean="0"/>
              <a:pPr/>
              <a:t>2</a:t>
            </a:fld>
            <a:endParaRPr lang="de-CH" altLang="de-DE" smtClean="0"/>
          </a:p>
        </p:txBody>
      </p:sp>
    </p:spTree>
    <p:extLst>
      <p:ext uri="{BB962C8B-B14F-4D97-AF65-F5344CB8AC3E}">
        <p14:creationId xmlns:p14="http://schemas.microsoft.com/office/powerpoint/2010/main" val="283654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7F0E2B-BF45-4170-B244-93F94CD9118A}" type="slidenum">
              <a:rPr lang="de-CH" altLang="de-DE" smtClean="0"/>
              <a:pPr/>
              <a:t>7</a:t>
            </a:fld>
            <a:endParaRPr lang="de-CH" altLang="de-DE" smtClean="0"/>
          </a:p>
        </p:txBody>
      </p:sp>
    </p:spTree>
    <p:extLst>
      <p:ext uri="{BB962C8B-B14F-4D97-AF65-F5344CB8AC3E}">
        <p14:creationId xmlns:p14="http://schemas.microsoft.com/office/powerpoint/2010/main" val="143536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88EA-B2BC-4C3D-BF29-84B1C581B0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064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E759-64D9-4A26-977E-F265D207AC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284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A541-2571-4084-A162-FE3140C5EC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36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4C829-210A-4837-9776-429109D965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42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42D1-138A-4903-805F-D3EDEBCAE6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030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90F5-9C65-47ED-8B35-CF43B83580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941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2ED0-920A-44B8-B4F2-98C410095F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977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48B4-3FE3-4352-8DDC-AA6ABD711C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398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F092-8D32-4EB7-94A3-E54CFDDB2D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657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C1B1-4E3B-4463-930F-4A011928629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394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5396-7CE6-476B-9BB3-437267D72C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129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380C35-1296-4554-A497-05F15C777B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76weberjerry.wikispaces.com/" TargetMode="External"/><Relationship Id="rId3" Type="http://schemas.openxmlformats.org/officeDocument/2006/relationships/hyperlink" Target="https://creativecommons.org/licenses/by-nc-nd/3.0/at/" TargetMode="External"/><Relationship Id="rId7" Type="http://schemas.openxmlformats.org/officeDocument/2006/relationships/hyperlink" Target="https://creativecommons.org/publicdomain/zero/1.0/deed.de" TargetMode="External"/><Relationship Id="rId2" Type="http://schemas.openxmlformats.org/officeDocument/2006/relationships/hyperlink" Target="http://laxenburgdailyphoto.blogspot.de/2012_10_01_archiv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de/auto-fahrzeug-automobil-eine-t%C3%BCr-308456/" TargetMode="External"/><Relationship Id="rId5" Type="http://schemas.openxmlformats.org/officeDocument/2006/relationships/hyperlink" Target="https://creativecommons.org/licenses/by-sa/3.0/de/" TargetMode="External"/><Relationship Id="rId4" Type="http://schemas.openxmlformats.org/officeDocument/2006/relationships/hyperlink" Target="http://www.hobby-garten-blog.de/wp-content/uploads/2013/10/herbstlaub.jpg" TargetMode="External"/><Relationship Id="rId9" Type="http://schemas.openxmlformats.org/officeDocument/2006/relationships/hyperlink" Target="http://www.creativecommons.org/licenses/by-sa/3.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6"/>
          <p:cNvSpPr>
            <a:spLocks noGrp="1"/>
          </p:cNvSpPr>
          <p:nvPr>
            <p:ph type="title"/>
          </p:nvPr>
        </p:nvSpPr>
        <p:spPr>
          <a:xfrm>
            <a:off x="155575" y="365125"/>
            <a:ext cx="11887200" cy="1325563"/>
          </a:xfrm>
        </p:spPr>
        <p:txBody>
          <a:bodyPr/>
          <a:lstStyle/>
          <a:p>
            <a:pPr algn="ctr" eaLnBrk="1" hangingPunct="1"/>
            <a:r>
              <a:rPr lang="de-DE" altLang="de-DE" sz="4800" b="1" smtClean="0"/>
              <a:t>BNT – </a:t>
            </a:r>
            <a:r>
              <a:rPr lang="de-DE" altLang="de-DE" sz="4800" b="1" smtClean="0">
                <a:solidFill>
                  <a:srgbClr val="FF0000"/>
                </a:solidFill>
              </a:rPr>
              <a:t>Biologie</a:t>
            </a:r>
            <a:r>
              <a:rPr lang="de-DE" altLang="de-DE" sz="4800" b="1" smtClean="0"/>
              <a:t>, Naturphänomene und Technik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2010_workshop_biologie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35845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4E7F7CD-8257-40E5-A9FC-7A49ED4EB7CA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200" smtClean="0">
              <a:solidFill>
                <a:srgbClr val="898989"/>
              </a:solidFill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3924300" y="2616200"/>
            <a:ext cx="4287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e-DE" altLang="de-DE" b="1" dirty="0" smtClean="0">
                <a:latin typeface="+mn-lt"/>
              </a:rPr>
              <a:t>integrative Themenfelder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de-DE" altLang="de-DE" b="1" dirty="0" smtClean="0">
              <a:latin typeface="+mn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b="1" dirty="0" smtClean="0"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58850" y="3686175"/>
            <a:ext cx="4321175" cy="1930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chemeClr val="tx1"/>
                </a:solidFill>
              </a:rPr>
              <a:t>Energie effizient nutzen</a:t>
            </a:r>
          </a:p>
        </p:txBody>
      </p:sp>
      <p:sp>
        <p:nvSpPr>
          <p:cNvPr id="9" name="Rechteck 8"/>
          <p:cNvSpPr/>
          <p:nvPr/>
        </p:nvSpPr>
        <p:spPr>
          <a:xfrm>
            <a:off x="6858000" y="3686175"/>
            <a:ext cx="4319588" cy="193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chemeClr val="tx1"/>
                </a:solidFill>
              </a:rPr>
              <a:t>Materialien trennen </a:t>
            </a:r>
          </a:p>
          <a:p>
            <a:pPr algn="ctr">
              <a:defRPr/>
            </a:pPr>
            <a:r>
              <a:rPr lang="de-DE" sz="2400" b="1" dirty="0">
                <a:solidFill>
                  <a:schemeClr val="tx1"/>
                </a:solidFill>
              </a:rPr>
              <a:t>– Umwelt schützen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Blick in den Bildungsplan	</a:t>
            </a:r>
          </a:p>
        </p:txBody>
      </p:sp>
      <p:sp>
        <p:nvSpPr>
          <p:cNvPr id="11" name="Eingekerbter Pfeil nach rechts 10"/>
          <p:cNvSpPr/>
          <p:nvPr/>
        </p:nvSpPr>
        <p:spPr>
          <a:xfrm>
            <a:off x="168275" y="2998788"/>
            <a:ext cx="787400" cy="782637"/>
          </a:xfrm>
          <a:prstGeom prst="notched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grpSp>
        <p:nvGrpSpPr>
          <p:cNvPr id="37892" name="Gruppieren 2"/>
          <p:cNvGrpSpPr>
            <a:grpSpLocks/>
          </p:cNvGrpSpPr>
          <p:nvPr/>
        </p:nvGrpSpPr>
        <p:grpSpPr bwMode="auto">
          <a:xfrm>
            <a:off x="955675" y="2403475"/>
            <a:ext cx="9648825" cy="1354138"/>
            <a:chOff x="868135" y="1446440"/>
            <a:chExt cx="9648825" cy="1353911"/>
          </a:xfrm>
        </p:grpSpPr>
        <p:pic>
          <p:nvPicPr>
            <p:cNvPr id="3789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173"/>
            <a:stretch>
              <a:fillRect/>
            </a:stretch>
          </p:blipFill>
          <p:spPr bwMode="auto">
            <a:xfrm>
              <a:off x="868135" y="1446440"/>
              <a:ext cx="9639300" cy="59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35" y="2000251"/>
              <a:ext cx="96488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37895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383D3B-367B-4C72-BCB4-AB7430F3A8B6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http://2.bp.blogspot.com/-BxRAQWHT7r8/UJGRoSWYLlI/AAAAAAAAORg/lay7ximIXRM/s1600/DSC05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98513"/>
            <a:ext cx="462597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7"/>
          <p:cNvGrpSpPr>
            <a:grpSpLocks/>
          </p:cNvGrpSpPr>
          <p:nvPr/>
        </p:nvGrpSpPr>
        <p:grpSpPr bwMode="auto">
          <a:xfrm>
            <a:off x="6011863" y="646113"/>
            <a:ext cx="5308600" cy="3462337"/>
            <a:chOff x="0" y="0"/>
            <a:chExt cx="4960620" cy="3177540"/>
          </a:xfrm>
        </p:grpSpPr>
        <p:grpSp>
          <p:nvGrpSpPr>
            <p:cNvPr id="39944" name="Group 413"/>
            <p:cNvGrpSpPr>
              <a:grpSpLocks/>
            </p:cNvGrpSpPr>
            <p:nvPr/>
          </p:nvGrpSpPr>
          <p:grpSpPr bwMode="auto">
            <a:xfrm>
              <a:off x="167639" y="0"/>
              <a:ext cx="4792981" cy="3177540"/>
              <a:chOff x="0" y="0"/>
              <a:chExt cx="827" cy="786"/>
            </a:xfrm>
          </p:grpSpPr>
          <p:grpSp>
            <p:nvGrpSpPr>
              <p:cNvPr id="39952" name="Group 414"/>
              <p:cNvGrpSpPr>
                <a:grpSpLocks/>
              </p:cNvGrpSpPr>
              <p:nvPr/>
            </p:nvGrpSpPr>
            <p:grpSpPr bwMode="auto">
              <a:xfrm>
                <a:off x="2" y="0"/>
                <a:ext cx="825" cy="786"/>
                <a:chOff x="2" y="0"/>
                <a:chExt cx="825" cy="786"/>
              </a:xfrm>
            </p:grpSpPr>
            <p:grpSp>
              <p:nvGrpSpPr>
                <p:cNvPr id="39971" name="Group 415"/>
                <p:cNvGrpSpPr>
                  <a:grpSpLocks/>
                </p:cNvGrpSpPr>
                <p:nvPr/>
              </p:nvGrpSpPr>
              <p:grpSpPr bwMode="auto">
                <a:xfrm>
                  <a:off x="396" y="11"/>
                  <a:ext cx="85" cy="516"/>
                  <a:chOff x="396" y="11"/>
                  <a:chExt cx="85" cy="516"/>
                </a:xfrm>
              </p:grpSpPr>
              <p:cxnSp>
                <p:nvCxnSpPr>
                  <p:cNvPr id="39984" name="Line 4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9" y="20"/>
                    <a:ext cx="1" cy="374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9985" name="AutoShape 41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35" y="-22"/>
                    <a:ext cx="11" cy="77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800"/>
                  </a:p>
                </p:txBody>
              </p:sp>
              <p:grpSp>
                <p:nvGrpSpPr>
                  <p:cNvPr id="39986" name="Group 418"/>
                  <p:cNvGrpSpPr>
                    <a:grpSpLocks/>
                  </p:cNvGrpSpPr>
                  <p:nvPr/>
                </p:nvGrpSpPr>
                <p:grpSpPr bwMode="auto">
                  <a:xfrm>
                    <a:off x="458" y="457"/>
                    <a:ext cx="22" cy="60"/>
                    <a:chOff x="458" y="457"/>
                    <a:chExt cx="22" cy="60"/>
                  </a:xfrm>
                </p:grpSpPr>
                <p:sp>
                  <p:nvSpPr>
                    <p:cNvPr id="39991" name="Freeform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457"/>
                      <a:ext cx="22" cy="26"/>
                    </a:xfrm>
                    <a:custGeom>
                      <a:avLst/>
                      <a:gdLst>
                        <a:gd name="T0" fmla="*/ 0 w 98"/>
                        <a:gd name="T1" fmla="*/ 0 h 116"/>
                        <a:gd name="T2" fmla="*/ 0 w 98"/>
                        <a:gd name="T3" fmla="*/ 0 h 116"/>
                        <a:gd name="T4" fmla="*/ 0 w 98"/>
                        <a:gd name="T5" fmla="*/ 0 h 116"/>
                        <a:gd name="T6" fmla="*/ 0 w 98"/>
                        <a:gd name="T7" fmla="*/ 0 h 1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98" h="116">
                          <a:moveTo>
                            <a:pt x="49" y="0"/>
                          </a:moveTo>
                          <a:lnTo>
                            <a:pt x="97" y="115"/>
                          </a:lnTo>
                          <a:lnTo>
                            <a:pt x="0" y="115"/>
                          </a:lnTo>
                          <a:lnTo>
                            <a:pt x="49" y="0"/>
                          </a:lnTo>
                        </a:path>
                      </a:pathLst>
                    </a:custGeom>
                    <a:solidFill>
                      <a:srgbClr val="E1DC00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92" name="AutoShape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" y="484"/>
                      <a:ext cx="9" cy="33"/>
                    </a:xfrm>
                    <a:prstGeom prst="roundRect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E1DC00"/>
                        </a:gs>
                        <a:gs pos="100000">
                          <a:srgbClr val="000000"/>
                        </a:gs>
                      </a:gsLst>
                      <a:lin ang="10800000" scaled="1"/>
                    </a:gra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1800"/>
                    </a:p>
                  </p:txBody>
                </p:sp>
              </p:grpSp>
              <p:sp>
                <p:nvSpPr>
                  <p:cNvPr id="39987" name="AutoShape 42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29" y="484"/>
                    <a:ext cx="10" cy="76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800"/>
                  </a:p>
                </p:txBody>
              </p:sp>
              <p:grpSp>
                <p:nvGrpSpPr>
                  <p:cNvPr id="39988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459" y="395"/>
                    <a:ext cx="22" cy="58"/>
                    <a:chOff x="459" y="395"/>
                    <a:chExt cx="22" cy="58"/>
                  </a:xfrm>
                </p:grpSpPr>
                <p:sp>
                  <p:nvSpPr>
                    <p:cNvPr id="39989" name="Freeform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" y="427"/>
                      <a:ext cx="22" cy="26"/>
                    </a:xfrm>
                    <a:custGeom>
                      <a:avLst/>
                      <a:gdLst>
                        <a:gd name="T0" fmla="*/ 0 w 98"/>
                        <a:gd name="T1" fmla="*/ 0 h 116"/>
                        <a:gd name="T2" fmla="*/ 0 w 98"/>
                        <a:gd name="T3" fmla="*/ 0 h 116"/>
                        <a:gd name="T4" fmla="*/ 0 w 98"/>
                        <a:gd name="T5" fmla="*/ 0 h 116"/>
                        <a:gd name="T6" fmla="*/ 0 w 98"/>
                        <a:gd name="T7" fmla="*/ 0 h 1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98" h="116">
                          <a:moveTo>
                            <a:pt x="48" y="115"/>
                          </a:moveTo>
                          <a:lnTo>
                            <a:pt x="97" y="0"/>
                          </a:lnTo>
                          <a:lnTo>
                            <a:pt x="0" y="0"/>
                          </a:lnTo>
                          <a:lnTo>
                            <a:pt x="48" y="115"/>
                          </a:lnTo>
                        </a:path>
                      </a:pathLst>
                    </a:custGeom>
                    <a:solidFill>
                      <a:srgbClr val="E1DC00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90" name="AutoShape 424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65" y="395"/>
                      <a:ext cx="9" cy="33"/>
                    </a:xfrm>
                    <a:prstGeom prst="roundRect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E1DC00"/>
                        </a:gs>
                        <a:gs pos="100000">
                          <a:srgbClr val="000000"/>
                        </a:gs>
                      </a:gsLst>
                      <a:lin ang="10800000" scaled="1"/>
                    </a:gra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1800"/>
                    </a:p>
                  </p:txBody>
                </p:sp>
              </p:grpSp>
            </p:grpSp>
            <p:sp>
              <p:nvSpPr>
                <p:cNvPr id="39972" name="Freeform 425"/>
                <p:cNvSpPr>
                  <a:spLocks noChangeArrowheads="1"/>
                </p:cNvSpPr>
                <p:nvPr/>
              </p:nvSpPr>
              <p:spPr bwMode="auto">
                <a:xfrm>
                  <a:off x="32" y="709"/>
                  <a:ext cx="39" cy="77"/>
                </a:xfrm>
                <a:custGeom>
                  <a:avLst/>
                  <a:gdLst>
                    <a:gd name="T0" fmla="*/ 0 w 173"/>
                    <a:gd name="T1" fmla="*/ 0 h 341"/>
                    <a:gd name="T2" fmla="*/ 0 w 173"/>
                    <a:gd name="T3" fmla="*/ 0 h 341"/>
                    <a:gd name="T4" fmla="*/ 0 w 173"/>
                    <a:gd name="T5" fmla="*/ 0 h 341"/>
                    <a:gd name="T6" fmla="*/ 0 w 173"/>
                    <a:gd name="T7" fmla="*/ 0 h 3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3" h="341">
                      <a:moveTo>
                        <a:pt x="85" y="340"/>
                      </a:moveTo>
                      <a:lnTo>
                        <a:pt x="172" y="0"/>
                      </a:lnTo>
                      <a:lnTo>
                        <a:pt x="0" y="0"/>
                      </a:lnTo>
                      <a:lnTo>
                        <a:pt x="85" y="340"/>
                      </a:lnTo>
                    </a:path>
                  </a:pathLst>
                </a:custGeom>
                <a:solidFill>
                  <a:srgbClr val="00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973" name="Freeform 426"/>
                <p:cNvSpPr>
                  <a:spLocks noChangeArrowheads="1"/>
                </p:cNvSpPr>
                <p:nvPr/>
              </p:nvSpPr>
              <p:spPr bwMode="auto">
                <a:xfrm>
                  <a:off x="759" y="709"/>
                  <a:ext cx="39" cy="77"/>
                </a:xfrm>
                <a:custGeom>
                  <a:avLst/>
                  <a:gdLst>
                    <a:gd name="T0" fmla="*/ 0 w 174"/>
                    <a:gd name="T1" fmla="*/ 0 h 341"/>
                    <a:gd name="T2" fmla="*/ 0 w 174"/>
                    <a:gd name="T3" fmla="*/ 0 h 341"/>
                    <a:gd name="T4" fmla="*/ 0 w 174"/>
                    <a:gd name="T5" fmla="*/ 0 h 341"/>
                    <a:gd name="T6" fmla="*/ 0 w 174"/>
                    <a:gd name="T7" fmla="*/ 0 h 3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4" h="341">
                      <a:moveTo>
                        <a:pt x="87" y="340"/>
                      </a:moveTo>
                      <a:lnTo>
                        <a:pt x="173" y="0"/>
                      </a:lnTo>
                      <a:lnTo>
                        <a:pt x="0" y="0"/>
                      </a:lnTo>
                      <a:lnTo>
                        <a:pt x="87" y="340"/>
                      </a:lnTo>
                    </a:path>
                  </a:pathLst>
                </a:custGeom>
                <a:solidFill>
                  <a:srgbClr val="00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974" name="Freeform 427"/>
                <p:cNvSpPr>
                  <a:spLocks noChangeArrowheads="1"/>
                </p:cNvSpPr>
                <p:nvPr/>
              </p:nvSpPr>
              <p:spPr bwMode="auto">
                <a:xfrm>
                  <a:off x="394" y="709"/>
                  <a:ext cx="39" cy="77"/>
                </a:xfrm>
                <a:custGeom>
                  <a:avLst/>
                  <a:gdLst>
                    <a:gd name="T0" fmla="*/ 0 w 173"/>
                    <a:gd name="T1" fmla="*/ 0 h 341"/>
                    <a:gd name="T2" fmla="*/ 0 w 173"/>
                    <a:gd name="T3" fmla="*/ 0 h 341"/>
                    <a:gd name="T4" fmla="*/ 0 w 173"/>
                    <a:gd name="T5" fmla="*/ 0 h 341"/>
                    <a:gd name="T6" fmla="*/ 0 w 173"/>
                    <a:gd name="T7" fmla="*/ 0 h 3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3" h="341">
                      <a:moveTo>
                        <a:pt x="86" y="340"/>
                      </a:moveTo>
                      <a:lnTo>
                        <a:pt x="172" y="0"/>
                      </a:lnTo>
                      <a:lnTo>
                        <a:pt x="0" y="0"/>
                      </a:lnTo>
                      <a:lnTo>
                        <a:pt x="86" y="340"/>
                      </a:lnTo>
                    </a:path>
                  </a:pathLst>
                </a:custGeom>
                <a:solidFill>
                  <a:srgbClr val="00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975" name="Freeform 428"/>
                <p:cNvSpPr>
                  <a:spLocks noChangeArrowheads="1"/>
                </p:cNvSpPr>
                <p:nvPr/>
              </p:nvSpPr>
              <p:spPr bwMode="auto">
                <a:xfrm>
                  <a:off x="383" y="0"/>
                  <a:ext cx="59" cy="675"/>
                </a:xfrm>
                <a:custGeom>
                  <a:avLst/>
                  <a:gdLst>
                    <a:gd name="T0" fmla="*/ 0 w 259"/>
                    <a:gd name="T1" fmla="*/ 0 h 2978"/>
                    <a:gd name="T2" fmla="*/ 0 w 259"/>
                    <a:gd name="T3" fmla="*/ 0 h 2978"/>
                    <a:gd name="T4" fmla="*/ 0 w 259"/>
                    <a:gd name="T5" fmla="*/ 0 h 2978"/>
                    <a:gd name="T6" fmla="*/ 0 w 259"/>
                    <a:gd name="T7" fmla="*/ 0 h 2978"/>
                    <a:gd name="T8" fmla="*/ 0 w 259"/>
                    <a:gd name="T9" fmla="*/ 0 h 29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9" h="2978">
                      <a:moveTo>
                        <a:pt x="0" y="2977"/>
                      </a:moveTo>
                      <a:lnTo>
                        <a:pt x="258" y="2977"/>
                      </a:lnTo>
                      <a:lnTo>
                        <a:pt x="193" y="0"/>
                      </a:lnTo>
                      <a:lnTo>
                        <a:pt x="65" y="0"/>
                      </a:lnTo>
                      <a:lnTo>
                        <a:pt x="0" y="2977"/>
                      </a:lnTo>
                    </a:path>
                  </a:pathLst>
                </a:custGeom>
                <a:gradFill rotWithShape="0">
                  <a:gsLst>
                    <a:gs pos="0">
                      <a:srgbClr val="1F1F1F"/>
                    </a:gs>
                    <a:gs pos="50000">
                      <a:srgbClr val="808080"/>
                    </a:gs>
                    <a:gs pos="100000">
                      <a:srgbClr val="1F1F1F"/>
                    </a:gs>
                  </a:gsLst>
                  <a:lin ang="10800000" scaled="1"/>
                </a:gra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976" name="AutoShape 429"/>
                <p:cNvSpPr>
                  <a:spLocks noChangeArrowheads="1"/>
                </p:cNvSpPr>
                <p:nvPr/>
              </p:nvSpPr>
              <p:spPr bwMode="auto">
                <a:xfrm>
                  <a:off x="407" y="79"/>
                  <a:ext cx="16" cy="96"/>
                </a:xfrm>
                <a:prstGeom prst="roundRect">
                  <a:avLst>
                    <a:gd name="adj" fmla="val 6250"/>
                  </a:avLst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E1DC00"/>
                    </a:gs>
                    <a:gs pos="100000">
                      <a:srgbClr val="000000"/>
                    </a:gs>
                  </a:gsLst>
                  <a:lin ang="10800000" scaled="1"/>
                </a:gra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grpSp>
              <p:nvGrpSpPr>
                <p:cNvPr id="39977" name="Group 430"/>
                <p:cNvGrpSpPr>
                  <a:grpSpLocks/>
                </p:cNvGrpSpPr>
                <p:nvPr/>
              </p:nvGrpSpPr>
              <p:grpSpPr bwMode="auto">
                <a:xfrm>
                  <a:off x="384" y="559"/>
                  <a:ext cx="63" cy="63"/>
                  <a:chOff x="384" y="559"/>
                  <a:chExt cx="63" cy="63"/>
                </a:xfrm>
              </p:grpSpPr>
              <p:sp>
                <p:nvSpPr>
                  <p:cNvPr id="39982" name="Oval 43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559"/>
                    <a:ext cx="63" cy="63"/>
                  </a:xfrm>
                  <a:prstGeom prst="ellipse">
                    <a:avLst/>
                  </a:prstGeom>
                  <a:solidFill>
                    <a:srgbClr val="E1DC00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39983" name="Oval 432"/>
                  <p:cNvSpPr>
                    <a:spLocks noChangeArrowheads="1"/>
                  </p:cNvSpPr>
                  <p:nvPr/>
                </p:nvSpPr>
                <p:spPr bwMode="auto">
                  <a:xfrm>
                    <a:off x="408" y="581"/>
                    <a:ext cx="15" cy="1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800"/>
                  </a:p>
                </p:txBody>
              </p:sp>
            </p:grpSp>
            <p:sp>
              <p:nvSpPr>
                <p:cNvPr id="39978" name="AutoShape 433"/>
                <p:cNvSpPr>
                  <a:spLocks noChangeArrowheads="1"/>
                </p:cNvSpPr>
                <p:nvPr/>
              </p:nvSpPr>
              <p:spPr bwMode="auto">
                <a:xfrm>
                  <a:off x="2" y="670"/>
                  <a:ext cx="818" cy="39"/>
                </a:xfrm>
                <a:prstGeom prst="roundRect">
                  <a:avLst>
                    <a:gd name="adj" fmla="val 263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39979" name="AutoShape 434"/>
                <p:cNvSpPr>
                  <a:spLocks noChangeArrowheads="1"/>
                </p:cNvSpPr>
                <p:nvPr/>
              </p:nvSpPr>
              <p:spPr bwMode="auto">
                <a:xfrm>
                  <a:off x="3" y="744"/>
                  <a:ext cx="98" cy="11"/>
                </a:xfrm>
                <a:prstGeom prst="roundRect">
                  <a:avLst>
                    <a:gd name="adj" fmla="val 10000"/>
                  </a:avLst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39980" name="AutoShape 435"/>
                <p:cNvSpPr>
                  <a:spLocks noChangeArrowheads="1"/>
                </p:cNvSpPr>
                <p:nvPr/>
              </p:nvSpPr>
              <p:spPr bwMode="auto">
                <a:xfrm>
                  <a:off x="366" y="744"/>
                  <a:ext cx="98" cy="11"/>
                </a:xfrm>
                <a:prstGeom prst="roundRect">
                  <a:avLst>
                    <a:gd name="adj" fmla="val 10000"/>
                  </a:avLst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39981" name="AutoShape 436"/>
                <p:cNvSpPr>
                  <a:spLocks noChangeArrowheads="1"/>
                </p:cNvSpPr>
                <p:nvPr/>
              </p:nvSpPr>
              <p:spPr bwMode="auto">
                <a:xfrm>
                  <a:off x="729" y="744"/>
                  <a:ext cx="98" cy="11"/>
                </a:xfrm>
                <a:prstGeom prst="roundRect">
                  <a:avLst>
                    <a:gd name="adj" fmla="val 10000"/>
                  </a:avLst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39953" name="Group 437"/>
              <p:cNvGrpSpPr>
                <a:grpSpLocks/>
              </p:cNvGrpSpPr>
              <p:nvPr/>
            </p:nvGrpSpPr>
            <p:grpSpPr bwMode="auto">
              <a:xfrm>
                <a:off x="0" y="27"/>
                <a:ext cx="807" cy="627"/>
                <a:chOff x="0" y="27"/>
                <a:chExt cx="807" cy="627"/>
              </a:xfrm>
            </p:grpSpPr>
            <p:sp>
              <p:nvSpPr>
                <p:cNvPr id="39954" name="Freeform 438"/>
                <p:cNvSpPr>
                  <a:spLocks noChangeArrowheads="1"/>
                </p:cNvSpPr>
                <p:nvPr/>
              </p:nvSpPr>
              <p:spPr bwMode="auto">
                <a:xfrm>
                  <a:off x="384" y="92"/>
                  <a:ext cx="38" cy="76"/>
                </a:xfrm>
                <a:custGeom>
                  <a:avLst/>
                  <a:gdLst>
                    <a:gd name="T0" fmla="*/ 0 w 169"/>
                    <a:gd name="T1" fmla="*/ 0 h 336"/>
                    <a:gd name="T2" fmla="*/ 0 w 169"/>
                    <a:gd name="T3" fmla="*/ 0 h 336"/>
                    <a:gd name="T4" fmla="*/ 0 w 169"/>
                    <a:gd name="T5" fmla="*/ 0 h 336"/>
                    <a:gd name="T6" fmla="*/ 0 w 169"/>
                    <a:gd name="T7" fmla="*/ 0 h 3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9" h="336">
                      <a:moveTo>
                        <a:pt x="84" y="0"/>
                      </a:moveTo>
                      <a:lnTo>
                        <a:pt x="168" y="335"/>
                      </a:lnTo>
                      <a:lnTo>
                        <a:pt x="0" y="335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E1DC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955" name="Freeform 439"/>
                <p:cNvSpPr>
                  <a:spLocks noChangeArrowheads="1"/>
                </p:cNvSpPr>
                <p:nvPr/>
              </p:nvSpPr>
              <p:spPr bwMode="auto">
                <a:xfrm>
                  <a:off x="502" y="151"/>
                  <a:ext cx="298" cy="502"/>
                </a:xfrm>
                <a:custGeom>
                  <a:avLst/>
                  <a:gdLst>
                    <a:gd name="T0" fmla="*/ 0 w 1314"/>
                    <a:gd name="T1" fmla="*/ 0 h 2212"/>
                    <a:gd name="T2" fmla="*/ 0 w 1314"/>
                    <a:gd name="T3" fmla="*/ 0 h 2212"/>
                    <a:gd name="T4" fmla="*/ 0 w 1314"/>
                    <a:gd name="T5" fmla="*/ 0 h 2212"/>
                    <a:gd name="T6" fmla="*/ 0 w 1314"/>
                    <a:gd name="T7" fmla="*/ 0 h 2212"/>
                    <a:gd name="T8" fmla="*/ 0 w 1314"/>
                    <a:gd name="T9" fmla="*/ 0 h 2212"/>
                    <a:gd name="T10" fmla="*/ 0 w 1314"/>
                    <a:gd name="T11" fmla="*/ 0 h 2212"/>
                    <a:gd name="T12" fmla="*/ 0 w 1314"/>
                    <a:gd name="T13" fmla="*/ 0 h 2212"/>
                    <a:gd name="T14" fmla="*/ 0 w 1314"/>
                    <a:gd name="T15" fmla="*/ 0 h 2212"/>
                    <a:gd name="T16" fmla="*/ 0 w 1314"/>
                    <a:gd name="T17" fmla="*/ 0 h 2212"/>
                    <a:gd name="T18" fmla="*/ 0 w 1314"/>
                    <a:gd name="T19" fmla="*/ 0 h 2212"/>
                    <a:gd name="T20" fmla="*/ 0 w 1314"/>
                    <a:gd name="T21" fmla="*/ 0 h 2212"/>
                    <a:gd name="T22" fmla="*/ 0 w 1314"/>
                    <a:gd name="T23" fmla="*/ 0 h 2212"/>
                    <a:gd name="T24" fmla="*/ 0 w 1314"/>
                    <a:gd name="T25" fmla="*/ 0 h 2212"/>
                    <a:gd name="T26" fmla="*/ 0 w 1314"/>
                    <a:gd name="T27" fmla="*/ 0 h 2212"/>
                    <a:gd name="T28" fmla="*/ 0 w 1314"/>
                    <a:gd name="T29" fmla="*/ 0 h 2212"/>
                    <a:gd name="T30" fmla="*/ 0 w 1314"/>
                    <a:gd name="T31" fmla="*/ 0 h 2212"/>
                    <a:gd name="T32" fmla="*/ 0 w 1314"/>
                    <a:gd name="T33" fmla="*/ 0 h 2212"/>
                    <a:gd name="T34" fmla="*/ 0 w 1314"/>
                    <a:gd name="T35" fmla="*/ 0 h 2212"/>
                    <a:gd name="T36" fmla="*/ 0 w 1314"/>
                    <a:gd name="T37" fmla="*/ 0 h 2212"/>
                    <a:gd name="T38" fmla="*/ 0 w 1314"/>
                    <a:gd name="T39" fmla="*/ 0 h 2212"/>
                    <a:gd name="T40" fmla="*/ 0 w 1314"/>
                    <a:gd name="T41" fmla="*/ 0 h 2212"/>
                    <a:gd name="T42" fmla="*/ 0 w 1314"/>
                    <a:gd name="T43" fmla="*/ 0 h 2212"/>
                    <a:gd name="T44" fmla="*/ 0 w 1314"/>
                    <a:gd name="T45" fmla="*/ 0 h 2212"/>
                    <a:gd name="T46" fmla="*/ 0 w 1314"/>
                    <a:gd name="T47" fmla="*/ 0 h 2212"/>
                    <a:gd name="T48" fmla="*/ 0 w 1314"/>
                    <a:gd name="T49" fmla="*/ 0 h 2212"/>
                    <a:gd name="T50" fmla="*/ 0 w 1314"/>
                    <a:gd name="T51" fmla="*/ 0 h 2212"/>
                    <a:gd name="T52" fmla="*/ 0 w 1314"/>
                    <a:gd name="T53" fmla="*/ 0 h 2212"/>
                    <a:gd name="T54" fmla="*/ 0 w 1314"/>
                    <a:gd name="T55" fmla="*/ 0 h 2212"/>
                    <a:gd name="T56" fmla="*/ 0 w 1314"/>
                    <a:gd name="T57" fmla="*/ 0 h 2212"/>
                    <a:gd name="T58" fmla="*/ 0 w 1314"/>
                    <a:gd name="T59" fmla="*/ 0 h 2212"/>
                    <a:gd name="T60" fmla="*/ 0 w 1314"/>
                    <a:gd name="T61" fmla="*/ 0 h 2212"/>
                    <a:gd name="T62" fmla="*/ 0 w 1314"/>
                    <a:gd name="T63" fmla="*/ 0 h 2212"/>
                    <a:gd name="T64" fmla="*/ 0 w 1314"/>
                    <a:gd name="T65" fmla="*/ 0 h 2212"/>
                    <a:gd name="T66" fmla="*/ 0 w 1314"/>
                    <a:gd name="T67" fmla="*/ 0 h 2212"/>
                    <a:gd name="T68" fmla="*/ 0 w 1314"/>
                    <a:gd name="T69" fmla="*/ 0 h 2212"/>
                    <a:gd name="T70" fmla="*/ 0 w 1314"/>
                    <a:gd name="T71" fmla="*/ 0 h 2212"/>
                    <a:gd name="T72" fmla="*/ 0 w 1314"/>
                    <a:gd name="T73" fmla="*/ 0 h 2212"/>
                    <a:gd name="T74" fmla="*/ 0 w 1314"/>
                    <a:gd name="T75" fmla="*/ 0 h 2212"/>
                    <a:gd name="T76" fmla="*/ 0 w 1314"/>
                    <a:gd name="T77" fmla="*/ 0 h 2212"/>
                    <a:gd name="T78" fmla="*/ 0 w 1314"/>
                    <a:gd name="T79" fmla="*/ 0 h 2212"/>
                    <a:gd name="T80" fmla="*/ 0 w 1314"/>
                    <a:gd name="T81" fmla="*/ 0 h 22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314" h="2212">
                      <a:moveTo>
                        <a:pt x="571" y="157"/>
                      </a:moveTo>
                      <a:lnTo>
                        <a:pt x="531" y="160"/>
                      </a:lnTo>
                      <a:lnTo>
                        <a:pt x="430" y="176"/>
                      </a:lnTo>
                      <a:lnTo>
                        <a:pt x="299" y="209"/>
                      </a:lnTo>
                      <a:lnTo>
                        <a:pt x="170" y="266"/>
                      </a:lnTo>
                      <a:lnTo>
                        <a:pt x="75" y="355"/>
                      </a:lnTo>
                      <a:lnTo>
                        <a:pt x="28" y="497"/>
                      </a:lnTo>
                      <a:lnTo>
                        <a:pt x="5" y="659"/>
                      </a:lnTo>
                      <a:lnTo>
                        <a:pt x="0" y="833"/>
                      </a:lnTo>
                      <a:lnTo>
                        <a:pt x="3" y="1008"/>
                      </a:lnTo>
                      <a:lnTo>
                        <a:pt x="6" y="1174"/>
                      </a:lnTo>
                      <a:lnTo>
                        <a:pt x="3" y="1323"/>
                      </a:lnTo>
                      <a:lnTo>
                        <a:pt x="3" y="2053"/>
                      </a:lnTo>
                      <a:lnTo>
                        <a:pt x="21" y="2116"/>
                      </a:lnTo>
                      <a:lnTo>
                        <a:pt x="37" y="2161"/>
                      </a:lnTo>
                      <a:lnTo>
                        <a:pt x="63" y="2190"/>
                      </a:lnTo>
                      <a:lnTo>
                        <a:pt x="111" y="2205"/>
                      </a:lnTo>
                      <a:lnTo>
                        <a:pt x="195" y="2211"/>
                      </a:lnTo>
                      <a:lnTo>
                        <a:pt x="1103" y="2211"/>
                      </a:lnTo>
                      <a:lnTo>
                        <a:pt x="1189" y="2207"/>
                      </a:lnTo>
                      <a:lnTo>
                        <a:pt x="1242" y="2194"/>
                      </a:lnTo>
                      <a:lnTo>
                        <a:pt x="1273" y="2168"/>
                      </a:lnTo>
                      <a:lnTo>
                        <a:pt x="1293" y="2125"/>
                      </a:lnTo>
                      <a:lnTo>
                        <a:pt x="1313" y="2062"/>
                      </a:lnTo>
                      <a:lnTo>
                        <a:pt x="1313" y="1323"/>
                      </a:lnTo>
                      <a:lnTo>
                        <a:pt x="1308" y="1169"/>
                      </a:lnTo>
                      <a:lnTo>
                        <a:pt x="1308" y="988"/>
                      </a:lnTo>
                      <a:lnTo>
                        <a:pt x="1307" y="797"/>
                      </a:lnTo>
                      <a:lnTo>
                        <a:pt x="1299" y="617"/>
                      </a:lnTo>
                      <a:lnTo>
                        <a:pt x="1278" y="463"/>
                      </a:lnTo>
                      <a:lnTo>
                        <a:pt x="1241" y="355"/>
                      </a:lnTo>
                      <a:lnTo>
                        <a:pt x="1122" y="260"/>
                      </a:lnTo>
                      <a:lnTo>
                        <a:pt x="1002" y="206"/>
                      </a:lnTo>
                      <a:lnTo>
                        <a:pt x="892" y="178"/>
                      </a:lnTo>
                      <a:lnTo>
                        <a:pt x="800" y="167"/>
                      </a:lnTo>
                      <a:lnTo>
                        <a:pt x="739" y="157"/>
                      </a:lnTo>
                      <a:lnTo>
                        <a:pt x="739" y="79"/>
                      </a:lnTo>
                      <a:lnTo>
                        <a:pt x="715" y="0"/>
                      </a:lnTo>
                      <a:lnTo>
                        <a:pt x="596" y="0"/>
                      </a:lnTo>
                      <a:lnTo>
                        <a:pt x="571" y="59"/>
                      </a:lnTo>
                      <a:lnTo>
                        <a:pt x="571" y="15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6" name="Freeform 440"/>
                <p:cNvSpPr>
                  <a:spLocks noChangeArrowheads="1"/>
                </p:cNvSpPr>
                <p:nvPr/>
              </p:nvSpPr>
              <p:spPr bwMode="auto">
                <a:xfrm>
                  <a:off x="501" y="623"/>
                  <a:ext cx="306" cy="31"/>
                </a:xfrm>
                <a:custGeom>
                  <a:avLst/>
                  <a:gdLst>
                    <a:gd name="T0" fmla="*/ 0 w 1350"/>
                    <a:gd name="T1" fmla="*/ 0 h 136"/>
                    <a:gd name="T2" fmla="*/ 0 w 1350"/>
                    <a:gd name="T3" fmla="*/ 0 h 136"/>
                    <a:gd name="T4" fmla="*/ 0 w 1350"/>
                    <a:gd name="T5" fmla="*/ 0 h 136"/>
                    <a:gd name="T6" fmla="*/ 0 w 1350"/>
                    <a:gd name="T7" fmla="*/ 0 h 136"/>
                    <a:gd name="T8" fmla="*/ 0 w 1350"/>
                    <a:gd name="T9" fmla="*/ 0 h 136"/>
                    <a:gd name="T10" fmla="*/ 0 w 1350"/>
                    <a:gd name="T11" fmla="*/ 0 h 136"/>
                    <a:gd name="T12" fmla="*/ 0 w 1350"/>
                    <a:gd name="T13" fmla="*/ 0 h 136"/>
                    <a:gd name="T14" fmla="*/ 0 w 1350"/>
                    <a:gd name="T15" fmla="*/ 0 h 1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0" h="136">
                      <a:moveTo>
                        <a:pt x="192" y="135"/>
                      </a:moveTo>
                      <a:cubicBezTo>
                        <a:pt x="0" y="127"/>
                        <a:pt x="35" y="110"/>
                        <a:pt x="3" y="87"/>
                      </a:cubicBezTo>
                      <a:lnTo>
                        <a:pt x="0" y="0"/>
                      </a:lnTo>
                      <a:lnTo>
                        <a:pt x="1305" y="0"/>
                      </a:lnTo>
                      <a:lnTo>
                        <a:pt x="1309" y="74"/>
                      </a:lnTo>
                      <a:cubicBezTo>
                        <a:pt x="1305" y="79"/>
                        <a:pt x="1349" y="125"/>
                        <a:pt x="1162" y="135"/>
                      </a:cubicBezTo>
                      <a:lnTo>
                        <a:pt x="192" y="135"/>
                      </a:lnTo>
                    </a:path>
                  </a:pathLst>
                </a:custGeom>
                <a:gradFill rotWithShape="0">
                  <a:gsLst>
                    <a:gs pos="0">
                      <a:srgbClr val="676500"/>
                    </a:gs>
                    <a:gs pos="50000">
                      <a:srgbClr val="E1DC00"/>
                    </a:gs>
                    <a:gs pos="100000">
                      <a:srgbClr val="676500"/>
                    </a:gs>
                  </a:gsLst>
                  <a:lin ang="108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39957" name="Group 441"/>
                <p:cNvGrpSpPr>
                  <a:grpSpLocks/>
                </p:cNvGrpSpPr>
                <p:nvPr/>
              </p:nvGrpSpPr>
              <p:grpSpPr bwMode="auto">
                <a:xfrm>
                  <a:off x="635" y="30"/>
                  <a:ext cx="32" cy="136"/>
                  <a:chOff x="635" y="30"/>
                  <a:chExt cx="32" cy="136"/>
                </a:xfrm>
              </p:grpSpPr>
              <p:sp>
                <p:nvSpPr>
                  <p:cNvPr id="39967" name="AutoShape 442"/>
                  <p:cNvSpPr>
                    <a:spLocks noChangeArrowheads="1"/>
                  </p:cNvSpPr>
                  <p:nvPr/>
                </p:nvSpPr>
                <p:spPr bwMode="auto">
                  <a:xfrm>
                    <a:off x="640" y="137"/>
                    <a:ext cx="19" cy="29"/>
                  </a:xfrm>
                  <a:prstGeom prst="roundRect">
                    <a:avLst>
                      <a:gd name="adj" fmla="val 5556"/>
                    </a:avLst>
                  </a:prstGeom>
                  <a:gradFill rotWithShape="0">
                    <a:gsLst>
                      <a:gs pos="0">
                        <a:srgbClr val="E1DC00"/>
                      </a:gs>
                      <a:gs pos="100000">
                        <a:srgbClr val="656300"/>
                      </a:gs>
                    </a:gsLst>
                    <a:lin ang="5400000" scaled="1"/>
                  </a:gra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39968" name="AutoShape 443"/>
                  <p:cNvSpPr>
                    <a:spLocks noChangeArrowheads="1"/>
                  </p:cNvSpPr>
                  <p:nvPr/>
                </p:nvSpPr>
                <p:spPr bwMode="auto">
                  <a:xfrm>
                    <a:off x="640" y="43"/>
                    <a:ext cx="19" cy="94"/>
                  </a:xfrm>
                  <a:prstGeom prst="roundRect">
                    <a:avLst>
                      <a:gd name="adj" fmla="val 5556"/>
                    </a:avLst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39969" name="AutoShape 444"/>
                  <p:cNvSpPr>
                    <a:spLocks noChangeArrowheads="1"/>
                  </p:cNvSpPr>
                  <p:nvPr/>
                </p:nvSpPr>
                <p:spPr bwMode="auto">
                  <a:xfrm>
                    <a:off x="635" y="30"/>
                    <a:ext cx="32" cy="18"/>
                  </a:xfrm>
                  <a:prstGeom prst="roundRect">
                    <a:avLst>
                      <a:gd name="adj" fmla="val 5556"/>
                    </a:avLst>
                  </a:prstGeom>
                  <a:solidFill>
                    <a:srgbClr val="E1DC00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39970" name="Freeform 445"/>
                  <p:cNvSpPr>
                    <a:spLocks noChangeArrowheads="1"/>
                  </p:cNvSpPr>
                  <p:nvPr/>
                </p:nvSpPr>
                <p:spPr bwMode="auto">
                  <a:xfrm>
                    <a:off x="640" y="49"/>
                    <a:ext cx="22" cy="32"/>
                  </a:xfrm>
                  <a:custGeom>
                    <a:avLst/>
                    <a:gdLst>
                      <a:gd name="T0" fmla="*/ 0 w 95"/>
                      <a:gd name="T1" fmla="*/ 0 h 139"/>
                      <a:gd name="T2" fmla="*/ 0 w 95"/>
                      <a:gd name="T3" fmla="*/ 0 h 139"/>
                      <a:gd name="T4" fmla="*/ 0 w 95"/>
                      <a:gd name="T5" fmla="*/ 0 h 139"/>
                      <a:gd name="T6" fmla="*/ 0 w 95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5" h="139">
                        <a:moveTo>
                          <a:pt x="47" y="0"/>
                        </a:moveTo>
                        <a:lnTo>
                          <a:pt x="94" y="138"/>
                        </a:lnTo>
                        <a:lnTo>
                          <a:pt x="0" y="138"/>
                        </a:lnTo>
                        <a:lnTo>
                          <a:pt x="47" y="0"/>
                        </a:lnTo>
                      </a:path>
                    </a:pathLst>
                  </a:custGeom>
                  <a:solidFill>
                    <a:srgbClr val="E1DC00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9958" name="Freeform 446"/>
                <p:cNvSpPr>
                  <a:spLocks noChangeArrowheads="1"/>
                </p:cNvSpPr>
                <p:nvPr/>
              </p:nvSpPr>
              <p:spPr bwMode="auto">
                <a:xfrm>
                  <a:off x="1" y="151"/>
                  <a:ext cx="298" cy="502"/>
                </a:xfrm>
                <a:custGeom>
                  <a:avLst/>
                  <a:gdLst>
                    <a:gd name="T0" fmla="*/ 0 w 1314"/>
                    <a:gd name="T1" fmla="*/ 0 h 2212"/>
                    <a:gd name="T2" fmla="*/ 0 w 1314"/>
                    <a:gd name="T3" fmla="*/ 0 h 2212"/>
                    <a:gd name="T4" fmla="*/ 0 w 1314"/>
                    <a:gd name="T5" fmla="*/ 0 h 2212"/>
                    <a:gd name="T6" fmla="*/ 0 w 1314"/>
                    <a:gd name="T7" fmla="*/ 0 h 2212"/>
                    <a:gd name="T8" fmla="*/ 0 w 1314"/>
                    <a:gd name="T9" fmla="*/ 0 h 2212"/>
                    <a:gd name="T10" fmla="*/ 0 w 1314"/>
                    <a:gd name="T11" fmla="*/ 0 h 2212"/>
                    <a:gd name="T12" fmla="*/ 0 w 1314"/>
                    <a:gd name="T13" fmla="*/ 0 h 2212"/>
                    <a:gd name="T14" fmla="*/ 0 w 1314"/>
                    <a:gd name="T15" fmla="*/ 0 h 2212"/>
                    <a:gd name="T16" fmla="*/ 0 w 1314"/>
                    <a:gd name="T17" fmla="*/ 0 h 2212"/>
                    <a:gd name="T18" fmla="*/ 0 w 1314"/>
                    <a:gd name="T19" fmla="*/ 0 h 2212"/>
                    <a:gd name="T20" fmla="*/ 0 w 1314"/>
                    <a:gd name="T21" fmla="*/ 0 h 2212"/>
                    <a:gd name="T22" fmla="*/ 0 w 1314"/>
                    <a:gd name="T23" fmla="*/ 0 h 2212"/>
                    <a:gd name="T24" fmla="*/ 0 w 1314"/>
                    <a:gd name="T25" fmla="*/ 0 h 2212"/>
                    <a:gd name="T26" fmla="*/ 0 w 1314"/>
                    <a:gd name="T27" fmla="*/ 0 h 2212"/>
                    <a:gd name="T28" fmla="*/ 0 w 1314"/>
                    <a:gd name="T29" fmla="*/ 0 h 2212"/>
                    <a:gd name="T30" fmla="*/ 0 w 1314"/>
                    <a:gd name="T31" fmla="*/ 0 h 2212"/>
                    <a:gd name="T32" fmla="*/ 0 w 1314"/>
                    <a:gd name="T33" fmla="*/ 0 h 2212"/>
                    <a:gd name="T34" fmla="*/ 0 w 1314"/>
                    <a:gd name="T35" fmla="*/ 0 h 2212"/>
                    <a:gd name="T36" fmla="*/ 0 w 1314"/>
                    <a:gd name="T37" fmla="*/ 0 h 2212"/>
                    <a:gd name="T38" fmla="*/ 0 w 1314"/>
                    <a:gd name="T39" fmla="*/ 0 h 2212"/>
                    <a:gd name="T40" fmla="*/ 0 w 1314"/>
                    <a:gd name="T41" fmla="*/ 0 h 2212"/>
                    <a:gd name="T42" fmla="*/ 0 w 1314"/>
                    <a:gd name="T43" fmla="*/ 0 h 2212"/>
                    <a:gd name="T44" fmla="*/ 0 w 1314"/>
                    <a:gd name="T45" fmla="*/ 0 h 2212"/>
                    <a:gd name="T46" fmla="*/ 0 w 1314"/>
                    <a:gd name="T47" fmla="*/ 0 h 2212"/>
                    <a:gd name="T48" fmla="*/ 0 w 1314"/>
                    <a:gd name="T49" fmla="*/ 0 h 2212"/>
                    <a:gd name="T50" fmla="*/ 0 w 1314"/>
                    <a:gd name="T51" fmla="*/ 0 h 2212"/>
                    <a:gd name="T52" fmla="*/ 0 w 1314"/>
                    <a:gd name="T53" fmla="*/ 0 h 2212"/>
                    <a:gd name="T54" fmla="*/ 0 w 1314"/>
                    <a:gd name="T55" fmla="*/ 0 h 2212"/>
                    <a:gd name="T56" fmla="*/ 0 w 1314"/>
                    <a:gd name="T57" fmla="*/ 0 h 2212"/>
                    <a:gd name="T58" fmla="*/ 0 w 1314"/>
                    <a:gd name="T59" fmla="*/ 0 h 2212"/>
                    <a:gd name="T60" fmla="*/ 0 w 1314"/>
                    <a:gd name="T61" fmla="*/ 0 h 2212"/>
                    <a:gd name="T62" fmla="*/ 0 w 1314"/>
                    <a:gd name="T63" fmla="*/ 0 h 2212"/>
                    <a:gd name="T64" fmla="*/ 0 w 1314"/>
                    <a:gd name="T65" fmla="*/ 0 h 2212"/>
                    <a:gd name="T66" fmla="*/ 0 w 1314"/>
                    <a:gd name="T67" fmla="*/ 0 h 2212"/>
                    <a:gd name="T68" fmla="*/ 0 w 1314"/>
                    <a:gd name="T69" fmla="*/ 0 h 2212"/>
                    <a:gd name="T70" fmla="*/ 0 w 1314"/>
                    <a:gd name="T71" fmla="*/ 0 h 2212"/>
                    <a:gd name="T72" fmla="*/ 0 w 1314"/>
                    <a:gd name="T73" fmla="*/ 0 h 2212"/>
                    <a:gd name="T74" fmla="*/ 0 w 1314"/>
                    <a:gd name="T75" fmla="*/ 0 h 2212"/>
                    <a:gd name="T76" fmla="*/ 0 w 1314"/>
                    <a:gd name="T77" fmla="*/ 0 h 2212"/>
                    <a:gd name="T78" fmla="*/ 0 w 1314"/>
                    <a:gd name="T79" fmla="*/ 0 h 2212"/>
                    <a:gd name="T80" fmla="*/ 0 w 1314"/>
                    <a:gd name="T81" fmla="*/ 0 h 22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314" h="2212">
                      <a:moveTo>
                        <a:pt x="571" y="157"/>
                      </a:moveTo>
                      <a:lnTo>
                        <a:pt x="531" y="160"/>
                      </a:lnTo>
                      <a:lnTo>
                        <a:pt x="430" y="176"/>
                      </a:lnTo>
                      <a:lnTo>
                        <a:pt x="299" y="209"/>
                      </a:lnTo>
                      <a:lnTo>
                        <a:pt x="170" y="266"/>
                      </a:lnTo>
                      <a:lnTo>
                        <a:pt x="75" y="355"/>
                      </a:lnTo>
                      <a:lnTo>
                        <a:pt x="28" y="497"/>
                      </a:lnTo>
                      <a:lnTo>
                        <a:pt x="5" y="659"/>
                      </a:lnTo>
                      <a:lnTo>
                        <a:pt x="0" y="833"/>
                      </a:lnTo>
                      <a:lnTo>
                        <a:pt x="3" y="1008"/>
                      </a:lnTo>
                      <a:lnTo>
                        <a:pt x="6" y="1174"/>
                      </a:lnTo>
                      <a:lnTo>
                        <a:pt x="3" y="1323"/>
                      </a:lnTo>
                      <a:lnTo>
                        <a:pt x="3" y="2053"/>
                      </a:lnTo>
                      <a:lnTo>
                        <a:pt x="21" y="2116"/>
                      </a:lnTo>
                      <a:lnTo>
                        <a:pt x="37" y="2161"/>
                      </a:lnTo>
                      <a:lnTo>
                        <a:pt x="63" y="2190"/>
                      </a:lnTo>
                      <a:lnTo>
                        <a:pt x="111" y="2205"/>
                      </a:lnTo>
                      <a:lnTo>
                        <a:pt x="195" y="2211"/>
                      </a:lnTo>
                      <a:lnTo>
                        <a:pt x="1103" y="2211"/>
                      </a:lnTo>
                      <a:lnTo>
                        <a:pt x="1189" y="2207"/>
                      </a:lnTo>
                      <a:lnTo>
                        <a:pt x="1242" y="2194"/>
                      </a:lnTo>
                      <a:lnTo>
                        <a:pt x="1273" y="2168"/>
                      </a:lnTo>
                      <a:lnTo>
                        <a:pt x="1293" y="2125"/>
                      </a:lnTo>
                      <a:lnTo>
                        <a:pt x="1313" y="2062"/>
                      </a:lnTo>
                      <a:lnTo>
                        <a:pt x="1313" y="1323"/>
                      </a:lnTo>
                      <a:lnTo>
                        <a:pt x="1308" y="1169"/>
                      </a:lnTo>
                      <a:lnTo>
                        <a:pt x="1308" y="988"/>
                      </a:lnTo>
                      <a:lnTo>
                        <a:pt x="1307" y="797"/>
                      </a:lnTo>
                      <a:lnTo>
                        <a:pt x="1299" y="617"/>
                      </a:lnTo>
                      <a:lnTo>
                        <a:pt x="1278" y="463"/>
                      </a:lnTo>
                      <a:lnTo>
                        <a:pt x="1241" y="355"/>
                      </a:lnTo>
                      <a:lnTo>
                        <a:pt x="1122" y="260"/>
                      </a:lnTo>
                      <a:lnTo>
                        <a:pt x="1002" y="206"/>
                      </a:lnTo>
                      <a:lnTo>
                        <a:pt x="892" y="178"/>
                      </a:lnTo>
                      <a:lnTo>
                        <a:pt x="800" y="167"/>
                      </a:lnTo>
                      <a:lnTo>
                        <a:pt x="739" y="157"/>
                      </a:lnTo>
                      <a:lnTo>
                        <a:pt x="739" y="79"/>
                      </a:lnTo>
                      <a:lnTo>
                        <a:pt x="715" y="0"/>
                      </a:lnTo>
                      <a:lnTo>
                        <a:pt x="596" y="0"/>
                      </a:lnTo>
                      <a:lnTo>
                        <a:pt x="571" y="59"/>
                      </a:lnTo>
                      <a:lnTo>
                        <a:pt x="571" y="15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9" name="Freeform 447"/>
                <p:cNvSpPr>
                  <a:spLocks noChangeArrowheads="1"/>
                </p:cNvSpPr>
                <p:nvPr/>
              </p:nvSpPr>
              <p:spPr bwMode="auto">
                <a:xfrm>
                  <a:off x="0" y="623"/>
                  <a:ext cx="306" cy="31"/>
                </a:xfrm>
                <a:custGeom>
                  <a:avLst/>
                  <a:gdLst>
                    <a:gd name="T0" fmla="*/ 0 w 1350"/>
                    <a:gd name="T1" fmla="*/ 0 h 136"/>
                    <a:gd name="T2" fmla="*/ 0 w 1350"/>
                    <a:gd name="T3" fmla="*/ 0 h 136"/>
                    <a:gd name="T4" fmla="*/ 0 w 1350"/>
                    <a:gd name="T5" fmla="*/ 0 h 136"/>
                    <a:gd name="T6" fmla="*/ 0 w 1350"/>
                    <a:gd name="T7" fmla="*/ 0 h 136"/>
                    <a:gd name="T8" fmla="*/ 0 w 1350"/>
                    <a:gd name="T9" fmla="*/ 0 h 136"/>
                    <a:gd name="T10" fmla="*/ 0 w 1350"/>
                    <a:gd name="T11" fmla="*/ 0 h 136"/>
                    <a:gd name="T12" fmla="*/ 0 w 1350"/>
                    <a:gd name="T13" fmla="*/ 0 h 136"/>
                    <a:gd name="T14" fmla="*/ 0 w 1350"/>
                    <a:gd name="T15" fmla="*/ 0 h 1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0" h="136">
                      <a:moveTo>
                        <a:pt x="192" y="135"/>
                      </a:moveTo>
                      <a:cubicBezTo>
                        <a:pt x="0" y="127"/>
                        <a:pt x="35" y="110"/>
                        <a:pt x="3" y="87"/>
                      </a:cubicBezTo>
                      <a:lnTo>
                        <a:pt x="0" y="0"/>
                      </a:lnTo>
                      <a:lnTo>
                        <a:pt x="1305" y="0"/>
                      </a:lnTo>
                      <a:lnTo>
                        <a:pt x="1309" y="74"/>
                      </a:lnTo>
                      <a:cubicBezTo>
                        <a:pt x="1305" y="79"/>
                        <a:pt x="1349" y="125"/>
                        <a:pt x="1162" y="135"/>
                      </a:cubicBezTo>
                      <a:lnTo>
                        <a:pt x="192" y="135"/>
                      </a:lnTo>
                    </a:path>
                  </a:pathLst>
                </a:custGeom>
                <a:gradFill rotWithShape="0">
                  <a:gsLst>
                    <a:gs pos="0">
                      <a:srgbClr val="676500"/>
                    </a:gs>
                    <a:gs pos="50000">
                      <a:srgbClr val="E1DC00"/>
                    </a:gs>
                    <a:gs pos="100000">
                      <a:srgbClr val="676500"/>
                    </a:gs>
                  </a:gsLst>
                  <a:lin ang="108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39960" name="Group 448"/>
                <p:cNvGrpSpPr>
                  <a:grpSpLocks/>
                </p:cNvGrpSpPr>
                <p:nvPr/>
              </p:nvGrpSpPr>
              <p:grpSpPr bwMode="auto">
                <a:xfrm>
                  <a:off x="134" y="27"/>
                  <a:ext cx="32" cy="136"/>
                  <a:chOff x="134" y="27"/>
                  <a:chExt cx="32" cy="136"/>
                </a:xfrm>
              </p:grpSpPr>
              <p:sp>
                <p:nvSpPr>
                  <p:cNvPr id="39963" name="AutoShape 449"/>
                  <p:cNvSpPr>
                    <a:spLocks noChangeArrowheads="1"/>
                  </p:cNvSpPr>
                  <p:nvPr/>
                </p:nvSpPr>
                <p:spPr bwMode="auto">
                  <a:xfrm>
                    <a:off x="139" y="134"/>
                    <a:ext cx="19" cy="29"/>
                  </a:xfrm>
                  <a:prstGeom prst="roundRect">
                    <a:avLst>
                      <a:gd name="adj" fmla="val 5556"/>
                    </a:avLst>
                  </a:prstGeom>
                  <a:gradFill rotWithShape="0">
                    <a:gsLst>
                      <a:gs pos="0">
                        <a:srgbClr val="E1DC00"/>
                      </a:gs>
                      <a:gs pos="100000">
                        <a:srgbClr val="656300"/>
                      </a:gs>
                    </a:gsLst>
                    <a:lin ang="5400000" scaled="1"/>
                  </a:gra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39964" name="AutoShape 450"/>
                  <p:cNvSpPr>
                    <a:spLocks noChangeArrowheads="1"/>
                  </p:cNvSpPr>
                  <p:nvPr/>
                </p:nvSpPr>
                <p:spPr bwMode="auto">
                  <a:xfrm>
                    <a:off x="139" y="40"/>
                    <a:ext cx="19" cy="94"/>
                  </a:xfrm>
                  <a:prstGeom prst="roundRect">
                    <a:avLst>
                      <a:gd name="adj" fmla="val 5556"/>
                    </a:avLst>
                  </a:prstGeom>
                  <a:solidFill>
                    <a:srgbClr val="000000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39965" name="AutoShape 451"/>
                  <p:cNvSpPr>
                    <a:spLocks noChangeArrowheads="1"/>
                  </p:cNvSpPr>
                  <p:nvPr/>
                </p:nvSpPr>
                <p:spPr bwMode="auto">
                  <a:xfrm>
                    <a:off x="134" y="27"/>
                    <a:ext cx="32" cy="19"/>
                  </a:xfrm>
                  <a:prstGeom prst="roundRect">
                    <a:avLst>
                      <a:gd name="adj" fmla="val 5556"/>
                    </a:avLst>
                  </a:prstGeom>
                  <a:solidFill>
                    <a:srgbClr val="E1DC00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39966" name="Freeform 452"/>
                  <p:cNvSpPr>
                    <a:spLocks noChangeArrowheads="1"/>
                  </p:cNvSpPr>
                  <p:nvPr/>
                </p:nvSpPr>
                <p:spPr bwMode="auto">
                  <a:xfrm>
                    <a:off x="139" y="46"/>
                    <a:ext cx="22" cy="32"/>
                  </a:xfrm>
                  <a:custGeom>
                    <a:avLst/>
                    <a:gdLst>
                      <a:gd name="T0" fmla="*/ 0 w 95"/>
                      <a:gd name="T1" fmla="*/ 0 h 140"/>
                      <a:gd name="T2" fmla="*/ 0 w 95"/>
                      <a:gd name="T3" fmla="*/ 0 h 140"/>
                      <a:gd name="T4" fmla="*/ 0 w 95"/>
                      <a:gd name="T5" fmla="*/ 0 h 140"/>
                      <a:gd name="T6" fmla="*/ 0 w 95"/>
                      <a:gd name="T7" fmla="*/ 0 h 1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5" h="140">
                        <a:moveTo>
                          <a:pt x="47" y="0"/>
                        </a:moveTo>
                        <a:lnTo>
                          <a:pt x="94" y="139"/>
                        </a:lnTo>
                        <a:lnTo>
                          <a:pt x="0" y="139"/>
                        </a:lnTo>
                        <a:lnTo>
                          <a:pt x="47" y="0"/>
                        </a:lnTo>
                      </a:path>
                    </a:pathLst>
                  </a:custGeom>
                  <a:solidFill>
                    <a:srgbClr val="E1DC00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9961" name="Freeform 453"/>
                <p:cNvSpPr>
                  <a:spLocks noChangeArrowheads="1"/>
                </p:cNvSpPr>
                <p:nvPr/>
              </p:nvSpPr>
              <p:spPr bwMode="auto">
                <a:xfrm>
                  <a:off x="135" y="76"/>
                  <a:ext cx="527" cy="43"/>
                </a:xfrm>
                <a:custGeom>
                  <a:avLst/>
                  <a:gdLst>
                    <a:gd name="T0" fmla="*/ 0 w 2326"/>
                    <a:gd name="T1" fmla="*/ 0 h 191"/>
                    <a:gd name="T2" fmla="*/ 0 w 2326"/>
                    <a:gd name="T3" fmla="*/ 0 h 191"/>
                    <a:gd name="T4" fmla="*/ 0 w 2326"/>
                    <a:gd name="T5" fmla="*/ 0 h 191"/>
                    <a:gd name="T6" fmla="*/ 0 w 2326"/>
                    <a:gd name="T7" fmla="*/ 0 h 191"/>
                    <a:gd name="T8" fmla="*/ 0 w 2326"/>
                    <a:gd name="T9" fmla="*/ 0 h 191"/>
                    <a:gd name="T10" fmla="*/ 0 w 2326"/>
                    <a:gd name="T11" fmla="*/ 0 h 191"/>
                    <a:gd name="T12" fmla="*/ 0 w 2326"/>
                    <a:gd name="T13" fmla="*/ 0 h 191"/>
                    <a:gd name="T14" fmla="*/ 0 w 2326"/>
                    <a:gd name="T15" fmla="*/ 0 h 191"/>
                    <a:gd name="T16" fmla="*/ 0 w 2326"/>
                    <a:gd name="T17" fmla="*/ 0 h 1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26" h="191">
                      <a:moveTo>
                        <a:pt x="2325" y="0"/>
                      </a:moveTo>
                      <a:lnTo>
                        <a:pt x="0" y="4"/>
                      </a:lnTo>
                      <a:lnTo>
                        <a:pt x="0" y="69"/>
                      </a:lnTo>
                      <a:lnTo>
                        <a:pt x="1075" y="190"/>
                      </a:lnTo>
                      <a:lnTo>
                        <a:pt x="1182" y="63"/>
                      </a:lnTo>
                      <a:lnTo>
                        <a:pt x="1275" y="190"/>
                      </a:lnTo>
                      <a:lnTo>
                        <a:pt x="2325" y="71"/>
                      </a:lnTo>
                      <a:lnTo>
                        <a:pt x="2325" y="0"/>
                      </a:lnTo>
                    </a:path>
                  </a:pathLst>
                </a:custGeom>
                <a:solidFill>
                  <a:srgbClr val="E1DC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962" name="Freeform 454"/>
                <p:cNvSpPr>
                  <a:spLocks noChangeArrowheads="1"/>
                </p:cNvSpPr>
                <p:nvPr/>
              </p:nvSpPr>
              <p:spPr bwMode="auto">
                <a:xfrm>
                  <a:off x="80" y="77"/>
                  <a:ext cx="646" cy="15"/>
                </a:xfrm>
                <a:custGeom>
                  <a:avLst/>
                  <a:gdLst>
                    <a:gd name="T0" fmla="*/ 0 w 2849"/>
                    <a:gd name="T1" fmla="*/ 0 h 67"/>
                    <a:gd name="T2" fmla="*/ 0 w 2849"/>
                    <a:gd name="T3" fmla="*/ 0 h 67"/>
                    <a:gd name="T4" fmla="*/ 0 w 2849"/>
                    <a:gd name="T5" fmla="*/ 0 h 67"/>
                    <a:gd name="T6" fmla="*/ 0 w 2849"/>
                    <a:gd name="T7" fmla="*/ 0 h 67"/>
                    <a:gd name="T8" fmla="*/ 0 w 2849"/>
                    <a:gd name="T9" fmla="*/ 0 h 67"/>
                    <a:gd name="T10" fmla="*/ 0 w 2849"/>
                    <a:gd name="T11" fmla="*/ 0 h 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49" h="67">
                      <a:moveTo>
                        <a:pt x="0" y="0"/>
                      </a:moveTo>
                      <a:lnTo>
                        <a:pt x="2848" y="0"/>
                      </a:lnTo>
                      <a:lnTo>
                        <a:pt x="2848" y="66"/>
                      </a:lnTo>
                      <a:lnTo>
                        <a:pt x="0" y="6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1DC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0" name="Textfeld 375"/>
            <p:cNvSpPr txBox="1"/>
            <p:nvPr/>
          </p:nvSpPr>
          <p:spPr>
            <a:xfrm>
              <a:off x="0" y="434340"/>
              <a:ext cx="2171700" cy="4633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b="1">
                  <a:ln w="9525" cap="rnd" cmpd="sng" algn="ctr">
                    <a:solidFill>
                      <a:srgbClr val="FFFFFF"/>
                    </a:solidFill>
                    <a:prstDash val="solid"/>
                    <a:bevel/>
                  </a:ln>
                  <a:ea typeface="Calibri" panose="020F0502020204030204" pitchFamily="34" charset="0"/>
                  <a:cs typeface="Times New Roman" panose="02020603050405020304" pitchFamily="18" charset="0"/>
                </a:rPr>
                <a:t>5 Tonnen Laub</a:t>
              </a:r>
              <a:endParaRPr lang="de-DE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9946" name="Grafik 20" descr="C:\Users\Sylvia\AppData\Local\Temp\car-308456_128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440" y="2049780"/>
              <a:ext cx="1074420" cy="53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Grafik 21" descr="C:\Users\Sylvia\AppData\Local\Temp\car-308456_128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592580"/>
              <a:ext cx="1074420" cy="53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Grafik 22" descr="C:\Users\Sylvia\AppData\Local\Temp\car-308456_128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120" y="861060"/>
              <a:ext cx="1074420" cy="53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Grafik 23" descr="C:\Users\Sylvia\AppData\Local\Temp\car-308456_128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39540" y="1706880"/>
              <a:ext cx="1074420" cy="53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0" name="Grafik 24" descr="C:\Users\Sylvia\AppData\Local\Temp\car-308456_128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440" y="1188720"/>
              <a:ext cx="1074420" cy="53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Bild 1" descr="http://www.hobby-garten-blog.de/wp-content/uploads/2013/10/herbstlaub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1"/>
            <a:stretch/>
          </p:blipFill>
          <p:spPr bwMode="auto">
            <a:xfrm>
              <a:off x="106680" y="1333500"/>
              <a:ext cx="1932940" cy="1306195"/>
            </a:xfrm>
            <a:prstGeom prst="trapezoid">
              <a:avLst/>
            </a:prstGeom>
            <a:noFill/>
            <a:ln>
              <a:noFill/>
            </a:ln>
            <a:effectLst>
              <a:softEdge rad="1524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Rechteck 12"/>
          <p:cNvSpPr/>
          <p:nvPr/>
        </p:nvSpPr>
        <p:spPr>
          <a:xfrm>
            <a:off x="2982913" y="4929188"/>
            <a:ext cx="5732462" cy="55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Wohin verschwindet das ganze Laub?</a:t>
            </a:r>
            <a:endParaRPr lang="de-DE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39943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E4DDFE-E16E-41D6-B6BD-EEDDCE0C4726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1665288"/>
            <a:ext cx="3021013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ZPG BNT 2017</a:t>
            </a:r>
          </a:p>
        </p:txBody>
      </p:sp>
      <p:sp>
        <p:nvSpPr>
          <p:cNvPr id="40965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8FF5B2-B604-4026-8807-E2721D0969BD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 smtClean="0">
              <a:solidFill>
                <a:srgbClr val="898989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82575" y="149225"/>
            <a:ext cx="1162685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4000" dirty="0">
                <a:latin typeface="+mj-lt"/>
                <a:ea typeface="+mj-ea"/>
                <a:cs typeface="+mj-cs"/>
              </a:rPr>
              <a:t>Recycling in der Natur – Schwerstarbeit für Destruenten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9554" b="4286"/>
          <a:stretch>
            <a:fillRect/>
          </a:stretch>
        </p:blipFill>
        <p:spPr bwMode="auto">
          <a:xfrm>
            <a:off x="8005763" y="982663"/>
            <a:ext cx="36449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r="24321" b="9525"/>
          <a:stretch>
            <a:fillRect/>
          </a:stretch>
        </p:blipFill>
        <p:spPr bwMode="auto">
          <a:xfrm>
            <a:off x="465138" y="1392238"/>
            <a:ext cx="14732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ingekerbter Pfeil nach rechts 11"/>
          <p:cNvSpPr/>
          <p:nvPr/>
        </p:nvSpPr>
        <p:spPr>
          <a:xfrm>
            <a:off x="2319338" y="2613025"/>
            <a:ext cx="923925" cy="565150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340225"/>
            <a:ext cx="3906837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ingekerbter Pfeil nach rechts 16"/>
          <p:cNvSpPr/>
          <p:nvPr/>
        </p:nvSpPr>
        <p:spPr>
          <a:xfrm rot="5400000">
            <a:off x="9519444" y="3579019"/>
            <a:ext cx="925512" cy="565150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8" name="Grafik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4548188"/>
            <a:ext cx="2346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ingekerbter Pfeil nach rechts 18"/>
          <p:cNvSpPr/>
          <p:nvPr/>
        </p:nvSpPr>
        <p:spPr>
          <a:xfrm rot="10800000">
            <a:off x="6661150" y="5156200"/>
            <a:ext cx="925513" cy="566738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96863" y="6172200"/>
            <a:ext cx="424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/>
              <a:t>[Fotos Berlese-Apparatur / Regenwurmkasten: S.Schimang ZPG BNT 2017]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Regenwurm</a:t>
            </a:r>
          </a:p>
        </p:txBody>
      </p:sp>
      <p:pic>
        <p:nvPicPr>
          <p:cNvPr id="41987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6288" y="1978025"/>
            <a:ext cx="7221537" cy="2452688"/>
          </a:xfrm>
        </p:spPr>
      </p:pic>
      <p:sp>
        <p:nvSpPr>
          <p:cNvPr id="41988" name="Inhaltsplatzhalter 3"/>
          <p:cNvSpPr>
            <a:spLocks noGrp="1"/>
          </p:cNvSpPr>
          <p:nvPr>
            <p:ph sz="half" idx="2"/>
          </p:nvPr>
        </p:nvSpPr>
        <p:spPr>
          <a:xfrm>
            <a:off x="2046288" y="4876800"/>
            <a:ext cx="4332287" cy="1300163"/>
          </a:xfrm>
        </p:spPr>
        <p:txBody>
          <a:bodyPr/>
          <a:lstStyle/>
          <a:p>
            <a:r>
              <a:rPr lang="de-DE" altLang="de-DE" sz="2400" smtClean="0"/>
              <a:t>äußerer Körperbau</a:t>
            </a:r>
          </a:p>
          <a:p>
            <a:r>
              <a:rPr lang="de-DE" altLang="de-DE" sz="2400" smtClean="0"/>
              <a:t>Fortbewegung</a:t>
            </a:r>
          </a:p>
        </p:txBody>
      </p:sp>
      <p:sp>
        <p:nvSpPr>
          <p:cNvPr id="41989" name="Inhaltsplatzhalter 3"/>
          <p:cNvSpPr txBox="1">
            <a:spLocks/>
          </p:cNvSpPr>
          <p:nvPr/>
        </p:nvSpPr>
        <p:spPr bwMode="auto">
          <a:xfrm>
            <a:off x="6869113" y="4876800"/>
            <a:ext cx="433228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400"/>
              <a:t>Sinne</a:t>
            </a:r>
          </a:p>
          <a:p>
            <a:r>
              <a:rPr lang="de-DE" altLang="de-DE" sz="2400"/>
              <a:t>…</a:t>
            </a:r>
          </a:p>
        </p:txBody>
      </p:sp>
      <p:sp>
        <p:nvSpPr>
          <p:cNvPr id="41990" name="Textfeld 2"/>
          <p:cNvSpPr txBox="1">
            <a:spLocks noChangeArrowheads="1"/>
          </p:cNvSpPr>
          <p:nvPr/>
        </p:nvSpPr>
        <p:spPr bwMode="auto">
          <a:xfrm>
            <a:off x="9578975" y="4230688"/>
            <a:ext cx="1938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700"/>
              <a:t>Grafik: Thomas Armbruster vgl. AB ZBG BNT Datei-Nr. 2114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41993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70209DD-1DE2-4A2D-8F9A-AE2C1A61E56C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Didaktische Traditionen (Biologie)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Formatives Assessment, z. B. </a:t>
            </a:r>
            <a:r>
              <a:rPr lang="de-DE" dirty="0" err="1" smtClean="0"/>
              <a:t>Clickerfragen</a:t>
            </a:r>
            <a:r>
              <a:rPr lang="de-DE" dirty="0" smtClean="0"/>
              <a:t>, Klammerkarten, 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differenziertes Material, z. B. gestufte Hilfen, …</a:t>
            </a:r>
            <a:endParaRPr lang="de-DE" dirty="0"/>
          </a:p>
        </p:txBody>
      </p:sp>
      <p:pic>
        <p:nvPicPr>
          <p:cNvPr id="43012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11">
            <a:off x="8347075" y="1905000"/>
            <a:ext cx="28384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4301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6EFBEF7-B676-4BA1-8881-B0ED45C4173D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200" smtClean="0">
              <a:solidFill>
                <a:srgbClr val="898989"/>
              </a:solidFill>
            </a:endParaRPr>
          </a:p>
        </p:txBody>
      </p:sp>
      <p:pic>
        <p:nvPicPr>
          <p:cNvPr id="4301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5297">
            <a:off x="4148138" y="3759200"/>
            <a:ext cx="4878387" cy="24241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pieren 6"/>
          <p:cNvGrpSpPr>
            <a:grpSpLocks/>
          </p:cNvGrpSpPr>
          <p:nvPr/>
        </p:nvGrpSpPr>
        <p:grpSpPr bwMode="auto">
          <a:xfrm>
            <a:off x="566738" y="2273300"/>
            <a:ext cx="3327400" cy="3395663"/>
            <a:chOff x="10327621" y="-277283"/>
            <a:chExt cx="3052230" cy="3499962"/>
          </a:xfrm>
        </p:grpSpPr>
        <p:pic>
          <p:nvPicPr>
            <p:cNvPr id="44041" name="Grafik 22" descr="E:\Fachberatung\BNT II\Bilder für Sylvi\IMG_266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56" t="33284" r="30963" b="28026"/>
            <a:stretch>
              <a:fillRect/>
            </a:stretch>
          </p:blipFill>
          <p:spPr bwMode="auto">
            <a:xfrm flipH="1">
              <a:off x="10327621" y="-277283"/>
              <a:ext cx="3052230" cy="336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eck 24"/>
            <p:cNvSpPr>
              <a:spLocks noChangeArrowheads="1"/>
            </p:cNvSpPr>
            <p:nvPr/>
          </p:nvSpPr>
          <p:spPr bwMode="auto">
            <a:xfrm>
              <a:off x="10431012" y="2924880"/>
              <a:ext cx="2845447" cy="29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de-DE" altLang="de-DE" sz="1200" dirty="0" smtClean="0">
                  <a:latin typeface="Helvetica" panose="020B0604020202020204" pitchFamily="34" charset="0"/>
                  <a:cs typeface="Times New Roman" panose="02020603050405020304" pitchFamily="18" charset="0"/>
                </a:rPr>
                <a:t>  </a:t>
              </a:r>
              <a:endParaRPr lang="de-DE" altLang="de-DE" sz="800" dirty="0" smtClean="0"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44035" name="Textfeld 11"/>
          <p:cNvSpPr txBox="1">
            <a:spLocks noChangeArrowheads="1"/>
          </p:cNvSpPr>
          <p:nvPr/>
        </p:nvSpPr>
        <p:spPr bwMode="auto">
          <a:xfrm>
            <a:off x="508000" y="5537200"/>
            <a:ext cx="49212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800">
                <a:cs typeface="Times New Roman" panose="02020603050405020304" pitchFamily="18" charset="0"/>
              </a:rPr>
              <a:t>[Foto: Taigazilzalp; Andreas Hachenberg; ZPG BNT]</a:t>
            </a:r>
          </a:p>
        </p:txBody>
      </p:sp>
      <p:sp>
        <p:nvSpPr>
          <p:cNvPr id="11" name="Ovale Legende 10"/>
          <p:cNvSpPr/>
          <p:nvPr/>
        </p:nvSpPr>
        <p:spPr>
          <a:xfrm>
            <a:off x="4108450" y="373063"/>
            <a:ext cx="4217988" cy="2900362"/>
          </a:xfrm>
          <a:prstGeom prst="wedgeEllipseCallout">
            <a:avLst>
              <a:gd name="adj1" fmla="val -56698"/>
              <a:gd name="adj2" fmla="val 449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dirty="0"/>
              <a:t>Merci vielmals!</a:t>
            </a:r>
          </a:p>
        </p:txBody>
      </p:sp>
      <p:pic>
        <p:nvPicPr>
          <p:cNvPr id="44037" name="Grafik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222750"/>
            <a:ext cx="3810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lkenförmige Legende 13"/>
          <p:cNvSpPr/>
          <p:nvPr/>
        </p:nvSpPr>
        <p:spPr>
          <a:xfrm>
            <a:off x="8451850" y="1109663"/>
            <a:ext cx="3740150" cy="3113087"/>
          </a:xfrm>
          <a:prstGeom prst="cloudCallout">
            <a:avLst>
              <a:gd name="adj1" fmla="val -40146"/>
              <a:gd name="adj2" fmla="val 6467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400" dirty="0">
                <a:solidFill>
                  <a:schemeClr val="tx1"/>
                </a:solidFill>
              </a:rPr>
              <a:t>Viel Spaß im Praktikum und beim Sichten der Materialien!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44040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4FC53A-3032-4E22-93D2-9522F992478E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515938" y="0"/>
            <a:ext cx="10515600" cy="1325563"/>
          </a:xfrm>
        </p:spPr>
        <p:txBody>
          <a:bodyPr/>
          <a:lstStyle/>
          <a:p>
            <a:pPr eaLnBrk="1" hangingPunct="1"/>
            <a:r>
              <a:rPr lang="de-DE" altLang="de-DE" smtClean="0"/>
              <a:t>Quellen</a:t>
            </a:r>
          </a:p>
        </p:txBody>
      </p:sp>
      <p:sp>
        <p:nvSpPr>
          <p:cNvPr id="31747" name="Inhaltsplatzhalter 2"/>
          <p:cNvSpPr>
            <a:spLocks noGrp="1"/>
          </p:cNvSpPr>
          <p:nvPr>
            <p:ph sz="half" idx="1"/>
          </p:nvPr>
        </p:nvSpPr>
        <p:spPr>
          <a:xfrm>
            <a:off x="515938" y="1006475"/>
            <a:ext cx="10837862" cy="5349875"/>
          </a:xfrm>
        </p:spPr>
        <p:txBody>
          <a:bodyPr/>
          <a:lstStyle/>
          <a:p>
            <a:pPr>
              <a:defRPr/>
            </a:pPr>
            <a:r>
              <a:rPr lang="de-DE" sz="800" dirty="0" smtClean="0"/>
              <a:t>Buche: entnommen:09.12.2016; </a:t>
            </a:r>
            <a:r>
              <a:rPr lang="en-US" sz="800" u="sng" dirty="0" smtClean="0">
                <a:hlinkClick r:id="rId2"/>
              </a:rPr>
              <a:t>http</a:t>
            </a:r>
            <a:r>
              <a:rPr lang="en-US" sz="800" u="sng" dirty="0">
                <a:hlinkClick r:id="rId2"/>
              </a:rPr>
              <a:t>://laxenburgdailyphoto.blogspot.de/2012_10_01_archive.html</a:t>
            </a:r>
            <a:r>
              <a:rPr lang="en-US" sz="800" dirty="0"/>
              <a:t>; </a:t>
            </a:r>
            <a:r>
              <a:rPr lang="en-US" sz="800" dirty="0">
                <a:hlinkClick r:id="rId3"/>
              </a:rPr>
              <a:t>Creative Commons-</a:t>
            </a:r>
            <a:r>
              <a:rPr lang="en-US" sz="800" dirty="0" err="1">
                <a:hlinkClick r:id="rId3"/>
              </a:rPr>
              <a:t>Lizenz</a:t>
            </a:r>
            <a:r>
              <a:rPr lang="en-US" sz="800" dirty="0"/>
              <a:t>;  </a:t>
            </a:r>
            <a:r>
              <a:rPr lang="en-US" sz="800" dirty="0" err="1"/>
              <a:t>Urheber</a:t>
            </a:r>
            <a:r>
              <a:rPr lang="en-US" sz="800" dirty="0"/>
              <a:t>: </a:t>
            </a:r>
            <a:r>
              <a:rPr lang="en-US" sz="800" dirty="0" smtClean="0"/>
              <a:t>Elisabeth </a:t>
            </a:r>
            <a:r>
              <a:rPr lang="en-US" sz="800" dirty="0" err="1" smtClean="0"/>
              <a:t>Firsching</a:t>
            </a:r>
            <a:endParaRPr lang="en-US" sz="800" dirty="0" smtClean="0"/>
          </a:p>
          <a:p>
            <a:pPr>
              <a:defRPr/>
            </a:pPr>
            <a:r>
              <a:rPr lang="en-US" sz="800" dirty="0" err="1" smtClean="0"/>
              <a:t>Laub</a:t>
            </a:r>
            <a:r>
              <a:rPr lang="en-US" sz="800" dirty="0" smtClean="0"/>
              <a:t>: </a:t>
            </a:r>
            <a:r>
              <a:rPr lang="en-US" sz="800" dirty="0" err="1" smtClean="0"/>
              <a:t>entnommen</a:t>
            </a:r>
            <a:r>
              <a:rPr lang="en-US" sz="800" dirty="0" smtClean="0"/>
              <a:t>: 23.02.2017; </a:t>
            </a:r>
            <a:r>
              <a:rPr lang="en-US" sz="800" u="sng" dirty="0" smtClean="0">
                <a:hlinkClick r:id="rId4"/>
              </a:rPr>
              <a:t>http</a:t>
            </a:r>
            <a:r>
              <a:rPr lang="en-US" sz="800" u="sng" dirty="0">
                <a:hlinkClick r:id="rId4"/>
              </a:rPr>
              <a:t>://www.hobby-garten-blog.de/wp-content/uploads/2013/10/herbstlaub.jpg</a:t>
            </a:r>
            <a:r>
              <a:rPr lang="en-US" sz="800" dirty="0"/>
              <a:t>; </a:t>
            </a:r>
            <a:r>
              <a:rPr lang="en-US" sz="800" u="sng" dirty="0">
                <a:hlinkClick r:id="rId5"/>
              </a:rPr>
              <a:t>Creative Commons-</a:t>
            </a:r>
            <a:r>
              <a:rPr lang="en-US" sz="800" u="sng" dirty="0" err="1">
                <a:hlinkClick r:id="rId5"/>
              </a:rPr>
              <a:t>Lizenz</a:t>
            </a:r>
            <a:r>
              <a:rPr lang="en-US" sz="800" dirty="0"/>
              <a:t>; </a:t>
            </a:r>
            <a:endParaRPr lang="de-DE" sz="800" dirty="0"/>
          </a:p>
          <a:p>
            <a:pPr>
              <a:defRPr/>
            </a:pPr>
            <a:r>
              <a:rPr lang="de-DE" sz="800" dirty="0" smtClean="0"/>
              <a:t>Rotes Auto: entnommen 23.02.2017 </a:t>
            </a:r>
            <a:r>
              <a:rPr lang="en-US" sz="800" u="sng" dirty="0" smtClean="0">
                <a:hlinkClick r:id="rId6"/>
              </a:rPr>
              <a:t>https</a:t>
            </a:r>
            <a:r>
              <a:rPr lang="en-US" sz="800" u="sng" dirty="0">
                <a:hlinkClick r:id="rId6"/>
              </a:rPr>
              <a:t>://pixabay.com/de/auto-fahrzeug-automobil-eine-t%C3%BCr-308456/</a:t>
            </a:r>
            <a:r>
              <a:rPr lang="en-US" sz="800" dirty="0"/>
              <a:t>;</a:t>
            </a:r>
            <a:r>
              <a:rPr lang="en-US" sz="800" u="sng" dirty="0">
                <a:hlinkClick r:id="rId7"/>
              </a:rPr>
              <a:t>CC0 Public </a:t>
            </a:r>
            <a:r>
              <a:rPr lang="en-US" sz="800" u="sng" dirty="0" smtClean="0">
                <a:hlinkClick r:id="rId7"/>
              </a:rPr>
              <a:t>Domain</a:t>
            </a:r>
            <a:r>
              <a:rPr lang="en-US" sz="800" dirty="0" smtClean="0"/>
              <a:t>; </a:t>
            </a:r>
          </a:p>
          <a:p>
            <a:pPr>
              <a:defRPr/>
            </a:pPr>
            <a:r>
              <a:rPr lang="en-US" sz="800" dirty="0" err="1" smtClean="0"/>
              <a:t>Regenwurm</a:t>
            </a:r>
            <a:r>
              <a:rPr lang="en-US" sz="800" dirty="0" smtClean="0"/>
              <a:t>: </a:t>
            </a:r>
            <a:r>
              <a:rPr lang="en-US" sz="800" dirty="0">
                <a:hlinkClick r:id="rId8"/>
              </a:rPr>
              <a:t>https://76weberjerry.wikispaces.com</a:t>
            </a:r>
            <a:r>
              <a:rPr lang="en-US" sz="800" dirty="0" smtClean="0">
                <a:hlinkClick r:id="rId8"/>
              </a:rPr>
              <a:t>/</a:t>
            </a:r>
            <a:r>
              <a:rPr lang="en-US" sz="800" dirty="0" smtClean="0"/>
              <a:t>  </a:t>
            </a:r>
            <a:r>
              <a:rPr lang="en-US" sz="800" dirty="0"/>
              <a:t>are licensed under a </a:t>
            </a:r>
            <a:r>
              <a:rPr lang="en-US" sz="800" u="sng" dirty="0">
                <a:hlinkClick r:id="rId9"/>
              </a:rPr>
              <a:t>Creative Commons Attribution Share-Alike 3.0 License</a:t>
            </a:r>
            <a:r>
              <a:rPr lang="en-US" sz="800" dirty="0"/>
              <a:t>. </a:t>
            </a:r>
            <a:r>
              <a:rPr lang="de-DE" sz="800" dirty="0" smtClean="0"/>
              <a:t>Entnommen:01.03.2017</a:t>
            </a:r>
          </a:p>
          <a:p>
            <a:pPr marL="0" indent="0">
              <a:buNone/>
              <a:defRPr/>
            </a:pPr>
            <a:endParaRPr lang="de-DE" sz="800" dirty="0"/>
          </a:p>
          <a:p>
            <a:pPr>
              <a:defRPr/>
            </a:pPr>
            <a:endParaRPr lang="de-DE" sz="800" dirty="0"/>
          </a:p>
          <a:p>
            <a:pPr>
              <a:defRPr/>
            </a:pPr>
            <a:endParaRPr lang="de-DE" sz="800" dirty="0"/>
          </a:p>
          <a:p>
            <a:pPr>
              <a:defRPr/>
            </a:pPr>
            <a:endParaRPr lang="de-DE" sz="800" dirty="0" smtClean="0"/>
          </a:p>
          <a:p>
            <a:pPr>
              <a:defRPr/>
            </a:pPr>
            <a:endParaRPr lang="es-ES" sz="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sz="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sz="800" dirty="0"/>
          </a:p>
          <a:p>
            <a:pPr>
              <a:defRPr/>
            </a:pPr>
            <a:endParaRPr lang="de-DE" sz="800" dirty="0"/>
          </a:p>
          <a:p>
            <a:pPr>
              <a:defRPr/>
            </a:pPr>
            <a:endParaRPr lang="de-DE" sz="800" dirty="0"/>
          </a:p>
          <a:p>
            <a:pPr>
              <a:defRPr/>
            </a:pPr>
            <a:endParaRPr lang="de-DE" sz="800" dirty="0"/>
          </a:p>
          <a:p>
            <a:pPr>
              <a:defRPr/>
            </a:pPr>
            <a:endParaRPr lang="de-DE" sz="800" dirty="0" smtClean="0"/>
          </a:p>
          <a:p>
            <a:pPr eaLnBrk="1" hangingPunct="1">
              <a:defRPr/>
            </a:pPr>
            <a:endParaRPr lang="de-DE" sz="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8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4020_workshop_biologie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ZPG BNT 2017</a:t>
            </a:r>
          </a:p>
        </p:txBody>
      </p:sp>
      <p:sp>
        <p:nvSpPr>
          <p:cNvPr id="46086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21CE02-AD7E-4425-B49B-528D2BCD06DA}" type="slidenum">
              <a:rPr lang="de-DE" altLang="de-DE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Breitbild</PresentationFormat>
  <Paragraphs>67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Times New Roman</vt:lpstr>
      <vt:lpstr>Office Theme</vt:lpstr>
      <vt:lpstr>BNT – Biologie, Naturphänomene und Technik</vt:lpstr>
      <vt:lpstr>Blick in den Bildungsplan </vt:lpstr>
      <vt:lpstr>PowerPoint-Präsentation</vt:lpstr>
      <vt:lpstr>PowerPoint-Präsentation</vt:lpstr>
      <vt:lpstr>Regenwurm</vt:lpstr>
      <vt:lpstr>Didaktische Traditionen (Biologie)</vt:lpstr>
      <vt:lpstr>PowerPoint-Präsentation</vt:lpstr>
      <vt:lpstr>Quellen</vt:lpstr>
    </vt:vector>
  </TitlesOfParts>
  <Company>Schulen Konstanz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WhiteB-H</dc:creator>
  <cp:lastModifiedBy>Sylvia</cp:lastModifiedBy>
  <cp:revision>282</cp:revision>
  <cp:lastPrinted>2016-05-10T23:30:34Z</cp:lastPrinted>
  <dcterms:created xsi:type="dcterms:W3CDTF">2016-01-18T07:17:20Z</dcterms:created>
  <dcterms:modified xsi:type="dcterms:W3CDTF">2017-05-06T13:39:27Z</dcterms:modified>
</cp:coreProperties>
</file>