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319" r:id="rId2"/>
    <p:sldId id="330" r:id="rId3"/>
    <p:sldId id="327" r:id="rId4"/>
    <p:sldId id="317" r:id="rId5"/>
    <p:sldId id="320" r:id="rId6"/>
    <p:sldId id="331" r:id="rId7"/>
    <p:sldId id="321" r:id="rId8"/>
    <p:sldId id="329" r:id="rId9"/>
    <p:sldId id="318" r:id="rId10"/>
    <p:sldId id="323" r:id="rId11"/>
    <p:sldId id="333" r:id="rId12"/>
    <p:sldId id="335" r:id="rId13"/>
    <p:sldId id="336" r:id="rId14"/>
    <p:sldId id="334" r:id="rId15"/>
    <p:sldId id="337" r:id="rId16"/>
    <p:sldId id="339" r:id="rId17"/>
    <p:sldId id="325" r:id="rId18"/>
    <p:sldId id="326" r:id="rId19"/>
    <p:sldId id="324" r:id="rId20"/>
    <p:sldId id="328" r:id="rId21"/>
    <p:sldId id="338" r:id="rId22"/>
  </p:sldIdLst>
  <p:sldSz cx="9144000" cy="6858000" type="screen4x3"/>
  <p:notesSz cx="10234613" cy="7099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80249" autoAdjust="0"/>
  </p:normalViewPr>
  <p:slideViewPr>
    <p:cSldViewPr showGuides="1">
      <p:cViewPr varScale="1">
        <p:scale>
          <a:sx n="58" d="100"/>
          <a:sy n="58" d="100"/>
        </p:scale>
        <p:origin x="-170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5169E6-4BDC-4853-A192-4078431DA12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EF0AF651-9BBD-4BF4-B89D-E8A8970F0A27}">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dgm:spPr>
      <dgm:t>
        <a:bodyPr/>
        <a:lstStyle/>
        <a:p>
          <a:r>
            <a:rPr lang="de-DE" dirty="0" smtClean="0">
              <a:latin typeface="Arial" pitchFamily="34" charset="0"/>
              <a:cs typeface="Arial" pitchFamily="34" charset="0"/>
            </a:rPr>
            <a:t>Zentraler Fachbegriff </a:t>
          </a:r>
          <a:br>
            <a:rPr lang="de-DE" dirty="0" smtClean="0">
              <a:latin typeface="Arial" pitchFamily="34" charset="0"/>
              <a:cs typeface="Arial" pitchFamily="34" charset="0"/>
            </a:rPr>
          </a:br>
          <a:r>
            <a:rPr lang="de-DE" dirty="0" smtClean="0">
              <a:latin typeface="Arial" pitchFamily="34" charset="0"/>
              <a:cs typeface="Arial" pitchFamily="34" charset="0"/>
            </a:rPr>
            <a:t>in den Naturwissenschaften </a:t>
          </a:r>
          <a:br>
            <a:rPr lang="de-DE" dirty="0" smtClean="0">
              <a:latin typeface="Arial" pitchFamily="34" charset="0"/>
              <a:cs typeface="Arial" pitchFamily="34" charset="0"/>
            </a:rPr>
          </a:br>
          <a:r>
            <a:rPr lang="de-DE" dirty="0" smtClean="0">
              <a:latin typeface="Arial" pitchFamily="34" charset="0"/>
              <a:cs typeface="Arial" pitchFamily="34" charset="0"/>
            </a:rPr>
            <a:t>&amp; der Technik</a:t>
          </a:r>
          <a:endParaRPr lang="de-DE" dirty="0">
            <a:latin typeface="Arial" pitchFamily="34" charset="0"/>
            <a:cs typeface="Arial" pitchFamily="34" charset="0"/>
          </a:endParaRPr>
        </a:p>
      </dgm:t>
    </dgm:pt>
    <dgm:pt modelId="{CA80859E-4808-45B2-B1A0-304FDAB1C78E}" type="parTrans" cxnId="{683AE6CC-39A2-4632-96EB-F6541348DAC1}">
      <dgm:prSet/>
      <dgm:spPr/>
      <dgm:t>
        <a:bodyPr/>
        <a:lstStyle/>
        <a:p>
          <a:endParaRPr lang="de-DE">
            <a:latin typeface="Arial" pitchFamily="34" charset="0"/>
            <a:cs typeface="Arial" pitchFamily="34" charset="0"/>
          </a:endParaRPr>
        </a:p>
      </dgm:t>
    </dgm:pt>
    <dgm:pt modelId="{29A667AC-C1B3-48E5-8522-F0954756BA1F}" type="sibTrans" cxnId="{683AE6CC-39A2-4632-96EB-F6541348DAC1}">
      <dgm:prSet/>
      <dgm:spPr/>
      <dgm:t>
        <a:bodyPr/>
        <a:lstStyle/>
        <a:p>
          <a:endParaRPr lang="de-DE">
            <a:latin typeface="Arial" pitchFamily="34" charset="0"/>
            <a:cs typeface="Arial" pitchFamily="34" charset="0"/>
          </a:endParaRPr>
        </a:p>
      </dgm:t>
    </dgm:pt>
    <dgm:pt modelId="{E343BB1B-D819-45AB-AD7D-34411555233C}">
      <dgm:prSet phldrT="[Tex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dgm:spPr>
      <dgm:t>
        <a:bodyPr/>
        <a:lstStyle/>
        <a:p>
          <a:r>
            <a:rPr lang="de-DE" dirty="0" smtClean="0">
              <a:latin typeface="Arial" pitchFamily="34" charset="0"/>
              <a:cs typeface="Arial" pitchFamily="34" charset="0"/>
            </a:rPr>
            <a:t>Wichtiger Begriff im politisch-</a:t>
          </a:r>
          <a:r>
            <a:rPr lang="de-DE" dirty="0" err="1" smtClean="0">
              <a:latin typeface="Arial" pitchFamily="34" charset="0"/>
              <a:cs typeface="Arial" pitchFamily="34" charset="0"/>
            </a:rPr>
            <a:t>gesellschaftl</a:t>
          </a:r>
          <a:r>
            <a:rPr lang="de-DE" dirty="0" smtClean="0">
              <a:latin typeface="Arial" pitchFamily="34" charset="0"/>
              <a:cs typeface="Arial" pitchFamily="34" charset="0"/>
            </a:rPr>
            <a:t>. Diskurs</a:t>
          </a:r>
          <a:br>
            <a:rPr lang="de-DE" dirty="0" smtClean="0">
              <a:latin typeface="Arial" pitchFamily="34" charset="0"/>
              <a:cs typeface="Arial" pitchFamily="34" charset="0"/>
            </a:rPr>
          </a:br>
          <a:r>
            <a:rPr lang="de-DE" dirty="0" smtClean="0">
              <a:latin typeface="Arial" pitchFamily="34" charset="0"/>
              <a:cs typeface="Arial" pitchFamily="34" charset="0"/>
            </a:rPr>
            <a:t>(„Energiewende“, …)</a:t>
          </a:r>
          <a:endParaRPr lang="de-DE" dirty="0">
            <a:latin typeface="Arial" pitchFamily="34" charset="0"/>
            <a:cs typeface="Arial" pitchFamily="34" charset="0"/>
          </a:endParaRPr>
        </a:p>
      </dgm:t>
    </dgm:pt>
    <dgm:pt modelId="{377B1379-3B46-4162-AD78-2A95D3B632A1}" type="parTrans" cxnId="{805B0F3B-D9EF-43FA-A28A-09D407AC33BF}">
      <dgm:prSet/>
      <dgm:spPr/>
      <dgm:t>
        <a:bodyPr/>
        <a:lstStyle/>
        <a:p>
          <a:endParaRPr lang="de-DE">
            <a:latin typeface="Arial" pitchFamily="34" charset="0"/>
            <a:cs typeface="Arial" pitchFamily="34" charset="0"/>
          </a:endParaRPr>
        </a:p>
      </dgm:t>
    </dgm:pt>
    <dgm:pt modelId="{435E3FB9-3484-4977-BB22-A5FD8524F687}" type="sibTrans" cxnId="{805B0F3B-D9EF-43FA-A28A-09D407AC33BF}">
      <dgm:prSet/>
      <dgm:spPr/>
      <dgm:t>
        <a:bodyPr/>
        <a:lstStyle/>
        <a:p>
          <a:endParaRPr lang="de-DE">
            <a:latin typeface="Arial" pitchFamily="34" charset="0"/>
            <a:cs typeface="Arial" pitchFamily="34" charset="0"/>
          </a:endParaRPr>
        </a:p>
      </dgm:t>
    </dgm:pt>
    <dgm:pt modelId="{8D6D4581-2DBE-49A2-9638-7C82761078A0}">
      <dgm:prSet phldrT="[Text]"/>
      <dgm:spPr>
        <a:gradFill flip="none" rotWithShape="0">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DE" dirty="0" smtClean="0">
              <a:latin typeface="Arial" pitchFamily="34" charset="0"/>
              <a:cs typeface="Arial" pitchFamily="34" charset="0"/>
            </a:rPr>
            <a:t>Entwickeln einer </a:t>
          </a:r>
          <a:br>
            <a:rPr lang="de-DE" dirty="0" smtClean="0">
              <a:latin typeface="Arial" pitchFamily="34" charset="0"/>
              <a:cs typeface="Arial" pitchFamily="34" charset="0"/>
            </a:rPr>
          </a:br>
          <a:r>
            <a:rPr lang="de-DE" dirty="0" smtClean="0">
              <a:latin typeface="Arial" pitchFamily="34" charset="0"/>
              <a:cs typeface="Arial" pitchFamily="34" charset="0"/>
            </a:rPr>
            <a:t>fachlich korrekten, anschlussfähigen Vorstellung</a:t>
          </a:r>
        </a:p>
      </dgm:t>
    </dgm:pt>
    <dgm:pt modelId="{D1B22C11-C997-4FB9-9159-D5E75BA8394B}" type="parTrans" cxnId="{75BA1495-D64E-4118-861A-DC1B438038C6}">
      <dgm:prSet/>
      <dgm:spPr/>
      <dgm:t>
        <a:bodyPr/>
        <a:lstStyle/>
        <a:p>
          <a:endParaRPr lang="de-DE">
            <a:latin typeface="Arial" pitchFamily="34" charset="0"/>
            <a:cs typeface="Arial" pitchFamily="34" charset="0"/>
          </a:endParaRPr>
        </a:p>
      </dgm:t>
    </dgm:pt>
    <dgm:pt modelId="{7577E815-2661-4702-A926-E8642F32AC38}" type="sibTrans" cxnId="{75BA1495-D64E-4118-861A-DC1B438038C6}">
      <dgm:prSet/>
      <dgm:spPr/>
      <dgm:t>
        <a:bodyPr/>
        <a:lstStyle/>
        <a:p>
          <a:endParaRPr lang="de-DE">
            <a:latin typeface="Arial" pitchFamily="34" charset="0"/>
            <a:cs typeface="Arial" pitchFamily="34" charset="0"/>
          </a:endParaRPr>
        </a:p>
      </dgm:t>
    </dgm:pt>
    <dgm:pt modelId="{E7413E26-BA79-48F0-9B4A-26ADBEB3307C}">
      <dgm:prSet phldrT="[Text]"/>
      <dgm:spPr>
        <a:gradFill flip="none" rotWithShape="0">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DE" dirty="0" smtClean="0">
              <a:latin typeface="Arial" pitchFamily="34" charset="0"/>
              <a:cs typeface="Arial" pitchFamily="34" charset="0"/>
            </a:rPr>
            <a:t>Verständnis </a:t>
          </a:r>
          <a:br>
            <a:rPr lang="de-DE" dirty="0" smtClean="0">
              <a:latin typeface="Arial" pitchFamily="34" charset="0"/>
              <a:cs typeface="Arial" pitchFamily="34" charset="0"/>
            </a:rPr>
          </a:br>
          <a:r>
            <a:rPr lang="de-DE" dirty="0" smtClean="0">
              <a:latin typeface="Arial" pitchFamily="34" charset="0"/>
              <a:cs typeface="Arial" pitchFamily="34" charset="0"/>
            </a:rPr>
            <a:t>für den sorgsamen Umgang mit Energie </a:t>
          </a:r>
          <a:br>
            <a:rPr lang="de-DE" dirty="0" smtClean="0">
              <a:latin typeface="Arial" pitchFamily="34" charset="0"/>
              <a:cs typeface="Arial" pitchFamily="34" charset="0"/>
            </a:rPr>
          </a:br>
          <a:r>
            <a:rPr lang="de-DE" dirty="0" smtClean="0">
              <a:latin typeface="Arial" pitchFamily="34" charset="0"/>
              <a:cs typeface="Arial" pitchFamily="34" charset="0"/>
            </a:rPr>
            <a:t>(Leitperspektive BNE)</a:t>
          </a:r>
        </a:p>
      </dgm:t>
    </dgm:pt>
    <dgm:pt modelId="{AA736E85-E1AB-41C4-8246-BAE69152DE90}" type="parTrans" cxnId="{38A3BC06-8B1C-4551-B50C-B2AFF867F309}">
      <dgm:prSet/>
      <dgm:spPr/>
      <dgm:t>
        <a:bodyPr/>
        <a:lstStyle/>
        <a:p>
          <a:endParaRPr lang="de-DE">
            <a:latin typeface="Arial" pitchFamily="34" charset="0"/>
            <a:cs typeface="Arial" pitchFamily="34" charset="0"/>
          </a:endParaRPr>
        </a:p>
      </dgm:t>
    </dgm:pt>
    <dgm:pt modelId="{8166FA59-94A4-4AE7-80CD-0CC7BBD4F8E2}" type="sibTrans" cxnId="{38A3BC06-8B1C-4551-B50C-B2AFF867F309}">
      <dgm:prSet/>
      <dgm:spPr/>
      <dgm:t>
        <a:bodyPr/>
        <a:lstStyle/>
        <a:p>
          <a:endParaRPr lang="de-DE">
            <a:latin typeface="Arial" pitchFamily="34" charset="0"/>
            <a:cs typeface="Arial" pitchFamily="34" charset="0"/>
          </a:endParaRPr>
        </a:p>
      </dgm:t>
    </dgm:pt>
    <dgm:pt modelId="{42A4BB15-E330-45AA-978C-96158B6E7021}" type="pres">
      <dgm:prSet presAssocID="{7F5169E6-4BDC-4853-A192-4078431DA125}" presName="diagram" presStyleCnt="0">
        <dgm:presLayoutVars>
          <dgm:dir/>
          <dgm:resizeHandles val="exact"/>
        </dgm:presLayoutVars>
      </dgm:prSet>
      <dgm:spPr/>
      <dgm:t>
        <a:bodyPr/>
        <a:lstStyle/>
        <a:p>
          <a:endParaRPr lang="de-DE"/>
        </a:p>
      </dgm:t>
    </dgm:pt>
    <dgm:pt modelId="{D3EABCFB-D828-454A-A560-F817C3ED00C2}" type="pres">
      <dgm:prSet presAssocID="{EF0AF651-9BBD-4BF4-B89D-E8A8970F0A27}" presName="node" presStyleLbl="node1" presStyleIdx="0" presStyleCnt="4">
        <dgm:presLayoutVars>
          <dgm:bulletEnabled val="1"/>
        </dgm:presLayoutVars>
      </dgm:prSet>
      <dgm:spPr/>
      <dgm:t>
        <a:bodyPr/>
        <a:lstStyle/>
        <a:p>
          <a:endParaRPr lang="de-DE"/>
        </a:p>
      </dgm:t>
    </dgm:pt>
    <dgm:pt modelId="{B7527475-B4DC-4AE5-93B4-D8C5A178848D}" type="pres">
      <dgm:prSet presAssocID="{29A667AC-C1B3-48E5-8522-F0954756BA1F}" presName="sibTrans" presStyleCnt="0"/>
      <dgm:spPr/>
    </dgm:pt>
    <dgm:pt modelId="{49F84FA7-5558-49CE-B16D-1AA232C11DB6}" type="pres">
      <dgm:prSet presAssocID="{E343BB1B-D819-45AB-AD7D-34411555233C}" presName="node" presStyleLbl="node1" presStyleIdx="1" presStyleCnt="4">
        <dgm:presLayoutVars>
          <dgm:bulletEnabled val="1"/>
        </dgm:presLayoutVars>
      </dgm:prSet>
      <dgm:spPr/>
      <dgm:t>
        <a:bodyPr/>
        <a:lstStyle/>
        <a:p>
          <a:endParaRPr lang="de-DE"/>
        </a:p>
      </dgm:t>
    </dgm:pt>
    <dgm:pt modelId="{4374C4A6-212E-4952-BE60-40FA742AD231}" type="pres">
      <dgm:prSet presAssocID="{435E3FB9-3484-4977-BB22-A5FD8524F687}" presName="sibTrans" presStyleCnt="0"/>
      <dgm:spPr/>
    </dgm:pt>
    <dgm:pt modelId="{48E53207-6A4D-40A1-8186-4825578A9F3B}" type="pres">
      <dgm:prSet presAssocID="{8D6D4581-2DBE-49A2-9638-7C82761078A0}" presName="node" presStyleLbl="node1" presStyleIdx="2" presStyleCnt="4">
        <dgm:presLayoutVars>
          <dgm:bulletEnabled val="1"/>
        </dgm:presLayoutVars>
      </dgm:prSet>
      <dgm:spPr/>
      <dgm:t>
        <a:bodyPr/>
        <a:lstStyle/>
        <a:p>
          <a:endParaRPr lang="de-DE"/>
        </a:p>
      </dgm:t>
    </dgm:pt>
    <dgm:pt modelId="{65A5DBC1-D907-4A16-BF03-B724752FF426}" type="pres">
      <dgm:prSet presAssocID="{7577E815-2661-4702-A926-E8642F32AC38}" presName="sibTrans" presStyleCnt="0"/>
      <dgm:spPr/>
    </dgm:pt>
    <dgm:pt modelId="{FD1D7A7D-0B5E-4C7E-A126-502552A9362C}" type="pres">
      <dgm:prSet presAssocID="{E7413E26-BA79-48F0-9B4A-26ADBEB3307C}" presName="node" presStyleLbl="node1" presStyleIdx="3" presStyleCnt="4">
        <dgm:presLayoutVars>
          <dgm:bulletEnabled val="1"/>
        </dgm:presLayoutVars>
      </dgm:prSet>
      <dgm:spPr/>
      <dgm:t>
        <a:bodyPr/>
        <a:lstStyle/>
        <a:p>
          <a:endParaRPr lang="de-DE"/>
        </a:p>
      </dgm:t>
    </dgm:pt>
  </dgm:ptLst>
  <dgm:cxnLst>
    <dgm:cxn modelId="{683AE6CC-39A2-4632-96EB-F6541348DAC1}" srcId="{7F5169E6-4BDC-4853-A192-4078431DA125}" destId="{EF0AF651-9BBD-4BF4-B89D-E8A8970F0A27}" srcOrd="0" destOrd="0" parTransId="{CA80859E-4808-45B2-B1A0-304FDAB1C78E}" sibTransId="{29A667AC-C1B3-48E5-8522-F0954756BA1F}"/>
    <dgm:cxn modelId="{805B0F3B-D9EF-43FA-A28A-09D407AC33BF}" srcId="{7F5169E6-4BDC-4853-A192-4078431DA125}" destId="{E343BB1B-D819-45AB-AD7D-34411555233C}" srcOrd="1" destOrd="0" parTransId="{377B1379-3B46-4162-AD78-2A95D3B632A1}" sibTransId="{435E3FB9-3484-4977-BB22-A5FD8524F687}"/>
    <dgm:cxn modelId="{4BECE5A4-FCBB-464C-80D4-8100FACBA63E}" type="presOf" srcId="{7F5169E6-4BDC-4853-A192-4078431DA125}" destId="{42A4BB15-E330-45AA-978C-96158B6E7021}" srcOrd="0" destOrd="0" presId="urn:microsoft.com/office/officeart/2005/8/layout/default"/>
    <dgm:cxn modelId="{7A2A075F-9289-4DC3-ABFE-FCB557EECC80}" type="presOf" srcId="{E7413E26-BA79-48F0-9B4A-26ADBEB3307C}" destId="{FD1D7A7D-0B5E-4C7E-A126-502552A9362C}" srcOrd="0" destOrd="0" presId="urn:microsoft.com/office/officeart/2005/8/layout/default"/>
    <dgm:cxn modelId="{DFC6DA68-A282-4480-A029-C50628130669}" type="presOf" srcId="{EF0AF651-9BBD-4BF4-B89D-E8A8970F0A27}" destId="{D3EABCFB-D828-454A-A560-F817C3ED00C2}" srcOrd="0" destOrd="0" presId="urn:microsoft.com/office/officeart/2005/8/layout/default"/>
    <dgm:cxn modelId="{DD121684-42C9-43A4-9C2F-4411A153604F}" type="presOf" srcId="{E343BB1B-D819-45AB-AD7D-34411555233C}" destId="{49F84FA7-5558-49CE-B16D-1AA232C11DB6}" srcOrd="0" destOrd="0" presId="urn:microsoft.com/office/officeart/2005/8/layout/default"/>
    <dgm:cxn modelId="{75BA1495-D64E-4118-861A-DC1B438038C6}" srcId="{7F5169E6-4BDC-4853-A192-4078431DA125}" destId="{8D6D4581-2DBE-49A2-9638-7C82761078A0}" srcOrd="2" destOrd="0" parTransId="{D1B22C11-C997-4FB9-9159-D5E75BA8394B}" sibTransId="{7577E815-2661-4702-A926-E8642F32AC38}"/>
    <dgm:cxn modelId="{5305EE98-4E37-463D-910A-8D4E907C47EC}" type="presOf" srcId="{8D6D4581-2DBE-49A2-9638-7C82761078A0}" destId="{48E53207-6A4D-40A1-8186-4825578A9F3B}" srcOrd="0" destOrd="0" presId="urn:microsoft.com/office/officeart/2005/8/layout/default"/>
    <dgm:cxn modelId="{38A3BC06-8B1C-4551-B50C-B2AFF867F309}" srcId="{7F5169E6-4BDC-4853-A192-4078431DA125}" destId="{E7413E26-BA79-48F0-9B4A-26ADBEB3307C}" srcOrd="3" destOrd="0" parTransId="{AA736E85-E1AB-41C4-8246-BAE69152DE90}" sibTransId="{8166FA59-94A4-4AE7-80CD-0CC7BBD4F8E2}"/>
    <dgm:cxn modelId="{4484A0A3-69BB-4F30-94EE-A65846226B3F}" type="presParOf" srcId="{42A4BB15-E330-45AA-978C-96158B6E7021}" destId="{D3EABCFB-D828-454A-A560-F817C3ED00C2}" srcOrd="0" destOrd="0" presId="urn:microsoft.com/office/officeart/2005/8/layout/default"/>
    <dgm:cxn modelId="{E706C21B-7FA6-450A-BAAB-7BDE825D3529}" type="presParOf" srcId="{42A4BB15-E330-45AA-978C-96158B6E7021}" destId="{B7527475-B4DC-4AE5-93B4-D8C5A178848D}" srcOrd="1" destOrd="0" presId="urn:microsoft.com/office/officeart/2005/8/layout/default"/>
    <dgm:cxn modelId="{F7F5C18A-FC73-4743-8C68-EEB49A2D48F0}" type="presParOf" srcId="{42A4BB15-E330-45AA-978C-96158B6E7021}" destId="{49F84FA7-5558-49CE-B16D-1AA232C11DB6}" srcOrd="2" destOrd="0" presId="urn:microsoft.com/office/officeart/2005/8/layout/default"/>
    <dgm:cxn modelId="{44CDDE9F-C0CA-4538-BF7D-B92826FD4A41}" type="presParOf" srcId="{42A4BB15-E330-45AA-978C-96158B6E7021}" destId="{4374C4A6-212E-4952-BE60-40FA742AD231}" srcOrd="3" destOrd="0" presId="urn:microsoft.com/office/officeart/2005/8/layout/default"/>
    <dgm:cxn modelId="{6D6E3C9C-5B2A-46BE-AE2B-1C95675EF1E0}" type="presParOf" srcId="{42A4BB15-E330-45AA-978C-96158B6E7021}" destId="{48E53207-6A4D-40A1-8186-4825578A9F3B}" srcOrd="4" destOrd="0" presId="urn:microsoft.com/office/officeart/2005/8/layout/default"/>
    <dgm:cxn modelId="{3DCA3EF8-A4D0-4F2E-8C49-6B0B227EC29B}" type="presParOf" srcId="{42A4BB15-E330-45AA-978C-96158B6E7021}" destId="{65A5DBC1-D907-4A16-BF03-B724752FF426}" srcOrd="5" destOrd="0" presId="urn:microsoft.com/office/officeart/2005/8/layout/default"/>
    <dgm:cxn modelId="{A4FAA672-A287-4600-8D95-A12D0B21EA46}" type="presParOf" srcId="{42A4BB15-E330-45AA-978C-96158B6E7021}" destId="{FD1D7A7D-0B5E-4C7E-A126-502552A9362C}"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C94F02-0746-452B-8957-122195BCC60D}" type="doc">
      <dgm:prSet loTypeId="urn:microsoft.com/office/officeart/2005/8/layout/matrix1" loCatId="matrix" qsTypeId="urn:microsoft.com/office/officeart/2005/8/quickstyle/simple4" qsCatId="simple" csTypeId="urn:microsoft.com/office/officeart/2005/8/colors/colorful5" csCatId="colorful" phldr="1"/>
      <dgm:spPr/>
      <dgm:t>
        <a:bodyPr/>
        <a:lstStyle/>
        <a:p>
          <a:endParaRPr lang="de-DE"/>
        </a:p>
      </dgm:t>
    </dgm:pt>
    <dgm:pt modelId="{476A9488-BB98-4B56-A4CE-406318CD3318}">
      <dgm:prSet phldrT="[Text]"/>
      <dgm:spPr/>
      <dgm:t>
        <a:bodyPr/>
        <a:lstStyle/>
        <a:p>
          <a:r>
            <a:rPr lang="de-DE" b="1" dirty="0">
              <a:solidFill>
                <a:schemeClr val="bg1"/>
              </a:solidFill>
              <a:latin typeface="Arial" pitchFamily="34" charset="0"/>
              <a:cs typeface="Arial" pitchFamily="34" charset="0"/>
            </a:rPr>
            <a:t>Energie</a:t>
          </a:r>
        </a:p>
      </dgm:t>
    </dgm:pt>
    <dgm:pt modelId="{8540AA97-0174-40BC-8EBF-4965A6EB3310}" type="parTrans" cxnId="{4BD68178-4C0A-40BF-A1E8-87725A67BCF1}">
      <dgm:prSet/>
      <dgm:spPr/>
      <dgm:t>
        <a:bodyPr/>
        <a:lstStyle/>
        <a:p>
          <a:endParaRPr lang="de-DE">
            <a:latin typeface="Arial" pitchFamily="34" charset="0"/>
            <a:cs typeface="Arial" pitchFamily="34" charset="0"/>
          </a:endParaRPr>
        </a:p>
      </dgm:t>
    </dgm:pt>
    <dgm:pt modelId="{AB5274C4-0506-4EAD-8E6F-A952D083E9ED}" type="sibTrans" cxnId="{4BD68178-4C0A-40BF-A1E8-87725A67BCF1}">
      <dgm:prSet/>
      <dgm:spPr/>
      <dgm:t>
        <a:bodyPr/>
        <a:lstStyle/>
        <a:p>
          <a:endParaRPr lang="de-DE">
            <a:latin typeface="Arial" pitchFamily="34" charset="0"/>
            <a:cs typeface="Arial" pitchFamily="34" charset="0"/>
          </a:endParaRPr>
        </a:p>
      </dgm:t>
    </dgm:pt>
    <dgm:pt modelId="{02C865AF-D860-4305-B7A0-83E37D99F97A}">
      <dgm:prSet phldrT="[Text]"/>
      <dgm:spPr>
        <a:gradFill flip="none" rotWithShape="0">
          <a:gsLst>
            <a:gs pos="0">
              <a:srgbClr val="0070C0">
                <a:shade val="30000"/>
                <a:satMod val="115000"/>
                <a:lumMod val="50000"/>
                <a:lumOff val="50000"/>
              </a:srgbClr>
            </a:gs>
            <a:gs pos="50000">
              <a:srgbClr val="0070C0">
                <a:shade val="67500"/>
                <a:satMod val="115000"/>
              </a:srgbClr>
            </a:gs>
            <a:gs pos="100000">
              <a:srgbClr val="0070C0">
                <a:shade val="100000"/>
                <a:satMod val="115000"/>
              </a:srgbClr>
            </a:gs>
          </a:gsLst>
          <a:lin ang="16200000" scaled="1"/>
          <a:tileRect/>
        </a:gradFill>
      </dgm:spPr>
      <dgm:t>
        <a:bodyPr/>
        <a:lstStyle/>
        <a:p>
          <a:r>
            <a:rPr lang="de-DE" dirty="0" smtClean="0">
              <a:latin typeface="Arial" pitchFamily="34" charset="0"/>
              <a:cs typeface="Arial" pitchFamily="34" charset="0"/>
            </a:rPr>
            <a:t>wird gespeichert</a:t>
          </a:r>
          <a:endParaRPr lang="de-DE" dirty="0">
            <a:latin typeface="Arial" pitchFamily="34" charset="0"/>
            <a:cs typeface="Arial" pitchFamily="34" charset="0"/>
          </a:endParaRPr>
        </a:p>
      </dgm:t>
    </dgm:pt>
    <dgm:pt modelId="{44B7F5A4-7DB0-4DA8-B6C8-1FF0DB16E2D3}" type="parTrans" cxnId="{8E1903A5-A0A9-4680-914B-45F04546FC28}">
      <dgm:prSet/>
      <dgm:spPr/>
      <dgm:t>
        <a:bodyPr/>
        <a:lstStyle/>
        <a:p>
          <a:endParaRPr lang="de-DE">
            <a:latin typeface="Arial" pitchFamily="34" charset="0"/>
            <a:cs typeface="Arial" pitchFamily="34" charset="0"/>
          </a:endParaRPr>
        </a:p>
      </dgm:t>
    </dgm:pt>
    <dgm:pt modelId="{F0BDB136-1F7E-435B-848C-65743FA5E9F7}" type="sibTrans" cxnId="{8E1903A5-A0A9-4680-914B-45F04546FC28}">
      <dgm:prSet/>
      <dgm:spPr/>
      <dgm:t>
        <a:bodyPr/>
        <a:lstStyle/>
        <a:p>
          <a:endParaRPr lang="de-DE">
            <a:latin typeface="Arial" pitchFamily="34" charset="0"/>
            <a:cs typeface="Arial" pitchFamily="34" charset="0"/>
          </a:endParaRPr>
        </a:p>
      </dgm:t>
    </dgm:pt>
    <dgm:pt modelId="{C8E1ADB7-8D84-4E58-8E57-508BC39FAB34}">
      <dgm:prSet phldrT="[Text]"/>
      <dgm:spPr>
        <a:gradFill flip="none" rotWithShape="0">
          <a:gsLst>
            <a:gs pos="0">
              <a:srgbClr val="00B050">
                <a:shade val="30000"/>
                <a:satMod val="115000"/>
                <a:lumMod val="50000"/>
                <a:lumOff val="50000"/>
              </a:srgbClr>
            </a:gs>
            <a:gs pos="50000">
              <a:srgbClr val="00B050">
                <a:shade val="67500"/>
                <a:satMod val="115000"/>
              </a:srgbClr>
            </a:gs>
            <a:gs pos="100000">
              <a:srgbClr val="00B050">
                <a:shade val="100000"/>
                <a:satMod val="115000"/>
              </a:srgbClr>
            </a:gs>
          </a:gsLst>
          <a:lin ang="16200000" scaled="1"/>
          <a:tileRect/>
        </a:gradFill>
      </dgm:spPr>
      <dgm:t>
        <a:bodyPr/>
        <a:lstStyle/>
        <a:p>
          <a:r>
            <a:rPr lang="de-DE" dirty="0" smtClean="0">
              <a:latin typeface="Arial" pitchFamily="34" charset="0"/>
              <a:cs typeface="Arial" pitchFamily="34" charset="0"/>
            </a:rPr>
            <a:t>wird übertragen</a:t>
          </a:r>
          <a:endParaRPr lang="de-DE" dirty="0">
            <a:latin typeface="Arial" pitchFamily="34" charset="0"/>
            <a:cs typeface="Arial" pitchFamily="34" charset="0"/>
          </a:endParaRPr>
        </a:p>
      </dgm:t>
    </dgm:pt>
    <dgm:pt modelId="{E6B3E4BE-172C-426F-8F89-B6B02330BAF3}" type="parTrans" cxnId="{99E1040D-838F-4784-BB4F-0492986C2B9E}">
      <dgm:prSet/>
      <dgm:spPr/>
      <dgm:t>
        <a:bodyPr/>
        <a:lstStyle/>
        <a:p>
          <a:endParaRPr lang="de-DE">
            <a:latin typeface="Arial" pitchFamily="34" charset="0"/>
            <a:cs typeface="Arial" pitchFamily="34" charset="0"/>
          </a:endParaRPr>
        </a:p>
      </dgm:t>
    </dgm:pt>
    <dgm:pt modelId="{2711E520-B715-4E62-BB67-1BC07F4B62F4}" type="sibTrans" cxnId="{99E1040D-838F-4784-BB4F-0492986C2B9E}">
      <dgm:prSet/>
      <dgm:spPr/>
      <dgm:t>
        <a:bodyPr/>
        <a:lstStyle/>
        <a:p>
          <a:endParaRPr lang="de-DE">
            <a:latin typeface="Arial" pitchFamily="34" charset="0"/>
            <a:cs typeface="Arial" pitchFamily="34" charset="0"/>
          </a:endParaRPr>
        </a:p>
      </dgm:t>
    </dgm:pt>
    <dgm:pt modelId="{051BF3FB-3432-49F1-8208-65849F9EDA15}">
      <dgm:prSet phldrT="[Text]"/>
      <dgm:spPr>
        <a:gradFill flip="none" rotWithShape="1">
          <a:gsLst>
            <a:gs pos="0">
              <a:srgbClr val="92D050">
                <a:shade val="30000"/>
                <a:satMod val="115000"/>
                <a:lumMod val="63000"/>
                <a:lumOff val="37000"/>
              </a:srgbClr>
            </a:gs>
            <a:gs pos="50000">
              <a:srgbClr val="92D050">
                <a:shade val="67500"/>
                <a:satMod val="115000"/>
              </a:srgbClr>
            </a:gs>
            <a:gs pos="100000">
              <a:srgbClr val="92D050">
                <a:shade val="100000"/>
                <a:satMod val="115000"/>
              </a:srgbClr>
            </a:gs>
          </a:gsLst>
          <a:lin ang="16200000" scaled="1"/>
          <a:tileRect/>
        </a:gradFill>
      </dgm:spPr>
      <dgm:t>
        <a:bodyPr/>
        <a:lstStyle/>
        <a:p>
          <a:r>
            <a:rPr lang="de-DE" dirty="0" smtClean="0">
              <a:latin typeface="Arial" pitchFamily="34" charset="0"/>
              <a:cs typeface="Arial" pitchFamily="34" charset="0"/>
            </a:rPr>
            <a:t>bleibt erhalten</a:t>
          </a:r>
          <a:endParaRPr lang="de-DE" dirty="0">
            <a:latin typeface="Arial" pitchFamily="34" charset="0"/>
            <a:cs typeface="Arial" pitchFamily="34" charset="0"/>
          </a:endParaRPr>
        </a:p>
      </dgm:t>
    </dgm:pt>
    <dgm:pt modelId="{7E948605-8787-4FEB-8538-9CD7581D6409}" type="parTrans" cxnId="{DBA7CB54-782E-490B-8F82-66376227F12C}">
      <dgm:prSet/>
      <dgm:spPr/>
      <dgm:t>
        <a:bodyPr/>
        <a:lstStyle/>
        <a:p>
          <a:endParaRPr lang="de-DE">
            <a:latin typeface="Arial" pitchFamily="34" charset="0"/>
            <a:cs typeface="Arial" pitchFamily="34" charset="0"/>
          </a:endParaRPr>
        </a:p>
      </dgm:t>
    </dgm:pt>
    <dgm:pt modelId="{A7C6E1A2-6B94-4892-A459-DE45B0371CEA}" type="sibTrans" cxnId="{DBA7CB54-782E-490B-8F82-66376227F12C}">
      <dgm:prSet/>
      <dgm:spPr/>
      <dgm:t>
        <a:bodyPr/>
        <a:lstStyle/>
        <a:p>
          <a:endParaRPr lang="de-DE">
            <a:latin typeface="Arial" pitchFamily="34" charset="0"/>
            <a:cs typeface="Arial" pitchFamily="34" charset="0"/>
          </a:endParaRPr>
        </a:p>
      </dgm:t>
    </dgm:pt>
    <dgm:pt modelId="{6898501D-8124-4E4A-873D-F678C5655C5A}">
      <dgm:prSet phldrT="[Text]"/>
      <dgm:spPr>
        <a:gradFill flip="none" rotWithShape="0">
          <a:gsLst>
            <a:gs pos="0">
              <a:srgbClr val="FFC000">
                <a:shade val="30000"/>
                <a:satMod val="115000"/>
                <a:lumMod val="47000"/>
                <a:lumOff val="53000"/>
              </a:srgbClr>
            </a:gs>
            <a:gs pos="50000">
              <a:srgbClr val="FFC000">
                <a:shade val="67500"/>
                <a:satMod val="115000"/>
              </a:srgbClr>
            </a:gs>
            <a:gs pos="100000">
              <a:srgbClr val="FFC000">
                <a:shade val="100000"/>
                <a:satMod val="115000"/>
              </a:srgbClr>
            </a:gs>
          </a:gsLst>
          <a:lin ang="16200000" scaled="1"/>
          <a:tileRect/>
        </a:gradFill>
      </dgm:spPr>
      <dgm:t>
        <a:bodyPr/>
        <a:lstStyle/>
        <a:p>
          <a:r>
            <a:rPr lang="de-DE" dirty="0" smtClean="0">
              <a:latin typeface="Arial" pitchFamily="34" charset="0"/>
              <a:cs typeface="Arial" pitchFamily="34" charset="0"/>
            </a:rPr>
            <a:t>wird entwertet</a:t>
          </a:r>
          <a:endParaRPr lang="de-DE" dirty="0">
            <a:latin typeface="Arial" pitchFamily="34" charset="0"/>
            <a:cs typeface="Arial" pitchFamily="34" charset="0"/>
          </a:endParaRPr>
        </a:p>
      </dgm:t>
    </dgm:pt>
    <dgm:pt modelId="{E1339A4C-0374-470D-9CFC-9FFF7E43D1E0}" type="parTrans" cxnId="{FA525D14-9A24-464E-92E2-C463C417A806}">
      <dgm:prSet/>
      <dgm:spPr/>
      <dgm:t>
        <a:bodyPr/>
        <a:lstStyle/>
        <a:p>
          <a:endParaRPr lang="de-DE">
            <a:latin typeface="Arial" pitchFamily="34" charset="0"/>
            <a:cs typeface="Arial" pitchFamily="34" charset="0"/>
          </a:endParaRPr>
        </a:p>
      </dgm:t>
    </dgm:pt>
    <dgm:pt modelId="{79FD9EE5-88A0-4BD7-A168-120D65CECBE6}" type="sibTrans" cxnId="{FA525D14-9A24-464E-92E2-C463C417A806}">
      <dgm:prSet/>
      <dgm:spPr/>
      <dgm:t>
        <a:bodyPr/>
        <a:lstStyle/>
        <a:p>
          <a:endParaRPr lang="de-DE">
            <a:latin typeface="Arial" pitchFamily="34" charset="0"/>
            <a:cs typeface="Arial" pitchFamily="34" charset="0"/>
          </a:endParaRPr>
        </a:p>
      </dgm:t>
    </dgm:pt>
    <dgm:pt modelId="{D04F391B-C2DE-45D5-A884-2C49FC61F4E3}" type="pres">
      <dgm:prSet presAssocID="{B5C94F02-0746-452B-8957-122195BCC60D}" presName="diagram" presStyleCnt="0">
        <dgm:presLayoutVars>
          <dgm:chMax val="1"/>
          <dgm:dir/>
          <dgm:animLvl val="ctr"/>
          <dgm:resizeHandles val="exact"/>
        </dgm:presLayoutVars>
      </dgm:prSet>
      <dgm:spPr/>
      <dgm:t>
        <a:bodyPr/>
        <a:lstStyle/>
        <a:p>
          <a:endParaRPr lang="de-DE"/>
        </a:p>
      </dgm:t>
    </dgm:pt>
    <dgm:pt modelId="{A08093C3-3091-4C78-BF48-5A35CBD420CA}" type="pres">
      <dgm:prSet presAssocID="{B5C94F02-0746-452B-8957-122195BCC60D}" presName="matrix" presStyleCnt="0"/>
      <dgm:spPr/>
    </dgm:pt>
    <dgm:pt modelId="{ECCC1FCD-454F-4A37-A9A8-AC5B5C50A1DC}" type="pres">
      <dgm:prSet presAssocID="{B5C94F02-0746-452B-8957-122195BCC60D}" presName="tile1" presStyleLbl="node1" presStyleIdx="0" presStyleCnt="4"/>
      <dgm:spPr/>
      <dgm:t>
        <a:bodyPr/>
        <a:lstStyle/>
        <a:p>
          <a:endParaRPr lang="de-DE"/>
        </a:p>
      </dgm:t>
    </dgm:pt>
    <dgm:pt modelId="{1F5FA4E7-1B71-4669-B966-34A133489382}" type="pres">
      <dgm:prSet presAssocID="{B5C94F02-0746-452B-8957-122195BCC60D}" presName="tile1text" presStyleLbl="node1" presStyleIdx="0" presStyleCnt="4">
        <dgm:presLayoutVars>
          <dgm:chMax val="0"/>
          <dgm:chPref val="0"/>
          <dgm:bulletEnabled val="1"/>
        </dgm:presLayoutVars>
      </dgm:prSet>
      <dgm:spPr/>
      <dgm:t>
        <a:bodyPr/>
        <a:lstStyle/>
        <a:p>
          <a:endParaRPr lang="de-DE"/>
        </a:p>
      </dgm:t>
    </dgm:pt>
    <dgm:pt modelId="{BA9750FA-C042-4B41-A564-E4D0BE5BBD17}" type="pres">
      <dgm:prSet presAssocID="{B5C94F02-0746-452B-8957-122195BCC60D}" presName="tile2" presStyleLbl="node1" presStyleIdx="1" presStyleCnt="4"/>
      <dgm:spPr/>
      <dgm:t>
        <a:bodyPr/>
        <a:lstStyle/>
        <a:p>
          <a:endParaRPr lang="de-DE"/>
        </a:p>
      </dgm:t>
    </dgm:pt>
    <dgm:pt modelId="{37B7B486-448D-43E0-AB15-5B597332A0E0}" type="pres">
      <dgm:prSet presAssocID="{B5C94F02-0746-452B-8957-122195BCC60D}" presName="tile2text" presStyleLbl="node1" presStyleIdx="1" presStyleCnt="4">
        <dgm:presLayoutVars>
          <dgm:chMax val="0"/>
          <dgm:chPref val="0"/>
          <dgm:bulletEnabled val="1"/>
        </dgm:presLayoutVars>
      </dgm:prSet>
      <dgm:spPr/>
      <dgm:t>
        <a:bodyPr/>
        <a:lstStyle/>
        <a:p>
          <a:endParaRPr lang="de-DE"/>
        </a:p>
      </dgm:t>
    </dgm:pt>
    <dgm:pt modelId="{3ABAC9D9-DD05-4961-81A9-D69848D718A2}" type="pres">
      <dgm:prSet presAssocID="{B5C94F02-0746-452B-8957-122195BCC60D}" presName="tile3" presStyleLbl="node1" presStyleIdx="2" presStyleCnt="4"/>
      <dgm:spPr/>
      <dgm:t>
        <a:bodyPr/>
        <a:lstStyle/>
        <a:p>
          <a:endParaRPr lang="de-DE"/>
        </a:p>
      </dgm:t>
    </dgm:pt>
    <dgm:pt modelId="{63C5D0E1-BCC3-4892-B5F2-01A74E742762}" type="pres">
      <dgm:prSet presAssocID="{B5C94F02-0746-452B-8957-122195BCC60D}" presName="tile3text" presStyleLbl="node1" presStyleIdx="2" presStyleCnt="4">
        <dgm:presLayoutVars>
          <dgm:chMax val="0"/>
          <dgm:chPref val="0"/>
          <dgm:bulletEnabled val="1"/>
        </dgm:presLayoutVars>
      </dgm:prSet>
      <dgm:spPr/>
      <dgm:t>
        <a:bodyPr/>
        <a:lstStyle/>
        <a:p>
          <a:endParaRPr lang="de-DE"/>
        </a:p>
      </dgm:t>
    </dgm:pt>
    <dgm:pt modelId="{5EFD0EA7-2C25-4355-B49A-E0809299D7D6}" type="pres">
      <dgm:prSet presAssocID="{B5C94F02-0746-452B-8957-122195BCC60D}" presName="tile4" presStyleLbl="node1" presStyleIdx="3" presStyleCnt="4"/>
      <dgm:spPr/>
      <dgm:t>
        <a:bodyPr/>
        <a:lstStyle/>
        <a:p>
          <a:endParaRPr lang="de-DE"/>
        </a:p>
      </dgm:t>
    </dgm:pt>
    <dgm:pt modelId="{AC0752B8-A495-4744-9F41-1DA5F3EBE6F2}" type="pres">
      <dgm:prSet presAssocID="{B5C94F02-0746-452B-8957-122195BCC60D}" presName="tile4text" presStyleLbl="node1" presStyleIdx="3" presStyleCnt="4">
        <dgm:presLayoutVars>
          <dgm:chMax val="0"/>
          <dgm:chPref val="0"/>
          <dgm:bulletEnabled val="1"/>
        </dgm:presLayoutVars>
      </dgm:prSet>
      <dgm:spPr/>
      <dgm:t>
        <a:bodyPr/>
        <a:lstStyle/>
        <a:p>
          <a:endParaRPr lang="de-DE"/>
        </a:p>
      </dgm:t>
    </dgm:pt>
    <dgm:pt modelId="{08067963-274C-4F1F-85FE-42AA6C5E3AF8}" type="pres">
      <dgm:prSet presAssocID="{B5C94F02-0746-452B-8957-122195BCC60D}" presName="centerTile" presStyleLbl="fgShp" presStyleIdx="0" presStyleCnt="1" custScaleX="121536" custScaleY="143707">
        <dgm:presLayoutVars>
          <dgm:chMax val="0"/>
          <dgm:chPref val="0"/>
        </dgm:presLayoutVars>
      </dgm:prSet>
      <dgm:spPr/>
      <dgm:t>
        <a:bodyPr/>
        <a:lstStyle/>
        <a:p>
          <a:endParaRPr lang="de-DE"/>
        </a:p>
      </dgm:t>
    </dgm:pt>
  </dgm:ptLst>
  <dgm:cxnLst>
    <dgm:cxn modelId="{F276B294-AC47-416F-91B3-2EA86D96B219}" type="presOf" srcId="{476A9488-BB98-4B56-A4CE-406318CD3318}" destId="{08067963-274C-4F1F-85FE-42AA6C5E3AF8}" srcOrd="0" destOrd="0" presId="urn:microsoft.com/office/officeart/2005/8/layout/matrix1"/>
    <dgm:cxn modelId="{097E33BF-382E-4E34-A9DA-7226D70E2046}" type="presOf" srcId="{6898501D-8124-4E4A-873D-F678C5655C5A}" destId="{AC0752B8-A495-4744-9F41-1DA5F3EBE6F2}" srcOrd="1" destOrd="0" presId="urn:microsoft.com/office/officeart/2005/8/layout/matrix1"/>
    <dgm:cxn modelId="{FA525D14-9A24-464E-92E2-C463C417A806}" srcId="{476A9488-BB98-4B56-A4CE-406318CD3318}" destId="{6898501D-8124-4E4A-873D-F678C5655C5A}" srcOrd="3" destOrd="0" parTransId="{E1339A4C-0374-470D-9CFC-9FFF7E43D1E0}" sibTransId="{79FD9EE5-88A0-4BD7-A168-120D65CECBE6}"/>
    <dgm:cxn modelId="{20FDF026-99A9-4757-B71D-79F02B8972B8}" type="presOf" srcId="{C8E1ADB7-8D84-4E58-8E57-508BC39FAB34}" destId="{37B7B486-448D-43E0-AB15-5B597332A0E0}" srcOrd="1" destOrd="0" presId="urn:microsoft.com/office/officeart/2005/8/layout/matrix1"/>
    <dgm:cxn modelId="{DBA7CB54-782E-490B-8F82-66376227F12C}" srcId="{476A9488-BB98-4B56-A4CE-406318CD3318}" destId="{051BF3FB-3432-49F1-8208-65849F9EDA15}" srcOrd="2" destOrd="0" parTransId="{7E948605-8787-4FEB-8538-9CD7581D6409}" sibTransId="{A7C6E1A2-6B94-4892-A459-DE45B0371CEA}"/>
    <dgm:cxn modelId="{DF4FA505-3E59-4578-ADEC-DDD1A79CCCBC}" type="presOf" srcId="{051BF3FB-3432-49F1-8208-65849F9EDA15}" destId="{63C5D0E1-BCC3-4892-B5F2-01A74E742762}" srcOrd="1" destOrd="0" presId="urn:microsoft.com/office/officeart/2005/8/layout/matrix1"/>
    <dgm:cxn modelId="{A7E8A7CB-9A15-47B9-B4DB-BEABF5A14608}" type="presOf" srcId="{051BF3FB-3432-49F1-8208-65849F9EDA15}" destId="{3ABAC9D9-DD05-4961-81A9-D69848D718A2}" srcOrd="0" destOrd="0" presId="urn:microsoft.com/office/officeart/2005/8/layout/matrix1"/>
    <dgm:cxn modelId="{99E1040D-838F-4784-BB4F-0492986C2B9E}" srcId="{476A9488-BB98-4B56-A4CE-406318CD3318}" destId="{C8E1ADB7-8D84-4E58-8E57-508BC39FAB34}" srcOrd="1" destOrd="0" parTransId="{E6B3E4BE-172C-426F-8F89-B6B02330BAF3}" sibTransId="{2711E520-B715-4E62-BB67-1BC07F4B62F4}"/>
    <dgm:cxn modelId="{8E1903A5-A0A9-4680-914B-45F04546FC28}" srcId="{476A9488-BB98-4B56-A4CE-406318CD3318}" destId="{02C865AF-D860-4305-B7A0-83E37D99F97A}" srcOrd="0" destOrd="0" parTransId="{44B7F5A4-7DB0-4DA8-B6C8-1FF0DB16E2D3}" sibTransId="{F0BDB136-1F7E-435B-848C-65743FA5E9F7}"/>
    <dgm:cxn modelId="{B0A807DA-75A5-4FAA-BF70-F899D105C98A}" type="presOf" srcId="{6898501D-8124-4E4A-873D-F678C5655C5A}" destId="{5EFD0EA7-2C25-4355-B49A-E0809299D7D6}" srcOrd="0" destOrd="0" presId="urn:microsoft.com/office/officeart/2005/8/layout/matrix1"/>
    <dgm:cxn modelId="{2C10AA36-F6BC-42B4-BB4C-6B8F30BE4132}" type="presOf" srcId="{02C865AF-D860-4305-B7A0-83E37D99F97A}" destId="{ECCC1FCD-454F-4A37-A9A8-AC5B5C50A1DC}" srcOrd="0" destOrd="0" presId="urn:microsoft.com/office/officeart/2005/8/layout/matrix1"/>
    <dgm:cxn modelId="{4BD68178-4C0A-40BF-A1E8-87725A67BCF1}" srcId="{B5C94F02-0746-452B-8957-122195BCC60D}" destId="{476A9488-BB98-4B56-A4CE-406318CD3318}" srcOrd="0" destOrd="0" parTransId="{8540AA97-0174-40BC-8EBF-4965A6EB3310}" sibTransId="{AB5274C4-0506-4EAD-8E6F-A952D083E9ED}"/>
    <dgm:cxn modelId="{FE2C9EB8-B2DE-49F8-9CF6-786AF5366B68}" type="presOf" srcId="{02C865AF-D860-4305-B7A0-83E37D99F97A}" destId="{1F5FA4E7-1B71-4669-B966-34A133489382}" srcOrd="1" destOrd="0" presId="urn:microsoft.com/office/officeart/2005/8/layout/matrix1"/>
    <dgm:cxn modelId="{089C9F5E-0204-4B8C-AF64-FFA88E607A87}" type="presOf" srcId="{C8E1ADB7-8D84-4E58-8E57-508BC39FAB34}" destId="{BA9750FA-C042-4B41-A564-E4D0BE5BBD17}" srcOrd="0" destOrd="0" presId="urn:microsoft.com/office/officeart/2005/8/layout/matrix1"/>
    <dgm:cxn modelId="{F2DF6278-26CD-43E6-9AA3-3B5669683059}" type="presOf" srcId="{B5C94F02-0746-452B-8957-122195BCC60D}" destId="{D04F391B-C2DE-45D5-A884-2C49FC61F4E3}" srcOrd="0" destOrd="0" presId="urn:microsoft.com/office/officeart/2005/8/layout/matrix1"/>
    <dgm:cxn modelId="{96E4BBF7-AAF2-4057-B43F-9C2C28D34E9E}" type="presParOf" srcId="{D04F391B-C2DE-45D5-A884-2C49FC61F4E3}" destId="{A08093C3-3091-4C78-BF48-5A35CBD420CA}" srcOrd="0" destOrd="0" presId="urn:microsoft.com/office/officeart/2005/8/layout/matrix1"/>
    <dgm:cxn modelId="{A39C6949-F737-49E1-B8F9-4837CA3D866E}" type="presParOf" srcId="{A08093C3-3091-4C78-BF48-5A35CBD420CA}" destId="{ECCC1FCD-454F-4A37-A9A8-AC5B5C50A1DC}" srcOrd="0" destOrd="0" presId="urn:microsoft.com/office/officeart/2005/8/layout/matrix1"/>
    <dgm:cxn modelId="{CC74700B-6320-4D04-861D-19FCF372E918}" type="presParOf" srcId="{A08093C3-3091-4C78-BF48-5A35CBD420CA}" destId="{1F5FA4E7-1B71-4669-B966-34A133489382}" srcOrd="1" destOrd="0" presId="urn:microsoft.com/office/officeart/2005/8/layout/matrix1"/>
    <dgm:cxn modelId="{020A063A-8837-4E81-81D8-71405B1C9D09}" type="presParOf" srcId="{A08093C3-3091-4C78-BF48-5A35CBD420CA}" destId="{BA9750FA-C042-4B41-A564-E4D0BE5BBD17}" srcOrd="2" destOrd="0" presId="urn:microsoft.com/office/officeart/2005/8/layout/matrix1"/>
    <dgm:cxn modelId="{F66E611F-CF56-4CEA-B7BD-0B4B7E17CD28}" type="presParOf" srcId="{A08093C3-3091-4C78-BF48-5A35CBD420CA}" destId="{37B7B486-448D-43E0-AB15-5B597332A0E0}" srcOrd="3" destOrd="0" presId="urn:microsoft.com/office/officeart/2005/8/layout/matrix1"/>
    <dgm:cxn modelId="{C2855347-E729-4671-A6F7-D43B36757129}" type="presParOf" srcId="{A08093C3-3091-4C78-BF48-5A35CBD420CA}" destId="{3ABAC9D9-DD05-4961-81A9-D69848D718A2}" srcOrd="4" destOrd="0" presId="urn:microsoft.com/office/officeart/2005/8/layout/matrix1"/>
    <dgm:cxn modelId="{C96320B3-628C-4C11-941E-C016F1A123A2}" type="presParOf" srcId="{A08093C3-3091-4C78-BF48-5A35CBD420CA}" destId="{63C5D0E1-BCC3-4892-B5F2-01A74E742762}" srcOrd="5" destOrd="0" presId="urn:microsoft.com/office/officeart/2005/8/layout/matrix1"/>
    <dgm:cxn modelId="{D7115F79-503A-4D36-96F9-998D5D27BDAB}" type="presParOf" srcId="{A08093C3-3091-4C78-BF48-5A35CBD420CA}" destId="{5EFD0EA7-2C25-4355-B49A-E0809299D7D6}" srcOrd="6" destOrd="0" presId="urn:microsoft.com/office/officeart/2005/8/layout/matrix1"/>
    <dgm:cxn modelId="{7C549EDC-2BBC-459A-A439-B882E2DEC0CD}" type="presParOf" srcId="{A08093C3-3091-4C78-BF48-5A35CBD420CA}" destId="{AC0752B8-A495-4744-9F41-1DA5F3EBE6F2}" srcOrd="7" destOrd="0" presId="urn:microsoft.com/office/officeart/2005/8/layout/matrix1"/>
    <dgm:cxn modelId="{3F1E1992-924B-4A89-857A-D9D57B03E5DB}" type="presParOf" srcId="{D04F391B-C2DE-45D5-A884-2C49FC61F4E3}" destId="{08067963-274C-4F1F-85FE-42AA6C5E3AF8}" srcOrd="1" destOrd="0" presId="urn:microsoft.com/office/officeart/2005/8/layout/matrix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C94F02-0746-452B-8957-122195BCC60D}" type="doc">
      <dgm:prSet loTypeId="urn:microsoft.com/office/officeart/2005/8/layout/matrix1" loCatId="matrix" qsTypeId="urn:microsoft.com/office/officeart/2005/8/quickstyle/simple4" qsCatId="simple" csTypeId="urn:microsoft.com/office/officeart/2005/8/colors/colorful5" csCatId="colorful" phldr="1"/>
      <dgm:spPr/>
      <dgm:t>
        <a:bodyPr/>
        <a:lstStyle/>
        <a:p>
          <a:endParaRPr lang="de-DE"/>
        </a:p>
      </dgm:t>
    </dgm:pt>
    <dgm:pt modelId="{476A9488-BB98-4B56-A4CE-406318CD3318}">
      <dgm:prSet phldrT="[Text]" custT="1"/>
      <dgm:spPr>
        <a:gradFill rotWithShape="0">
          <a:gsLst>
            <a:gs pos="53000">
              <a:schemeClr val="accent5">
                <a:tint val="40000"/>
                <a:hueOff val="0"/>
                <a:satOff val="0"/>
                <a:lumOff val="0"/>
                <a:alphaOff val="0"/>
                <a:shade val="51000"/>
                <a:satMod val="130000"/>
              </a:schemeClr>
            </a:gs>
            <a:gs pos="79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gradFill>
      </dgm:spPr>
      <dgm:t>
        <a:bodyPr/>
        <a:lstStyle/>
        <a:p>
          <a:r>
            <a:rPr lang="de-DE" sz="3200" b="1"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Energie</a:t>
          </a:r>
        </a:p>
      </dgm:t>
    </dgm:pt>
    <dgm:pt modelId="{8540AA97-0174-40BC-8EBF-4965A6EB3310}" type="parTrans" cxnId="{4BD68178-4C0A-40BF-A1E8-87725A67BCF1}">
      <dgm:prSet/>
      <dgm:spPr/>
      <dgm:t>
        <a:bodyPr/>
        <a:lstStyle/>
        <a:p>
          <a:endParaRPr lang="de-DE">
            <a:latin typeface="Arial" pitchFamily="34" charset="0"/>
            <a:cs typeface="Arial" pitchFamily="34" charset="0"/>
          </a:endParaRPr>
        </a:p>
      </dgm:t>
    </dgm:pt>
    <dgm:pt modelId="{AB5274C4-0506-4EAD-8E6F-A952D083E9ED}" type="sibTrans" cxnId="{4BD68178-4C0A-40BF-A1E8-87725A67BCF1}">
      <dgm:prSet/>
      <dgm:spPr/>
      <dgm:t>
        <a:bodyPr/>
        <a:lstStyle/>
        <a:p>
          <a:endParaRPr lang="de-DE">
            <a:latin typeface="Arial" pitchFamily="34" charset="0"/>
            <a:cs typeface="Arial" pitchFamily="34" charset="0"/>
          </a:endParaRPr>
        </a:p>
      </dgm:t>
    </dgm:pt>
    <dgm:pt modelId="{02C865AF-D860-4305-B7A0-83E37D99F97A}">
      <dgm:prSet phldrT="[Text]"/>
      <dgm:spPr>
        <a:gradFill flip="none" rotWithShape="0">
          <a:gsLst>
            <a:gs pos="0">
              <a:srgbClr val="0070C0">
                <a:shade val="30000"/>
                <a:satMod val="115000"/>
                <a:lumMod val="50000"/>
                <a:lumOff val="50000"/>
              </a:srgbClr>
            </a:gs>
            <a:gs pos="50000">
              <a:srgbClr val="0070C0">
                <a:shade val="67500"/>
                <a:satMod val="115000"/>
              </a:srgbClr>
            </a:gs>
            <a:gs pos="100000">
              <a:srgbClr val="0070C0">
                <a:shade val="100000"/>
                <a:satMod val="115000"/>
              </a:srgbClr>
            </a:gs>
          </a:gsLst>
          <a:lin ang="16200000" scaled="1"/>
          <a:tileRect/>
        </a:gradFill>
      </dgm:spPr>
      <dgm:t>
        <a:bodyPr/>
        <a:lstStyle/>
        <a:p>
          <a:r>
            <a:rPr lang="de-DE" dirty="0" smtClean="0">
              <a:latin typeface="Arial" pitchFamily="34" charset="0"/>
              <a:cs typeface="Arial" pitchFamily="34" charset="0"/>
            </a:rPr>
            <a:t>wird gespeichert</a:t>
          </a:r>
          <a:endParaRPr lang="de-DE" dirty="0">
            <a:latin typeface="Arial" pitchFamily="34" charset="0"/>
            <a:cs typeface="Arial" pitchFamily="34" charset="0"/>
          </a:endParaRPr>
        </a:p>
      </dgm:t>
    </dgm:pt>
    <dgm:pt modelId="{44B7F5A4-7DB0-4DA8-B6C8-1FF0DB16E2D3}" type="parTrans" cxnId="{8E1903A5-A0A9-4680-914B-45F04546FC28}">
      <dgm:prSet/>
      <dgm:spPr/>
      <dgm:t>
        <a:bodyPr/>
        <a:lstStyle/>
        <a:p>
          <a:endParaRPr lang="de-DE">
            <a:latin typeface="Arial" pitchFamily="34" charset="0"/>
            <a:cs typeface="Arial" pitchFamily="34" charset="0"/>
          </a:endParaRPr>
        </a:p>
      </dgm:t>
    </dgm:pt>
    <dgm:pt modelId="{F0BDB136-1F7E-435B-848C-65743FA5E9F7}" type="sibTrans" cxnId="{8E1903A5-A0A9-4680-914B-45F04546FC28}">
      <dgm:prSet/>
      <dgm:spPr/>
      <dgm:t>
        <a:bodyPr/>
        <a:lstStyle/>
        <a:p>
          <a:endParaRPr lang="de-DE">
            <a:latin typeface="Arial" pitchFamily="34" charset="0"/>
            <a:cs typeface="Arial" pitchFamily="34" charset="0"/>
          </a:endParaRPr>
        </a:p>
      </dgm:t>
    </dgm:pt>
    <dgm:pt modelId="{C8E1ADB7-8D84-4E58-8E57-508BC39FAB34}">
      <dgm:prSet phldrT="[Text]"/>
      <dgm:spPr>
        <a:gradFill flip="none" rotWithShape="0">
          <a:gsLst>
            <a:gs pos="0">
              <a:srgbClr val="00B050">
                <a:shade val="30000"/>
                <a:satMod val="115000"/>
                <a:lumMod val="50000"/>
                <a:lumOff val="50000"/>
              </a:srgbClr>
            </a:gs>
            <a:gs pos="50000">
              <a:srgbClr val="00B050">
                <a:shade val="67500"/>
                <a:satMod val="115000"/>
              </a:srgbClr>
            </a:gs>
            <a:gs pos="100000">
              <a:srgbClr val="00B050">
                <a:shade val="100000"/>
                <a:satMod val="115000"/>
              </a:srgbClr>
            </a:gs>
          </a:gsLst>
          <a:lin ang="16200000" scaled="1"/>
          <a:tileRect/>
        </a:gradFill>
      </dgm:spPr>
      <dgm:t>
        <a:bodyPr/>
        <a:lstStyle/>
        <a:p>
          <a:r>
            <a:rPr lang="de-DE" dirty="0" smtClean="0">
              <a:latin typeface="Arial" pitchFamily="34" charset="0"/>
              <a:cs typeface="Arial" pitchFamily="34" charset="0"/>
            </a:rPr>
            <a:t>wird übertragen</a:t>
          </a:r>
          <a:endParaRPr lang="de-DE" dirty="0">
            <a:latin typeface="Arial" pitchFamily="34" charset="0"/>
            <a:cs typeface="Arial" pitchFamily="34" charset="0"/>
          </a:endParaRPr>
        </a:p>
      </dgm:t>
    </dgm:pt>
    <dgm:pt modelId="{E6B3E4BE-172C-426F-8F89-B6B02330BAF3}" type="parTrans" cxnId="{99E1040D-838F-4784-BB4F-0492986C2B9E}">
      <dgm:prSet/>
      <dgm:spPr/>
      <dgm:t>
        <a:bodyPr/>
        <a:lstStyle/>
        <a:p>
          <a:endParaRPr lang="de-DE">
            <a:latin typeface="Arial" pitchFamily="34" charset="0"/>
            <a:cs typeface="Arial" pitchFamily="34" charset="0"/>
          </a:endParaRPr>
        </a:p>
      </dgm:t>
    </dgm:pt>
    <dgm:pt modelId="{2711E520-B715-4E62-BB67-1BC07F4B62F4}" type="sibTrans" cxnId="{99E1040D-838F-4784-BB4F-0492986C2B9E}">
      <dgm:prSet/>
      <dgm:spPr/>
      <dgm:t>
        <a:bodyPr/>
        <a:lstStyle/>
        <a:p>
          <a:endParaRPr lang="de-DE">
            <a:latin typeface="Arial" pitchFamily="34" charset="0"/>
            <a:cs typeface="Arial" pitchFamily="34" charset="0"/>
          </a:endParaRPr>
        </a:p>
      </dgm:t>
    </dgm:pt>
    <dgm:pt modelId="{051BF3FB-3432-49F1-8208-65849F9EDA15}">
      <dgm:prSet phldrT="[Text]"/>
      <dgm:spPr>
        <a:gradFill flip="none" rotWithShape="1">
          <a:gsLst>
            <a:gs pos="0">
              <a:srgbClr val="92D050">
                <a:shade val="30000"/>
                <a:satMod val="115000"/>
                <a:lumMod val="63000"/>
                <a:lumOff val="37000"/>
              </a:srgbClr>
            </a:gs>
            <a:gs pos="50000">
              <a:srgbClr val="92D050">
                <a:shade val="67500"/>
                <a:satMod val="115000"/>
              </a:srgbClr>
            </a:gs>
            <a:gs pos="100000">
              <a:srgbClr val="92D050">
                <a:shade val="100000"/>
                <a:satMod val="115000"/>
              </a:srgbClr>
            </a:gs>
          </a:gsLst>
          <a:lin ang="16200000" scaled="1"/>
          <a:tileRect/>
        </a:gradFill>
      </dgm:spPr>
      <dgm:t>
        <a:bodyPr/>
        <a:lstStyle/>
        <a:p>
          <a:r>
            <a:rPr lang="de-DE" dirty="0" smtClean="0">
              <a:latin typeface="Arial" pitchFamily="34" charset="0"/>
              <a:cs typeface="Arial" pitchFamily="34" charset="0"/>
            </a:rPr>
            <a:t>bleibt erhalten</a:t>
          </a:r>
          <a:endParaRPr lang="de-DE" dirty="0">
            <a:latin typeface="Arial" pitchFamily="34" charset="0"/>
            <a:cs typeface="Arial" pitchFamily="34" charset="0"/>
          </a:endParaRPr>
        </a:p>
      </dgm:t>
    </dgm:pt>
    <dgm:pt modelId="{7E948605-8787-4FEB-8538-9CD7581D6409}" type="parTrans" cxnId="{DBA7CB54-782E-490B-8F82-66376227F12C}">
      <dgm:prSet/>
      <dgm:spPr/>
      <dgm:t>
        <a:bodyPr/>
        <a:lstStyle/>
        <a:p>
          <a:endParaRPr lang="de-DE">
            <a:latin typeface="Arial" pitchFamily="34" charset="0"/>
            <a:cs typeface="Arial" pitchFamily="34" charset="0"/>
          </a:endParaRPr>
        </a:p>
      </dgm:t>
    </dgm:pt>
    <dgm:pt modelId="{A7C6E1A2-6B94-4892-A459-DE45B0371CEA}" type="sibTrans" cxnId="{DBA7CB54-782E-490B-8F82-66376227F12C}">
      <dgm:prSet/>
      <dgm:spPr/>
      <dgm:t>
        <a:bodyPr/>
        <a:lstStyle/>
        <a:p>
          <a:endParaRPr lang="de-DE">
            <a:latin typeface="Arial" pitchFamily="34" charset="0"/>
            <a:cs typeface="Arial" pitchFamily="34" charset="0"/>
          </a:endParaRPr>
        </a:p>
      </dgm:t>
    </dgm:pt>
    <dgm:pt modelId="{6898501D-8124-4E4A-873D-F678C5655C5A}">
      <dgm:prSet phldrT="[Text]"/>
      <dgm:spPr>
        <a:gradFill flip="none" rotWithShape="0">
          <a:gsLst>
            <a:gs pos="0">
              <a:srgbClr val="FFC000">
                <a:shade val="30000"/>
                <a:satMod val="115000"/>
                <a:lumMod val="47000"/>
                <a:lumOff val="53000"/>
              </a:srgbClr>
            </a:gs>
            <a:gs pos="50000">
              <a:srgbClr val="FFC000">
                <a:shade val="67500"/>
                <a:satMod val="115000"/>
              </a:srgbClr>
            </a:gs>
            <a:gs pos="100000">
              <a:srgbClr val="FFC000">
                <a:shade val="100000"/>
                <a:satMod val="115000"/>
              </a:srgbClr>
            </a:gs>
          </a:gsLst>
          <a:lin ang="16200000" scaled="1"/>
          <a:tileRect/>
        </a:gradFill>
      </dgm:spPr>
      <dgm:t>
        <a:bodyPr/>
        <a:lstStyle/>
        <a:p>
          <a:r>
            <a:rPr lang="de-DE" dirty="0" smtClean="0">
              <a:latin typeface="Arial" pitchFamily="34" charset="0"/>
              <a:cs typeface="Arial" pitchFamily="34" charset="0"/>
            </a:rPr>
            <a:t>wird entwertet</a:t>
          </a:r>
          <a:endParaRPr lang="de-DE" dirty="0">
            <a:latin typeface="Arial" pitchFamily="34" charset="0"/>
            <a:cs typeface="Arial" pitchFamily="34" charset="0"/>
          </a:endParaRPr>
        </a:p>
      </dgm:t>
    </dgm:pt>
    <dgm:pt modelId="{E1339A4C-0374-470D-9CFC-9FFF7E43D1E0}" type="parTrans" cxnId="{FA525D14-9A24-464E-92E2-C463C417A806}">
      <dgm:prSet/>
      <dgm:spPr/>
      <dgm:t>
        <a:bodyPr/>
        <a:lstStyle/>
        <a:p>
          <a:endParaRPr lang="de-DE">
            <a:latin typeface="Arial" pitchFamily="34" charset="0"/>
            <a:cs typeface="Arial" pitchFamily="34" charset="0"/>
          </a:endParaRPr>
        </a:p>
      </dgm:t>
    </dgm:pt>
    <dgm:pt modelId="{79FD9EE5-88A0-4BD7-A168-120D65CECBE6}" type="sibTrans" cxnId="{FA525D14-9A24-464E-92E2-C463C417A806}">
      <dgm:prSet/>
      <dgm:spPr/>
      <dgm:t>
        <a:bodyPr/>
        <a:lstStyle/>
        <a:p>
          <a:endParaRPr lang="de-DE">
            <a:latin typeface="Arial" pitchFamily="34" charset="0"/>
            <a:cs typeface="Arial" pitchFamily="34" charset="0"/>
          </a:endParaRPr>
        </a:p>
      </dgm:t>
    </dgm:pt>
    <dgm:pt modelId="{D04F391B-C2DE-45D5-A884-2C49FC61F4E3}" type="pres">
      <dgm:prSet presAssocID="{B5C94F02-0746-452B-8957-122195BCC60D}" presName="diagram" presStyleCnt="0">
        <dgm:presLayoutVars>
          <dgm:chMax val="1"/>
          <dgm:dir/>
          <dgm:animLvl val="ctr"/>
          <dgm:resizeHandles val="exact"/>
        </dgm:presLayoutVars>
      </dgm:prSet>
      <dgm:spPr/>
      <dgm:t>
        <a:bodyPr/>
        <a:lstStyle/>
        <a:p>
          <a:endParaRPr lang="de-DE"/>
        </a:p>
      </dgm:t>
    </dgm:pt>
    <dgm:pt modelId="{A08093C3-3091-4C78-BF48-5A35CBD420CA}" type="pres">
      <dgm:prSet presAssocID="{B5C94F02-0746-452B-8957-122195BCC60D}" presName="matrix" presStyleCnt="0"/>
      <dgm:spPr/>
    </dgm:pt>
    <dgm:pt modelId="{ECCC1FCD-454F-4A37-A9A8-AC5B5C50A1DC}" type="pres">
      <dgm:prSet presAssocID="{B5C94F02-0746-452B-8957-122195BCC60D}" presName="tile1" presStyleLbl="node1" presStyleIdx="0" presStyleCnt="4"/>
      <dgm:spPr/>
      <dgm:t>
        <a:bodyPr/>
        <a:lstStyle/>
        <a:p>
          <a:endParaRPr lang="de-DE"/>
        </a:p>
      </dgm:t>
    </dgm:pt>
    <dgm:pt modelId="{1F5FA4E7-1B71-4669-B966-34A133489382}" type="pres">
      <dgm:prSet presAssocID="{B5C94F02-0746-452B-8957-122195BCC60D}" presName="tile1text" presStyleLbl="node1" presStyleIdx="0" presStyleCnt="4">
        <dgm:presLayoutVars>
          <dgm:chMax val="0"/>
          <dgm:chPref val="0"/>
          <dgm:bulletEnabled val="1"/>
        </dgm:presLayoutVars>
      </dgm:prSet>
      <dgm:spPr/>
      <dgm:t>
        <a:bodyPr/>
        <a:lstStyle/>
        <a:p>
          <a:endParaRPr lang="de-DE"/>
        </a:p>
      </dgm:t>
    </dgm:pt>
    <dgm:pt modelId="{BA9750FA-C042-4B41-A564-E4D0BE5BBD17}" type="pres">
      <dgm:prSet presAssocID="{B5C94F02-0746-452B-8957-122195BCC60D}" presName="tile2" presStyleLbl="node1" presStyleIdx="1" presStyleCnt="4"/>
      <dgm:spPr/>
      <dgm:t>
        <a:bodyPr/>
        <a:lstStyle/>
        <a:p>
          <a:endParaRPr lang="de-DE"/>
        </a:p>
      </dgm:t>
    </dgm:pt>
    <dgm:pt modelId="{37B7B486-448D-43E0-AB15-5B597332A0E0}" type="pres">
      <dgm:prSet presAssocID="{B5C94F02-0746-452B-8957-122195BCC60D}" presName="tile2text" presStyleLbl="node1" presStyleIdx="1" presStyleCnt="4">
        <dgm:presLayoutVars>
          <dgm:chMax val="0"/>
          <dgm:chPref val="0"/>
          <dgm:bulletEnabled val="1"/>
        </dgm:presLayoutVars>
      </dgm:prSet>
      <dgm:spPr/>
      <dgm:t>
        <a:bodyPr/>
        <a:lstStyle/>
        <a:p>
          <a:endParaRPr lang="de-DE"/>
        </a:p>
      </dgm:t>
    </dgm:pt>
    <dgm:pt modelId="{3ABAC9D9-DD05-4961-81A9-D69848D718A2}" type="pres">
      <dgm:prSet presAssocID="{B5C94F02-0746-452B-8957-122195BCC60D}" presName="tile3" presStyleLbl="node1" presStyleIdx="2" presStyleCnt="4"/>
      <dgm:spPr/>
      <dgm:t>
        <a:bodyPr/>
        <a:lstStyle/>
        <a:p>
          <a:endParaRPr lang="de-DE"/>
        </a:p>
      </dgm:t>
    </dgm:pt>
    <dgm:pt modelId="{63C5D0E1-BCC3-4892-B5F2-01A74E742762}" type="pres">
      <dgm:prSet presAssocID="{B5C94F02-0746-452B-8957-122195BCC60D}" presName="tile3text" presStyleLbl="node1" presStyleIdx="2" presStyleCnt="4">
        <dgm:presLayoutVars>
          <dgm:chMax val="0"/>
          <dgm:chPref val="0"/>
          <dgm:bulletEnabled val="1"/>
        </dgm:presLayoutVars>
      </dgm:prSet>
      <dgm:spPr/>
      <dgm:t>
        <a:bodyPr/>
        <a:lstStyle/>
        <a:p>
          <a:endParaRPr lang="de-DE"/>
        </a:p>
      </dgm:t>
    </dgm:pt>
    <dgm:pt modelId="{5EFD0EA7-2C25-4355-B49A-E0809299D7D6}" type="pres">
      <dgm:prSet presAssocID="{B5C94F02-0746-452B-8957-122195BCC60D}" presName="tile4" presStyleLbl="node1" presStyleIdx="3" presStyleCnt="4"/>
      <dgm:spPr/>
      <dgm:t>
        <a:bodyPr/>
        <a:lstStyle/>
        <a:p>
          <a:endParaRPr lang="de-DE"/>
        </a:p>
      </dgm:t>
    </dgm:pt>
    <dgm:pt modelId="{AC0752B8-A495-4744-9F41-1DA5F3EBE6F2}" type="pres">
      <dgm:prSet presAssocID="{B5C94F02-0746-452B-8957-122195BCC60D}" presName="tile4text" presStyleLbl="node1" presStyleIdx="3" presStyleCnt="4">
        <dgm:presLayoutVars>
          <dgm:chMax val="0"/>
          <dgm:chPref val="0"/>
          <dgm:bulletEnabled val="1"/>
        </dgm:presLayoutVars>
      </dgm:prSet>
      <dgm:spPr/>
      <dgm:t>
        <a:bodyPr/>
        <a:lstStyle/>
        <a:p>
          <a:endParaRPr lang="de-DE"/>
        </a:p>
      </dgm:t>
    </dgm:pt>
    <dgm:pt modelId="{08067963-274C-4F1F-85FE-42AA6C5E3AF8}" type="pres">
      <dgm:prSet presAssocID="{B5C94F02-0746-452B-8957-122195BCC60D}" presName="centerTile" presStyleLbl="fgShp" presStyleIdx="0" presStyleCnt="1" custScaleX="166675" custScaleY="110770">
        <dgm:presLayoutVars>
          <dgm:chMax val="0"/>
          <dgm:chPref val="0"/>
        </dgm:presLayoutVars>
      </dgm:prSet>
      <dgm:spPr/>
      <dgm:t>
        <a:bodyPr/>
        <a:lstStyle/>
        <a:p>
          <a:endParaRPr lang="de-DE"/>
        </a:p>
      </dgm:t>
    </dgm:pt>
  </dgm:ptLst>
  <dgm:cxnLst>
    <dgm:cxn modelId="{ED9EDAC5-1FB2-425D-9C55-460A7AC474EB}" type="presOf" srcId="{C8E1ADB7-8D84-4E58-8E57-508BC39FAB34}" destId="{37B7B486-448D-43E0-AB15-5B597332A0E0}" srcOrd="1" destOrd="0" presId="urn:microsoft.com/office/officeart/2005/8/layout/matrix1"/>
    <dgm:cxn modelId="{04964A11-5306-4EF3-B5D9-74AA87489167}" type="presOf" srcId="{C8E1ADB7-8D84-4E58-8E57-508BC39FAB34}" destId="{BA9750FA-C042-4B41-A564-E4D0BE5BBD17}" srcOrd="0" destOrd="0" presId="urn:microsoft.com/office/officeart/2005/8/layout/matrix1"/>
    <dgm:cxn modelId="{FA525D14-9A24-464E-92E2-C463C417A806}" srcId="{476A9488-BB98-4B56-A4CE-406318CD3318}" destId="{6898501D-8124-4E4A-873D-F678C5655C5A}" srcOrd="3" destOrd="0" parTransId="{E1339A4C-0374-470D-9CFC-9FFF7E43D1E0}" sibTransId="{79FD9EE5-88A0-4BD7-A168-120D65CECBE6}"/>
    <dgm:cxn modelId="{F5B533E8-11DD-4217-BD20-140B1BF171C5}" type="presOf" srcId="{02C865AF-D860-4305-B7A0-83E37D99F97A}" destId="{ECCC1FCD-454F-4A37-A9A8-AC5B5C50A1DC}" srcOrd="0" destOrd="0" presId="urn:microsoft.com/office/officeart/2005/8/layout/matrix1"/>
    <dgm:cxn modelId="{DBA7CB54-782E-490B-8F82-66376227F12C}" srcId="{476A9488-BB98-4B56-A4CE-406318CD3318}" destId="{051BF3FB-3432-49F1-8208-65849F9EDA15}" srcOrd="2" destOrd="0" parTransId="{7E948605-8787-4FEB-8538-9CD7581D6409}" sibTransId="{A7C6E1A2-6B94-4892-A459-DE45B0371CEA}"/>
    <dgm:cxn modelId="{73E27AE7-D1F0-47D6-B28C-B96192D7F9A5}" type="presOf" srcId="{476A9488-BB98-4B56-A4CE-406318CD3318}" destId="{08067963-274C-4F1F-85FE-42AA6C5E3AF8}" srcOrd="0" destOrd="0" presId="urn:microsoft.com/office/officeart/2005/8/layout/matrix1"/>
    <dgm:cxn modelId="{AA61A2F0-F427-4AD8-81DD-A374D424AB35}" type="presOf" srcId="{02C865AF-D860-4305-B7A0-83E37D99F97A}" destId="{1F5FA4E7-1B71-4669-B966-34A133489382}" srcOrd="1" destOrd="0" presId="urn:microsoft.com/office/officeart/2005/8/layout/matrix1"/>
    <dgm:cxn modelId="{AAED850C-1985-444D-AF0E-B393A66E3FAB}" type="presOf" srcId="{6898501D-8124-4E4A-873D-F678C5655C5A}" destId="{5EFD0EA7-2C25-4355-B49A-E0809299D7D6}" srcOrd="0" destOrd="0" presId="urn:microsoft.com/office/officeart/2005/8/layout/matrix1"/>
    <dgm:cxn modelId="{B5F0078B-2E6B-4230-A8A5-4D7C9B7C1213}" type="presOf" srcId="{6898501D-8124-4E4A-873D-F678C5655C5A}" destId="{AC0752B8-A495-4744-9F41-1DA5F3EBE6F2}" srcOrd="1" destOrd="0" presId="urn:microsoft.com/office/officeart/2005/8/layout/matrix1"/>
    <dgm:cxn modelId="{99E1040D-838F-4784-BB4F-0492986C2B9E}" srcId="{476A9488-BB98-4B56-A4CE-406318CD3318}" destId="{C8E1ADB7-8D84-4E58-8E57-508BC39FAB34}" srcOrd="1" destOrd="0" parTransId="{E6B3E4BE-172C-426F-8F89-B6B02330BAF3}" sibTransId="{2711E520-B715-4E62-BB67-1BC07F4B62F4}"/>
    <dgm:cxn modelId="{8E1903A5-A0A9-4680-914B-45F04546FC28}" srcId="{476A9488-BB98-4B56-A4CE-406318CD3318}" destId="{02C865AF-D860-4305-B7A0-83E37D99F97A}" srcOrd="0" destOrd="0" parTransId="{44B7F5A4-7DB0-4DA8-B6C8-1FF0DB16E2D3}" sibTransId="{F0BDB136-1F7E-435B-848C-65743FA5E9F7}"/>
    <dgm:cxn modelId="{4BD68178-4C0A-40BF-A1E8-87725A67BCF1}" srcId="{B5C94F02-0746-452B-8957-122195BCC60D}" destId="{476A9488-BB98-4B56-A4CE-406318CD3318}" srcOrd="0" destOrd="0" parTransId="{8540AA97-0174-40BC-8EBF-4965A6EB3310}" sibTransId="{AB5274C4-0506-4EAD-8E6F-A952D083E9ED}"/>
    <dgm:cxn modelId="{BDD33751-02E9-4FE5-8012-ABB4509CDD37}" type="presOf" srcId="{051BF3FB-3432-49F1-8208-65849F9EDA15}" destId="{63C5D0E1-BCC3-4892-B5F2-01A74E742762}" srcOrd="1" destOrd="0" presId="urn:microsoft.com/office/officeart/2005/8/layout/matrix1"/>
    <dgm:cxn modelId="{51F478F8-7171-41CE-B803-5B77C62C635D}" type="presOf" srcId="{B5C94F02-0746-452B-8957-122195BCC60D}" destId="{D04F391B-C2DE-45D5-A884-2C49FC61F4E3}" srcOrd="0" destOrd="0" presId="urn:microsoft.com/office/officeart/2005/8/layout/matrix1"/>
    <dgm:cxn modelId="{919B6257-B7A5-4683-BEA2-8C17AB533203}" type="presOf" srcId="{051BF3FB-3432-49F1-8208-65849F9EDA15}" destId="{3ABAC9D9-DD05-4961-81A9-D69848D718A2}" srcOrd="0" destOrd="0" presId="urn:microsoft.com/office/officeart/2005/8/layout/matrix1"/>
    <dgm:cxn modelId="{FD6E6D9C-A4B4-4C76-9469-27C5D80390DA}" type="presParOf" srcId="{D04F391B-C2DE-45D5-A884-2C49FC61F4E3}" destId="{A08093C3-3091-4C78-BF48-5A35CBD420CA}" srcOrd="0" destOrd="0" presId="urn:microsoft.com/office/officeart/2005/8/layout/matrix1"/>
    <dgm:cxn modelId="{CAEDC237-0686-4889-B04B-6C1C6C82D462}" type="presParOf" srcId="{A08093C3-3091-4C78-BF48-5A35CBD420CA}" destId="{ECCC1FCD-454F-4A37-A9A8-AC5B5C50A1DC}" srcOrd="0" destOrd="0" presId="urn:microsoft.com/office/officeart/2005/8/layout/matrix1"/>
    <dgm:cxn modelId="{1D3C255A-5464-4385-9D00-E0801EF48F61}" type="presParOf" srcId="{A08093C3-3091-4C78-BF48-5A35CBD420CA}" destId="{1F5FA4E7-1B71-4669-B966-34A133489382}" srcOrd="1" destOrd="0" presId="urn:microsoft.com/office/officeart/2005/8/layout/matrix1"/>
    <dgm:cxn modelId="{B89568DF-2EB8-45F5-9F00-94B4DEC7F48C}" type="presParOf" srcId="{A08093C3-3091-4C78-BF48-5A35CBD420CA}" destId="{BA9750FA-C042-4B41-A564-E4D0BE5BBD17}" srcOrd="2" destOrd="0" presId="urn:microsoft.com/office/officeart/2005/8/layout/matrix1"/>
    <dgm:cxn modelId="{8A1036C4-E9D8-4F11-8D76-77252793C536}" type="presParOf" srcId="{A08093C3-3091-4C78-BF48-5A35CBD420CA}" destId="{37B7B486-448D-43E0-AB15-5B597332A0E0}" srcOrd="3" destOrd="0" presId="urn:microsoft.com/office/officeart/2005/8/layout/matrix1"/>
    <dgm:cxn modelId="{A15695F3-2065-43AE-870B-B58095A71F16}" type="presParOf" srcId="{A08093C3-3091-4C78-BF48-5A35CBD420CA}" destId="{3ABAC9D9-DD05-4961-81A9-D69848D718A2}" srcOrd="4" destOrd="0" presId="urn:microsoft.com/office/officeart/2005/8/layout/matrix1"/>
    <dgm:cxn modelId="{0B81DE58-C176-40FC-A074-B6984F1ACCF4}" type="presParOf" srcId="{A08093C3-3091-4C78-BF48-5A35CBD420CA}" destId="{63C5D0E1-BCC3-4892-B5F2-01A74E742762}" srcOrd="5" destOrd="0" presId="urn:microsoft.com/office/officeart/2005/8/layout/matrix1"/>
    <dgm:cxn modelId="{41EDF0CC-4125-4093-9EFC-7A3038CC477D}" type="presParOf" srcId="{A08093C3-3091-4C78-BF48-5A35CBD420CA}" destId="{5EFD0EA7-2C25-4355-B49A-E0809299D7D6}" srcOrd="6" destOrd="0" presId="urn:microsoft.com/office/officeart/2005/8/layout/matrix1"/>
    <dgm:cxn modelId="{6F58CB26-BDBE-49BA-AE89-FB73BD1CA9F8}" type="presParOf" srcId="{A08093C3-3091-4C78-BF48-5A35CBD420CA}" destId="{AC0752B8-A495-4744-9F41-1DA5F3EBE6F2}" srcOrd="7" destOrd="0" presId="urn:microsoft.com/office/officeart/2005/8/layout/matrix1"/>
    <dgm:cxn modelId="{4F74C1EE-3A25-4E87-BBC3-A3B09E560E10}" type="presParOf" srcId="{D04F391B-C2DE-45D5-A884-2C49FC61F4E3}" destId="{08067963-274C-4F1F-85FE-42AA6C5E3AF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C94F02-0746-452B-8957-122195BCC60D}" type="doc">
      <dgm:prSet loTypeId="urn:microsoft.com/office/officeart/2005/8/layout/matrix1" loCatId="matrix" qsTypeId="urn:microsoft.com/office/officeart/2005/8/quickstyle/simple4" qsCatId="simple" csTypeId="urn:microsoft.com/office/officeart/2005/8/colors/colorful5" csCatId="colorful" phldr="1"/>
      <dgm:spPr/>
      <dgm:t>
        <a:bodyPr/>
        <a:lstStyle/>
        <a:p>
          <a:endParaRPr lang="de-DE"/>
        </a:p>
      </dgm:t>
    </dgm:pt>
    <dgm:pt modelId="{476A9488-BB98-4B56-A4CE-406318CD3318}">
      <dgm:prSet phldrT="[Text]" custT="1"/>
      <dgm:spPr>
        <a:gradFill rotWithShape="0">
          <a:gsLst>
            <a:gs pos="53000">
              <a:schemeClr val="accent5">
                <a:tint val="40000"/>
                <a:hueOff val="0"/>
                <a:satOff val="0"/>
                <a:lumOff val="0"/>
                <a:alphaOff val="0"/>
                <a:shade val="51000"/>
                <a:satMod val="130000"/>
              </a:schemeClr>
            </a:gs>
            <a:gs pos="79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gradFill>
      </dgm:spPr>
      <dgm:t>
        <a:bodyPr/>
        <a:lstStyle/>
        <a:p>
          <a:r>
            <a:rPr lang="de-DE" sz="3200" b="1"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Energie</a:t>
          </a:r>
        </a:p>
      </dgm:t>
    </dgm:pt>
    <dgm:pt modelId="{8540AA97-0174-40BC-8EBF-4965A6EB3310}" type="parTrans" cxnId="{4BD68178-4C0A-40BF-A1E8-87725A67BCF1}">
      <dgm:prSet/>
      <dgm:spPr/>
      <dgm:t>
        <a:bodyPr/>
        <a:lstStyle/>
        <a:p>
          <a:endParaRPr lang="de-DE">
            <a:latin typeface="Arial" pitchFamily="34" charset="0"/>
            <a:cs typeface="Arial" pitchFamily="34" charset="0"/>
          </a:endParaRPr>
        </a:p>
      </dgm:t>
    </dgm:pt>
    <dgm:pt modelId="{AB5274C4-0506-4EAD-8E6F-A952D083E9ED}" type="sibTrans" cxnId="{4BD68178-4C0A-40BF-A1E8-87725A67BCF1}">
      <dgm:prSet/>
      <dgm:spPr/>
      <dgm:t>
        <a:bodyPr/>
        <a:lstStyle/>
        <a:p>
          <a:endParaRPr lang="de-DE">
            <a:latin typeface="Arial" pitchFamily="34" charset="0"/>
            <a:cs typeface="Arial" pitchFamily="34" charset="0"/>
          </a:endParaRPr>
        </a:p>
      </dgm:t>
    </dgm:pt>
    <dgm:pt modelId="{02C865AF-D860-4305-B7A0-83E37D99F97A}">
      <dgm:prSet phldrT="[Text]"/>
      <dgm:spPr>
        <a:gradFill flip="none" rotWithShape="0">
          <a:gsLst>
            <a:gs pos="0">
              <a:srgbClr val="0070C0">
                <a:shade val="30000"/>
                <a:satMod val="115000"/>
                <a:lumMod val="50000"/>
                <a:lumOff val="50000"/>
              </a:srgbClr>
            </a:gs>
            <a:gs pos="50000">
              <a:srgbClr val="0070C0">
                <a:shade val="67500"/>
                <a:satMod val="115000"/>
              </a:srgbClr>
            </a:gs>
            <a:gs pos="100000">
              <a:srgbClr val="0070C0">
                <a:shade val="100000"/>
                <a:satMod val="115000"/>
              </a:srgbClr>
            </a:gs>
          </a:gsLst>
          <a:lin ang="16200000" scaled="1"/>
          <a:tileRect/>
        </a:gradFill>
      </dgm:spPr>
      <dgm:t>
        <a:bodyPr/>
        <a:lstStyle/>
        <a:p>
          <a:r>
            <a:rPr lang="de-DE" dirty="0" smtClean="0">
              <a:latin typeface="Arial" pitchFamily="34" charset="0"/>
              <a:cs typeface="Arial" pitchFamily="34" charset="0"/>
            </a:rPr>
            <a:t>wird gespeichert</a:t>
          </a:r>
          <a:endParaRPr lang="de-DE" dirty="0">
            <a:latin typeface="Arial" pitchFamily="34" charset="0"/>
            <a:cs typeface="Arial" pitchFamily="34" charset="0"/>
          </a:endParaRPr>
        </a:p>
      </dgm:t>
    </dgm:pt>
    <dgm:pt modelId="{44B7F5A4-7DB0-4DA8-B6C8-1FF0DB16E2D3}" type="parTrans" cxnId="{8E1903A5-A0A9-4680-914B-45F04546FC28}">
      <dgm:prSet/>
      <dgm:spPr/>
      <dgm:t>
        <a:bodyPr/>
        <a:lstStyle/>
        <a:p>
          <a:endParaRPr lang="de-DE">
            <a:latin typeface="Arial" pitchFamily="34" charset="0"/>
            <a:cs typeface="Arial" pitchFamily="34" charset="0"/>
          </a:endParaRPr>
        </a:p>
      </dgm:t>
    </dgm:pt>
    <dgm:pt modelId="{F0BDB136-1F7E-435B-848C-65743FA5E9F7}" type="sibTrans" cxnId="{8E1903A5-A0A9-4680-914B-45F04546FC28}">
      <dgm:prSet/>
      <dgm:spPr/>
      <dgm:t>
        <a:bodyPr/>
        <a:lstStyle/>
        <a:p>
          <a:endParaRPr lang="de-DE">
            <a:latin typeface="Arial" pitchFamily="34" charset="0"/>
            <a:cs typeface="Arial" pitchFamily="34" charset="0"/>
          </a:endParaRPr>
        </a:p>
      </dgm:t>
    </dgm:pt>
    <dgm:pt modelId="{C8E1ADB7-8D84-4E58-8E57-508BC39FAB34}">
      <dgm:prSet phldrT="[Text]"/>
      <dgm:spPr>
        <a:gradFill flip="none" rotWithShape="0">
          <a:gsLst>
            <a:gs pos="0">
              <a:srgbClr val="00B050">
                <a:shade val="30000"/>
                <a:satMod val="115000"/>
                <a:lumMod val="50000"/>
                <a:lumOff val="50000"/>
              </a:srgbClr>
            </a:gs>
            <a:gs pos="50000">
              <a:srgbClr val="00B050">
                <a:shade val="67500"/>
                <a:satMod val="115000"/>
              </a:srgbClr>
            </a:gs>
            <a:gs pos="100000">
              <a:srgbClr val="00B050">
                <a:shade val="100000"/>
                <a:satMod val="115000"/>
              </a:srgbClr>
            </a:gs>
          </a:gsLst>
          <a:lin ang="16200000" scaled="1"/>
          <a:tileRect/>
        </a:gradFill>
      </dgm:spPr>
      <dgm:t>
        <a:bodyPr/>
        <a:lstStyle/>
        <a:p>
          <a:r>
            <a:rPr lang="de-DE" dirty="0" smtClean="0">
              <a:latin typeface="Arial" pitchFamily="34" charset="0"/>
              <a:cs typeface="Arial" pitchFamily="34" charset="0"/>
            </a:rPr>
            <a:t>wird übertragen</a:t>
          </a:r>
          <a:endParaRPr lang="de-DE" dirty="0">
            <a:latin typeface="Arial" pitchFamily="34" charset="0"/>
            <a:cs typeface="Arial" pitchFamily="34" charset="0"/>
          </a:endParaRPr>
        </a:p>
      </dgm:t>
    </dgm:pt>
    <dgm:pt modelId="{E6B3E4BE-172C-426F-8F89-B6B02330BAF3}" type="parTrans" cxnId="{99E1040D-838F-4784-BB4F-0492986C2B9E}">
      <dgm:prSet/>
      <dgm:spPr/>
      <dgm:t>
        <a:bodyPr/>
        <a:lstStyle/>
        <a:p>
          <a:endParaRPr lang="de-DE">
            <a:latin typeface="Arial" pitchFamily="34" charset="0"/>
            <a:cs typeface="Arial" pitchFamily="34" charset="0"/>
          </a:endParaRPr>
        </a:p>
      </dgm:t>
    </dgm:pt>
    <dgm:pt modelId="{2711E520-B715-4E62-BB67-1BC07F4B62F4}" type="sibTrans" cxnId="{99E1040D-838F-4784-BB4F-0492986C2B9E}">
      <dgm:prSet/>
      <dgm:spPr/>
      <dgm:t>
        <a:bodyPr/>
        <a:lstStyle/>
        <a:p>
          <a:endParaRPr lang="de-DE">
            <a:latin typeface="Arial" pitchFamily="34" charset="0"/>
            <a:cs typeface="Arial" pitchFamily="34" charset="0"/>
          </a:endParaRPr>
        </a:p>
      </dgm:t>
    </dgm:pt>
    <dgm:pt modelId="{051BF3FB-3432-49F1-8208-65849F9EDA15}">
      <dgm:prSet phldrT="[Text]"/>
      <dgm:spPr>
        <a:gradFill flip="none" rotWithShape="1">
          <a:gsLst>
            <a:gs pos="0">
              <a:srgbClr val="92D050">
                <a:shade val="30000"/>
                <a:satMod val="115000"/>
                <a:lumMod val="63000"/>
                <a:lumOff val="37000"/>
              </a:srgbClr>
            </a:gs>
            <a:gs pos="50000">
              <a:srgbClr val="92D050">
                <a:shade val="67500"/>
                <a:satMod val="115000"/>
              </a:srgbClr>
            </a:gs>
            <a:gs pos="100000">
              <a:srgbClr val="92D050">
                <a:shade val="100000"/>
                <a:satMod val="115000"/>
              </a:srgbClr>
            </a:gs>
          </a:gsLst>
          <a:lin ang="16200000" scaled="1"/>
          <a:tileRect/>
        </a:gradFill>
      </dgm:spPr>
      <dgm:t>
        <a:bodyPr/>
        <a:lstStyle/>
        <a:p>
          <a:r>
            <a:rPr lang="de-DE" dirty="0" smtClean="0">
              <a:latin typeface="Arial" pitchFamily="34" charset="0"/>
              <a:cs typeface="Arial" pitchFamily="34" charset="0"/>
            </a:rPr>
            <a:t>bleibt erhalten</a:t>
          </a:r>
          <a:endParaRPr lang="de-DE" dirty="0">
            <a:latin typeface="Arial" pitchFamily="34" charset="0"/>
            <a:cs typeface="Arial" pitchFamily="34" charset="0"/>
          </a:endParaRPr>
        </a:p>
      </dgm:t>
    </dgm:pt>
    <dgm:pt modelId="{7E948605-8787-4FEB-8538-9CD7581D6409}" type="parTrans" cxnId="{DBA7CB54-782E-490B-8F82-66376227F12C}">
      <dgm:prSet/>
      <dgm:spPr/>
      <dgm:t>
        <a:bodyPr/>
        <a:lstStyle/>
        <a:p>
          <a:endParaRPr lang="de-DE">
            <a:latin typeface="Arial" pitchFamily="34" charset="0"/>
            <a:cs typeface="Arial" pitchFamily="34" charset="0"/>
          </a:endParaRPr>
        </a:p>
      </dgm:t>
    </dgm:pt>
    <dgm:pt modelId="{A7C6E1A2-6B94-4892-A459-DE45B0371CEA}" type="sibTrans" cxnId="{DBA7CB54-782E-490B-8F82-66376227F12C}">
      <dgm:prSet/>
      <dgm:spPr/>
      <dgm:t>
        <a:bodyPr/>
        <a:lstStyle/>
        <a:p>
          <a:endParaRPr lang="de-DE">
            <a:latin typeface="Arial" pitchFamily="34" charset="0"/>
            <a:cs typeface="Arial" pitchFamily="34" charset="0"/>
          </a:endParaRPr>
        </a:p>
      </dgm:t>
    </dgm:pt>
    <dgm:pt modelId="{6898501D-8124-4E4A-873D-F678C5655C5A}">
      <dgm:prSet phldrT="[Text]"/>
      <dgm:spPr>
        <a:gradFill flip="none" rotWithShape="0">
          <a:gsLst>
            <a:gs pos="0">
              <a:srgbClr val="FFC000">
                <a:shade val="30000"/>
                <a:satMod val="115000"/>
                <a:lumMod val="47000"/>
                <a:lumOff val="53000"/>
              </a:srgbClr>
            </a:gs>
            <a:gs pos="50000">
              <a:srgbClr val="FFC000">
                <a:shade val="67500"/>
                <a:satMod val="115000"/>
              </a:srgbClr>
            </a:gs>
            <a:gs pos="100000">
              <a:srgbClr val="FFC000">
                <a:shade val="100000"/>
                <a:satMod val="115000"/>
              </a:srgbClr>
            </a:gs>
          </a:gsLst>
          <a:lin ang="16200000" scaled="1"/>
          <a:tileRect/>
        </a:gradFill>
      </dgm:spPr>
      <dgm:t>
        <a:bodyPr/>
        <a:lstStyle/>
        <a:p>
          <a:r>
            <a:rPr lang="de-DE" dirty="0" smtClean="0">
              <a:latin typeface="Arial" pitchFamily="34" charset="0"/>
              <a:cs typeface="Arial" pitchFamily="34" charset="0"/>
            </a:rPr>
            <a:t>wird entwertet</a:t>
          </a:r>
          <a:endParaRPr lang="de-DE" dirty="0">
            <a:latin typeface="Arial" pitchFamily="34" charset="0"/>
            <a:cs typeface="Arial" pitchFamily="34" charset="0"/>
          </a:endParaRPr>
        </a:p>
      </dgm:t>
    </dgm:pt>
    <dgm:pt modelId="{E1339A4C-0374-470D-9CFC-9FFF7E43D1E0}" type="parTrans" cxnId="{FA525D14-9A24-464E-92E2-C463C417A806}">
      <dgm:prSet/>
      <dgm:spPr/>
      <dgm:t>
        <a:bodyPr/>
        <a:lstStyle/>
        <a:p>
          <a:endParaRPr lang="de-DE">
            <a:latin typeface="Arial" pitchFamily="34" charset="0"/>
            <a:cs typeface="Arial" pitchFamily="34" charset="0"/>
          </a:endParaRPr>
        </a:p>
      </dgm:t>
    </dgm:pt>
    <dgm:pt modelId="{79FD9EE5-88A0-4BD7-A168-120D65CECBE6}" type="sibTrans" cxnId="{FA525D14-9A24-464E-92E2-C463C417A806}">
      <dgm:prSet/>
      <dgm:spPr/>
      <dgm:t>
        <a:bodyPr/>
        <a:lstStyle/>
        <a:p>
          <a:endParaRPr lang="de-DE">
            <a:latin typeface="Arial" pitchFamily="34" charset="0"/>
            <a:cs typeface="Arial" pitchFamily="34" charset="0"/>
          </a:endParaRPr>
        </a:p>
      </dgm:t>
    </dgm:pt>
    <dgm:pt modelId="{D04F391B-C2DE-45D5-A884-2C49FC61F4E3}" type="pres">
      <dgm:prSet presAssocID="{B5C94F02-0746-452B-8957-122195BCC60D}" presName="diagram" presStyleCnt="0">
        <dgm:presLayoutVars>
          <dgm:chMax val="1"/>
          <dgm:dir/>
          <dgm:animLvl val="ctr"/>
          <dgm:resizeHandles val="exact"/>
        </dgm:presLayoutVars>
      </dgm:prSet>
      <dgm:spPr/>
      <dgm:t>
        <a:bodyPr/>
        <a:lstStyle/>
        <a:p>
          <a:endParaRPr lang="de-DE"/>
        </a:p>
      </dgm:t>
    </dgm:pt>
    <dgm:pt modelId="{A08093C3-3091-4C78-BF48-5A35CBD420CA}" type="pres">
      <dgm:prSet presAssocID="{B5C94F02-0746-452B-8957-122195BCC60D}" presName="matrix" presStyleCnt="0"/>
      <dgm:spPr/>
    </dgm:pt>
    <dgm:pt modelId="{ECCC1FCD-454F-4A37-A9A8-AC5B5C50A1DC}" type="pres">
      <dgm:prSet presAssocID="{B5C94F02-0746-452B-8957-122195BCC60D}" presName="tile1" presStyleLbl="node1" presStyleIdx="0" presStyleCnt="4"/>
      <dgm:spPr/>
      <dgm:t>
        <a:bodyPr/>
        <a:lstStyle/>
        <a:p>
          <a:endParaRPr lang="de-DE"/>
        </a:p>
      </dgm:t>
    </dgm:pt>
    <dgm:pt modelId="{1F5FA4E7-1B71-4669-B966-34A133489382}" type="pres">
      <dgm:prSet presAssocID="{B5C94F02-0746-452B-8957-122195BCC60D}" presName="tile1text" presStyleLbl="node1" presStyleIdx="0" presStyleCnt="4">
        <dgm:presLayoutVars>
          <dgm:chMax val="0"/>
          <dgm:chPref val="0"/>
          <dgm:bulletEnabled val="1"/>
        </dgm:presLayoutVars>
      </dgm:prSet>
      <dgm:spPr/>
      <dgm:t>
        <a:bodyPr/>
        <a:lstStyle/>
        <a:p>
          <a:endParaRPr lang="de-DE"/>
        </a:p>
      </dgm:t>
    </dgm:pt>
    <dgm:pt modelId="{BA9750FA-C042-4B41-A564-E4D0BE5BBD17}" type="pres">
      <dgm:prSet presAssocID="{B5C94F02-0746-452B-8957-122195BCC60D}" presName="tile2" presStyleLbl="node1" presStyleIdx="1" presStyleCnt="4"/>
      <dgm:spPr/>
      <dgm:t>
        <a:bodyPr/>
        <a:lstStyle/>
        <a:p>
          <a:endParaRPr lang="de-DE"/>
        </a:p>
      </dgm:t>
    </dgm:pt>
    <dgm:pt modelId="{37B7B486-448D-43E0-AB15-5B597332A0E0}" type="pres">
      <dgm:prSet presAssocID="{B5C94F02-0746-452B-8957-122195BCC60D}" presName="tile2text" presStyleLbl="node1" presStyleIdx="1" presStyleCnt="4">
        <dgm:presLayoutVars>
          <dgm:chMax val="0"/>
          <dgm:chPref val="0"/>
          <dgm:bulletEnabled val="1"/>
        </dgm:presLayoutVars>
      </dgm:prSet>
      <dgm:spPr/>
      <dgm:t>
        <a:bodyPr/>
        <a:lstStyle/>
        <a:p>
          <a:endParaRPr lang="de-DE"/>
        </a:p>
      </dgm:t>
    </dgm:pt>
    <dgm:pt modelId="{3ABAC9D9-DD05-4961-81A9-D69848D718A2}" type="pres">
      <dgm:prSet presAssocID="{B5C94F02-0746-452B-8957-122195BCC60D}" presName="tile3" presStyleLbl="node1" presStyleIdx="2" presStyleCnt="4"/>
      <dgm:spPr/>
      <dgm:t>
        <a:bodyPr/>
        <a:lstStyle/>
        <a:p>
          <a:endParaRPr lang="de-DE"/>
        </a:p>
      </dgm:t>
    </dgm:pt>
    <dgm:pt modelId="{63C5D0E1-BCC3-4892-B5F2-01A74E742762}" type="pres">
      <dgm:prSet presAssocID="{B5C94F02-0746-452B-8957-122195BCC60D}" presName="tile3text" presStyleLbl="node1" presStyleIdx="2" presStyleCnt="4">
        <dgm:presLayoutVars>
          <dgm:chMax val="0"/>
          <dgm:chPref val="0"/>
          <dgm:bulletEnabled val="1"/>
        </dgm:presLayoutVars>
      </dgm:prSet>
      <dgm:spPr/>
      <dgm:t>
        <a:bodyPr/>
        <a:lstStyle/>
        <a:p>
          <a:endParaRPr lang="de-DE"/>
        </a:p>
      </dgm:t>
    </dgm:pt>
    <dgm:pt modelId="{5EFD0EA7-2C25-4355-B49A-E0809299D7D6}" type="pres">
      <dgm:prSet presAssocID="{B5C94F02-0746-452B-8957-122195BCC60D}" presName="tile4" presStyleLbl="node1" presStyleIdx="3" presStyleCnt="4"/>
      <dgm:spPr/>
      <dgm:t>
        <a:bodyPr/>
        <a:lstStyle/>
        <a:p>
          <a:endParaRPr lang="de-DE"/>
        </a:p>
      </dgm:t>
    </dgm:pt>
    <dgm:pt modelId="{AC0752B8-A495-4744-9F41-1DA5F3EBE6F2}" type="pres">
      <dgm:prSet presAssocID="{B5C94F02-0746-452B-8957-122195BCC60D}" presName="tile4text" presStyleLbl="node1" presStyleIdx="3" presStyleCnt="4">
        <dgm:presLayoutVars>
          <dgm:chMax val="0"/>
          <dgm:chPref val="0"/>
          <dgm:bulletEnabled val="1"/>
        </dgm:presLayoutVars>
      </dgm:prSet>
      <dgm:spPr/>
      <dgm:t>
        <a:bodyPr/>
        <a:lstStyle/>
        <a:p>
          <a:endParaRPr lang="de-DE"/>
        </a:p>
      </dgm:t>
    </dgm:pt>
    <dgm:pt modelId="{08067963-274C-4F1F-85FE-42AA6C5E3AF8}" type="pres">
      <dgm:prSet presAssocID="{B5C94F02-0746-452B-8957-122195BCC60D}" presName="centerTile" presStyleLbl="fgShp" presStyleIdx="0" presStyleCnt="1" custScaleX="166675" custScaleY="110770">
        <dgm:presLayoutVars>
          <dgm:chMax val="0"/>
          <dgm:chPref val="0"/>
        </dgm:presLayoutVars>
      </dgm:prSet>
      <dgm:spPr/>
      <dgm:t>
        <a:bodyPr/>
        <a:lstStyle/>
        <a:p>
          <a:endParaRPr lang="de-DE"/>
        </a:p>
      </dgm:t>
    </dgm:pt>
  </dgm:ptLst>
  <dgm:cxnLst>
    <dgm:cxn modelId="{E17BB124-136A-44AD-A30A-7189411D6FC3}" type="presOf" srcId="{02C865AF-D860-4305-B7A0-83E37D99F97A}" destId="{1F5FA4E7-1B71-4669-B966-34A133489382}" srcOrd="1" destOrd="0" presId="urn:microsoft.com/office/officeart/2005/8/layout/matrix1"/>
    <dgm:cxn modelId="{BA135D11-D9B9-478D-B2F8-578C8FA29690}" type="presOf" srcId="{476A9488-BB98-4B56-A4CE-406318CD3318}" destId="{08067963-274C-4F1F-85FE-42AA6C5E3AF8}" srcOrd="0" destOrd="0" presId="urn:microsoft.com/office/officeart/2005/8/layout/matrix1"/>
    <dgm:cxn modelId="{FA525D14-9A24-464E-92E2-C463C417A806}" srcId="{476A9488-BB98-4B56-A4CE-406318CD3318}" destId="{6898501D-8124-4E4A-873D-F678C5655C5A}" srcOrd="3" destOrd="0" parTransId="{E1339A4C-0374-470D-9CFC-9FFF7E43D1E0}" sibTransId="{79FD9EE5-88A0-4BD7-A168-120D65CECBE6}"/>
    <dgm:cxn modelId="{0CCF0CFA-A0E2-4D4B-8685-11E9575D2CA4}" type="presOf" srcId="{C8E1ADB7-8D84-4E58-8E57-508BC39FAB34}" destId="{BA9750FA-C042-4B41-A564-E4D0BE5BBD17}" srcOrd="0" destOrd="0" presId="urn:microsoft.com/office/officeart/2005/8/layout/matrix1"/>
    <dgm:cxn modelId="{DBA7CB54-782E-490B-8F82-66376227F12C}" srcId="{476A9488-BB98-4B56-A4CE-406318CD3318}" destId="{051BF3FB-3432-49F1-8208-65849F9EDA15}" srcOrd="2" destOrd="0" parTransId="{7E948605-8787-4FEB-8538-9CD7581D6409}" sibTransId="{A7C6E1A2-6B94-4892-A459-DE45B0371CEA}"/>
    <dgm:cxn modelId="{3722CB24-2370-4DDF-8EA5-236D313BD990}" type="presOf" srcId="{B5C94F02-0746-452B-8957-122195BCC60D}" destId="{D04F391B-C2DE-45D5-A884-2C49FC61F4E3}" srcOrd="0" destOrd="0" presId="urn:microsoft.com/office/officeart/2005/8/layout/matrix1"/>
    <dgm:cxn modelId="{8144870E-202F-4E7B-82E4-DD30A79E881D}" type="presOf" srcId="{6898501D-8124-4E4A-873D-F678C5655C5A}" destId="{AC0752B8-A495-4744-9F41-1DA5F3EBE6F2}" srcOrd="1" destOrd="0" presId="urn:microsoft.com/office/officeart/2005/8/layout/matrix1"/>
    <dgm:cxn modelId="{A74A99A1-68A4-4807-8D41-44C85EBD1B7F}" type="presOf" srcId="{C8E1ADB7-8D84-4E58-8E57-508BC39FAB34}" destId="{37B7B486-448D-43E0-AB15-5B597332A0E0}" srcOrd="1" destOrd="0" presId="urn:microsoft.com/office/officeart/2005/8/layout/matrix1"/>
    <dgm:cxn modelId="{F571D468-EADF-4CE7-A3E1-C342D45878AC}" type="presOf" srcId="{6898501D-8124-4E4A-873D-F678C5655C5A}" destId="{5EFD0EA7-2C25-4355-B49A-E0809299D7D6}" srcOrd="0" destOrd="0" presId="urn:microsoft.com/office/officeart/2005/8/layout/matrix1"/>
    <dgm:cxn modelId="{99E1040D-838F-4784-BB4F-0492986C2B9E}" srcId="{476A9488-BB98-4B56-A4CE-406318CD3318}" destId="{C8E1ADB7-8D84-4E58-8E57-508BC39FAB34}" srcOrd="1" destOrd="0" parTransId="{E6B3E4BE-172C-426F-8F89-B6B02330BAF3}" sibTransId="{2711E520-B715-4E62-BB67-1BC07F4B62F4}"/>
    <dgm:cxn modelId="{8E1903A5-A0A9-4680-914B-45F04546FC28}" srcId="{476A9488-BB98-4B56-A4CE-406318CD3318}" destId="{02C865AF-D860-4305-B7A0-83E37D99F97A}" srcOrd="0" destOrd="0" parTransId="{44B7F5A4-7DB0-4DA8-B6C8-1FF0DB16E2D3}" sibTransId="{F0BDB136-1F7E-435B-848C-65743FA5E9F7}"/>
    <dgm:cxn modelId="{4BD68178-4C0A-40BF-A1E8-87725A67BCF1}" srcId="{B5C94F02-0746-452B-8957-122195BCC60D}" destId="{476A9488-BB98-4B56-A4CE-406318CD3318}" srcOrd="0" destOrd="0" parTransId="{8540AA97-0174-40BC-8EBF-4965A6EB3310}" sibTransId="{AB5274C4-0506-4EAD-8E6F-A952D083E9ED}"/>
    <dgm:cxn modelId="{61051B47-082B-4BF6-A46F-60D5C195F143}" type="presOf" srcId="{051BF3FB-3432-49F1-8208-65849F9EDA15}" destId="{63C5D0E1-BCC3-4892-B5F2-01A74E742762}" srcOrd="1" destOrd="0" presId="urn:microsoft.com/office/officeart/2005/8/layout/matrix1"/>
    <dgm:cxn modelId="{084680F9-2CBA-440C-870B-8BB097CE19D3}" type="presOf" srcId="{051BF3FB-3432-49F1-8208-65849F9EDA15}" destId="{3ABAC9D9-DD05-4961-81A9-D69848D718A2}" srcOrd="0" destOrd="0" presId="urn:microsoft.com/office/officeart/2005/8/layout/matrix1"/>
    <dgm:cxn modelId="{B02F9CC3-1CC1-47D0-BF53-85525C95EB81}" type="presOf" srcId="{02C865AF-D860-4305-B7A0-83E37D99F97A}" destId="{ECCC1FCD-454F-4A37-A9A8-AC5B5C50A1DC}" srcOrd="0" destOrd="0" presId="urn:microsoft.com/office/officeart/2005/8/layout/matrix1"/>
    <dgm:cxn modelId="{AC357342-3717-49AF-A1D0-20CE93EFF860}" type="presParOf" srcId="{D04F391B-C2DE-45D5-A884-2C49FC61F4E3}" destId="{A08093C3-3091-4C78-BF48-5A35CBD420CA}" srcOrd="0" destOrd="0" presId="urn:microsoft.com/office/officeart/2005/8/layout/matrix1"/>
    <dgm:cxn modelId="{36542679-E1C0-4E0E-9CB2-4CA91E2D8C7D}" type="presParOf" srcId="{A08093C3-3091-4C78-BF48-5A35CBD420CA}" destId="{ECCC1FCD-454F-4A37-A9A8-AC5B5C50A1DC}" srcOrd="0" destOrd="0" presId="urn:microsoft.com/office/officeart/2005/8/layout/matrix1"/>
    <dgm:cxn modelId="{67398022-0F7A-4990-88DF-D8CB46425635}" type="presParOf" srcId="{A08093C3-3091-4C78-BF48-5A35CBD420CA}" destId="{1F5FA4E7-1B71-4669-B966-34A133489382}" srcOrd="1" destOrd="0" presId="urn:microsoft.com/office/officeart/2005/8/layout/matrix1"/>
    <dgm:cxn modelId="{2A626DC4-36BA-4DF5-B2E2-56C3193DCF28}" type="presParOf" srcId="{A08093C3-3091-4C78-BF48-5A35CBD420CA}" destId="{BA9750FA-C042-4B41-A564-E4D0BE5BBD17}" srcOrd="2" destOrd="0" presId="urn:microsoft.com/office/officeart/2005/8/layout/matrix1"/>
    <dgm:cxn modelId="{F9512F1B-EE4F-4BA0-BB46-3BF3214CECB2}" type="presParOf" srcId="{A08093C3-3091-4C78-BF48-5A35CBD420CA}" destId="{37B7B486-448D-43E0-AB15-5B597332A0E0}" srcOrd="3" destOrd="0" presId="urn:microsoft.com/office/officeart/2005/8/layout/matrix1"/>
    <dgm:cxn modelId="{BE93AEBB-1F16-42F0-ADF9-4EAB9797DB53}" type="presParOf" srcId="{A08093C3-3091-4C78-BF48-5A35CBD420CA}" destId="{3ABAC9D9-DD05-4961-81A9-D69848D718A2}" srcOrd="4" destOrd="0" presId="urn:microsoft.com/office/officeart/2005/8/layout/matrix1"/>
    <dgm:cxn modelId="{96902814-FB32-448E-95B5-F3B4CE12CC1A}" type="presParOf" srcId="{A08093C3-3091-4C78-BF48-5A35CBD420CA}" destId="{63C5D0E1-BCC3-4892-B5F2-01A74E742762}" srcOrd="5" destOrd="0" presId="urn:microsoft.com/office/officeart/2005/8/layout/matrix1"/>
    <dgm:cxn modelId="{E17D94F1-21FF-4276-8DED-B6E4B9938CE9}" type="presParOf" srcId="{A08093C3-3091-4C78-BF48-5A35CBD420CA}" destId="{5EFD0EA7-2C25-4355-B49A-E0809299D7D6}" srcOrd="6" destOrd="0" presId="urn:microsoft.com/office/officeart/2005/8/layout/matrix1"/>
    <dgm:cxn modelId="{3E77D35B-3399-4C21-8C22-F9E1933ED31A}" type="presParOf" srcId="{A08093C3-3091-4C78-BF48-5A35CBD420CA}" destId="{AC0752B8-A495-4744-9F41-1DA5F3EBE6F2}" srcOrd="7" destOrd="0" presId="urn:microsoft.com/office/officeart/2005/8/layout/matrix1"/>
    <dgm:cxn modelId="{A6DFFA4A-F363-42CF-8EE9-188E728D577C}" type="presParOf" srcId="{D04F391B-C2DE-45D5-A884-2C49FC61F4E3}" destId="{08067963-274C-4F1F-85FE-42AA6C5E3AF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C94F02-0746-452B-8957-122195BCC60D}" type="doc">
      <dgm:prSet loTypeId="urn:microsoft.com/office/officeart/2005/8/layout/matrix1" loCatId="matrix" qsTypeId="urn:microsoft.com/office/officeart/2005/8/quickstyle/simple4" qsCatId="simple" csTypeId="urn:microsoft.com/office/officeart/2005/8/colors/colorful5" csCatId="colorful" phldr="1"/>
      <dgm:spPr/>
      <dgm:t>
        <a:bodyPr/>
        <a:lstStyle/>
        <a:p>
          <a:endParaRPr lang="de-DE"/>
        </a:p>
      </dgm:t>
    </dgm:pt>
    <dgm:pt modelId="{476A9488-BB98-4B56-A4CE-406318CD3318}">
      <dgm:prSet phldrT="[Text]" custT="1"/>
      <dgm:spPr>
        <a:gradFill rotWithShape="0">
          <a:gsLst>
            <a:gs pos="53000">
              <a:schemeClr val="accent5">
                <a:tint val="40000"/>
                <a:hueOff val="0"/>
                <a:satOff val="0"/>
                <a:lumOff val="0"/>
                <a:alphaOff val="0"/>
                <a:shade val="51000"/>
                <a:satMod val="130000"/>
              </a:schemeClr>
            </a:gs>
            <a:gs pos="79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gradFill>
      </dgm:spPr>
      <dgm:t>
        <a:bodyPr/>
        <a:lstStyle/>
        <a:p>
          <a:r>
            <a:rPr lang="de-DE" sz="3200" b="1"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Energie</a:t>
          </a:r>
        </a:p>
      </dgm:t>
    </dgm:pt>
    <dgm:pt modelId="{8540AA97-0174-40BC-8EBF-4965A6EB3310}" type="parTrans" cxnId="{4BD68178-4C0A-40BF-A1E8-87725A67BCF1}">
      <dgm:prSet/>
      <dgm:spPr/>
      <dgm:t>
        <a:bodyPr/>
        <a:lstStyle/>
        <a:p>
          <a:endParaRPr lang="de-DE">
            <a:latin typeface="Arial" pitchFamily="34" charset="0"/>
            <a:cs typeface="Arial" pitchFamily="34" charset="0"/>
          </a:endParaRPr>
        </a:p>
      </dgm:t>
    </dgm:pt>
    <dgm:pt modelId="{AB5274C4-0506-4EAD-8E6F-A952D083E9ED}" type="sibTrans" cxnId="{4BD68178-4C0A-40BF-A1E8-87725A67BCF1}">
      <dgm:prSet/>
      <dgm:spPr/>
      <dgm:t>
        <a:bodyPr/>
        <a:lstStyle/>
        <a:p>
          <a:endParaRPr lang="de-DE">
            <a:latin typeface="Arial" pitchFamily="34" charset="0"/>
            <a:cs typeface="Arial" pitchFamily="34" charset="0"/>
          </a:endParaRPr>
        </a:p>
      </dgm:t>
    </dgm:pt>
    <dgm:pt modelId="{02C865AF-D860-4305-B7A0-83E37D99F97A}">
      <dgm:prSet phldrT="[Text]"/>
      <dgm:spPr>
        <a:gradFill flip="none" rotWithShape="0">
          <a:gsLst>
            <a:gs pos="0">
              <a:srgbClr val="0070C0">
                <a:shade val="30000"/>
                <a:satMod val="115000"/>
                <a:lumMod val="50000"/>
                <a:lumOff val="50000"/>
              </a:srgbClr>
            </a:gs>
            <a:gs pos="50000">
              <a:srgbClr val="0070C0">
                <a:shade val="67500"/>
                <a:satMod val="115000"/>
              </a:srgbClr>
            </a:gs>
            <a:gs pos="100000">
              <a:srgbClr val="0070C0">
                <a:shade val="100000"/>
                <a:satMod val="115000"/>
              </a:srgbClr>
            </a:gs>
          </a:gsLst>
          <a:lin ang="16200000" scaled="1"/>
          <a:tileRect/>
        </a:gradFill>
      </dgm:spPr>
      <dgm:t>
        <a:bodyPr/>
        <a:lstStyle/>
        <a:p>
          <a:r>
            <a:rPr lang="de-DE" dirty="0" smtClean="0">
              <a:latin typeface="Arial" pitchFamily="34" charset="0"/>
              <a:cs typeface="Arial" pitchFamily="34" charset="0"/>
            </a:rPr>
            <a:t>wird gespeichert</a:t>
          </a:r>
          <a:endParaRPr lang="de-DE" dirty="0">
            <a:latin typeface="Arial" pitchFamily="34" charset="0"/>
            <a:cs typeface="Arial" pitchFamily="34" charset="0"/>
          </a:endParaRPr>
        </a:p>
      </dgm:t>
    </dgm:pt>
    <dgm:pt modelId="{44B7F5A4-7DB0-4DA8-B6C8-1FF0DB16E2D3}" type="parTrans" cxnId="{8E1903A5-A0A9-4680-914B-45F04546FC28}">
      <dgm:prSet/>
      <dgm:spPr/>
      <dgm:t>
        <a:bodyPr/>
        <a:lstStyle/>
        <a:p>
          <a:endParaRPr lang="de-DE">
            <a:latin typeface="Arial" pitchFamily="34" charset="0"/>
            <a:cs typeface="Arial" pitchFamily="34" charset="0"/>
          </a:endParaRPr>
        </a:p>
      </dgm:t>
    </dgm:pt>
    <dgm:pt modelId="{F0BDB136-1F7E-435B-848C-65743FA5E9F7}" type="sibTrans" cxnId="{8E1903A5-A0A9-4680-914B-45F04546FC28}">
      <dgm:prSet/>
      <dgm:spPr/>
      <dgm:t>
        <a:bodyPr/>
        <a:lstStyle/>
        <a:p>
          <a:endParaRPr lang="de-DE">
            <a:latin typeface="Arial" pitchFamily="34" charset="0"/>
            <a:cs typeface="Arial" pitchFamily="34" charset="0"/>
          </a:endParaRPr>
        </a:p>
      </dgm:t>
    </dgm:pt>
    <dgm:pt modelId="{C8E1ADB7-8D84-4E58-8E57-508BC39FAB34}">
      <dgm:prSet phldrT="[Text]"/>
      <dgm:spPr>
        <a:gradFill flip="none" rotWithShape="0">
          <a:gsLst>
            <a:gs pos="0">
              <a:srgbClr val="00B050">
                <a:shade val="30000"/>
                <a:satMod val="115000"/>
                <a:lumMod val="50000"/>
                <a:lumOff val="50000"/>
              </a:srgbClr>
            </a:gs>
            <a:gs pos="50000">
              <a:srgbClr val="00B050">
                <a:shade val="67500"/>
                <a:satMod val="115000"/>
              </a:srgbClr>
            </a:gs>
            <a:gs pos="100000">
              <a:srgbClr val="00B050">
                <a:shade val="100000"/>
                <a:satMod val="115000"/>
              </a:srgbClr>
            </a:gs>
          </a:gsLst>
          <a:lin ang="16200000" scaled="1"/>
          <a:tileRect/>
        </a:gradFill>
      </dgm:spPr>
      <dgm:t>
        <a:bodyPr/>
        <a:lstStyle/>
        <a:p>
          <a:r>
            <a:rPr lang="de-DE" dirty="0" smtClean="0">
              <a:latin typeface="Arial" pitchFamily="34" charset="0"/>
              <a:cs typeface="Arial" pitchFamily="34" charset="0"/>
            </a:rPr>
            <a:t>wird übertragen</a:t>
          </a:r>
          <a:endParaRPr lang="de-DE" dirty="0">
            <a:latin typeface="Arial" pitchFamily="34" charset="0"/>
            <a:cs typeface="Arial" pitchFamily="34" charset="0"/>
          </a:endParaRPr>
        </a:p>
      </dgm:t>
    </dgm:pt>
    <dgm:pt modelId="{E6B3E4BE-172C-426F-8F89-B6B02330BAF3}" type="parTrans" cxnId="{99E1040D-838F-4784-BB4F-0492986C2B9E}">
      <dgm:prSet/>
      <dgm:spPr/>
      <dgm:t>
        <a:bodyPr/>
        <a:lstStyle/>
        <a:p>
          <a:endParaRPr lang="de-DE">
            <a:latin typeface="Arial" pitchFamily="34" charset="0"/>
            <a:cs typeface="Arial" pitchFamily="34" charset="0"/>
          </a:endParaRPr>
        </a:p>
      </dgm:t>
    </dgm:pt>
    <dgm:pt modelId="{2711E520-B715-4E62-BB67-1BC07F4B62F4}" type="sibTrans" cxnId="{99E1040D-838F-4784-BB4F-0492986C2B9E}">
      <dgm:prSet/>
      <dgm:spPr/>
      <dgm:t>
        <a:bodyPr/>
        <a:lstStyle/>
        <a:p>
          <a:endParaRPr lang="de-DE">
            <a:latin typeface="Arial" pitchFamily="34" charset="0"/>
            <a:cs typeface="Arial" pitchFamily="34" charset="0"/>
          </a:endParaRPr>
        </a:p>
      </dgm:t>
    </dgm:pt>
    <dgm:pt modelId="{051BF3FB-3432-49F1-8208-65849F9EDA15}">
      <dgm:prSet phldrT="[Text]"/>
      <dgm:spPr>
        <a:gradFill flip="none" rotWithShape="1">
          <a:gsLst>
            <a:gs pos="0">
              <a:srgbClr val="92D050">
                <a:shade val="30000"/>
                <a:satMod val="115000"/>
                <a:lumMod val="63000"/>
                <a:lumOff val="37000"/>
              </a:srgbClr>
            </a:gs>
            <a:gs pos="50000">
              <a:srgbClr val="92D050">
                <a:shade val="67500"/>
                <a:satMod val="115000"/>
              </a:srgbClr>
            </a:gs>
            <a:gs pos="100000">
              <a:srgbClr val="92D050">
                <a:shade val="100000"/>
                <a:satMod val="115000"/>
              </a:srgbClr>
            </a:gs>
          </a:gsLst>
          <a:lin ang="16200000" scaled="1"/>
          <a:tileRect/>
        </a:gradFill>
      </dgm:spPr>
      <dgm:t>
        <a:bodyPr/>
        <a:lstStyle/>
        <a:p>
          <a:r>
            <a:rPr lang="de-DE" dirty="0" smtClean="0">
              <a:latin typeface="Arial" pitchFamily="34" charset="0"/>
              <a:cs typeface="Arial" pitchFamily="34" charset="0"/>
            </a:rPr>
            <a:t>bleibt erhalten</a:t>
          </a:r>
          <a:endParaRPr lang="de-DE" dirty="0">
            <a:latin typeface="Arial" pitchFamily="34" charset="0"/>
            <a:cs typeface="Arial" pitchFamily="34" charset="0"/>
          </a:endParaRPr>
        </a:p>
      </dgm:t>
    </dgm:pt>
    <dgm:pt modelId="{7E948605-8787-4FEB-8538-9CD7581D6409}" type="parTrans" cxnId="{DBA7CB54-782E-490B-8F82-66376227F12C}">
      <dgm:prSet/>
      <dgm:spPr/>
      <dgm:t>
        <a:bodyPr/>
        <a:lstStyle/>
        <a:p>
          <a:endParaRPr lang="de-DE">
            <a:latin typeface="Arial" pitchFamily="34" charset="0"/>
            <a:cs typeface="Arial" pitchFamily="34" charset="0"/>
          </a:endParaRPr>
        </a:p>
      </dgm:t>
    </dgm:pt>
    <dgm:pt modelId="{A7C6E1A2-6B94-4892-A459-DE45B0371CEA}" type="sibTrans" cxnId="{DBA7CB54-782E-490B-8F82-66376227F12C}">
      <dgm:prSet/>
      <dgm:spPr/>
      <dgm:t>
        <a:bodyPr/>
        <a:lstStyle/>
        <a:p>
          <a:endParaRPr lang="de-DE">
            <a:latin typeface="Arial" pitchFamily="34" charset="0"/>
            <a:cs typeface="Arial" pitchFamily="34" charset="0"/>
          </a:endParaRPr>
        </a:p>
      </dgm:t>
    </dgm:pt>
    <dgm:pt modelId="{6898501D-8124-4E4A-873D-F678C5655C5A}">
      <dgm:prSet phldrT="[Text]"/>
      <dgm:spPr>
        <a:gradFill flip="none" rotWithShape="0">
          <a:gsLst>
            <a:gs pos="0">
              <a:srgbClr val="FFC000">
                <a:shade val="30000"/>
                <a:satMod val="115000"/>
                <a:lumMod val="47000"/>
                <a:lumOff val="53000"/>
              </a:srgbClr>
            </a:gs>
            <a:gs pos="50000">
              <a:srgbClr val="FFC000">
                <a:shade val="67500"/>
                <a:satMod val="115000"/>
              </a:srgbClr>
            </a:gs>
            <a:gs pos="100000">
              <a:srgbClr val="FFC000">
                <a:shade val="100000"/>
                <a:satMod val="115000"/>
              </a:srgbClr>
            </a:gs>
          </a:gsLst>
          <a:lin ang="16200000" scaled="1"/>
          <a:tileRect/>
        </a:gradFill>
      </dgm:spPr>
      <dgm:t>
        <a:bodyPr/>
        <a:lstStyle/>
        <a:p>
          <a:r>
            <a:rPr lang="de-DE" dirty="0" smtClean="0">
              <a:latin typeface="Arial" pitchFamily="34" charset="0"/>
              <a:cs typeface="Arial" pitchFamily="34" charset="0"/>
            </a:rPr>
            <a:t>wird entwertet</a:t>
          </a:r>
          <a:endParaRPr lang="de-DE" dirty="0">
            <a:latin typeface="Arial" pitchFamily="34" charset="0"/>
            <a:cs typeface="Arial" pitchFamily="34" charset="0"/>
          </a:endParaRPr>
        </a:p>
      </dgm:t>
    </dgm:pt>
    <dgm:pt modelId="{E1339A4C-0374-470D-9CFC-9FFF7E43D1E0}" type="parTrans" cxnId="{FA525D14-9A24-464E-92E2-C463C417A806}">
      <dgm:prSet/>
      <dgm:spPr/>
      <dgm:t>
        <a:bodyPr/>
        <a:lstStyle/>
        <a:p>
          <a:endParaRPr lang="de-DE">
            <a:latin typeface="Arial" pitchFamily="34" charset="0"/>
            <a:cs typeface="Arial" pitchFamily="34" charset="0"/>
          </a:endParaRPr>
        </a:p>
      </dgm:t>
    </dgm:pt>
    <dgm:pt modelId="{79FD9EE5-88A0-4BD7-A168-120D65CECBE6}" type="sibTrans" cxnId="{FA525D14-9A24-464E-92E2-C463C417A806}">
      <dgm:prSet/>
      <dgm:spPr/>
      <dgm:t>
        <a:bodyPr/>
        <a:lstStyle/>
        <a:p>
          <a:endParaRPr lang="de-DE">
            <a:latin typeface="Arial" pitchFamily="34" charset="0"/>
            <a:cs typeface="Arial" pitchFamily="34" charset="0"/>
          </a:endParaRPr>
        </a:p>
      </dgm:t>
    </dgm:pt>
    <dgm:pt modelId="{D04F391B-C2DE-45D5-A884-2C49FC61F4E3}" type="pres">
      <dgm:prSet presAssocID="{B5C94F02-0746-452B-8957-122195BCC60D}" presName="diagram" presStyleCnt="0">
        <dgm:presLayoutVars>
          <dgm:chMax val="1"/>
          <dgm:dir/>
          <dgm:animLvl val="ctr"/>
          <dgm:resizeHandles val="exact"/>
        </dgm:presLayoutVars>
      </dgm:prSet>
      <dgm:spPr/>
      <dgm:t>
        <a:bodyPr/>
        <a:lstStyle/>
        <a:p>
          <a:endParaRPr lang="de-DE"/>
        </a:p>
      </dgm:t>
    </dgm:pt>
    <dgm:pt modelId="{A08093C3-3091-4C78-BF48-5A35CBD420CA}" type="pres">
      <dgm:prSet presAssocID="{B5C94F02-0746-452B-8957-122195BCC60D}" presName="matrix" presStyleCnt="0"/>
      <dgm:spPr/>
    </dgm:pt>
    <dgm:pt modelId="{ECCC1FCD-454F-4A37-A9A8-AC5B5C50A1DC}" type="pres">
      <dgm:prSet presAssocID="{B5C94F02-0746-452B-8957-122195BCC60D}" presName="tile1" presStyleLbl="node1" presStyleIdx="0" presStyleCnt="4"/>
      <dgm:spPr/>
      <dgm:t>
        <a:bodyPr/>
        <a:lstStyle/>
        <a:p>
          <a:endParaRPr lang="de-DE"/>
        </a:p>
      </dgm:t>
    </dgm:pt>
    <dgm:pt modelId="{1F5FA4E7-1B71-4669-B966-34A133489382}" type="pres">
      <dgm:prSet presAssocID="{B5C94F02-0746-452B-8957-122195BCC60D}" presName="tile1text" presStyleLbl="node1" presStyleIdx="0" presStyleCnt="4">
        <dgm:presLayoutVars>
          <dgm:chMax val="0"/>
          <dgm:chPref val="0"/>
          <dgm:bulletEnabled val="1"/>
        </dgm:presLayoutVars>
      </dgm:prSet>
      <dgm:spPr/>
      <dgm:t>
        <a:bodyPr/>
        <a:lstStyle/>
        <a:p>
          <a:endParaRPr lang="de-DE"/>
        </a:p>
      </dgm:t>
    </dgm:pt>
    <dgm:pt modelId="{BA9750FA-C042-4B41-A564-E4D0BE5BBD17}" type="pres">
      <dgm:prSet presAssocID="{B5C94F02-0746-452B-8957-122195BCC60D}" presName="tile2" presStyleLbl="node1" presStyleIdx="1" presStyleCnt="4"/>
      <dgm:spPr/>
      <dgm:t>
        <a:bodyPr/>
        <a:lstStyle/>
        <a:p>
          <a:endParaRPr lang="de-DE"/>
        </a:p>
      </dgm:t>
    </dgm:pt>
    <dgm:pt modelId="{37B7B486-448D-43E0-AB15-5B597332A0E0}" type="pres">
      <dgm:prSet presAssocID="{B5C94F02-0746-452B-8957-122195BCC60D}" presName="tile2text" presStyleLbl="node1" presStyleIdx="1" presStyleCnt="4">
        <dgm:presLayoutVars>
          <dgm:chMax val="0"/>
          <dgm:chPref val="0"/>
          <dgm:bulletEnabled val="1"/>
        </dgm:presLayoutVars>
      </dgm:prSet>
      <dgm:spPr/>
      <dgm:t>
        <a:bodyPr/>
        <a:lstStyle/>
        <a:p>
          <a:endParaRPr lang="de-DE"/>
        </a:p>
      </dgm:t>
    </dgm:pt>
    <dgm:pt modelId="{3ABAC9D9-DD05-4961-81A9-D69848D718A2}" type="pres">
      <dgm:prSet presAssocID="{B5C94F02-0746-452B-8957-122195BCC60D}" presName="tile3" presStyleLbl="node1" presStyleIdx="2" presStyleCnt="4"/>
      <dgm:spPr/>
      <dgm:t>
        <a:bodyPr/>
        <a:lstStyle/>
        <a:p>
          <a:endParaRPr lang="de-DE"/>
        </a:p>
      </dgm:t>
    </dgm:pt>
    <dgm:pt modelId="{63C5D0E1-BCC3-4892-B5F2-01A74E742762}" type="pres">
      <dgm:prSet presAssocID="{B5C94F02-0746-452B-8957-122195BCC60D}" presName="tile3text" presStyleLbl="node1" presStyleIdx="2" presStyleCnt="4">
        <dgm:presLayoutVars>
          <dgm:chMax val="0"/>
          <dgm:chPref val="0"/>
          <dgm:bulletEnabled val="1"/>
        </dgm:presLayoutVars>
      </dgm:prSet>
      <dgm:spPr/>
      <dgm:t>
        <a:bodyPr/>
        <a:lstStyle/>
        <a:p>
          <a:endParaRPr lang="de-DE"/>
        </a:p>
      </dgm:t>
    </dgm:pt>
    <dgm:pt modelId="{5EFD0EA7-2C25-4355-B49A-E0809299D7D6}" type="pres">
      <dgm:prSet presAssocID="{B5C94F02-0746-452B-8957-122195BCC60D}" presName="tile4" presStyleLbl="node1" presStyleIdx="3" presStyleCnt="4"/>
      <dgm:spPr/>
      <dgm:t>
        <a:bodyPr/>
        <a:lstStyle/>
        <a:p>
          <a:endParaRPr lang="de-DE"/>
        </a:p>
      </dgm:t>
    </dgm:pt>
    <dgm:pt modelId="{AC0752B8-A495-4744-9F41-1DA5F3EBE6F2}" type="pres">
      <dgm:prSet presAssocID="{B5C94F02-0746-452B-8957-122195BCC60D}" presName="tile4text" presStyleLbl="node1" presStyleIdx="3" presStyleCnt="4">
        <dgm:presLayoutVars>
          <dgm:chMax val="0"/>
          <dgm:chPref val="0"/>
          <dgm:bulletEnabled val="1"/>
        </dgm:presLayoutVars>
      </dgm:prSet>
      <dgm:spPr/>
      <dgm:t>
        <a:bodyPr/>
        <a:lstStyle/>
        <a:p>
          <a:endParaRPr lang="de-DE"/>
        </a:p>
      </dgm:t>
    </dgm:pt>
    <dgm:pt modelId="{08067963-274C-4F1F-85FE-42AA6C5E3AF8}" type="pres">
      <dgm:prSet presAssocID="{B5C94F02-0746-452B-8957-122195BCC60D}" presName="centerTile" presStyleLbl="fgShp" presStyleIdx="0" presStyleCnt="1" custScaleX="166675" custScaleY="110770">
        <dgm:presLayoutVars>
          <dgm:chMax val="0"/>
          <dgm:chPref val="0"/>
        </dgm:presLayoutVars>
      </dgm:prSet>
      <dgm:spPr/>
      <dgm:t>
        <a:bodyPr/>
        <a:lstStyle/>
        <a:p>
          <a:endParaRPr lang="de-DE"/>
        </a:p>
      </dgm:t>
    </dgm:pt>
  </dgm:ptLst>
  <dgm:cxnLst>
    <dgm:cxn modelId="{F6944C19-C5B2-45C7-AEE7-639E88FA9BF7}" type="presOf" srcId="{B5C94F02-0746-452B-8957-122195BCC60D}" destId="{D04F391B-C2DE-45D5-A884-2C49FC61F4E3}" srcOrd="0" destOrd="0" presId="urn:microsoft.com/office/officeart/2005/8/layout/matrix1"/>
    <dgm:cxn modelId="{B25A9EE8-83FF-4139-A424-A03FBB6D9DA2}" type="presOf" srcId="{051BF3FB-3432-49F1-8208-65849F9EDA15}" destId="{63C5D0E1-BCC3-4892-B5F2-01A74E742762}" srcOrd="1" destOrd="0" presId="urn:microsoft.com/office/officeart/2005/8/layout/matrix1"/>
    <dgm:cxn modelId="{4BD68178-4C0A-40BF-A1E8-87725A67BCF1}" srcId="{B5C94F02-0746-452B-8957-122195BCC60D}" destId="{476A9488-BB98-4B56-A4CE-406318CD3318}" srcOrd="0" destOrd="0" parTransId="{8540AA97-0174-40BC-8EBF-4965A6EB3310}" sibTransId="{AB5274C4-0506-4EAD-8E6F-A952D083E9ED}"/>
    <dgm:cxn modelId="{C605AB17-FC12-4A2A-8842-0FC88B2FE65E}" type="presOf" srcId="{476A9488-BB98-4B56-A4CE-406318CD3318}" destId="{08067963-274C-4F1F-85FE-42AA6C5E3AF8}" srcOrd="0" destOrd="0" presId="urn:microsoft.com/office/officeart/2005/8/layout/matrix1"/>
    <dgm:cxn modelId="{99E1040D-838F-4784-BB4F-0492986C2B9E}" srcId="{476A9488-BB98-4B56-A4CE-406318CD3318}" destId="{C8E1ADB7-8D84-4E58-8E57-508BC39FAB34}" srcOrd="1" destOrd="0" parTransId="{E6B3E4BE-172C-426F-8F89-B6B02330BAF3}" sibTransId="{2711E520-B715-4E62-BB67-1BC07F4B62F4}"/>
    <dgm:cxn modelId="{535A7C18-5D3B-4EE5-87DB-AB4963C6263E}" type="presOf" srcId="{6898501D-8124-4E4A-873D-F678C5655C5A}" destId="{AC0752B8-A495-4744-9F41-1DA5F3EBE6F2}" srcOrd="1" destOrd="0" presId="urn:microsoft.com/office/officeart/2005/8/layout/matrix1"/>
    <dgm:cxn modelId="{F35A1E0B-93EC-4F77-9466-AF140E247236}" type="presOf" srcId="{02C865AF-D860-4305-B7A0-83E37D99F97A}" destId="{ECCC1FCD-454F-4A37-A9A8-AC5B5C50A1DC}" srcOrd="0" destOrd="0" presId="urn:microsoft.com/office/officeart/2005/8/layout/matrix1"/>
    <dgm:cxn modelId="{CD7FC395-A2BC-4D95-A742-3A3FFACC0E72}" type="presOf" srcId="{6898501D-8124-4E4A-873D-F678C5655C5A}" destId="{5EFD0EA7-2C25-4355-B49A-E0809299D7D6}" srcOrd="0" destOrd="0" presId="urn:microsoft.com/office/officeart/2005/8/layout/matrix1"/>
    <dgm:cxn modelId="{BA215BF8-25D8-42D5-8B8B-B37872519E8F}" type="presOf" srcId="{C8E1ADB7-8D84-4E58-8E57-508BC39FAB34}" destId="{37B7B486-448D-43E0-AB15-5B597332A0E0}" srcOrd="1" destOrd="0" presId="urn:microsoft.com/office/officeart/2005/8/layout/matrix1"/>
    <dgm:cxn modelId="{8E1903A5-A0A9-4680-914B-45F04546FC28}" srcId="{476A9488-BB98-4B56-A4CE-406318CD3318}" destId="{02C865AF-D860-4305-B7A0-83E37D99F97A}" srcOrd="0" destOrd="0" parTransId="{44B7F5A4-7DB0-4DA8-B6C8-1FF0DB16E2D3}" sibTransId="{F0BDB136-1F7E-435B-848C-65743FA5E9F7}"/>
    <dgm:cxn modelId="{47C589F7-7C6E-4711-8EE4-F9F52693E9F2}" type="presOf" srcId="{051BF3FB-3432-49F1-8208-65849F9EDA15}" destId="{3ABAC9D9-DD05-4961-81A9-D69848D718A2}" srcOrd="0" destOrd="0" presId="urn:microsoft.com/office/officeart/2005/8/layout/matrix1"/>
    <dgm:cxn modelId="{FA525D14-9A24-464E-92E2-C463C417A806}" srcId="{476A9488-BB98-4B56-A4CE-406318CD3318}" destId="{6898501D-8124-4E4A-873D-F678C5655C5A}" srcOrd="3" destOrd="0" parTransId="{E1339A4C-0374-470D-9CFC-9FFF7E43D1E0}" sibTransId="{79FD9EE5-88A0-4BD7-A168-120D65CECBE6}"/>
    <dgm:cxn modelId="{90CCD0D8-5EE7-4619-BAAD-6D886EAE36D1}" type="presOf" srcId="{C8E1ADB7-8D84-4E58-8E57-508BC39FAB34}" destId="{BA9750FA-C042-4B41-A564-E4D0BE5BBD17}" srcOrd="0" destOrd="0" presId="urn:microsoft.com/office/officeart/2005/8/layout/matrix1"/>
    <dgm:cxn modelId="{DBA7CB54-782E-490B-8F82-66376227F12C}" srcId="{476A9488-BB98-4B56-A4CE-406318CD3318}" destId="{051BF3FB-3432-49F1-8208-65849F9EDA15}" srcOrd="2" destOrd="0" parTransId="{7E948605-8787-4FEB-8538-9CD7581D6409}" sibTransId="{A7C6E1A2-6B94-4892-A459-DE45B0371CEA}"/>
    <dgm:cxn modelId="{604C42DB-FD73-4ADC-A4E7-63AB56E0966C}" type="presOf" srcId="{02C865AF-D860-4305-B7A0-83E37D99F97A}" destId="{1F5FA4E7-1B71-4669-B966-34A133489382}" srcOrd="1" destOrd="0" presId="urn:microsoft.com/office/officeart/2005/8/layout/matrix1"/>
    <dgm:cxn modelId="{2F1B6D9A-E24D-41DE-A388-E6BA3E3E2313}" type="presParOf" srcId="{D04F391B-C2DE-45D5-A884-2C49FC61F4E3}" destId="{A08093C3-3091-4C78-BF48-5A35CBD420CA}" srcOrd="0" destOrd="0" presId="urn:microsoft.com/office/officeart/2005/8/layout/matrix1"/>
    <dgm:cxn modelId="{02BFF612-08FA-4BA7-A506-B034A6714F6D}" type="presParOf" srcId="{A08093C3-3091-4C78-BF48-5A35CBD420CA}" destId="{ECCC1FCD-454F-4A37-A9A8-AC5B5C50A1DC}" srcOrd="0" destOrd="0" presId="urn:microsoft.com/office/officeart/2005/8/layout/matrix1"/>
    <dgm:cxn modelId="{CA3D40B5-D2A4-4FF0-95CD-5B38FE7C0FB3}" type="presParOf" srcId="{A08093C3-3091-4C78-BF48-5A35CBD420CA}" destId="{1F5FA4E7-1B71-4669-B966-34A133489382}" srcOrd="1" destOrd="0" presId="urn:microsoft.com/office/officeart/2005/8/layout/matrix1"/>
    <dgm:cxn modelId="{2E48E3E3-8F17-4A5E-81DE-94AC269940C7}" type="presParOf" srcId="{A08093C3-3091-4C78-BF48-5A35CBD420CA}" destId="{BA9750FA-C042-4B41-A564-E4D0BE5BBD17}" srcOrd="2" destOrd="0" presId="urn:microsoft.com/office/officeart/2005/8/layout/matrix1"/>
    <dgm:cxn modelId="{221DC3B5-078C-4DE7-B5B4-E054F790146D}" type="presParOf" srcId="{A08093C3-3091-4C78-BF48-5A35CBD420CA}" destId="{37B7B486-448D-43E0-AB15-5B597332A0E0}" srcOrd="3" destOrd="0" presId="urn:microsoft.com/office/officeart/2005/8/layout/matrix1"/>
    <dgm:cxn modelId="{BBEA6A9C-5D55-4118-8783-FB43ABE5A9E4}" type="presParOf" srcId="{A08093C3-3091-4C78-BF48-5A35CBD420CA}" destId="{3ABAC9D9-DD05-4961-81A9-D69848D718A2}" srcOrd="4" destOrd="0" presId="urn:microsoft.com/office/officeart/2005/8/layout/matrix1"/>
    <dgm:cxn modelId="{7A385BCB-D206-4879-BBB6-FE6E630DFC0C}" type="presParOf" srcId="{A08093C3-3091-4C78-BF48-5A35CBD420CA}" destId="{63C5D0E1-BCC3-4892-B5F2-01A74E742762}" srcOrd="5" destOrd="0" presId="urn:microsoft.com/office/officeart/2005/8/layout/matrix1"/>
    <dgm:cxn modelId="{6500C1FC-D5E9-4D56-839C-E5BA167B344E}" type="presParOf" srcId="{A08093C3-3091-4C78-BF48-5A35CBD420CA}" destId="{5EFD0EA7-2C25-4355-B49A-E0809299D7D6}" srcOrd="6" destOrd="0" presId="urn:microsoft.com/office/officeart/2005/8/layout/matrix1"/>
    <dgm:cxn modelId="{17AC4BEB-172F-4D0E-8983-A289B8C929D2}" type="presParOf" srcId="{A08093C3-3091-4C78-BF48-5A35CBD420CA}" destId="{AC0752B8-A495-4744-9F41-1DA5F3EBE6F2}" srcOrd="7" destOrd="0" presId="urn:microsoft.com/office/officeart/2005/8/layout/matrix1"/>
    <dgm:cxn modelId="{EF5B07AB-5837-45EA-BBB0-12F65B89CFEC}" type="presParOf" srcId="{D04F391B-C2DE-45D5-A884-2C49FC61F4E3}" destId="{08067963-274C-4F1F-85FE-42AA6C5E3AF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C94F02-0746-452B-8957-122195BCC60D}" type="doc">
      <dgm:prSet loTypeId="urn:microsoft.com/office/officeart/2005/8/layout/matrix1" loCatId="matrix" qsTypeId="urn:microsoft.com/office/officeart/2005/8/quickstyle/simple4" qsCatId="simple" csTypeId="urn:microsoft.com/office/officeart/2005/8/colors/colorful5" csCatId="colorful" phldr="1"/>
      <dgm:spPr/>
      <dgm:t>
        <a:bodyPr/>
        <a:lstStyle/>
        <a:p>
          <a:endParaRPr lang="de-DE"/>
        </a:p>
      </dgm:t>
    </dgm:pt>
    <dgm:pt modelId="{476A9488-BB98-4B56-A4CE-406318CD3318}">
      <dgm:prSet phldrT="[Text]" custT="1"/>
      <dgm:spPr>
        <a:gradFill rotWithShape="0">
          <a:gsLst>
            <a:gs pos="53000">
              <a:schemeClr val="accent5">
                <a:tint val="40000"/>
                <a:hueOff val="0"/>
                <a:satOff val="0"/>
                <a:lumOff val="0"/>
                <a:alphaOff val="0"/>
                <a:shade val="51000"/>
                <a:satMod val="130000"/>
              </a:schemeClr>
            </a:gs>
            <a:gs pos="79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gradFill>
      </dgm:spPr>
      <dgm:t>
        <a:bodyPr/>
        <a:lstStyle/>
        <a:p>
          <a:r>
            <a:rPr lang="de-DE" sz="3200" b="1"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Energie</a:t>
          </a:r>
        </a:p>
      </dgm:t>
    </dgm:pt>
    <dgm:pt modelId="{8540AA97-0174-40BC-8EBF-4965A6EB3310}" type="parTrans" cxnId="{4BD68178-4C0A-40BF-A1E8-87725A67BCF1}">
      <dgm:prSet/>
      <dgm:spPr/>
      <dgm:t>
        <a:bodyPr/>
        <a:lstStyle/>
        <a:p>
          <a:endParaRPr lang="de-DE">
            <a:latin typeface="Arial" pitchFamily="34" charset="0"/>
            <a:cs typeface="Arial" pitchFamily="34" charset="0"/>
          </a:endParaRPr>
        </a:p>
      </dgm:t>
    </dgm:pt>
    <dgm:pt modelId="{AB5274C4-0506-4EAD-8E6F-A952D083E9ED}" type="sibTrans" cxnId="{4BD68178-4C0A-40BF-A1E8-87725A67BCF1}">
      <dgm:prSet/>
      <dgm:spPr/>
      <dgm:t>
        <a:bodyPr/>
        <a:lstStyle/>
        <a:p>
          <a:endParaRPr lang="de-DE">
            <a:latin typeface="Arial" pitchFamily="34" charset="0"/>
            <a:cs typeface="Arial" pitchFamily="34" charset="0"/>
          </a:endParaRPr>
        </a:p>
      </dgm:t>
    </dgm:pt>
    <dgm:pt modelId="{02C865AF-D860-4305-B7A0-83E37D99F97A}">
      <dgm:prSet phldrT="[Text]"/>
      <dgm:spPr>
        <a:gradFill flip="none" rotWithShape="0">
          <a:gsLst>
            <a:gs pos="0">
              <a:srgbClr val="0070C0">
                <a:shade val="30000"/>
                <a:satMod val="115000"/>
                <a:lumMod val="50000"/>
                <a:lumOff val="50000"/>
              </a:srgbClr>
            </a:gs>
            <a:gs pos="50000">
              <a:srgbClr val="0070C0">
                <a:shade val="67500"/>
                <a:satMod val="115000"/>
              </a:srgbClr>
            </a:gs>
            <a:gs pos="100000">
              <a:srgbClr val="0070C0">
                <a:shade val="100000"/>
                <a:satMod val="115000"/>
              </a:srgbClr>
            </a:gs>
          </a:gsLst>
          <a:lin ang="16200000" scaled="1"/>
          <a:tileRect/>
        </a:gradFill>
      </dgm:spPr>
      <dgm:t>
        <a:bodyPr/>
        <a:lstStyle/>
        <a:p>
          <a:r>
            <a:rPr lang="de-DE" dirty="0" smtClean="0">
              <a:latin typeface="Arial" pitchFamily="34" charset="0"/>
              <a:cs typeface="Arial" pitchFamily="34" charset="0"/>
            </a:rPr>
            <a:t>wird gespeichert</a:t>
          </a:r>
          <a:endParaRPr lang="de-DE" dirty="0">
            <a:latin typeface="Arial" pitchFamily="34" charset="0"/>
            <a:cs typeface="Arial" pitchFamily="34" charset="0"/>
          </a:endParaRPr>
        </a:p>
      </dgm:t>
    </dgm:pt>
    <dgm:pt modelId="{44B7F5A4-7DB0-4DA8-B6C8-1FF0DB16E2D3}" type="parTrans" cxnId="{8E1903A5-A0A9-4680-914B-45F04546FC28}">
      <dgm:prSet/>
      <dgm:spPr/>
      <dgm:t>
        <a:bodyPr/>
        <a:lstStyle/>
        <a:p>
          <a:endParaRPr lang="de-DE">
            <a:latin typeface="Arial" pitchFamily="34" charset="0"/>
            <a:cs typeface="Arial" pitchFamily="34" charset="0"/>
          </a:endParaRPr>
        </a:p>
      </dgm:t>
    </dgm:pt>
    <dgm:pt modelId="{F0BDB136-1F7E-435B-848C-65743FA5E9F7}" type="sibTrans" cxnId="{8E1903A5-A0A9-4680-914B-45F04546FC28}">
      <dgm:prSet/>
      <dgm:spPr/>
      <dgm:t>
        <a:bodyPr/>
        <a:lstStyle/>
        <a:p>
          <a:endParaRPr lang="de-DE">
            <a:latin typeface="Arial" pitchFamily="34" charset="0"/>
            <a:cs typeface="Arial" pitchFamily="34" charset="0"/>
          </a:endParaRPr>
        </a:p>
      </dgm:t>
    </dgm:pt>
    <dgm:pt modelId="{C8E1ADB7-8D84-4E58-8E57-508BC39FAB34}">
      <dgm:prSet phldrT="[Text]"/>
      <dgm:spPr>
        <a:gradFill flip="none" rotWithShape="0">
          <a:gsLst>
            <a:gs pos="0">
              <a:srgbClr val="00B050">
                <a:shade val="30000"/>
                <a:satMod val="115000"/>
                <a:lumMod val="50000"/>
                <a:lumOff val="50000"/>
              </a:srgbClr>
            </a:gs>
            <a:gs pos="50000">
              <a:srgbClr val="00B050">
                <a:shade val="67500"/>
                <a:satMod val="115000"/>
              </a:srgbClr>
            </a:gs>
            <a:gs pos="100000">
              <a:srgbClr val="00B050">
                <a:shade val="100000"/>
                <a:satMod val="115000"/>
              </a:srgbClr>
            </a:gs>
          </a:gsLst>
          <a:lin ang="16200000" scaled="1"/>
          <a:tileRect/>
        </a:gradFill>
      </dgm:spPr>
      <dgm:t>
        <a:bodyPr/>
        <a:lstStyle/>
        <a:p>
          <a:r>
            <a:rPr lang="de-DE" dirty="0" smtClean="0">
              <a:latin typeface="Arial" pitchFamily="34" charset="0"/>
              <a:cs typeface="Arial" pitchFamily="34" charset="0"/>
            </a:rPr>
            <a:t>wird übertragen</a:t>
          </a:r>
          <a:endParaRPr lang="de-DE" dirty="0">
            <a:latin typeface="Arial" pitchFamily="34" charset="0"/>
            <a:cs typeface="Arial" pitchFamily="34" charset="0"/>
          </a:endParaRPr>
        </a:p>
      </dgm:t>
    </dgm:pt>
    <dgm:pt modelId="{E6B3E4BE-172C-426F-8F89-B6B02330BAF3}" type="parTrans" cxnId="{99E1040D-838F-4784-BB4F-0492986C2B9E}">
      <dgm:prSet/>
      <dgm:spPr/>
      <dgm:t>
        <a:bodyPr/>
        <a:lstStyle/>
        <a:p>
          <a:endParaRPr lang="de-DE">
            <a:latin typeface="Arial" pitchFamily="34" charset="0"/>
            <a:cs typeface="Arial" pitchFamily="34" charset="0"/>
          </a:endParaRPr>
        </a:p>
      </dgm:t>
    </dgm:pt>
    <dgm:pt modelId="{2711E520-B715-4E62-BB67-1BC07F4B62F4}" type="sibTrans" cxnId="{99E1040D-838F-4784-BB4F-0492986C2B9E}">
      <dgm:prSet/>
      <dgm:spPr/>
      <dgm:t>
        <a:bodyPr/>
        <a:lstStyle/>
        <a:p>
          <a:endParaRPr lang="de-DE">
            <a:latin typeface="Arial" pitchFamily="34" charset="0"/>
            <a:cs typeface="Arial" pitchFamily="34" charset="0"/>
          </a:endParaRPr>
        </a:p>
      </dgm:t>
    </dgm:pt>
    <dgm:pt modelId="{051BF3FB-3432-49F1-8208-65849F9EDA15}">
      <dgm:prSet phldrT="[Text]"/>
      <dgm:spPr>
        <a:gradFill flip="none" rotWithShape="1">
          <a:gsLst>
            <a:gs pos="0">
              <a:srgbClr val="92D050">
                <a:shade val="30000"/>
                <a:satMod val="115000"/>
                <a:lumMod val="63000"/>
                <a:lumOff val="37000"/>
              </a:srgbClr>
            </a:gs>
            <a:gs pos="50000">
              <a:srgbClr val="92D050">
                <a:shade val="67500"/>
                <a:satMod val="115000"/>
              </a:srgbClr>
            </a:gs>
            <a:gs pos="100000">
              <a:srgbClr val="92D050">
                <a:shade val="100000"/>
                <a:satMod val="115000"/>
              </a:srgbClr>
            </a:gs>
          </a:gsLst>
          <a:lin ang="16200000" scaled="1"/>
          <a:tileRect/>
        </a:gradFill>
      </dgm:spPr>
      <dgm:t>
        <a:bodyPr/>
        <a:lstStyle/>
        <a:p>
          <a:r>
            <a:rPr lang="de-DE" dirty="0" smtClean="0">
              <a:latin typeface="Arial" pitchFamily="34" charset="0"/>
              <a:cs typeface="Arial" pitchFamily="34" charset="0"/>
            </a:rPr>
            <a:t>bleibt erhalten</a:t>
          </a:r>
          <a:endParaRPr lang="de-DE" dirty="0">
            <a:latin typeface="Arial" pitchFamily="34" charset="0"/>
            <a:cs typeface="Arial" pitchFamily="34" charset="0"/>
          </a:endParaRPr>
        </a:p>
      </dgm:t>
    </dgm:pt>
    <dgm:pt modelId="{7E948605-8787-4FEB-8538-9CD7581D6409}" type="parTrans" cxnId="{DBA7CB54-782E-490B-8F82-66376227F12C}">
      <dgm:prSet/>
      <dgm:spPr/>
      <dgm:t>
        <a:bodyPr/>
        <a:lstStyle/>
        <a:p>
          <a:endParaRPr lang="de-DE">
            <a:latin typeface="Arial" pitchFamily="34" charset="0"/>
            <a:cs typeface="Arial" pitchFamily="34" charset="0"/>
          </a:endParaRPr>
        </a:p>
      </dgm:t>
    </dgm:pt>
    <dgm:pt modelId="{A7C6E1A2-6B94-4892-A459-DE45B0371CEA}" type="sibTrans" cxnId="{DBA7CB54-782E-490B-8F82-66376227F12C}">
      <dgm:prSet/>
      <dgm:spPr/>
      <dgm:t>
        <a:bodyPr/>
        <a:lstStyle/>
        <a:p>
          <a:endParaRPr lang="de-DE">
            <a:latin typeface="Arial" pitchFamily="34" charset="0"/>
            <a:cs typeface="Arial" pitchFamily="34" charset="0"/>
          </a:endParaRPr>
        </a:p>
      </dgm:t>
    </dgm:pt>
    <dgm:pt modelId="{6898501D-8124-4E4A-873D-F678C5655C5A}">
      <dgm:prSet phldrT="[Text]"/>
      <dgm:spPr>
        <a:gradFill flip="none" rotWithShape="0">
          <a:gsLst>
            <a:gs pos="0">
              <a:srgbClr val="FFC000">
                <a:shade val="30000"/>
                <a:satMod val="115000"/>
                <a:lumMod val="47000"/>
                <a:lumOff val="53000"/>
              </a:srgbClr>
            </a:gs>
            <a:gs pos="50000">
              <a:srgbClr val="FFC000">
                <a:shade val="67500"/>
                <a:satMod val="115000"/>
              </a:srgbClr>
            </a:gs>
            <a:gs pos="100000">
              <a:srgbClr val="FFC000">
                <a:shade val="100000"/>
                <a:satMod val="115000"/>
              </a:srgbClr>
            </a:gs>
          </a:gsLst>
          <a:lin ang="16200000" scaled="1"/>
          <a:tileRect/>
        </a:gradFill>
      </dgm:spPr>
      <dgm:t>
        <a:bodyPr/>
        <a:lstStyle/>
        <a:p>
          <a:r>
            <a:rPr lang="de-DE" dirty="0" smtClean="0">
              <a:latin typeface="Arial" pitchFamily="34" charset="0"/>
              <a:cs typeface="Arial" pitchFamily="34" charset="0"/>
            </a:rPr>
            <a:t>wird entwertet</a:t>
          </a:r>
          <a:endParaRPr lang="de-DE" dirty="0">
            <a:latin typeface="Arial" pitchFamily="34" charset="0"/>
            <a:cs typeface="Arial" pitchFamily="34" charset="0"/>
          </a:endParaRPr>
        </a:p>
      </dgm:t>
    </dgm:pt>
    <dgm:pt modelId="{E1339A4C-0374-470D-9CFC-9FFF7E43D1E0}" type="parTrans" cxnId="{FA525D14-9A24-464E-92E2-C463C417A806}">
      <dgm:prSet/>
      <dgm:spPr/>
      <dgm:t>
        <a:bodyPr/>
        <a:lstStyle/>
        <a:p>
          <a:endParaRPr lang="de-DE">
            <a:latin typeface="Arial" pitchFamily="34" charset="0"/>
            <a:cs typeface="Arial" pitchFamily="34" charset="0"/>
          </a:endParaRPr>
        </a:p>
      </dgm:t>
    </dgm:pt>
    <dgm:pt modelId="{79FD9EE5-88A0-4BD7-A168-120D65CECBE6}" type="sibTrans" cxnId="{FA525D14-9A24-464E-92E2-C463C417A806}">
      <dgm:prSet/>
      <dgm:spPr/>
      <dgm:t>
        <a:bodyPr/>
        <a:lstStyle/>
        <a:p>
          <a:endParaRPr lang="de-DE">
            <a:latin typeface="Arial" pitchFamily="34" charset="0"/>
            <a:cs typeface="Arial" pitchFamily="34" charset="0"/>
          </a:endParaRPr>
        </a:p>
      </dgm:t>
    </dgm:pt>
    <dgm:pt modelId="{D04F391B-C2DE-45D5-A884-2C49FC61F4E3}" type="pres">
      <dgm:prSet presAssocID="{B5C94F02-0746-452B-8957-122195BCC60D}" presName="diagram" presStyleCnt="0">
        <dgm:presLayoutVars>
          <dgm:chMax val="1"/>
          <dgm:dir/>
          <dgm:animLvl val="ctr"/>
          <dgm:resizeHandles val="exact"/>
        </dgm:presLayoutVars>
      </dgm:prSet>
      <dgm:spPr/>
      <dgm:t>
        <a:bodyPr/>
        <a:lstStyle/>
        <a:p>
          <a:endParaRPr lang="de-DE"/>
        </a:p>
      </dgm:t>
    </dgm:pt>
    <dgm:pt modelId="{A08093C3-3091-4C78-BF48-5A35CBD420CA}" type="pres">
      <dgm:prSet presAssocID="{B5C94F02-0746-452B-8957-122195BCC60D}" presName="matrix" presStyleCnt="0"/>
      <dgm:spPr/>
    </dgm:pt>
    <dgm:pt modelId="{ECCC1FCD-454F-4A37-A9A8-AC5B5C50A1DC}" type="pres">
      <dgm:prSet presAssocID="{B5C94F02-0746-452B-8957-122195BCC60D}" presName="tile1" presStyleLbl="node1" presStyleIdx="0" presStyleCnt="4"/>
      <dgm:spPr/>
      <dgm:t>
        <a:bodyPr/>
        <a:lstStyle/>
        <a:p>
          <a:endParaRPr lang="de-DE"/>
        </a:p>
      </dgm:t>
    </dgm:pt>
    <dgm:pt modelId="{1F5FA4E7-1B71-4669-B966-34A133489382}" type="pres">
      <dgm:prSet presAssocID="{B5C94F02-0746-452B-8957-122195BCC60D}" presName="tile1text" presStyleLbl="node1" presStyleIdx="0" presStyleCnt="4">
        <dgm:presLayoutVars>
          <dgm:chMax val="0"/>
          <dgm:chPref val="0"/>
          <dgm:bulletEnabled val="1"/>
        </dgm:presLayoutVars>
      </dgm:prSet>
      <dgm:spPr/>
      <dgm:t>
        <a:bodyPr/>
        <a:lstStyle/>
        <a:p>
          <a:endParaRPr lang="de-DE"/>
        </a:p>
      </dgm:t>
    </dgm:pt>
    <dgm:pt modelId="{BA9750FA-C042-4B41-A564-E4D0BE5BBD17}" type="pres">
      <dgm:prSet presAssocID="{B5C94F02-0746-452B-8957-122195BCC60D}" presName="tile2" presStyleLbl="node1" presStyleIdx="1" presStyleCnt="4"/>
      <dgm:spPr/>
      <dgm:t>
        <a:bodyPr/>
        <a:lstStyle/>
        <a:p>
          <a:endParaRPr lang="de-DE"/>
        </a:p>
      </dgm:t>
    </dgm:pt>
    <dgm:pt modelId="{37B7B486-448D-43E0-AB15-5B597332A0E0}" type="pres">
      <dgm:prSet presAssocID="{B5C94F02-0746-452B-8957-122195BCC60D}" presName="tile2text" presStyleLbl="node1" presStyleIdx="1" presStyleCnt="4">
        <dgm:presLayoutVars>
          <dgm:chMax val="0"/>
          <dgm:chPref val="0"/>
          <dgm:bulletEnabled val="1"/>
        </dgm:presLayoutVars>
      </dgm:prSet>
      <dgm:spPr/>
      <dgm:t>
        <a:bodyPr/>
        <a:lstStyle/>
        <a:p>
          <a:endParaRPr lang="de-DE"/>
        </a:p>
      </dgm:t>
    </dgm:pt>
    <dgm:pt modelId="{3ABAC9D9-DD05-4961-81A9-D69848D718A2}" type="pres">
      <dgm:prSet presAssocID="{B5C94F02-0746-452B-8957-122195BCC60D}" presName="tile3" presStyleLbl="node1" presStyleIdx="2" presStyleCnt="4"/>
      <dgm:spPr/>
      <dgm:t>
        <a:bodyPr/>
        <a:lstStyle/>
        <a:p>
          <a:endParaRPr lang="de-DE"/>
        </a:p>
      </dgm:t>
    </dgm:pt>
    <dgm:pt modelId="{63C5D0E1-BCC3-4892-B5F2-01A74E742762}" type="pres">
      <dgm:prSet presAssocID="{B5C94F02-0746-452B-8957-122195BCC60D}" presName="tile3text" presStyleLbl="node1" presStyleIdx="2" presStyleCnt="4">
        <dgm:presLayoutVars>
          <dgm:chMax val="0"/>
          <dgm:chPref val="0"/>
          <dgm:bulletEnabled val="1"/>
        </dgm:presLayoutVars>
      </dgm:prSet>
      <dgm:spPr/>
      <dgm:t>
        <a:bodyPr/>
        <a:lstStyle/>
        <a:p>
          <a:endParaRPr lang="de-DE"/>
        </a:p>
      </dgm:t>
    </dgm:pt>
    <dgm:pt modelId="{5EFD0EA7-2C25-4355-B49A-E0809299D7D6}" type="pres">
      <dgm:prSet presAssocID="{B5C94F02-0746-452B-8957-122195BCC60D}" presName="tile4" presStyleLbl="node1" presStyleIdx="3" presStyleCnt="4"/>
      <dgm:spPr/>
      <dgm:t>
        <a:bodyPr/>
        <a:lstStyle/>
        <a:p>
          <a:endParaRPr lang="de-DE"/>
        </a:p>
      </dgm:t>
    </dgm:pt>
    <dgm:pt modelId="{AC0752B8-A495-4744-9F41-1DA5F3EBE6F2}" type="pres">
      <dgm:prSet presAssocID="{B5C94F02-0746-452B-8957-122195BCC60D}" presName="tile4text" presStyleLbl="node1" presStyleIdx="3" presStyleCnt="4">
        <dgm:presLayoutVars>
          <dgm:chMax val="0"/>
          <dgm:chPref val="0"/>
          <dgm:bulletEnabled val="1"/>
        </dgm:presLayoutVars>
      </dgm:prSet>
      <dgm:spPr/>
      <dgm:t>
        <a:bodyPr/>
        <a:lstStyle/>
        <a:p>
          <a:endParaRPr lang="de-DE"/>
        </a:p>
      </dgm:t>
    </dgm:pt>
    <dgm:pt modelId="{08067963-274C-4F1F-85FE-42AA6C5E3AF8}" type="pres">
      <dgm:prSet presAssocID="{B5C94F02-0746-452B-8957-122195BCC60D}" presName="centerTile" presStyleLbl="fgShp" presStyleIdx="0" presStyleCnt="1" custScaleX="166675" custScaleY="110770">
        <dgm:presLayoutVars>
          <dgm:chMax val="0"/>
          <dgm:chPref val="0"/>
        </dgm:presLayoutVars>
      </dgm:prSet>
      <dgm:spPr/>
      <dgm:t>
        <a:bodyPr/>
        <a:lstStyle/>
        <a:p>
          <a:endParaRPr lang="de-DE"/>
        </a:p>
      </dgm:t>
    </dgm:pt>
  </dgm:ptLst>
  <dgm:cxnLst>
    <dgm:cxn modelId="{7C0711B9-5B91-4BBC-AEAC-D9DC154ADE4D}" type="presOf" srcId="{6898501D-8124-4E4A-873D-F678C5655C5A}" destId="{AC0752B8-A495-4744-9F41-1DA5F3EBE6F2}" srcOrd="1" destOrd="0" presId="urn:microsoft.com/office/officeart/2005/8/layout/matrix1"/>
    <dgm:cxn modelId="{B4FF8834-7DB2-41C8-B7C7-247BB1DA3C7A}" type="presOf" srcId="{C8E1ADB7-8D84-4E58-8E57-508BC39FAB34}" destId="{37B7B486-448D-43E0-AB15-5B597332A0E0}" srcOrd="1" destOrd="0" presId="urn:microsoft.com/office/officeart/2005/8/layout/matrix1"/>
    <dgm:cxn modelId="{3D7E20B9-7769-43F7-B4AE-4A7922C90536}" type="presOf" srcId="{C8E1ADB7-8D84-4E58-8E57-508BC39FAB34}" destId="{BA9750FA-C042-4B41-A564-E4D0BE5BBD17}" srcOrd="0" destOrd="0" presId="urn:microsoft.com/office/officeart/2005/8/layout/matrix1"/>
    <dgm:cxn modelId="{40721EA9-0098-4FD3-B8D8-BE366D773AF8}" type="presOf" srcId="{02C865AF-D860-4305-B7A0-83E37D99F97A}" destId="{1F5FA4E7-1B71-4669-B966-34A133489382}" srcOrd="1" destOrd="0" presId="urn:microsoft.com/office/officeart/2005/8/layout/matrix1"/>
    <dgm:cxn modelId="{FA525D14-9A24-464E-92E2-C463C417A806}" srcId="{476A9488-BB98-4B56-A4CE-406318CD3318}" destId="{6898501D-8124-4E4A-873D-F678C5655C5A}" srcOrd="3" destOrd="0" parTransId="{E1339A4C-0374-470D-9CFC-9FFF7E43D1E0}" sibTransId="{79FD9EE5-88A0-4BD7-A168-120D65CECBE6}"/>
    <dgm:cxn modelId="{E0E08288-E736-40F6-B384-F81950187DCB}" type="presOf" srcId="{476A9488-BB98-4B56-A4CE-406318CD3318}" destId="{08067963-274C-4F1F-85FE-42AA6C5E3AF8}" srcOrd="0" destOrd="0" presId="urn:microsoft.com/office/officeart/2005/8/layout/matrix1"/>
    <dgm:cxn modelId="{DBA7CB54-782E-490B-8F82-66376227F12C}" srcId="{476A9488-BB98-4B56-A4CE-406318CD3318}" destId="{051BF3FB-3432-49F1-8208-65849F9EDA15}" srcOrd="2" destOrd="0" parTransId="{7E948605-8787-4FEB-8538-9CD7581D6409}" sibTransId="{A7C6E1A2-6B94-4892-A459-DE45B0371CEA}"/>
    <dgm:cxn modelId="{A20B688D-2DA5-4625-8CF2-E4CADA3373CD}" type="presOf" srcId="{6898501D-8124-4E4A-873D-F678C5655C5A}" destId="{5EFD0EA7-2C25-4355-B49A-E0809299D7D6}" srcOrd="0" destOrd="0" presId="urn:microsoft.com/office/officeart/2005/8/layout/matrix1"/>
    <dgm:cxn modelId="{E2E11717-5F92-46C4-AA13-216A0C569D01}" type="presOf" srcId="{02C865AF-D860-4305-B7A0-83E37D99F97A}" destId="{ECCC1FCD-454F-4A37-A9A8-AC5B5C50A1DC}" srcOrd="0" destOrd="0" presId="urn:microsoft.com/office/officeart/2005/8/layout/matrix1"/>
    <dgm:cxn modelId="{7078AD31-BA9F-4529-BA98-741034E69CF5}" type="presOf" srcId="{051BF3FB-3432-49F1-8208-65849F9EDA15}" destId="{63C5D0E1-BCC3-4892-B5F2-01A74E742762}" srcOrd="1" destOrd="0" presId="urn:microsoft.com/office/officeart/2005/8/layout/matrix1"/>
    <dgm:cxn modelId="{6CA0B5AF-B1CE-4993-9A26-55B08056DB18}" type="presOf" srcId="{051BF3FB-3432-49F1-8208-65849F9EDA15}" destId="{3ABAC9D9-DD05-4961-81A9-D69848D718A2}" srcOrd="0" destOrd="0" presId="urn:microsoft.com/office/officeart/2005/8/layout/matrix1"/>
    <dgm:cxn modelId="{99E1040D-838F-4784-BB4F-0492986C2B9E}" srcId="{476A9488-BB98-4B56-A4CE-406318CD3318}" destId="{C8E1ADB7-8D84-4E58-8E57-508BC39FAB34}" srcOrd="1" destOrd="0" parTransId="{E6B3E4BE-172C-426F-8F89-B6B02330BAF3}" sibTransId="{2711E520-B715-4E62-BB67-1BC07F4B62F4}"/>
    <dgm:cxn modelId="{8E1903A5-A0A9-4680-914B-45F04546FC28}" srcId="{476A9488-BB98-4B56-A4CE-406318CD3318}" destId="{02C865AF-D860-4305-B7A0-83E37D99F97A}" srcOrd="0" destOrd="0" parTransId="{44B7F5A4-7DB0-4DA8-B6C8-1FF0DB16E2D3}" sibTransId="{F0BDB136-1F7E-435B-848C-65743FA5E9F7}"/>
    <dgm:cxn modelId="{4BD68178-4C0A-40BF-A1E8-87725A67BCF1}" srcId="{B5C94F02-0746-452B-8957-122195BCC60D}" destId="{476A9488-BB98-4B56-A4CE-406318CD3318}" srcOrd="0" destOrd="0" parTransId="{8540AA97-0174-40BC-8EBF-4965A6EB3310}" sibTransId="{AB5274C4-0506-4EAD-8E6F-A952D083E9ED}"/>
    <dgm:cxn modelId="{1FAD99C5-9275-4B42-8837-342582D2BFA6}" type="presOf" srcId="{B5C94F02-0746-452B-8957-122195BCC60D}" destId="{D04F391B-C2DE-45D5-A884-2C49FC61F4E3}" srcOrd="0" destOrd="0" presId="urn:microsoft.com/office/officeart/2005/8/layout/matrix1"/>
    <dgm:cxn modelId="{06C49B5F-1893-4FD9-8A03-8C6872B262C9}" type="presParOf" srcId="{D04F391B-C2DE-45D5-A884-2C49FC61F4E3}" destId="{A08093C3-3091-4C78-BF48-5A35CBD420CA}" srcOrd="0" destOrd="0" presId="urn:microsoft.com/office/officeart/2005/8/layout/matrix1"/>
    <dgm:cxn modelId="{1541B82A-3355-47CB-93C8-E44047757F8C}" type="presParOf" srcId="{A08093C3-3091-4C78-BF48-5A35CBD420CA}" destId="{ECCC1FCD-454F-4A37-A9A8-AC5B5C50A1DC}" srcOrd="0" destOrd="0" presId="urn:microsoft.com/office/officeart/2005/8/layout/matrix1"/>
    <dgm:cxn modelId="{2E5DF073-DC56-4292-A82D-18AAAABA155D}" type="presParOf" srcId="{A08093C3-3091-4C78-BF48-5A35CBD420CA}" destId="{1F5FA4E7-1B71-4669-B966-34A133489382}" srcOrd="1" destOrd="0" presId="urn:microsoft.com/office/officeart/2005/8/layout/matrix1"/>
    <dgm:cxn modelId="{459470FB-6EDB-4ADF-B399-EF98A81E1973}" type="presParOf" srcId="{A08093C3-3091-4C78-BF48-5A35CBD420CA}" destId="{BA9750FA-C042-4B41-A564-E4D0BE5BBD17}" srcOrd="2" destOrd="0" presId="urn:microsoft.com/office/officeart/2005/8/layout/matrix1"/>
    <dgm:cxn modelId="{8053C43A-269B-45B8-BEDB-7C37054DF328}" type="presParOf" srcId="{A08093C3-3091-4C78-BF48-5A35CBD420CA}" destId="{37B7B486-448D-43E0-AB15-5B597332A0E0}" srcOrd="3" destOrd="0" presId="urn:microsoft.com/office/officeart/2005/8/layout/matrix1"/>
    <dgm:cxn modelId="{EA44DF99-8AE8-4D83-8F31-77BC19213E59}" type="presParOf" srcId="{A08093C3-3091-4C78-BF48-5A35CBD420CA}" destId="{3ABAC9D9-DD05-4961-81A9-D69848D718A2}" srcOrd="4" destOrd="0" presId="urn:microsoft.com/office/officeart/2005/8/layout/matrix1"/>
    <dgm:cxn modelId="{7ABFFC76-0C00-42F5-9288-49D88A65C886}" type="presParOf" srcId="{A08093C3-3091-4C78-BF48-5A35CBD420CA}" destId="{63C5D0E1-BCC3-4892-B5F2-01A74E742762}" srcOrd="5" destOrd="0" presId="urn:microsoft.com/office/officeart/2005/8/layout/matrix1"/>
    <dgm:cxn modelId="{D4A2CC7C-CECA-4902-942B-39737EF8354E}" type="presParOf" srcId="{A08093C3-3091-4C78-BF48-5A35CBD420CA}" destId="{5EFD0EA7-2C25-4355-B49A-E0809299D7D6}" srcOrd="6" destOrd="0" presId="urn:microsoft.com/office/officeart/2005/8/layout/matrix1"/>
    <dgm:cxn modelId="{8E3E896A-96E3-4333-A2E5-3C875459F99C}" type="presParOf" srcId="{A08093C3-3091-4C78-BF48-5A35CBD420CA}" destId="{AC0752B8-A495-4744-9F41-1DA5F3EBE6F2}" srcOrd="7" destOrd="0" presId="urn:microsoft.com/office/officeart/2005/8/layout/matrix1"/>
    <dgm:cxn modelId="{B9F945A5-8816-4E1A-A7F1-7EC376ABFC8E}" type="presParOf" srcId="{D04F391B-C2DE-45D5-A884-2C49FC61F4E3}" destId="{08067963-274C-4F1F-85FE-42AA6C5E3AF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C94F02-0746-452B-8957-122195BCC60D}" type="doc">
      <dgm:prSet loTypeId="urn:microsoft.com/office/officeart/2005/8/layout/matrix1" loCatId="matrix" qsTypeId="urn:microsoft.com/office/officeart/2005/8/quickstyle/simple4" qsCatId="simple" csTypeId="urn:microsoft.com/office/officeart/2005/8/colors/colorful5" csCatId="colorful" phldr="1"/>
      <dgm:spPr/>
      <dgm:t>
        <a:bodyPr/>
        <a:lstStyle/>
        <a:p>
          <a:endParaRPr lang="de-DE"/>
        </a:p>
      </dgm:t>
    </dgm:pt>
    <dgm:pt modelId="{476A9488-BB98-4B56-A4CE-406318CD3318}">
      <dgm:prSet phldrT="[Text]" custT="1"/>
      <dgm:spPr>
        <a:gradFill rotWithShape="0">
          <a:gsLst>
            <a:gs pos="53000">
              <a:schemeClr val="accent5">
                <a:tint val="40000"/>
                <a:hueOff val="0"/>
                <a:satOff val="0"/>
                <a:lumOff val="0"/>
                <a:alphaOff val="0"/>
                <a:shade val="51000"/>
                <a:satMod val="130000"/>
              </a:schemeClr>
            </a:gs>
            <a:gs pos="79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gradFill>
      </dgm:spPr>
      <dgm:t>
        <a:bodyPr/>
        <a:lstStyle/>
        <a:p>
          <a:r>
            <a:rPr lang="de-DE" sz="3200" b="1"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Energie</a:t>
          </a:r>
        </a:p>
      </dgm:t>
    </dgm:pt>
    <dgm:pt modelId="{8540AA97-0174-40BC-8EBF-4965A6EB3310}" type="parTrans" cxnId="{4BD68178-4C0A-40BF-A1E8-87725A67BCF1}">
      <dgm:prSet/>
      <dgm:spPr/>
      <dgm:t>
        <a:bodyPr/>
        <a:lstStyle/>
        <a:p>
          <a:endParaRPr lang="de-DE">
            <a:latin typeface="Arial" pitchFamily="34" charset="0"/>
            <a:cs typeface="Arial" pitchFamily="34" charset="0"/>
          </a:endParaRPr>
        </a:p>
      </dgm:t>
    </dgm:pt>
    <dgm:pt modelId="{AB5274C4-0506-4EAD-8E6F-A952D083E9ED}" type="sibTrans" cxnId="{4BD68178-4C0A-40BF-A1E8-87725A67BCF1}">
      <dgm:prSet/>
      <dgm:spPr/>
      <dgm:t>
        <a:bodyPr/>
        <a:lstStyle/>
        <a:p>
          <a:endParaRPr lang="de-DE">
            <a:latin typeface="Arial" pitchFamily="34" charset="0"/>
            <a:cs typeface="Arial" pitchFamily="34" charset="0"/>
          </a:endParaRPr>
        </a:p>
      </dgm:t>
    </dgm:pt>
    <dgm:pt modelId="{02C865AF-D860-4305-B7A0-83E37D99F97A}">
      <dgm:prSet phldrT="[Text]"/>
      <dgm:spPr>
        <a:gradFill flip="none" rotWithShape="0">
          <a:gsLst>
            <a:gs pos="0">
              <a:srgbClr val="0070C0">
                <a:shade val="30000"/>
                <a:satMod val="115000"/>
                <a:lumMod val="50000"/>
                <a:lumOff val="50000"/>
              </a:srgbClr>
            </a:gs>
            <a:gs pos="50000">
              <a:srgbClr val="0070C0">
                <a:shade val="67500"/>
                <a:satMod val="115000"/>
              </a:srgbClr>
            </a:gs>
            <a:gs pos="100000">
              <a:srgbClr val="0070C0">
                <a:shade val="100000"/>
                <a:satMod val="115000"/>
              </a:srgbClr>
            </a:gs>
          </a:gsLst>
          <a:lin ang="16200000" scaled="1"/>
          <a:tileRect/>
        </a:gradFill>
      </dgm:spPr>
      <dgm:t>
        <a:bodyPr/>
        <a:lstStyle/>
        <a:p>
          <a:r>
            <a:rPr lang="de-DE" dirty="0" smtClean="0">
              <a:latin typeface="Arial" pitchFamily="34" charset="0"/>
              <a:cs typeface="Arial" pitchFamily="34" charset="0"/>
            </a:rPr>
            <a:t>wird gespeichert</a:t>
          </a:r>
          <a:endParaRPr lang="de-DE" dirty="0">
            <a:latin typeface="Arial" pitchFamily="34" charset="0"/>
            <a:cs typeface="Arial" pitchFamily="34" charset="0"/>
          </a:endParaRPr>
        </a:p>
      </dgm:t>
    </dgm:pt>
    <dgm:pt modelId="{44B7F5A4-7DB0-4DA8-B6C8-1FF0DB16E2D3}" type="parTrans" cxnId="{8E1903A5-A0A9-4680-914B-45F04546FC28}">
      <dgm:prSet/>
      <dgm:spPr/>
      <dgm:t>
        <a:bodyPr/>
        <a:lstStyle/>
        <a:p>
          <a:endParaRPr lang="de-DE">
            <a:latin typeface="Arial" pitchFamily="34" charset="0"/>
            <a:cs typeface="Arial" pitchFamily="34" charset="0"/>
          </a:endParaRPr>
        </a:p>
      </dgm:t>
    </dgm:pt>
    <dgm:pt modelId="{F0BDB136-1F7E-435B-848C-65743FA5E9F7}" type="sibTrans" cxnId="{8E1903A5-A0A9-4680-914B-45F04546FC28}">
      <dgm:prSet/>
      <dgm:spPr/>
      <dgm:t>
        <a:bodyPr/>
        <a:lstStyle/>
        <a:p>
          <a:endParaRPr lang="de-DE">
            <a:latin typeface="Arial" pitchFamily="34" charset="0"/>
            <a:cs typeface="Arial" pitchFamily="34" charset="0"/>
          </a:endParaRPr>
        </a:p>
      </dgm:t>
    </dgm:pt>
    <dgm:pt modelId="{C8E1ADB7-8D84-4E58-8E57-508BC39FAB34}">
      <dgm:prSet phldrT="[Text]"/>
      <dgm:spPr>
        <a:gradFill flip="none" rotWithShape="0">
          <a:gsLst>
            <a:gs pos="0">
              <a:srgbClr val="00B050">
                <a:shade val="30000"/>
                <a:satMod val="115000"/>
                <a:lumMod val="50000"/>
                <a:lumOff val="50000"/>
              </a:srgbClr>
            </a:gs>
            <a:gs pos="50000">
              <a:srgbClr val="00B050">
                <a:shade val="67500"/>
                <a:satMod val="115000"/>
              </a:srgbClr>
            </a:gs>
            <a:gs pos="100000">
              <a:srgbClr val="00B050">
                <a:shade val="100000"/>
                <a:satMod val="115000"/>
              </a:srgbClr>
            </a:gs>
          </a:gsLst>
          <a:lin ang="16200000" scaled="1"/>
          <a:tileRect/>
        </a:gradFill>
      </dgm:spPr>
      <dgm:t>
        <a:bodyPr/>
        <a:lstStyle/>
        <a:p>
          <a:r>
            <a:rPr lang="de-DE" dirty="0" smtClean="0">
              <a:latin typeface="Arial" pitchFamily="34" charset="0"/>
              <a:cs typeface="Arial" pitchFamily="34" charset="0"/>
            </a:rPr>
            <a:t>wird übertragen</a:t>
          </a:r>
          <a:endParaRPr lang="de-DE" dirty="0">
            <a:latin typeface="Arial" pitchFamily="34" charset="0"/>
            <a:cs typeface="Arial" pitchFamily="34" charset="0"/>
          </a:endParaRPr>
        </a:p>
      </dgm:t>
    </dgm:pt>
    <dgm:pt modelId="{E6B3E4BE-172C-426F-8F89-B6B02330BAF3}" type="parTrans" cxnId="{99E1040D-838F-4784-BB4F-0492986C2B9E}">
      <dgm:prSet/>
      <dgm:spPr/>
      <dgm:t>
        <a:bodyPr/>
        <a:lstStyle/>
        <a:p>
          <a:endParaRPr lang="de-DE">
            <a:latin typeface="Arial" pitchFamily="34" charset="0"/>
            <a:cs typeface="Arial" pitchFamily="34" charset="0"/>
          </a:endParaRPr>
        </a:p>
      </dgm:t>
    </dgm:pt>
    <dgm:pt modelId="{2711E520-B715-4E62-BB67-1BC07F4B62F4}" type="sibTrans" cxnId="{99E1040D-838F-4784-BB4F-0492986C2B9E}">
      <dgm:prSet/>
      <dgm:spPr/>
      <dgm:t>
        <a:bodyPr/>
        <a:lstStyle/>
        <a:p>
          <a:endParaRPr lang="de-DE">
            <a:latin typeface="Arial" pitchFamily="34" charset="0"/>
            <a:cs typeface="Arial" pitchFamily="34" charset="0"/>
          </a:endParaRPr>
        </a:p>
      </dgm:t>
    </dgm:pt>
    <dgm:pt modelId="{051BF3FB-3432-49F1-8208-65849F9EDA15}">
      <dgm:prSet phldrT="[Text]"/>
      <dgm:spPr>
        <a:gradFill flip="none" rotWithShape="1">
          <a:gsLst>
            <a:gs pos="0">
              <a:srgbClr val="92D050">
                <a:shade val="30000"/>
                <a:satMod val="115000"/>
                <a:lumMod val="63000"/>
                <a:lumOff val="37000"/>
              </a:srgbClr>
            </a:gs>
            <a:gs pos="50000">
              <a:srgbClr val="92D050">
                <a:shade val="67500"/>
                <a:satMod val="115000"/>
              </a:srgbClr>
            </a:gs>
            <a:gs pos="100000">
              <a:srgbClr val="92D050">
                <a:shade val="100000"/>
                <a:satMod val="115000"/>
              </a:srgbClr>
            </a:gs>
          </a:gsLst>
          <a:lin ang="16200000" scaled="1"/>
          <a:tileRect/>
        </a:gradFill>
      </dgm:spPr>
      <dgm:t>
        <a:bodyPr/>
        <a:lstStyle/>
        <a:p>
          <a:r>
            <a:rPr lang="de-DE" dirty="0" smtClean="0">
              <a:latin typeface="Arial" pitchFamily="34" charset="0"/>
              <a:cs typeface="Arial" pitchFamily="34" charset="0"/>
            </a:rPr>
            <a:t>bleibt erhalten</a:t>
          </a:r>
          <a:endParaRPr lang="de-DE" dirty="0">
            <a:latin typeface="Arial" pitchFamily="34" charset="0"/>
            <a:cs typeface="Arial" pitchFamily="34" charset="0"/>
          </a:endParaRPr>
        </a:p>
      </dgm:t>
    </dgm:pt>
    <dgm:pt modelId="{7E948605-8787-4FEB-8538-9CD7581D6409}" type="parTrans" cxnId="{DBA7CB54-782E-490B-8F82-66376227F12C}">
      <dgm:prSet/>
      <dgm:spPr/>
      <dgm:t>
        <a:bodyPr/>
        <a:lstStyle/>
        <a:p>
          <a:endParaRPr lang="de-DE">
            <a:latin typeface="Arial" pitchFamily="34" charset="0"/>
            <a:cs typeface="Arial" pitchFamily="34" charset="0"/>
          </a:endParaRPr>
        </a:p>
      </dgm:t>
    </dgm:pt>
    <dgm:pt modelId="{A7C6E1A2-6B94-4892-A459-DE45B0371CEA}" type="sibTrans" cxnId="{DBA7CB54-782E-490B-8F82-66376227F12C}">
      <dgm:prSet/>
      <dgm:spPr/>
      <dgm:t>
        <a:bodyPr/>
        <a:lstStyle/>
        <a:p>
          <a:endParaRPr lang="de-DE">
            <a:latin typeface="Arial" pitchFamily="34" charset="0"/>
            <a:cs typeface="Arial" pitchFamily="34" charset="0"/>
          </a:endParaRPr>
        </a:p>
      </dgm:t>
    </dgm:pt>
    <dgm:pt modelId="{6898501D-8124-4E4A-873D-F678C5655C5A}">
      <dgm:prSet phldrT="[Text]"/>
      <dgm:spPr>
        <a:gradFill flip="none" rotWithShape="0">
          <a:gsLst>
            <a:gs pos="0">
              <a:srgbClr val="FFC000">
                <a:shade val="30000"/>
                <a:satMod val="115000"/>
                <a:lumMod val="47000"/>
                <a:lumOff val="53000"/>
              </a:srgbClr>
            </a:gs>
            <a:gs pos="50000">
              <a:srgbClr val="FFC000">
                <a:shade val="67500"/>
                <a:satMod val="115000"/>
              </a:srgbClr>
            </a:gs>
            <a:gs pos="100000">
              <a:srgbClr val="FFC000">
                <a:shade val="100000"/>
                <a:satMod val="115000"/>
              </a:srgbClr>
            </a:gs>
          </a:gsLst>
          <a:lin ang="16200000" scaled="1"/>
          <a:tileRect/>
        </a:gradFill>
      </dgm:spPr>
      <dgm:t>
        <a:bodyPr/>
        <a:lstStyle/>
        <a:p>
          <a:r>
            <a:rPr lang="de-DE" dirty="0" smtClean="0">
              <a:latin typeface="Arial" pitchFamily="34" charset="0"/>
              <a:cs typeface="Arial" pitchFamily="34" charset="0"/>
            </a:rPr>
            <a:t>wird entwertet</a:t>
          </a:r>
          <a:endParaRPr lang="de-DE" dirty="0">
            <a:latin typeface="Arial" pitchFamily="34" charset="0"/>
            <a:cs typeface="Arial" pitchFamily="34" charset="0"/>
          </a:endParaRPr>
        </a:p>
      </dgm:t>
    </dgm:pt>
    <dgm:pt modelId="{E1339A4C-0374-470D-9CFC-9FFF7E43D1E0}" type="parTrans" cxnId="{FA525D14-9A24-464E-92E2-C463C417A806}">
      <dgm:prSet/>
      <dgm:spPr/>
      <dgm:t>
        <a:bodyPr/>
        <a:lstStyle/>
        <a:p>
          <a:endParaRPr lang="de-DE">
            <a:latin typeface="Arial" pitchFamily="34" charset="0"/>
            <a:cs typeface="Arial" pitchFamily="34" charset="0"/>
          </a:endParaRPr>
        </a:p>
      </dgm:t>
    </dgm:pt>
    <dgm:pt modelId="{79FD9EE5-88A0-4BD7-A168-120D65CECBE6}" type="sibTrans" cxnId="{FA525D14-9A24-464E-92E2-C463C417A806}">
      <dgm:prSet/>
      <dgm:spPr/>
      <dgm:t>
        <a:bodyPr/>
        <a:lstStyle/>
        <a:p>
          <a:endParaRPr lang="de-DE">
            <a:latin typeface="Arial" pitchFamily="34" charset="0"/>
            <a:cs typeface="Arial" pitchFamily="34" charset="0"/>
          </a:endParaRPr>
        </a:p>
      </dgm:t>
    </dgm:pt>
    <dgm:pt modelId="{D04F391B-C2DE-45D5-A884-2C49FC61F4E3}" type="pres">
      <dgm:prSet presAssocID="{B5C94F02-0746-452B-8957-122195BCC60D}" presName="diagram" presStyleCnt="0">
        <dgm:presLayoutVars>
          <dgm:chMax val="1"/>
          <dgm:dir/>
          <dgm:animLvl val="ctr"/>
          <dgm:resizeHandles val="exact"/>
        </dgm:presLayoutVars>
      </dgm:prSet>
      <dgm:spPr/>
      <dgm:t>
        <a:bodyPr/>
        <a:lstStyle/>
        <a:p>
          <a:endParaRPr lang="de-DE"/>
        </a:p>
      </dgm:t>
    </dgm:pt>
    <dgm:pt modelId="{A08093C3-3091-4C78-BF48-5A35CBD420CA}" type="pres">
      <dgm:prSet presAssocID="{B5C94F02-0746-452B-8957-122195BCC60D}" presName="matrix" presStyleCnt="0"/>
      <dgm:spPr/>
    </dgm:pt>
    <dgm:pt modelId="{ECCC1FCD-454F-4A37-A9A8-AC5B5C50A1DC}" type="pres">
      <dgm:prSet presAssocID="{B5C94F02-0746-452B-8957-122195BCC60D}" presName="tile1" presStyleLbl="node1" presStyleIdx="0" presStyleCnt="4"/>
      <dgm:spPr/>
      <dgm:t>
        <a:bodyPr/>
        <a:lstStyle/>
        <a:p>
          <a:endParaRPr lang="de-DE"/>
        </a:p>
      </dgm:t>
    </dgm:pt>
    <dgm:pt modelId="{1F5FA4E7-1B71-4669-B966-34A133489382}" type="pres">
      <dgm:prSet presAssocID="{B5C94F02-0746-452B-8957-122195BCC60D}" presName="tile1text" presStyleLbl="node1" presStyleIdx="0" presStyleCnt="4">
        <dgm:presLayoutVars>
          <dgm:chMax val="0"/>
          <dgm:chPref val="0"/>
          <dgm:bulletEnabled val="1"/>
        </dgm:presLayoutVars>
      </dgm:prSet>
      <dgm:spPr/>
      <dgm:t>
        <a:bodyPr/>
        <a:lstStyle/>
        <a:p>
          <a:endParaRPr lang="de-DE"/>
        </a:p>
      </dgm:t>
    </dgm:pt>
    <dgm:pt modelId="{BA9750FA-C042-4B41-A564-E4D0BE5BBD17}" type="pres">
      <dgm:prSet presAssocID="{B5C94F02-0746-452B-8957-122195BCC60D}" presName="tile2" presStyleLbl="node1" presStyleIdx="1" presStyleCnt="4"/>
      <dgm:spPr/>
      <dgm:t>
        <a:bodyPr/>
        <a:lstStyle/>
        <a:p>
          <a:endParaRPr lang="de-DE"/>
        </a:p>
      </dgm:t>
    </dgm:pt>
    <dgm:pt modelId="{37B7B486-448D-43E0-AB15-5B597332A0E0}" type="pres">
      <dgm:prSet presAssocID="{B5C94F02-0746-452B-8957-122195BCC60D}" presName="tile2text" presStyleLbl="node1" presStyleIdx="1" presStyleCnt="4">
        <dgm:presLayoutVars>
          <dgm:chMax val="0"/>
          <dgm:chPref val="0"/>
          <dgm:bulletEnabled val="1"/>
        </dgm:presLayoutVars>
      </dgm:prSet>
      <dgm:spPr/>
      <dgm:t>
        <a:bodyPr/>
        <a:lstStyle/>
        <a:p>
          <a:endParaRPr lang="de-DE"/>
        </a:p>
      </dgm:t>
    </dgm:pt>
    <dgm:pt modelId="{3ABAC9D9-DD05-4961-81A9-D69848D718A2}" type="pres">
      <dgm:prSet presAssocID="{B5C94F02-0746-452B-8957-122195BCC60D}" presName="tile3" presStyleLbl="node1" presStyleIdx="2" presStyleCnt="4"/>
      <dgm:spPr/>
      <dgm:t>
        <a:bodyPr/>
        <a:lstStyle/>
        <a:p>
          <a:endParaRPr lang="de-DE"/>
        </a:p>
      </dgm:t>
    </dgm:pt>
    <dgm:pt modelId="{63C5D0E1-BCC3-4892-B5F2-01A74E742762}" type="pres">
      <dgm:prSet presAssocID="{B5C94F02-0746-452B-8957-122195BCC60D}" presName="tile3text" presStyleLbl="node1" presStyleIdx="2" presStyleCnt="4">
        <dgm:presLayoutVars>
          <dgm:chMax val="0"/>
          <dgm:chPref val="0"/>
          <dgm:bulletEnabled val="1"/>
        </dgm:presLayoutVars>
      </dgm:prSet>
      <dgm:spPr/>
      <dgm:t>
        <a:bodyPr/>
        <a:lstStyle/>
        <a:p>
          <a:endParaRPr lang="de-DE"/>
        </a:p>
      </dgm:t>
    </dgm:pt>
    <dgm:pt modelId="{5EFD0EA7-2C25-4355-B49A-E0809299D7D6}" type="pres">
      <dgm:prSet presAssocID="{B5C94F02-0746-452B-8957-122195BCC60D}" presName="tile4" presStyleLbl="node1" presStyleIdx="3" presStyleCnt="4"/>
      <dgm:spPr/>
      <dgm:t>
        <a:bodyPr/>
        <a:lstStyle/>
        <a:p>
          <a:endParaRPr lang="de-DE"/>
        </a:p>
      </dgm:t>
    </dgm:pt>
    <dgm:pt modelId="{AC0752B8-A495-4744-9F41-1DA5F3EBE6F2}" type="pres">
      <dgm:prSet presAssocID="{B5C94F02-0746-452B-8957-122195BCC60D}" presName="tile4text" presStyleLbl="node1" presStyleIdx="3" presStyleCnt="4">
        <dgm:presLayoutVars>
          <dgm:chMax val="0"/>
          <dgm:chPref val="0"/>
          <dgm:bulletEnabled val="1"/>
        </dgm:presLayoutVars>
      </dgm:prSet>
      <dgm:spPr/>
      <dgm:t>
        <a:bodyPr/>
        <a:lstStyle/>
        <a:p>
          <a:endParaRPr lang="de-DE"/>
        </a:p>
      </dgm:t>
    </dgm:pt>
    <dgm:pt modelId="{08067963-274C-4F1F-85FE-42AA6C5E3AF8}" type="pres">
      <dgm:prSet presAssocID="{B5C94F02-0746-452B-8957-122195BCC60D}" presName="centerTile" presStyleLbl="fgShp" presStyleIdx="0" presStyleCnt="1" custScaleX="166675" custScaleY="110770">
        <dgm:presLayoutVars>
          <dgm:chMax val="0"/>
          <dgm:chPref val="0"/>
        </dgm:presLayoutVars>
      </dgm:prSet>
      <dgm:spPr/>
      <dgm:t>
        <a:bodyPr/>
        <a:lstStyle/>
        <a:p>
          <a:endParaRPr lang="de-DE"/>
        </a:p>
      </dgm:t>
    </dgm:pt>
  </dgm:ptLst>
  <dgm:cxnLst>
    <dgm:cxn modelId="{3FFB6968-4A98-4DF4-88D1-5E891C94BEDB}" type="presOf" srcId="{476A9488-BB98-4B56-A4CE-406318CD3318}" destId="{08067963-274C-4F1F-85FE-42AA6C5E3AF8}" srcOrd="0" destOrd="0" presId="urn:microsoft.com/office/officeart/2005/8/layout/matrix1"/>
    <dgm:cxn modelId="{FA525D14-9A24-464E-92E2-C463C417A806}" srcId="{476A9488-BB98-4B56-A4CE-406318CD3318}" destId="{6898501D-8124-4E4A-873D-F678C5655C5A}" srcOrd="3" destOrd="0" parTransId="{E1339A4C-0374-470D-9CFC-9FFF7E43D1E0}" sibTransId="{79FD9EE5-88A0-4BD7-A168-120D65CECBE6}"/>
    <dgm:cxn modelId="{044BDEE7-73FD-47D4-AAA0-5577AFC79367}" type="presOf" srcId="{02C865AF-D860-4305-B7A0-83E37D99F97A}" destId="{1F5FA4E7-1B71-4669-B966-34A133489382}" srcOrd="1" destOrd="0" presId="urn:microsoft.com/office/officeart/2005/8/layout/matrix1"/>
    <dgm:cxn modelId="{DBA7CB54-782E-490B-8F82-66376227F12C}" srcId="{476A9488-BB98-4B56-A4CE-406318CD3318}" destId="{051BF3FB-3432-49F1-8208-65849F9EDA15}" srcOrd="2" destOrd="0" parTransId="{7E948605-8787-4FEB-8538-9CD7581D6409}" sibTransId="{A7C6E1A2-6B94-4892-A459-DE45B0371CEA}"/>
    <dgm:cxn modelId="{3BB9DD3C-1A12-4613-956E-55A76B8D640F}" type="presOf" srcId="{051BF3FB-3432-49F1-8208-65849F9EDA15}" destId="{3ABAC9D9-DD05-4961-81A9-D69848D718A2}" srcOrd="0" destOrd="0" presId="urn:microsoft.com/office/officeart/2005/8/layout/matrix1"/>
    <dgm:cxn modelId="{E5D85DB5-F0B3-4DF4-A619-965F81DD3F74}" type="presOf" srcId="{6898501D-8124-4E4A-873D-F678C5655C5A}" destId="{AC0752B8-A495-4744-9F41-1DA5F3EBE6F2}" srcOrd="1" destOrd="0" presId="urn:microsoft.com/office/officeart/2005/8/layout/matrix1"/>
    <dgm:cxn modelId="{E42B3E74-05DC-44E7-B0F2-867DCEC37F63}" type="presOf" srcId="{02C865AF-D860-4305-B7A0-83E37D99F97A}" destId="{ECCC1FCD-454F-4A37-A9A8-AC5B5C50A1DC}" srcOrd="0" destOrd="0" presId="urn:microsoft.com/office/officeart/2005/8/layout/matrix1"/>
    <dgm:cxn modelId="{E6B8B4EC-2D08-4AE4-88C8-8B84407266B9}" type="presOf" srcId="{6898501D-8124-4E4A-873D-F678C5655C5A}" destId="{5EFD0EA7-2C25-4355-B49A-E0809299D7D6}" srcOrd="0" destOrd="0" presId="urn:microsoft.com/office/officeart/2005/8/layout/matrix1"/>
    <dgm:cxn modelId="{99E1040D-838F-4784-BB4F-0492986C2B9E}" srcId="{476A9488-BB98-4B56-A4CE-406318CD3318}" destId="{C8E1ADB7-8D84-4E58-8E57-508BC39FAB34}" srcOrd="1" destOrd="0" parTransId="{E6B3E4BE-172C-426F-8F89-B6B02330BAF3}" sibTransId="{2711E520-B715-4E62-BB67-1BC07F4B62F4}"/>
    <dgm:cxn modelId="{8E1903A5-A0A9-4680-914B-45F04546FC28}" srcId="{476A9488-BB98-4B56-A4CE-406318CD3318}" destId="{02C865AF-D860-4305-B7A0-83E37D99F97A}" srcOrd="0" destOrd="0" parTransId="{44B7F5A4-7DB0-4DA8-B6C8-1FF0DB16E2D3}" sibTransId="{F0BDB136-1F7E-435B-848C-65743FA5E9F7}"/>
    <dgm:cxn modelId="{1A228FD6-AD92-4185-9361-9E71CDF28D94}" type="presOf" srcId="{C8E1ADB7-8D84-4E58-8E57-508BC39FAB34}" destId="{37B7B486-448D-43E0-AB15-5B597332A0E0}" srcOrd="1" destOrd="0" presId="urn:microsoft.com/office/officeart/2005/8/layout/matrix1"/>
    <dgm:cxn modelId="{D1FD231C-2F69-415F-AFEF-EA8AF3BFF4ED}" type="presOf" srcId="{B5C94F02-0746-452B-8957-122195BCC60D}" destId="{D04F391B-C2DE-45D5-A884-2C49FC61F4E3}" srcOrd="0" destOrd="0" presId="urn:microsoft.com/office/officeart/2005/8/layout/matrix1"/>
    <dgm:cxn modelId="{4BD68178-4C0A-40BF-A1E8-87725A67BCF1}" srcId="{B5C94F02-0746-452B-8957-122195BCC60D}" destId="{476A9488-BB98-4B56-A4CE-406318CD3318}" srcOrd="0" destOrd="0" parTransId="{8540AA97-0174-40BC-8EBF-4965A6EB3310}" sibTransId="{AB5274C4-0506-4EAD-8E6F-A952D083E9ED}"/>
    <dgm:cxn modelId="{C8D347F6-87F7-4ED1-8C52-4E1080DE286F}" type="presOf" srcId="{C8E1ADB7-8D84-4E58-8E57-508BC39FAB34}" destId="{BA9750FA-C042-4B41-A564-E4D0BE5BBD17}" srcOrd="0" destOrd="0" presId="urn:microsoft.com/office/officeart/2005/8/layout/matrix1"/>
    <dgm:cxn modelId="{E5E6733C-B90C-4189-9981-24F676D36C1C}" type="presOf" srcId="{051BF3FB-3432-49F1-8208-65849F9EDA15}" destId="{63C5D0E1-BCC3-4892-B5F2-01A74E742762}" srcOrd="1" destOrd="0" presId="urn:microsoft.com/office/officeart/2005/8/layout/matrix1"/>
    <dgm:cxn modelId="{DB00E000-0D2B-4C79-ABAC-69DAB4659049}" type="presParOf" srcId="{D04F391B-C2DE-45D5-A884-2C49FC61F4E3}" destId="{A08093C3-3091-4C78-BF48-5A35CBD420CA}" srcOrd="0" destOrd="0" presId="urn:microsoft.com/office/officeart/2005/8/layout/matrix1"/>
    <dgm:cxn modelId="{1AD67B08-9005-4745-B1DD-169B7857D9FD}" type="presParOf" srcId="{A08093C3-3091-4C78-BF48-5A35CBD420CA}" destId="{ECCC1FCD-454F-4A37-A9A8-AC5B5C50A1DC}" srcOrd="0" destOrd="0" presId="urn:microsoft.com/office/officeart/2005/8/layout/matrix1"/>
    <dgm:cxn modelId="{5025DEEC-0677-4BF0-B48F-517889DE5F41}" type="presParOf" srcId="{A08093C3-3091-4C78-BF48-5A35CBD420CA}" destId="{1F5FA4E7-1B71-4669-B966-34A133489382}" srcOrd="1" destOrd="0" presId="urn:microsoft.com/office/officeart/2005/8/layout/matrix1"/>
    <dgm:cxn modelId="{8218F1DA-F931-4402-B80F-06F3FB6BDCEB}" type="presParOf" srcId="{A08093C3-3091-4C78-BF48-5A35CBD420CA}" destId="{BA9750FA-C042-4B41-A564-E4D0BE5BBD17}" srcOrd="2" destOrd="0" presId="urn:microsoft.com/office/officeart/2005/8/layout/matrix1"/>
    <dgm:cxn modelId="{00DFBE20-3715-4A87-9118-A8762523152F}" type="presParOf" srcId="{A08093C3-3091-4C78-BF48-5A35CBD420CA}" destId="{37B7B486-448D-43E0-AB15-5B597332A0E0}" srcOrd="3" destOrd="0" presId="urn:microsoft.com/office/officeart/2005/8/layout/matrix1"/>
    <dgm:cxn modelId="{BA677D80-1F5D-4E6B-9456-09004736F224}" type="presParOf" srcId="{A08093C3-3091-4C78-BF48-5A35CBD420CA}" destId="{3ABAC9D9-DD05-4961-81A9-D69848D718A2}" srcOrd="4" destOrd="0" presId="urn:microsoft.com/office/officeart/2005/8/layout/matrix1"/>
    <dgm:cxn modelId="{2817E298-8266-4D28-B188-60F2026CD04A}" type="presParOf" srcId="{A08093C3-3091-4C78-BF48-5A35CBD420CA}" destId="{63C5D0E1-BCC3-4892-B5F2-01A74E742762}" srcOrd="5" destOrd="0" presId="urn:microsoft.com/office/officeart/2005/8/layout/matrix1"/>
    <dgm:cxn modelId="{DDC566C2-119A-46B0-AC1B-5C63A1CFC48D}" type="presParOf" srcId="{A08093C3-3091-4C78-BF48-5A35CBD420CA}" destId="{5EFD0EA7-2C25-4355-B49A-E0809299D7D6}" srcOrd="6" destOrd="0" presId="urn:microsoft.com/office/officeart/2005/8/layout/matrix1"/>
    <dgm:cxn modelId="{05119463-0902-4ED9-B38B-8457C474ABCC}" type="presParOf" srcId="{A08093C3-3091-4C78-BF48-5A35CBD420CA}" destId="{AC0752B8-A495-4744-9F41-1DA5F3EBE6F2}" srcOrd="7" destOrd="0" presId="urn:microsoft.com/office/officeart/2005/8/layout/matrix1"/>
    <dgm:cxn modelId="{8F7C1B28-E50C-4320-9899-F463574D4266}" type="presParOf" srcId="{D04F391B-C2DE-45D5-A884-2C49FC61F4E3}" destId="{08067963-274C-4F1F-85FE-42AA6C5E3AF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5C94F02-0746-452B-8957-122195BCC60D}" type="doc">
      <dgm:prSet loTypeId="urn:microsoft.com/office/officeart/2005/8/layout/matrix1" loCatId="matrix" qsTypeId="urn:microsoft.com/office/officeart/2005/8/quickstyle/simple4" qsCatId="simple" csTypeId="urn:microsoft.com/office/officeart/2005/8/colors/colorful5" csCatId="colorful" phldr="1"/>
      <dgm:spPr/>
      <dgm:t>
        <a:bodyPr/>
        <a:lstStyle/>
        <a:p>
          <a:endParaRPr lang="de-DE"/>
        </a:p>
      </dgm:t>
    </dgm:pt>
    <dgm:pt modelId="{476A9488-BB98-4B56-A4CE-406318CD3318}">
      <dgm:prSet phldrT="[Text]" custT="1"/>
      <dgm:spPr>
        <a:gradFill rotWithShape="0">
          <a:gsLst>
            <a:gs pos="53000">
              <a:schemeClr val="accent5">
                <a:tint val="40000"/>
                <a:hueOff val="0"/>
                <a:satOff val="0"/>
                <a:lumOff val="0"/>
                <a:alphaOff val="0"/>
                <a:shade val="51000"/>
                <a:satMod val="130000"/>
              </a:schemeClr>
            </a:gs>
            <a:gs pos="79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gradFill>
      </dgm:spPr>
      <dgm:t>
        <a:bodyPr/>
        <a:lstStyle/>
        <a:p>
          <a:r>
            <a:rPr lang="de-DE" sz="3200" b="1"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Energie</a:t>
          </a:r>
        </a:p>
      </dgm:t>
    </dgm:pt>
    <dgm:pt modelId="{8540AA97-0174-40BC-8EBF-4965A6EB3310}" type="parTrans" cxnId="{4BD68178-4C0A-40BF-A1E8-87725A67BCF1}">
      <dgm:prSet/>
      <dgm:spPr/>
      <dgm:t>
        <a:bodyPr/>
        <a:lstStyle/>
        <a:p>
          <a:endParaRPr lang="de-DE">
            <a:latin typeface="Arial" pitchFamily="34" charset="0"/>
            <a:cs typeface="Arial" pitchFamily="34" charset="0"/>
          </a:endParaRPr>
        </a:p>
      </dgm:t>
    </dgm:pt>
    <dgm:pt modelId="{AB5274C4-0506-4EAD-8E6F-A952D083E9ED}" type="sibTrans" cxnId="{4BD68178-4C0A-40BF-A1E8-87725A67BCF1}">
      <dgm:prSet/>
      <dgm:spPr/>
      <dgm:t>
        <a:bodyPr/>
        <a:lstStyle/>
        <a:p>
          <a:endParaRPr lang="de-DE">
            <a:latin typeface="Arial" pitchFamily="34" charset="0"/>
            <a:cs typeface="Arial" pitchFamily="34" charset="0"/>
          </a:endParaRPr>
        </a:p>
      </dgm:t>
    </dgm:pt>
    <dgm:pt modelId="{02C865AF-D860-4305-B7A0-83E37D99F97A}">
      <dgm:prSet phldrT="[Text]"/>
      <dgm:spPr>
        <a:gradFill flip="none" rotWithShape="0">
          <a:gsLst>
            <a:gs pos="0">
              <a:srgbClr val="0070C0">
                <a:shade val="30000"/>
                <a:satMod val="115000"/>
                <a:lumMod val="50000"/>
                <a:lumOff val="50000"/>
              </a:srgbClr>
            </a:gs>
            <a:gs pos="50000">
              <a:srgbClr val="0070C0">
                <a:shade val="67500"/>
                <a:satMod val="115000"/>
              </a:srgbClr>
            </a:gs>
            <a:gs pos="100000">
              <a:srgbClr val="0070C0">
                <a:shade val="100000"/>
                <a:satMod val="115000"/>
              </a:srgbClr>
            </a:gs>
          </a:gsLst>
          <a:lin ang="16200000" scaled="1"/>
          <a:tileRect/>
        </a:gradFill>
      </dgm:spPr>
      <dgm:t>
        <a:bodyPr/>
        <a:lstStyle/>
        <a:p>
          <a:r>
            <a:rPr lang="de-DE" dirty="0" smtClean="0">
              <a:latin typeface="Arial" pitchFamily="34" charset="0"/>
              <a:cs typeface="Arial" pitchFamily="34" charset="0"/>
            </a:rPr>
            <a:t>wird gespeichert</a:t>
          </a:r>
          <a:endParaRPr lang="de-DE" dirty="0">
            <a:latin typeface="Arial" pitchFamily="34" charset="0"/>
            <a:cs typeface="Arial" pitchFamily="34" charset="0"/>
          </a:endParaRPr>
        </a:p>
      </dgm:t>
    </dgm:pt>
    <dgm:pt modelId="{44B7F5A4-7DB0-4DA8-B6C8-1FF0DB16E2D3}" type="parTrans" cxnId="{8E1903A5-A0A9-4680-914B-45F04546FC28}">
      <dgm:prSet/>
      <dgm:spPr/>
      <dgm:t>
        <a:bodyPr/>
        <a:lstStyle/>
        <a:p>
          <a:endParaRPr lang="de-DE">
            <a:latin typeface="Arial" pitchFamily="34" charset="0"/>
            <a:cs typeface="Arial" pitchFamily="34" charset="0"/>
          </a:endParaRPr>
        </a:p>
      </dgm:t>
    </dgm:pt>
    <dgm:pt modelId="{F0BDB136-1F7E-435B-848C-65743FA5E9F7}" type="sibTrans" cxnId="{8E1903A5-A0A9-4680-914B-45F04546FC28}">
      <dgm:prSet/>
      <dgm:spPr/>
      <dgm:t>
        <a:bodyPr/>
        <a:lstStyle/>
        <a:p>
          <a:endParaRPr lang="de-DE">
            <a:latin typeface="Arial" pitchFamily="34" charset="0"/>
            <a:cs typeface="Arial" pitchFamily="34" charset="0"/>
          </a:endParaRPr>
        </a:p>
      </dgm:t>
    </dgm:pt>
    <dgm:pt modelId="{C8E1ADB7-8D84-4E58-8E57-508BC39FAB34}">
      <dgm:prSet phldrT="[Text]"/>
      <dgm:spPr>
        <a:gradFill flip="none" rotWithShape="0">
          <a:gsLst>
            <a:gs pos="0">
              <a:srgbClr val="00B050">
                <a:shade val="30000"/>
                <a:satMod val="115000"/>
                <a:lumMod val="50000"/>
                <a:lumOff val="50000"/>
              </a:srgbClr>
            </a:gs>
            <a:gs pos="50000">
              <a:srgbClr val="00B050">
                <a:shade val="67500"/>
                <a:satMod val="115000"/>
              </a:srgbClr>
            </a:gs>
            <a:gs pos="100000">
              <a:srgbClr val="00B050">
                <a:shade val="100000"/>
                <a:satMod val="115000"/>
              </a:srgbClr>
            </a:gs>
          </a:gsLst>
          <a:lin ang="16200000" scaled="1"/>
          <a:tileRect/>
        </a:gradFill>
      </dgm:spPr>
      <dgm:t>
        <a:bodyPr/>
        <a:lstStyle/>
        <a:p>
          <a:r>
            <a:rPr lang="de-DE" dirty="0" smtClean="0">
              <a:latin typeface="Arial" pitchFamily="34" charset="0"/>
              <a:cs typeface="Arial" pitchFamily="34" charset="0"/>
            </a:rPr>
            <a:t>wird übertragen</a:t>
          </a:r>
          <a:endParaRPr lang="de-DE" dirty="0">
            <a:latin typeface="Arial" pitchFamily="34" charset="0"/>
            <a:cs typeface="Arial" pitchFamily="34" charset="0"/>
          </a:endParaRPr>
        </a:p>
      </dgm:t>
    </dgm:pt>
    <dgm:pt modelId="{E6B3E4BE-172C-426F-8F89-B6B02330BAF3}" type="parTrans" cxnId="{99E1040D-838F-4784-BB4F-0492986C2B9E}">
      <dgm:prSet/>
      <dgm:spPr/>
      <dgm:t>
        <a:bodyPr/>
        <a:lstStyle/>
        <a:p>
          <a:endParaRPr lang="de-DE">
            <a:latin typeface="Arial" pitchFamily="34" charset="0"/>
            <a:cs typeface="Arial" pitchFamily="34" charset="0"/>
          </a:endParaRPr>
        </a:p>
      </dgm:t>
    </dgm:pt>
    <dgm:pt modelId="{2711E520-B715-4E62-BB67-1BC07F4B62F4}" type="sibTrans" cxnId="{99E1040D-838F-4784-BB4F-0492986C2B9E}">
      <dgm:prSet/>
      <dgm:spPr/>
      <dgm:t>
        <a:bodyPr/>
        <a:lstStyle/>
        <a:p>
          <a:endParaRPr lang="de-DE">
            <a:latin typeface="Arial" pitchFamily="34" charset="0"/>
            <a:cs typeface="Arial" pitchFamily="34" charset="0"/>
          </a:endParaRPr>
        </a:p>
      </dgm:t>
    </dgm:pt>
    <dgm:pt modelId="{051BF3FB-3432-49F1-8208-65849F9EDA15}">
      <dgm:prSet phldrT="[Text]"/>
      <dgm:spPr>
        <a:gradFill flip="none" rotWithShape="1">
          <a:gsLst>
            <a:gs pos="0">
              <a:srgbClr val="92D050">
                <a:shade val="30000"/>
                <a:satMod val="115000"/>
                <a:lumMod val="63000"/>
                <a:lumOff val="37000"/>
              </a:srgbClr>
            </a:gs>
            <a:gs pos="50000">
              <a:srgbClr val="92D050">
                <a:shade val="67500"/>
                <a:satMod val="115000"/>
              </a:srgbClr>
            </a:gs>
            <a:gs pos="100000">
              <a:srgbClr val="92D050">
                <a:shade val="100000"/>
                <a:satMod val="115000"/>
              </a:srgbClr>
            </a:gs>
          </a:gsLst>
          <a:lin ang="16200000" scaled="1"/>
          <a:tileRect/>
        </a:gradFill>
      </dgm:spPr>
      <dgm:t>
        <a:bodyPr/>
        <a:lstStyle/>
        <a:p>
          <a:r>
            <a:rPr lang="de-DE" dirty="0" smtClean="0">
              <a:latin typeface="Arial" pitchFamily="34" charset="0"/>
              <a:cs typeface="Arial" pitchFamily="34" charset="0"/>
            </a:rPr>
            <a:t>bleibt erhalten</a:t>
          </a:r>
          <a:endParaRPr lang="de-DE" dirty="0">
            <a:latin typeface="Arial" pitchFamily="34" charset="0"/>
            <a:cs typeface="Arial" pitchFamily="34" charset="0"/>
          </a:endParaRPr>
        </a:p>
      </dgm:t>
    </dgm:pt>
    <dgm:pt modelId="{7E948605-8787-4FEB-8538-9CD7581D6409}" type="parTrans" cxnId="{DBA7CB54-782E-490B-8F82-66376227F12C}">
      <dgm:prSet/>
      <dgm:spPr/>
      <dgm:t>
        <a:bodyPr/>
        <a:lstStyle/>
        <a:p>
          <a:endParaRPr lang="de-DE">
            <a:latin typeface="Arial" pitchFamily="34" charset="0"/>
            <a:cs typeface="Arial" pitchFamily="34" charset="0"/>
          </a:endParaRPr>
        </a:p>
      </dgm:t>
    </dgm:pt>
    <dgm:pt modelId="{A7C6E1A2-6B94-4892-A459-DE45B0371CEA}" type="sibTrans" cxnId="{DBA7CB54-782E-490B-8F82-66376227F12C}">
      <dgm:prSet/>
      <dgm:spPr/>
      <dgm:t>
        <a:bodyPr/>
        <a:lstStyle/>
        <a:p>
          <a:endParaRPr lang="de-DE">
            <a:latin typeface="Arial" pitchFamily="34" charset="0"/>
            <a:cs typeface="Arial" pitchFamily="34" charset="0"/>
          </a:endParaRPr>
        </a:p>
      </dgm:t>
    </dgm:pt>
    <dgm:pt modelId="{6898501D-8124-4E4A-873D-F678C5655C5A}">
      <dgm:prSet phldrT="[Text]"/>
      <dgm:spPr>
        <a:gradFill flip="none" rotWithShape="0">
          <a:gsLst>
            <a:gs pos="0">
              <a:srgbClr val="FFC000">
                <a:shade val="30000"/>
                <a:satMod val="115000"/>
                <a:lumMod val="47000"/>
                <a:lumOff val="53000"/>
              </a:srgbClr>
            </a:gs>
            <a:gs pos="50000">
              <a:srgbClr val="FFC000">
                <a:shade val="67500"/>
                <a:satMod val="115000"/>
              </a:srgbClr>
            </a:gs>
            <a:gs pos="100000">
              <a:srgbClr val="FFC000">
                <a:shade val="100000"/>
                <a:satMod val="115000"/>
              </a:srgbClr>
            </a:gs>
          </a:gsLst>
          <a:lin ang="16200000" scaled="1"/>
          <a:tileRect/>
        </a:gradFill>
      </dgm:spPr>
      <dgm:t>
        <a:bodyPr/>
        <a:lstStyle/>
        <a:p>
          <a:r>
            <a:rPr lang="de-DE" dirty="0" smtClean="0">
              <a:latin typeface="Arial" pitchFamily="34" charset="0"/>
              <a:cs typeface="Arial" pitchFamily="34" charset="0"/>
            </a:rPr>
            <a:t>wird entwertet</a:t>
          </a:r>
          <a:endParaRPr lang="de-DE" dirty="0">
            <a:latin typeface="Arial" pitchFamily="34" charset="0"/>
            <a:cs typeface="Arial" pitchFamily="34" charset="0"/>
          </a:endParaRPr>
        </a:p>
      </dgm:t>
    </dgm:pt>
    <dgm:pt modelId="{E1339A4C-0374-470D-9CFC-9FFF7E43D1E0}" type="parTrans" cxnId="{FA525D14-9A24-464E-92E2-C463C417A806}">
      <dgm:prSet/>
      <dgm:spPr/>
      <dgm:t>
        <a:bodyPr/>
        <a:lstStyle/>
        <a:p>
          <a:endParaRPr lang="de-DE">
            <a:latin typeface="Arial" pitchFamily="34" charset="0"/>
            <a:cs typeface="Arial" pitchFamily="34" charset="0"/>
          </a:endParaRPr>
        </a:p>
      </dgm:t>
    </dgm:pt>
    <dgm:pt modelId="{79FD9EE5-88A0-4BD7-A168-120D65CECBE6}" type="sibTrans" cxnId="{FA525D14-9A24-464E-92E2-C463C417A806}">
      <dgm:prSet/>
      <dgm:spPr/>
      <dgm:t>
        <a:bodyPr/>
        <a:lstStyle/>
        <a:p>
          <a:endParaRPr lang="de-DE">
            <a:latin typeface="Arial" pitchFamily="34" charset="0"/>
            <a:cs typeface="Arial" pitchFamily="34" charset="0"/>
          </a:endParaRPr>
        </a:p>
      </dgm:t>
    </dgm:pt>
    <dgm:pt modelId="{D04F391B-C2DE-45D5-A884-2C49FC61F4E3}" type="pres">
      <dgm:prSet presAssocID="{B5C94F02-0746-452B-8957-122195BCC60D}" presName="diagram" presStyleCnt="0">
        <dgm:presLayoutVars>
          <dgm:chMax val="1"/>
          <dgm:dir/>
          <dgm:animLvl val="ctr"/>
          <dgm:resizeHandles val="exact"/>
        </dgm:presLayoutVars>
      </dgm:prSet>
      <dgm:spPr/>
      <dgm:t>
        <a:bodyPr/>
        <a:lstStyle/>
        <a:p>
          <a:endParaRPr lang="de-DE"/>
        </a:p>
      </dgm:t>
    </dgm:pt>
    <dgm:pt modelId="{A08093C3-3091-4C78-BF48-5A35CBD420CA}" type="pres">
      <dgm:prSet presAssocID="{B5C94F02-0746-452B-8957-122195BCC60D}" presName="matrix" presStyleCnt="0"/>
      <dgm:spPr/>
    </dgm:pt>
    <dgm:pt modelId="{ECCC1FCD-454F-4A37-A9A8-AC5B5C50A1DC}" type="pres">
      <dgm:prSet presAssocID="{B5C94F02-0746-452B-8957-122195BCC60D}" presName="tile1" presStyleLbl="node1" presStyleIdx="0" presStyleCnt="4"/>
      <dgm:spPr/>
      <dgm:t>
        <a:bodyPr/>
        <a:lstStyle/>
        <a:p>
          <a:endParaRPr lang="de-DE"/>
        </a:p>
      </dgm:t>
    </dgm:pt>
    <dgm:pt modelId="{1F5FA4E7-1B71-4669-B966-34A133489382}" type="pres">
      <dgm:prSet presAssocID="{B5C94F02-0746-452B-8957-122195BCC60D}" presName="tile1text" presStyleLbl="node1" presStyleIdx="0" presStyleCnt="4">
        <dgm:presLayoutVars>
          <dgm:chMax val="0"/>
          <dgm:chPref val="0"/>
          <dgm:bulletEnabled val="1"/>
        </dgm:presLayoutVars>
      </dgm:prSet>
      <dgm:spPr/>
      <dgm:t>
        <a:bodyPr/>
        <a:lstStyle/>
        <a:p>
          <a:endParaRPr lang="de-DE"/>
        </a:p>
      </dgm:t>
    </dgm:pt>
    <dgm:pt modelId="{BA9750FA-C042-4B41-A564-E4D0BE5BBD17}" type="pres">
      <dgm:prSet presAssocID="{B5C94F02-0746-452B-8957-122195BCC60D}" presName="tile2" presStyleLbl="node1" presStyleIdx="1" presStyleCnt="4"/>
      <dgm:spPr/>
      <dgm:t>
        <a:bodyPr/>
        <a:lstStyle/>
        <a:p>
          <a:endParaRPr lang="de-DE"/>
        </a:p>
      </dgm:t>
    </dgm:pt>
    <dgm:pt modelId="{37B7B486-448D-43E0-AB15-5B597332A0E0}" type="pres">
      <dgm:prSet presAssocID="{B5C94F02-0746-452B-8957-122195BCC60D}" presName="tile2text" presStyleLbl="node1" presStyleIdx="1" presStyleCnt="4">
        <dgm:presLayoutVars>
          <dgm:chMax val="0"/>
          <dgm:chPref val="0"/>
          <dgm:bulletEnabled val="1"/>
        </dgm:presLayoutVars>
      </dgm:prSet>
      <dgm:spPr/>
      <dgm:t>
        <a:bodyPr/>
        <a:lstStyle/>
        <a:p>
          <a:endParaRPr lang="de-DE"/>
        </a:p>
      </dgm:t>
    </dgm:pt>
    <dgm:pt modelId="{3ABAC9D9-DD05-4961-81A9-D69848D718A2}" type="pres">
      <dgm:prSet presAssocID="{B5C94F02-0746-452B-8957-122195BCC60D}" presName="tile3" presStyleLbl="node1" presStyleIdx="2" presStyleCnt="4"/>
      <dgm:spPr/>
      <dgm:t>
        <a:bodyPr/>
        <a:lstStyle/>
        <a:p>
          <a:endParaRPr lang="de-DE"/>
        </a:p>
      </dgm:t>
    </dgm:pt>
    <dgm:pt modelId="{63C5D0E1-BCC3-4892-B5F2-01A74E742762}" type="pres">
      <dgm:prSet presAssocID="{B5C94F02-0746-452B-8957-122195BCC60D}" presName="tile3text" presStyleLbl="node1" presStyleIdx="2" presStyleCnt="4">
        <dgm:presLayoutVars>
          <dgm:chMax val="0"/>
          <dgm:chPref val="0"/>
          <dgm:bulletEnabled val="1"/>
        </dgm:presLayoutVars>
      </dgm:prSet>
      <dgm:spPr/>
      <dgm:t>
        <a:bodyPr/>
        <a:lstStyle/>
        <a:p>
          <a:endParaRPr lang="de-DE"/>
        </a:p>
      </dgm:t>
    </dgm:pt>
    <dgm:pt modelId="{5EFD0EA7-2C25-4355-B49A-E0809299D7D6}" type="pres">
      <dgm:prSet presAssocID="{B5C94F02-0746-452B-8957-122195BCC60D}" presName="tile4" presStyleLbl="node1" presStyleIdx="3" presStyleCnt="4"/>
      <dgm:spPr/>
      <dgm:t>
        <a:bodyPr/>
        <a:lstStyle/>
        <a:p>
          <a:endParaRPr lang="de-DE"/>
        </a:p>
      </dgm:t>
    </dgm:pt>
    <dgm:pt modelId="{AC0752B8-A495-4744-9F41-1DA5F3EBE6F2}" type="pres">
      <dgm:prSet presAssocID="{B5C94F02-0746-452B-8957-122195BCC60D}" presName="tile4text" presStyleLbl="node1" presStyleIdx="3" presStyleCnt="4">
        <dgm:presLayoutVars>
          <dgm:chMax val="0"/>
          <dgm:chPref val="0"/>
          <dgm:bulletEnabled val="1"/>
        </dgm:presLayoutVars>
      </dgm:prSet>
      <dgm:spPr/>
      <dgm:t>
        <a:bodyPr/>
        <a:lstStyle/>
        <a:p>
          <a:endParaRPr lang="de-DE"/>
        </a:p>
      </dgm:t>
    </dgm:pt>
    <dgm:pt modelId="{08067963-274C-4F1F-85FE-42AA6C5E3AF8}" type="pres">
      <dgm:prSet presAssocID="{B5C94F02-0746-452B-8957-122195BCC60D}" presName="centerTile" presStyleLbl="fgShp" presStyleIdx="0" presStyleCnt="1" custScaleX="166675" custScaleY="110770">
        <dgm:presLayoutVars>
          <dgm:chMax val="0"/>
          <dgm:chPref val="0"/>
        </dgm:presLayoutVars>
      </dgm:prSet>
      <dgm:spPr/>
      <dgm:t>
        <a:bodyPr/>
        <a:lstStyle/>
        <a:p>
          <a:endParaRPr lang="de-DE"/>
        </a:p>
      </dgm:t>
    </dgm:pt>
  </dgm:ptLst>
  <dgm:cxnLst>
    <dgm:cxn modelId="{CA4CC016-E599-45A1-9608-5DF3ACB65EDA}" type="presOf" srcId="{6898501D-8124-4E4A-873D-F678C5655C5A}" destId="{AC0752B8-A495-4744-9F41-1DA5F3EBE6F2}" srcOrd="1" destOrd="0" presId="urn:microsoft.com/office/officeart/2005/8/layout/matrix1"/>
    <dgm:cxn modelId="{AC622B01-848B-4221-9DAF-937FA482BC68}" type="presOf" srcId="{02C865AF-D860-4305-B7A0-83E37D99F97A}" destId="{1F5FA4E7-1B71-4669-B966-34A133489382}" srcOrd="1" destOrd="0" presId="urn:microsoft.com/office/officeart/2005/8/layout/matrix1"/>
    <dgm:cxn modelId="{FA525D14-9A24-464E-92E2-C463C417A806}" srcId="{476A9488-BB98-4B56-A4CE-406318CD3318}" destId="{6898501D-8124-4E4A-873D-F678C5655C5A}" srcOrd="3" destOrd="0" parTransId="{E1339A4C-0374-470D-9CFC-9FFF7E43D1E0}" sibTransId="{79FD9EE5-88A0-4BD7-A168-120D65CECBE6}"/>
    <dgm:cxn modelId="{370F2D34-1133-42AB-99E1-A7A626DEC425}" type="presOf" srcId="{B5C94F02-0746-452B-8957-122195BCC60D}" destId="{D04F391B-C2DE-45D5-A884-2C49FC61F4E3}" srcOrd="0" destOrd="0" presId="urn:microsoft.com/office/officeart/2005/8/layout/matrix1"/>
    <dgm:cxn modelId="{DBA7CB54-782E-490B-8F82-66376227F12C}" srcId="{476A9488-BB98-4B56-A4CE-406318CD3318}" destId="{051BF3FB-3432-49F1-8208-65849F9EDA15}" srcOrd="2" destOrd="0" parTransId="{7E948605-8787-4FEB-8538-9CD7581D6409}" sibTransId="{A7C6E1A2-6B94-4892-A459-DE45B0371CEA}"/>
    <dgm:cxn modelId="{F425D4B3-B6DE-47EA-BFCC-ED2D9C303EA0}" type="presOf" srcId="{476A9488-BB98-4B56-A4CE-406318CD3318}" destId="{08067963-274C-4F1F-85FE-42AA6C5E3AF8}" srcOrd="0" destOrd="0" presId="urn:microsoft.com/office/officeart/2005/8/layout/matrix1"/>
    <dgm:cxn modelId="{99E1040D-838F-4784-BB4F-0492986C2B9E}" srcId="{476A9488-BB98-4B56-A4CE-406318CD3318}" destId="{C8E1ADB7-8D84-4E58-8E57-508BC39FAB34}" srcOrd="1" destOrd="0" parTransId="{E6B3E4BE-172C-426F-8F89-B6B02330BAF3}" sibTransId="{2711E520-B715-4E62-BB67-1BC07F4B62F4}"/>
    <dgm:cxn modelId="{8E1903A5-A0A9-4680-914B-45F04546FC28}" srcId="{476A9488-BB98-4B56-A4CE-406318CD3318}" destId="{02C865AF-D860-4305-B7A0-83E37D99F97A}" srcOrd="0" destOrd="0" parTransId="{44B7F5A4-7DB0-4DA8-B6C8-1FF0DB16E2D3}" sibTransId="{F0BDB136-1F7E-435B-848C-65743FA5E9F7}"/>
    <dgm:cxn modelId="{58669797-1C1E-40AF-9639-41483A2188E2}" type="presOf" srcId="{02C865AF-D860-4305-B7A0-83E37D99F97A}" destId="{ECCC1FCD-454F-4A37-A9A8-AC5B5C50A1DC}" srcOrd="0" destOrd="0" presId="urn:microsoft.com/office/officeart/2005/8/layout/matrix1"/>
    <dgm:cxn modelId="{5853D70C-6671-4D44-8244-E0FD524541D0}" type="presOf" srcId="{6898501D-8124-4E4A-873D-F678C5655C5A}" destId="{5EFD0EA7-2C25-4355-B49A-E0809299D7D6}" srcOrd="0" destOrd="0" presId="urn:microsoft.com/office/officeart/2005/8/layout/matrix1"/>
    <dgm:cxn modelId="{99FC0E39-09B3-4815-8CAB-751E0CA15CA7}" type="presOf" srcId="{051BF3FB-3432-49F1-8208-65849F9EDA15}" destId="{63C5D0E1-BCC3-4892-B5F2-01A74E742762}" srcOrd="1" destOrd="0" presId="urn:microsoft.com/office/officeart/2005/8/layout/matrix1"/>
    <dgm:cxn modelId="{1DBC96EE-BE29-4FA4-A855-5DCC40A4B635}" type="presOf" srcId="{C8E1ADB7-8D84-4E58-8E57-508BC39FAB34}" destId="{BA9750FA-C042-4B41-A564-E4D0BE5BBD17}" srcOrd="0" destOrd="0" presId="urn:microsoft.com/office/officeart/2005/8/layout/matrix1"/>
    <dgm:cxn modelId="{0ECDC108-F96E-4103-B89B-48260F67A378}" type="presOf" srcId="{C8E1ADB7-8D84-4E58-8E57-508BC39FAB34}" destId="{37B7B486-448D-43E0-AB15-5B597332A0E0}" srcOrd="1" destOrd="0" presId="urn:microsoft.com/office/officeart/2005/8/layout/matrix1"/>
    <dgm:cxn modelId="{4BD68178-4C0A-40BF-A1E8-87725A67BCF1}" srcId="{B5C94F02-0746-452B-8957-122195BCC60D}" destId="{476A9488-BB98-4B56-A4CE-406318CD3318}" srcOrd="0" destOrd="0" parTransId="{8540AA97-0174-40BC-8EBF-4965A6EB3310}" sibTransId="{AB5274C4-0506-4EAD-8E6F-A952D083E9ED}"/>
    <dgm:cxn modelId="{6D4AE7FE-7395-4B14-9A6E-8DBF25D6E057}" type="presOf" srcId="{051BF3FB-3432-49F1-8208-65849F9EDA15}" destId="{3ABAC9D9-DD05-4961-81A9-D69848D718A2}" srcOrd="0" destOrd="0" presId="urn:microsoft.com/office/officeart/2005/8/layout/matrix1"/>
    <dgm:cxn modelId="{A984AE3E-EB4A-44FF-B409-1989AEBAABE5}" type="presParOf" srcId="{D04F391B-C2DE-45D5-A884-2C49FC61F4E3}" destId="{A08093C3-3091-4C78-BF48-5A35CBD420CA}" srcOrd="0" destOrd="0" presId="urn:microsoft.com/office/officeart/2005/8/layout/matrix1"/>
    <dgm:cxn modelId="{E001814A-EFDF-4377-BA8D-945B8C93FF28}" type="presParOf" srcId="{A08093C3-3091-4C78-BF48-5A35CBD420CA}" destId="{ECCC1FCD-454F-4A37-A9A8-AC5B5C50A1DC}" srcOrd="0" destOrd="0" presId="urn:microsoft.com/office/officeart/2005/8/layout/matrix1"/>
    <dgm:cxn modelId="{D7E777BE-2EB5-4BD2-8FC1-B68753804B26}" type="presParOf" srcId="{A08093C3-3091-4C78-BF48-5A35CBD420CA}" destId="{1F5FA4E7-1B71-4669-B966-34A133489382}" srcOrd="1" destOrd="0" presId="urn:microsoft.com/office/officeart/2005/8/layout/matrix1"/>
    <dgm:cxn modelId="{4F2E81B2-8E67-48FA-8902-CD263138A350}" type="presParOf" srcId="{A08093C3-3091-4C78-BF48-5A35CBD420CA}" destId="{BA9750FA-C042-4B41-A564-E4D0BE5BBD17}" srcOrd="2" destOrd="0" presId="urn:microsoft.com/office/officeart/2005/8/layout/matrix1"/>
    <dgm:cxn modelId="{8AFD12B1-F1B6-4A77-B45A-84ED2043D6D5}" type="presParOf" srcId="{A08093C3-3091-4C78-BF48-5A35CBD420CA}" destId="{37B7B486-448D-43E0-AB15-5B597332A0E0}" srcOrd="3" destOrd="0" presId="urn:microsoft.com/office/officeart/2005/8/layout/matrix1"/>
    <dgm:cxn modelId="{EBEC238C-2249-4A03-9D7C-B1D4328273C1}" type="presParOf" srcId="{A08093C3-3091-4C78-BF48-5A35CBD420CA}" destId="{3ABAC9D9-DD05-4961-81A9-D69848D718A2}" srcOrd="4" destOrd="0" presId="urn:microsoft.com/office/officeart/2005/8/layout/matrix1"/>
    <dgm:cxn modelId="{E55A4E8D-4BC3-4BB4-9D32-B89CF79B5327}" type="presParOf" srcId="{A08093C3-3091-4C78-BF48-5A35CBD420CA}" destId="{63C5D0E1-BCC3-4892-B5F2-01A74E742762}" srcOrd="5" destOrd="0" presId="urn:microsoft.com/office/officeart/2005/8/layout/matrix1"/>
    <dgm:cxn modelId="{3736B2F0-D140-4D66-AEC8-0FDE63F4CE5B}" type="presParOf" srcId="{A08093C3-3091-4C78-BF48-5A35CBD420CA}" destId="{5EFD0EA7-2C25-4355-B49A-E0809299D7D6}" srcOrd="6" destOrd="0" presId="urn:microsoft.com/office/officeart/2005/8/layout/matrix1"/>
    <dgm:cxn modelId="{F61231D0-C451-4F53-B4D7-D2353D5980C3}" type="presParOf" srcId="{A08093C3-3091-4C78-BF48-5A35CBD420CA}" destId="{AC0752B8-A495-4744-9F41-1DA5F3EBE6F2}" srcOrd="7" destOrd="0" presId="urn:microsoft.com/office/officeart/2005/8/layout/matrix1"/>
    <dgm:cxn modelId="{07561447-50BD-4602-AE47-457EA4EBF8DC}" type="presParOf" srcId="{D04F391B-C2DE-45D5-A884-2C49FC61F4E3}" destId="{08067963-274C-4F1F-85FE-42AA6C5E3AF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ABCFB-D828-454A-A560-F817C3ED00C2}">
      <dsp:nvSpPr>
        <dsp:cNvPr id="0" name=""/>
        <dsp:cNvSpPr/>
      </dsp:nvSpPr>
      <dsp:spPr>
        <a:xfrm>
          <a:off x="1116" y="158874"/>
          <a:ext cx="4353222" cy="2611933"/>
        </a:xfrm>
        <a:prstGeom prst="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de-DE" sz="3300" kern="1200" dirty="0" smtClean="0">
              <a:latin typeface="Arial" pitchFamily="34" charset="0"/>
              <a:cs typeface="Arial" pitchFamily="34" charset="0"/>
            </a:rPr>
            <a:t>Zentraler Fachbegriff </a:t>
          </a:r>
          <a:br>
            <a:rPr lang="de-DE" sz="3300" kern="1200" dirty="0" smtClean="0">
              <a:latin typeface="Arial" pitchFamily="34" charset="0"/>
              <a:cs typeface="Arial" pitchFamily="34" charset="0"/>
            </a:rPr>
          </a:br>
          <a:r>
            <a:rPr lang="de-DE" sz="3300" kern="1200" dirty="0" smtClean="0">
              <a:latin typeface="Arial" pitchFamily="34" charset="0"/>
              <a:cs typeface="Arial" pitchFamily="34" charset="0"/>
            </a:rPr>
            <a:t>in den Naturwissenschaften </a:t>
          </a:r>
          <a:br>
            <a:rPr lang="de-DE" sz="3300" kern="1200" dirty="0" smtClean="0">
              <a:latin typeface="Arial" pitchFamily="34" charset="0"/>
              <a:cs typeface="Arial" pitchFamily="34" charset="0"/>
            </a:rPr>
          </a:br>
          <a:r>
            <a:rPr lang="de-DE" sz="3300" kern="1200" dirty="0" smtClean="0">
              <a:latin typeface="Arial" pitchFamily="34" charset="0"/>
              <a:cs typeface="Arial" pitchFamily="34" charset="0"/>
            </a:rPr>
            <a:t>&amp; der Technik</a:t>
          </a:r>
          <a:endParaRPr lang="de-DE" sz="3300" kern="1200" dirty="0">
            <a:latin typeface="Arial" pitchFamily="34" charset="0"/>
            <a:cs typeface="Arial" pitchFamily="34" charset="0"/>
          </a:endParaRPr>
        </a:p>
      </dsp:txBody>
      <dsp:txXfrm>
        <a:off x="1116" y="158874"/>
        <a:ext cx="4353222" cy="2611933"/>
      </dsp:txXfrm>
    </dsp:sp>
    <dsp:sp modelId="{49F84FA7-5558-49CE-B16D-1AA232C11DB6}">
      <dsp:nvSpPr>
        <dsp:cNvPr id="0" name=""/>
        <dsp:cNvSpPr/>
      </dsp:nvSpPr>
      <dsp:spPr>
        <a:xfrm>
          <a:off x="4789661" y="158874"/>
          <a:ext cx="4353222" cy="2611933"/>
        </a:xfrm>
        <a:prstGeom prst="rect">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de-DE" sz="3300" kern="1200" dirty="0" smtClean="0">
              <a:latin typeface="Arial" pitchFamily="34" charset="0"/>
              <a:cs typeface="Arial" pitchFamily="34" charset="0"/>
            </a:rPr>
            <a:t>Wichtiger Begriff im politisch-</a:t>
          </a:r>
          <a:r>
            <a:rPr lang="de-DE" sz="3300" kern="1200" dirty="0" err="1" smtClean="0">
              <a:latin typeface="Arial" pitchFamily="34" charset="0"/>
              <a:cs typeface="Arial" pitchFamily="34" charset="0"/>
            </a:rPr>
            <a:t>gesellschaftl</a:t>
          </a:r>
          <a:r>
            <a:rPr lang="de-DE" sz="3300" kern="1200" dirty="0" smtClean="0">
              <a:latin typeface="Arial" pitchFamily="34" charset="0"/>
              <a:cs typeface="Arial" pitchFamily="34" charset="0"/>
            </a:rPr>
            <a:t>. Diskurs</a:t>
          </a:r>
          <a:br>
            <a:rPr lang="de-DE" sz="3300" kern="1200" dirty="0" smtClean="0">
              <a:latin typeface="Arial" pitchFamily="34" charset="0"/>
              <a:cs typeface="Arial" pitchFamily="34" charset="0"/>
            </a:rPr>
          </a:br>
          <a:r>
            <a:rPr lang="de-DE" sz="3300" kern="1200" dirty="0" smtClean="0">
              <a:latin typeface="Arial" pitchFamily="34" charset="0"/>
              <a:cs typeface="Arial" pitchFamily="34" charset="0"/>
            </a:rPr>
            <a:t>(„Energiewende“, …)</a:t>
          </a:r>
          <a:endParaRPr lang="de-DE" sz="3300" kern="1200" dirty="0">
            <a:latin typeface="Arial" pitchFamily="34" charset="0"/>
            <a:cs typeface="Arial" pitchFamily="34" charset="0"/>
          </a:endParaRPr>
        </a:p>
      </dsp:txBody>
      <dsp:txXfrm>
        <a:off x="4789661" y="158874"/>
        <a:ext cx="4353222" cy="2611933"/>
      </dsp:txXfrm>
    </dsp:sp>
    <dsp:sp modelId="{48E53207-6A4D-40A1-8186-4825578A9F3B}">
      <dsp:nvSpPr>
        <dsp:cNvPr id="0" name=""/>
        <dsp:cNvSpPr/>
      </dsp:nvSpPr>
      <dsp:spPr>
        <a:xfrm>
          <a:off x="1116" y="3206130"/>
          <a:ext cx="4353222" cy="2611933"/>
        </a:xfrm>
        <a:prstGeom prst="rect">
          <a:avLst/>
        </a:prstGeom>
        <a:gradFill flip="none" rotWithShape="0">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3300" kern="1200" dirty="0" smtClean="0">
              <a:latin typeface="Arial" pitchFamily="34" charset="0"/>
              <a:cs typeface="Arial" pitchFamily="34" charset="0"/>
            </a:rPr>
            <a:t>Entwickeln einer </a:t>
          </a:r>
          <a:br>
            <a:rPr lang="de-DE" sz="3300" kern="1200" dirty="0" smtClean="0">
              <a:latin typeface="Arial" pitchFamily="34" charset="0"/>
              <a:cs typeface="Arial" pitchFamily="34" charset="0"/>
            </a:rPr>
          </a:br>
          <a:r>
            <a:rPr lang="de-DE" sz="3300" kern="1200" dirty="0" smtClean="0">
              <a:latin typeface="Arial" pitchFamily="34" charset="0"/>
              <a:cs typeface="Arial" pitchFamily="34" charset="0"/>
            </a:rPr>
            <a:t>fachlich korrekten, anschlussfähigen Vorstellung</a:t>
          </a:r>
        </a:p>
      </dsp:txBody>
      <dsp:txXfrm>
        <a:off x="1116" y="3206130"/>
        <a:ext cx="4353222" cy="2611933"/>
      </dsp:txXfrm>
    </dsp:sp>
    <dsp:sp modelId="{FD1D7A7D-0B5E-4C7E-A126-502552A9362C}">
      <dsp:nvSpPr>
        <dsp:cNvPr id="0" name=""/>
        <dsp:cNvSpPr/>
      </dsp:nvSpPr>
      <dsp:spPr>
        <a:xfrm>
          <a:off x="4789661" y="3206130"/>
          <a:ext cx="4353222" cy="2611933"/>
        </a:xfrm>
        <a:prstGeom prst="rect">
          <a:avLst/>
        </a:prstGeom>
        <a:gradFill flip="none" rotWithShape="0">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3300" kern="1200" dirty="0" smtClean="0">
              <a:latin typeface="Arial" pitchFamily="34" charset="0"/>
              <a:cs typeface="Arial" pitchFamily="34" charset="0"/>
            </a:rPr>
            <a:t>Verständnis </a:t>
          </a:r>
          <a:br>
            <a:rPr lang="de-DE" sz="3300" kern="1200" dirty="0" smtClean="0">
              <a:latin typeface="Arial" pitchFamily="34" charset="0"/>
              <a:cs typeface="Arial" pitchFamily="34" charset="0"/>
            </a:rPr>
          </a:br>
          <a:r>
            <a:rPr lang="de-DE" sz="3300" kern="1200" dirty="0" smtClean="0">
              <a:latin typeface="Arial" pitchFamily="34" charset="0"/>
              <a:cs typeface="Arial" pitchFamily="34" charset="0"/>
            </a:rPr>
            <a:t>für den sorgsamen Umgang mit Energie </a:t>
          </a:r>
          <a:br>
            <a:rPr lang="de-DE" sz="3300" kern="1200" dirty="0" smtClean="0">
              <a:latin typeface="Arial" pitchFamily="34" charset="0"/>
              <a:cs typeface="Arial" pitchFamily="34" charset="0"/>
            </a:rPr>
          </a:br>
          <a:r>
            <a:rPr lang="de-DE" sz="3300" kern="1200" dirty="0" smtClean="0">
              <a:latin typeface="Arial" pitchFamily="34" charset="0"/>
              <a:cs typeface="Arial" pitchFamily="34" charset="0"/>
            </a:rPr>
            <a:t>(Leitperspektive BNE)</a:t>
          </a:r>
        </a:p>
      </dsp:txBody>
      <dsp:txXfrm>
        <a:off x="4789661" y="3206130"/>
        <a:ext cx="4353222" cy="2611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C1FCD-454F-4A37-A9A8-AC5B5C50A1DC}">
      <dsp:nvSpPr>
        <dsp:cNvPr id="0" name=""/>
        <dsp:cNvSpPr/>
      </dsp:nvSpPr>
      <dsp:spPr>
        <a:xfrm rot="16200000">
          <a:off x="145368" y="-145368"/>
          <a:ext cx="540000" cy="830736"/>
        </a:xfrm>
        <a:prstGeom prst="round1Rect">
          <a:avLst/>
        </a:prstGeom>
        <a:gradFill flip="none" rotWithShape="0">
          <a:gsLst>
            <a:gs pos="0">
              <a:srgbClr val="0070C0">
                <a:shade val="30000"/>
                <a:satMod val="115000"/>
                <a:lumMod val="50000"/>
                <a:lumOff val="50000"/>
              </a:srgbClr>
            </a:gs>
            <a:gs pos="50000">
              <a:srgbClr val="0070C0">
                <a:shade val="67500"/>
                <a:satMod val="115000"/>
              </a:srgbClr>
            </a:gs>
            <a:gs pos="100000">
              <a:srgbClr val="0070C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de-DE" sz="800" kern="1200" dirty="0" smtClean="0">
              <a:latin typeface="Arial" pitchFamily="34" charset="0"/>
              <a:cs typeface="Arial" pitchFamily="34" charset="0"/>
            </a:rPr>
            <a:t>wird gespeichert</a:t>
          </a:r>
          <a:endParaRPr lang="de-DE" sz="800" kern="1200" dirty="0">
            <a:latin typeface="Arial" pitchFamily="34" charset="0"/>
            <a:cs typeface="Arial" pitchFamily="34" charset="0"/>
          </a:endParaRPr>
        </a:p>
      </dsp:txBody>
      <dsp:txXfrm rot="5400000">
        <a:off x="0" y="0"/>
        <a:ext cx="830736" cy="405000"/>
      </dsp:txXfrm>
    </dsp:sp>
    <dsp:sp modelId="{BA9750FA-C042-4B41-A564-E4D0BE5BBD17}">
      <dsp:nvSpPr>
        <dsp:cNvPr id="0" name=""/>
        <dsp:cNvSpPr/>
      </dsp:nvSpPr>
      <dsp:spPr>
        <a:xfrm>
          <a:off x="830736" y="0"/>
          <a:ext cx="830736" cy="540000"/>
        </a:xfrm>
        <a:prstGeom prst="round1Rect">
          <a:avLst/>
        </a:prstGeom>
        <a:gradFill flip="none" rotWithShape="0">
          <a:gsLst>
            <a:gs pos="0">
              <a:srgbClr val="00B050">
                <a:shade val="30000"/>
                <a:satMod val="115000"/>
                <a:lumMod val="50000"/>
                <a:lumOff val="50000"/>
              </a:srgbClr>
            </a:gs>
            <a:gs pos="50000">
              <a:srgbClr val="00B050">
                <a:shade val="67500"/>
                <a:satMod val="115000"/>
              </a:srgbClr>
            </a:gs>
            <a:gs pos="100000">
              <a:srgbClr val="00B05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de-DE" sz="800" kern="1200" dirty="0" smtClean="0">
              <a:latin typeface="Arial" pitchFamily="34" charset="0"/>
              <a:cs typeface="Arial" pitchFamily="34" charset="0"/>
            </a:rPr>
            <a:t>wird übertragen</a:t>
          </a:r>
          <a:endParaRPr lang="de-DE" sz="800" kern="1200" dirty="0">
            <a:latin typeface="Arial" pitchFamily="34" charset="0"/>
            <a:cs typeface="Arial" pitchFamily="34" charset="0"/>
          </a:endParaRPr>
        </a:p>
      </dsp:txBody>
      <dsp:txXfrm>
        <a:off x="830736" y="0"/>
        <a:ext cx="830736" cy="405000"/>
      </dsp:txXfrm>
    </dsp:sp>
    <dsp:sp modelId="{3ABAC9D9-DD05-4961-81A9-D69848D718A2}">
      <dsp:nvSpPr>
        <dsp:cNvPr id="0" name=""/>
        <dsp:cNvSpPr/>
      </dsp:nvSpPr>
      <dsp:spPr>
        <a:xfrm rot="10800000">
          <a:off x="0" y="540000"/>
          <a:ext cx="830736" cy="540000"/>
        </a:xfrm>
        <a:prstGeom prst="round1Rect">
          <a:avLst/>
        </a:prstGeom>
        <a:gradFill flip="none" rotWithShape="1">
          <a:gsLst>
            <a:gs pos="0">
              <a:srgbClr val="92D050">
                <a:shade val="30000"/>
                <a:satMod val="115000"/>
                <a:lumMod val="63000"/>
                <a:lumOff val="37000"/>
              </a:srgbClr>
            </a:gs>
            <a:gs pos="50000">
              <a:srgbClr val="92D050">
                <a:shade val="67500"/>
                <a:satMod val="115000"/>
              </a:srgbClr>
            </a:gs>
            <a:gs pos="100000">
              <a:srgbClr val="92D05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de-DE" sz="800" kern="1200" dirty="0" smtClean="0">
              <a:latin typeface="Arial" pitchFamily="34" charset="0"/>
              <a:cs typeface="Arial" pitchFamily="34" charset="0"/>
            </a:rPr>
            <a:t>bleibt erhalten</a:t>
          </a:r>
          <a:endParaRPr lang="de-DE" sz="800" kern="1200" dirty="0">
            <a:latin typeface="Arial" pitchFamily="34" charset="0"/>
            <a:cs typeface="Arial" pitchFamily="34" charset="0"/>
          </a:endParaRPr>
        </a:p>
      </dsp:txBody>
      <dsp:txXfrm rot="10800000">
        <a:off x="0" y="675000"/>
        <a:ext cx="830736" cy="405000"/>
      </dsp:txXfrm>
    </dsp:sp>
    <dsp:sp modelId="{5EFD0EA7-2C25-4355-B49A-E0809299D7D6}">
      <dsp:nvSpPr>
        <dsp:cNvPr id="0" name=""/>
        <dsp:cNvSpPr/>
      </dsp:nvSpPr>
      <dsp:spPr>
        <a:xfrm rot="5400000">
          <a:off x="976104" y="394631"/>
          <a:ext cx="540000" cy="830736"/>
        </a:xfrm>
        <a:prstGeom prst="round1Rect">
          <a:avLst/>
        </a:prstGeom>
        <a:gradFill flip="none" rotWithShape="0">
          <a:gsLst>
            <a:gs pos="0">
              <a:srgbClr val="FFC000">
                <a:shade val="30000"/>
                <a:satMod val="115000"/>
                <a:lumMod val="47000"/>
                <a:lumOff val="53000"/>
              </a:srgbClr>
            </a:gs>
            <a:gs pos="50000">
              <a:srgbClr val="FFC000">
                <a:shade val="67500"/>
                <a:satMod val="115000"/>
              </a:srgbClr>
            </a:gs>
            <a:gs pos="100000">
              <a:srgbClr val="FFC00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de-DE" sz="800" kern="1200" dirty="0" smtClean="0">
              <a:latin typeface="Arial" pitchFamily="34" charset="0"/>
              <a:cs typeface="Arial" pitchFamily="34" charset="0"/>
            </a:rPr>
            <a:t>wird entwertet</a:t>
          </a:r>
          <a:endParaRPr lang="de-DE" sz="800" kern="1200" dirty="0">
            <a:latin typeface="Arial" pitchFamily="34" charset="0"/>
            <a:cs typeface="Arial" pitchFamily="34" charset="0"/>
          </a:endParaRPr>
        </a:p>
      </dsp:txBody>
      <dsp:txXfrm rot="-5400000">
        <a:off x="830736" y="674999"/>
        <a:ext cx="830736" cy="405000"/>
      </dsp:txXfrm>
    </dsp:sp>
    <dsp:sp modelId="{08067963-274C-4F1F-85FE-42AA6C5E3AF8}">
      <dsp:nvSpPr>
        <dsp:cNvPr id="0" name=""/>
        <dsp:cNvSpPr/>
      </dsp:nvSpPr>
      <dsp:spPr>
        <a:xfrm>
          <a:off x="527843" y="345995"/>
          <a:ext cx="605786" cy="388008"/>
        </a:xfrm>
        <a:prstGeom prst="roundRect">
          <a:avLst/>
        </a:prstGeom>
        <a:gradFill rotWithShape="0">
          <a:gsLst>
            <a:gs pos="0">
              <a:schemeClr val="accent5">
                <a:tint val="40000"/>
                <a:hueOff val="0"/>
                <a:satOff val="0"/>
                <a:lumOff val="0"/>
                <a:alphaOff val="0"/>
                <a:shade val="51000"/>
                <a:satMod val="130000"/>
              </a:schemeClr>
            </a:gs>
            <a:gs pos="80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de-DE" sz="800" b="1" kern="1200" dirty="0">
              <a:solidFill>
                <a:schemeClr val="bg1"/>
              </a:solidFill>
              <a:latin typeface="Arial" pitchFamily="34" charset="0"/>
              <a:cs typeface="Arial" pitchFamily="34" charset="0"/>
            </a:rPr>
            <a:t>Energie</a:t>
          </a:r>
        </a:p>
      </dsp:txBody>
      <dsp:txXfrm>
        <a:off x="546784" y="364936"/>
        <a:ext cx="567904" cy="3501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C1FCD-454F-4A37-A9A8-AC5B5C50A1DC}">
      <dsp:nvSpPr>
        <dsp:cNvPr id="0" name=""/>
        <dsp:cNvSpPr/>
      </dsp:nvSpPr>
      <dsp:spPr>
        <a:xfrm rot="16200000">
          <a:off x="346473" y="-346473"/>
          <a:ext cx="1287052" cy="1980000"/>
        </a:xfrm>
        <a:prstGeom prst="round1Rect">
          <a:avLst/>
        </a:prstGeom>
        <a:gradFill flip="none" rotWithShape="0">
          <a:gsLst>
            <a:gs pos="0">
              <a:srgbClr val="0070C0">
                <a:shade val="30000"/>
                <a:satMod val="115000"/>
                <a:lumMod val="50000"/>
                <a:lumOff val="50000"/>
              </a:srgbClr>
            </a:gs>
            <a:gs pos="50000">
              <a:srgbClr val="0070C0">
                <a:shade val="67500"/>
                <a:satMod val="115000"/>
              </a:srgbClr>
            </a:gs>
            <a:gs pos="100000">
              <a:srgbClr val="0070C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wird gespeichert</a:t>
          </a:r>
          <a:endParaRPr lang="de-DE" sz="2300" kern="1200" dirty="0">
            <a:latin typeface="Arial" pitchFamily="34" charset="0"/>
            <a:cs typeface="Arial" pitchFamily="34" charset="0"/>
          </a:endParaRPr>
        </a:p>
      </dsp:txBody>
      <dsp:txXfrm rot="5400000">
        <a:off x="0" y="0"/>
        <a:ext cx="1980000" cy="965289"/>
      </dsp:txXfrm>
    </dsp:sp>
    <dsp:sp modelId="{BA9750FA-C042-4B41-A564-E4D0BE5BBD17}">
      <dsp:nvSpPr>
        <dsp:cNvPr id="0" name=""/>
        <dsp:cNvSpPr/>
      </dsp:nvSpPr>
      <dsp:spPr>
        <a:xfrm>
          <a:off x="1980000" y="0"/>
          <a:ext cx="1980000" cy="1287052"/>
        </a:xfrm>
        <a:prstGeom prst="round1Rect">
          <a:avLst/>
        </a:prstGeom>
        <a:gradFill flip="none" rotWithShape="0">
          <a:gsLst>
            <a:gs pos="0">
              <a:srgbClr val="00B050">
                <a:shade val="30000"/>
                <a:satMod val="115000"/>
                <a:lumMod val="50000"/>
                <a:lumOff val="50000"/>
              </a:srgbClr>
            </a:gs>
            <a:gs pos="50000">
              <a:srgbClr val="00B050">
                <a:shade val="67500"/>
                <a:satMod val="115000"/>
              </a:srgbClr>
            </a:gs>
            <a:gs pos="100000">
              <a:srgbClr val="00B05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wird übertragen</a:t>
          </a:r>
          <a:endParaRPr lang="de-DE" sz="2300" kern="1200" dirty="0">
            <a:latin typeface="Arial" pitchFamily="34" charset="0"/>
            <a:cs typeface="Arial" pitchFamily="34" charset="0"/>
          </a:endParaRPr>
        </a:p>
      </dsp:txBody>
      <dsp:txXfrm>
        <a:off x="1980000" y="0"/>
        <a:ext cx="1980000" cy="965289"/>
      </dsp:txXfrm>
    </dsp:sp>
    <dsp:sp modelId="{3ABAC9D9-DD05-4961-81A9-D69848D718A2}">
      <dsp:nvSpPr>
        <dsp:cNvPr id="0" name=""/>
        <dsp:cNvSpPr/>
      </dsp:nvSpPr>
      <dsp:spPr>
        <a:xfrm rot="10800000">
          <a:off x="0" y="1287052"/>
          <a:ext cx="1980000" cy="1287052"/>
        </a:xfrm>
        <a:prstGeom prst="round1Rect">
          <a:avLst/>
        </a:prstGeom>
        <a:gradFill flip="none" rotWithShape="1">
          <a:gsLst>
            <a:gs pos="0">
              <a:srgbClr val="92D050">
                <a:shade val="30000"/>
                <a:satMod val="115000"/>
                <a:lumMod val="63000"/>
                <a:lumOff val="37000"/>
              </a:srgbClr>
            </a:gs>
            <a:gs pos="50000">
              <a:srgbClr val="92D050">
                <a:shade val="67500"/>
                <a:satMod val="115000"/>
              </a:srgbClr>
            </a:gs>
            <a:gs pos="100000">
              <a:srgbClr val="92D05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bleibt erhalten</a:t>
          </a:r>
          <a:endParaRPr lang="de-DE" sz="2300" kern="1200" dirty="0">
            <a:latin typeface="Arial" pitchFamily="34" charset="0"/>
            <a:cs typeface="Arial" pitchFamily="34" charset="0"/>
          </a:endParaRPr>
        </a:p>
      </dsp:txBody>
      <dsp:txXfrm rot="10800000">
        <a:off x="0" y="1608815"/>
        <a:ext cx="1980000" cy="965289"/>
      </dsp:txXfrm>
    </dsp:sp>
    <dsp:sp modelId="{5EFD0EA7-2C25-4355-B49A-E0809299D7D6}">
      <dsp:nvSpPr>
        <dsp:cNvPr id="0" name=""/>
        <dsp:cNvSpPr/>
      </dsp:nvSpPr>
      <dsp:spPr>
        <a:xfrm rot="5400000">
          <a:off x="2326473" y="940578"/>
          <a:ext cx="1287052" cy="1980000"/>
        </a:xfrm>
        <a:prstGeom prst="round1Rect">
          <a:avLst/>
        </a:prstGeom>
        <a:gradFill flip="none" rotWithShape="0">
          <a:gsLst>
            <a:gs pos="0">
              <a:srgbClr val="FFC000">
                <a:shade val="30000"/>
                <a:satMod val="115000"/>
                <a:lumMod val="47000"/>
                <a:lumOff val="53000"/>
              </a:srgbClr>
            </a:gs>
            <a:gs pos="50000">
              <a:srgbClr val="FFC000">
                <a:shade val="67500"/>
                <a:satMod val="115000"/>
              </a:srgbClr>
            </a:gs>
            <a:gs pos="100000">
              <a:srgbClr val="FFC00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wird entwertet</a:t>
          </a:r>
          <a:endParaRPr lang="de-DE" sz="2300" kern="1200" dirty="0">
            <a:latin typeface="Arial" pitchFamily="34" charset="0"/>
            <a:cs typeface="Arial" pitchFamily="34" charset="0"/>
          </a:endParaRPr>
        </a:p>
      </dsp:txBody>
      <dsp:txXfrm rot="-5400000">
        <a:off x="1980000" y="1608815"/>
        <a:ext cx="1980000" cy="965289"/>
      </dsp:txXfrm>
    </dsp:sp>
    <dsp:sp modelId="{08067963-274C-4F1F-85FE-42AA6C5E3AF8}">
      <dsp:nvSpPr>
        <dsp:cNvPr id="0" name=""/>
        <dsp:cNvSpPr/>
      </dsp:nvSpPr>
      <dsp:spPr>
        <a:xfrm>
          <a:off x="989950" y="930635"/>
          <a:ext cx="1980099" cy="712834"/>
        </a:xfrm>
        <a:prstGeom prst="roundRect">
          <a:avLst/>
        </a:prstGeom>
        <a:gradFill rotWithShape="0">
          <a:gsLst>
            <a:gs pos="53000">
              <a:schemeClr val="accent5">
                <a:tint val="40000"/>
                <a:hueOff val="0"/>
                <a:satOff val="0"/>
                <a:lumOff val="0"/>
                <a:alphaOff val="0"/>
                <a:shade val="51000"/>
                <a:satMod val="130000"/>
              </a:schemeClr>
            </a:gs>
            <a:gs pos="79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DE" sz="3200" b="1" kern="1200"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Energie</a:t>
          </a:r>
        </a:p>
      </dsp:txBody>
      <dsp:txXfrm>
        <a:off x="1024748" y="965433"/>
        <a:ext cx="1910503" cy="6432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C1FCD-454F-4A37-A9A8-AC5B5C50A1DC}">
      <dsp:nvSpPr>
        <dsp:cNvPr id="0" name=""/>
        <dsp:cNvSpPr/>
      </dsp:nvSpPr>
      <dsp:spPr>
        <a:xfrm rot="16200000">
          <a:off x="346473" y="-346473"/>
          <a:ext cx="1287052" cy="1980000"/>
        </a:xfrm>
        <a:prstGeom prst="round1Rect">
          <a:avLst/>
        </a:prstGeom>
        <a:gradFill flip="none" rotWithShape="0">
          <a:gsLst>
            <a:gs pos="0">
              <a:srgbClr val="0070C0">
                <a:shade val="30000"/>
                <a:satMod val="115000"/>
                <a:lumMod val="50000"/>
                <a:lumOff val="50000"/>
              </a:srgbClr>
            </a:gs>
            <a:gs pos="50000">
              <a:srgbClr val="0070C0">
                <a:shade val="67500"/>
                <a:satMod val="115000"/>
              </a:srgbClr>
            </a:gs>
            <a:gs pos="100000">
              <a:srgbClr val="0070C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wird gespeichert</a:t>
          </a:r>
          <a:endParaRPr lang="de-DE" sz="2300" kern="1200" dirty="0">
            <a:latin typeface="Arial" pitchFamily="34" charset="0"/>
            <a:cs typeface="Arial" pitchFamily="34" charset="0"/>
          </a:endParaRPr>
        </a:p>
      </dsp:txBody>
      <dsp:txXfrm rot="5400000">
        <a:off x="0" y="0"/>
        <a:ext cx="1980000" cy="965289"/>
      </dsp:txXfrm>
    </dsp:sp>
    <dsp:sp modelId="{BA9750FA-C042-4B41-A564-E4D0BE5BBD17}">
      <dsp:nvSpPr>
        <dsp:cNvPr id="0" name=""/>
        <dsp:cNvSpPr/>
      </dsp:nvSpPr>
      <dsp:spPr>
        <a:xfrm>
          <a:off x="1980000" y="0"/>
          <a:ext cx="1980000" cy="1287052"/>
        </a:xfrm>
        <a:prstGeom prst="round1Rect">
          <a:avLst/>
        </a:prstGeom>
        <a:gradFill flip="none" rotWithShape="0">
          <a:gsLst>
            <a:gs pos="0">
              <a:srgbClr val="00B050">
                <a:shade val="30000"/>
                <a:satMod val="115000"/>
                <a:lumMod val="50000"/>
                <a:lumOff val="50000"/>
              </a:srgbClr>
            </a:gs>
            <a:gs pos="50000">
              <a:srgbClr val="00B050">
                <a:shade val="67500"/>
                <a:satMod val="115000"/>
              </a:srgbClr>
            </a:gs>
            <a:gs pos="100000">
              <a:srgbClr val="00B05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wird übertragen</a:t>
          </a:r>
          <a:endParaRPr lang="de-DE" sz="2300" kern="1200" dirty="0">
            <a:latin typeface="Arial" pitchFamily="34" charset="0"/>
            <a:cs typeface="Arial" pitchFamily="34" charset="0"/>
          </a:endParaRPr>
        </a:p>
      </dsp:txBody>
      <dsp:txXfrm>
        <a:off x="1980000" y="0"/>
        <a:ext cx="1980000" cy="965289"/>
      </dsp:txXfrm>
    </dsp:sp>
    <dsp:sp modelId="{3ABAC9D9-DD05-4961-81A9-D69848D718A2}">
      <dsp:nvSpPr>
        <dsp:cNvPr id="0" name=""/>
        <dsp:cNvSpPr/>
      </dsp:nvSpPr>
      <dsp:spPr>
        <a:xfrm rot="10800000">
          <a:off x="0" y="1287052"/>
          <a:ext cx="1980000" cy="1287052"/>
        </a:xfrm>
        <a:prstGeom prst="round1Rect">
          <a:avLst/>
        </a:prstGeom>
        <a:gradFill flip="none" rotWithShape="1">
          <a:gsLst>
            <a:gs pos="0">
              <a:srgbClr val="92D050">
                <a:shade val="30000"/>
                <a:satMod val="115000"/>
                <a:lumMod val="63000"/>
                <a:lumOff val="37000"/>
              </a:srgbClr>
            </a:gs>
            <a:gs pos="50000">
              <a:srgbClr val="92D050">
                <a:shade val="67500"/>
                <a:satMod val="115000"/>
              </a:srgbClr>
            </a:gs>
            <a:gs pos="100000">
              <a:srgbClr val="92D05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bleibt erhalten</a:t>
          </a:r>
          <a:endParaRPr lang="de-DE" sz="2300" kern="1200" dirty="0">
            <a:latin typeface="Arial" pitchFamily="34" charset="0"/>
            <a:cs typeface="Arial" pitchFamily="34" charset="0"/>
          </a:endParaRPr>
        </a:p>
      </dsp:txBody>
      <dsp:txXfrm rot="10800000">
        <a:off x="0" y="1608815"/>
        <a:ext cx="1980000" cy="965289"/>
      </dsp:txXfrm>
    </dsp:sp>
    <dsp:sp modelId="{5EFD0EA7-2C25-4355-B49A-E0809299D7D6}">
      <dsp:nvSpPr>
        <dsp:cNvPr id="0" name=""/>
        <dsp:cNvSpPr/>
      </dsp:nvSpPr>
      <dsp:spPr>
        <a:xfrm rot="5400000">
          <a:off x="2326473" y="940578"/>
          <a:ext cx="1287052" cy="1980000"/>
        </a:xfrm>
        <a:prstGeom prst="round1Rect">
          <a:avLst/>
        </a:prstGeom>
        <a:gradFill flip="none" rotWithShape="0">
          <a:gsLst>
            <a:gs pos="0">
              <a:srgbClr val="FFC000">
                <a:shade val="30000"/>
                <a:satMod val="115000"/>
                <a:lumMod val="47000"/>
                <a:lumOff val="53000"/>
              </a:srgbClr>
            </a:gs>
            <a:gs pos="50000">
              <a:srgbClr val="FFC000">
                <a:shade val="67500"/>
                <a:satMod val="115000"/>
              </a:srgbClr>
            </a:gs>
            <a:gs pos="100000">
              <a:srgbClr val="FFC00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wird entwertet</a:t>
          </a:r>
          <a:endParaRPr lang="de-DE" sz="2300" kern="1200" dirty="0">
            <a:latin typeface="Arial" pitchFamily="34" charset="0"/>
            <a:cs typeface="Arial" pitchFamily="34" charset="0"/>
          </a:endParaRPr>
        </a:p>
      </dsp:txBody>
      <dsp:txXfrm rot="-5400000">
        <a:off x="1980000" y="1608815"/>
        <a:ext cx="1980000" cy="965289"/>
      </dsp:txXfrm>
    </dsp:sp>
    <dsp:sp modelId="{08067963-274C-4F1F-85FE-42AA6C5E3AF8}">
      <dsp:nvSpPr>
        <dsp:cNvPr id="0" name=""/>
        <dsp:cNvSpPr/>
      </dsp:nvSpPr>
      <dsp:spPr>
        <a:xfrm>
          <a:off x="989950" y="930635"/>
          <a:ext cx="1980099" cy="712834"/>
        </a:xfrm>
        <a:prstGeom prst="roundRect">
          <a:avLst/>
        </a:prstGeom>
        <a:gradFill rotWithShape="0">
          <a:gsLst>
            <a:gs pos="53000">
              <a:schemeClr val="accent5">
                <a:tint val="40000"/>
                <a:hueOff val="0"/>
                <a:satOff val="0"/>
                <a:lumOff val="0"/>
                <a:alphaOff val="0"/>
                <a:shade val="51000"/>
                <a:satMod val="130000"/>
              </a:schemeClr>
            </a:gs>
            <a:gs pos="79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DE" sz="3200" b="1" kern="1200"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Energie</a:t>
          </a:r>
        </a:p>
      </dsp:txBody>
      <dsp:txXfrm>
        <a:off x="1024748" y="965433"/>
        <a:ext cx="1910503" cy="6432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C1FCD-454F-4A37-A9A8-AC5B5C50A1DC}">
      <dsp:nvSpPr>
        <dsp:cNvPr id="0" name=""/>
        <dsp:cNvSpPr/>
      </dsp:nvSpPr>
      <dsp:spPr>
        <a:xfrm rot="16200000">
          <a:off x="346473" y="-346473"/>
          <a:ext cx="1287052" cy="1980000"/>
        </a:xfrm>
        <a:prstGeom prst="round1Rect">
          <a:avLst/>
        </a:prstGeom>
        <a:gradFill flip="none" rotWithShape="0">
          <a:gsLst>
            <a:gs pos="0">
              <a:srgbClr val="0070C0">
                <a:shade val="30000"/>
                <a:satMod val="115000"/>
                <a:lumMod val="50000"/>
                <a:lumOff val="50000"/>
              </a:srgbClr>
            </a:gs>
            <a:gs pos="50000">
              <a:srgbClr val="0070C0">
                <a:shade val="67500"/>
                <a:satMod val="115000"/>
              </a:srgbClr>
            </a:gs>
            <a:gs pos="100000">
              <a:srgbClr val="0070C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wird gespeichert</a:t>
          </a:r>
          <a:endParaRPr lang="de-DE" sz="2300" kern="1200" dirty="0">
            <a:latin typeface="Arial" pitchFamily="34" charset="0"/>
            <a:cs typeface="Arial" pitchFamily="34" charset="0"/>
          </a:endParaRPr>
        </a:p>
      </dsp:txBody>
      <dsp:txXfrm rot="5400000">
        <a:off x="0" y="0"/>
        <a:ext cx="1980000" cy="965289"/>
      </dsp:txXfrm>
    </dsp:sp>
    <dsp:sp modelId="{BA9750FA-C042-4B41-A564-E4D0BE5BBD17}">
      <dsp:nvSpPr>
        <dsp:cNvPr id="0" name=""/>
        <dsp:cNvSpPr/>
      </dsp:nvSpPr>
      <dsp:spPr>
        <a:xfrm>
          <a:off x="1980000" y="0"/>
          <a:ext cx="1980000" cy="1287052"/>
        </a:xfrm>
        <a:prstGeom prst="round1Rect">
          <a:avLst/>
        </a:prstGeom>
        <a:gradFill flip="none" rotWithShape="0">
          <a:gsLst>
            <a:gs pos="0">
              <a:srgbClr val="00B050">
                <a:shade val="30000"/>
                <a:satMod val="115000"/>
                <a:lumMod val="50000"/>
                <a:lumOff val="50000"/>
              </a:srgbClr>
            </a:gs>
            <a:gs pos="50000">
              <a:srgbClr val="00B050">
                <a:shade val="67500"/>
                <a:satMod val="115000"/>
              </a:srgbClr>
            </a:gs>
            <a:gs pos="100000">
              <a:srgbClr val="00B05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wird übertragen</a:t>
          </a:r>
          <a:endParaRPr lang="de-DE" sz="2300" kern="1200" dirty="0">
            <a:latin typeface="Arial" pitchFamily="34" charset="0"/>
            <a:cs typeface="Arial" pitchFamily="34" charset="0"/>
          </a:endParaRPr>
        </a:p>
      </dsp:txBody>
      <dsp:txXfrm>
        <a:off x="1980000" y="0"/>
        <a:ext cx="1980000" cy="965289"/>
      </dsp:txXfrm>
    </dsp:sp>
    <dsp:sp modelId="{3ABAC9D9-DD05-4961-81A9-D69848D718A2}">
      <dsp:nvSpPr>
        <dsp:cNvPr id="0" name=""/>
        <dsp:cNvSpPr/>
      </dsp:nvSpPr>
      <dsp:spPr>
        <a:xfrm rot="10800000">
          <a:off x="0" y="1287052"/>
          <a:ext cx="1980000" cy="1287052"/>
        </a:xfrm>
        <a:prstGeom prst="round1Rect">
          <a:avLst/>
        </a:prstGeom>
        <a:gradFill flip="none" rotWithShape="1">
          <a:gsLst>
            <a:gs pos="0">
              <a:srgbClr val="92D050">
                <a:shade val="30000"/>
                <a:satMod val="115000"/>
                <a:lumMod val="63000"/>
                <a:lumOff val="37000"/>
              </a:srgbClr>
            </a:gs>
            <a:gs pos="50000">
              <a:srgbClr val="92D050">
                <a:shade val="67500"/>
                <a:satMod val="115000"/>
              </a:srgbClr>
            </a:gs>
            <a:gs pos="100000">
              <a:srgbClr val="92D05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bleibt erhalten</a:t>
          </a:r>
          <a:endParaRPr lang="de-DE" sz="2300" kern="1200" dirty="0">
            <a:latin typeface="Arial" pitchFamily="34" charset="0"/>
            <a:cs typeface="Arial" pitchFamily="34" charset="0"/>
          </a:endParaRPr>
        </a:p>
      </dsp:txBody>
      <dsp:txXfrm rot="10800000">
        <a:off x="0" y="1608815"/>
        <a:ext cx="1980000" cy="965289"/>
      </dsp:txXfrm>
    </dsp:sp>
    <dsp:sp modelId="{5EFD0EA7-2C25-4355-B49A-E0809299D7D6}">
      <dsp:nvSpPr>
        <dsp:cNvPr id="0" name=""/>
        <dsp:cNvSpPr/>
      </dsp:nvSpPr>
      <dsp:spPr>
        <a:xfrm rot="5400000">
          <a:off x="2326473" y="940578"/>
          <a:ext cx="1287052" cy="1980000"/>
        </a:xfrm>
        <a:prstGeom prst="round1Rect">
          <a:avLst/>
        </a:prstGeom>
        <a:gradFill flip="none" rotWithShape="0">
          <a:gsLst>
            <a:gs pos="0">
              <a:srgbClr val="FFC000">
                <a:shade val="30000"/>
                <a:satMod val="115000"/>
                <a:lumMod val="47000"/>
                <a:lumOff val="53000"/>
              </a:srgbClr>
            </a:gs>
            <a:gs pos="50000">
              <a:srgbClr val="FFC000">
                <a:shade val="67500"/>
                <a:satMod val="115000"/>
              </a:srgbClr>
            </a:gs>
            <a:gs pos="100000">
              <a:srgbClr val="FFC00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wird entwertet</a:t>
          </a:r>
          <a:endParaRPr lang="de-DE" sz="2300" kern="1200" dirty="0">
            <a:latin typeface="Arial" pitchFamily="34" charset="0"/>
            <a:cs typeface="Arial" pitchFamily="34" charset="0"/>
          </a:endParaRPr>
        </a:p>
      </dsp:txBody>
      <dsp:txXfrm rot="-5400000">
        <a:off x="1980000" y="1608815"/>
        <a:ext cx="1980000" cy="965289"/>
      </dsp:txXfrm>
    </dsp:sp>
    <dsp:sp modelId="{08067963-274C-4F1F-85FE-42AA6C5E3AF8}">
      <dsp:nvSpPr>
        <dsp:cNvPr id="0" name=""/>
        <dsp:cNvSpPr/>
      </dsp:nvSpPr>
      <dsp:spPr>
        <a:xfrm>
          <a:off x="989950" y="930635"/>
          <a:ext cx="1980099" cy="712834"/>
        </a:xfrm>
        <a:prstGeom prst="roundRect">
          <a:avLst/>
        </a:prstGeom>
        <a:gradFill rotWithShape="0">
          <a:gsLst>
            <a:gs pos="53000">
              <a:schemeClr val="accent5">
                <a:tint val="40000"/>
                <a:hueOff val="0"/>
                <a:satOff val="0"/>
                <a:lumOff val="0"/>
                <a:alphaOff val="0"/>
                <a:shade val="51000"/>
                <a:satMod val="130000"/>
              </a:schemeClr>
            </a:gs>
            <a:gs pos="79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DE" sz="3200" b="1" kern="1200"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Energie</a:t>
          </a:r>
        </a:p>
      </dsp:txBody>
      <dsp:txXfrm>
        <a:off x="1024748" y="965433"/>
        <a:ext cx="1910503" cy="6432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C1FCD-454F-4A37-A9A8-AC5B5C50A1DC}">
      <dsp:nvSpPr>
        <dsp:cNvPr id="0" name=""/>
        <dsp:cNvSpPr/>
      </dsp:nvSpPr>
      <dsp:spPr>
        <a:xfrm rot="16200000">
          <a:off x="346473" y="-346473"/>
          <a:ext cx="1287052" cy="1980000"/>
        </a:xfrm>
        <a:prstGeom prst="round1Rect">
          <a:avLst/>
        </a:prstGeom>
        <a:gradFill flip="none" rotWithShape="0">
          <a:gsLst>
            <a:gs pos="0">
              <a:srgbClr val="0070C0">
                <a:shade val="30000"/>
                <a:satMod val="115000"/>
                <a:lumMod val="50000"/>
                <a:lumOff val="50000"/>
              </a:srgbClr>
            </a:gs>
            <a:gs pos="50000">
              <a:srgbClr val="0070C0">
                <a:shade val="67500"/>
                <a:satMod val="115000"/>
              </a:srgbClr>
            </a:gs>
            <a:gs pos="100000">
              <a:srgbClr val="0070C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wird gespeichert</a:t>
          </a:r>
          <a:endParaRPr lang="de-DE" sz="2300" kern="1200" dirty="0">
            <a:latin typeface="Arial" pitchFamily="34" charset="0"/>
            <a:cs typeface="Arial" pitchFamily="34" charset="0"/>
          </a:endParaRPr>
        </a:p>
      </dsp:txBody>
      <dsp:txXfrm rot="5400000">
        <a:off x="0" y="0"/>
        <a:ext cx="1980000" cy="965289"/>
      </dsp:txXfrm>
    </dsp:sp>
    <dsp:sp modelId="{BA9750FA-C042-4B41-A564-E4D0BE5BBD17}">
      <dsp:nvSpPr>
        <dsp:cNvPr id="0" name=""/>
        <dsp:cNvSpPr/>
      </dsp:nvSpPr>
      <dsp:spPr>
        <a:xfrm>
          <a:off x="1980000" y="0"/>
          <a:ext cx="1980000" cy="1287052"/>
        </a:xfrm>
        <a:prstGeom prst="round1Rect">
          <a:avLst/>
        </a:prstGeom>
        <a:gradFill flip="none" rotWithShape="0">
          <a:gsLst>
            <a:gs pos="0">
              <a:srgbClr val="00B050">
                <a:shade val="30000"/>
                <a:satMod val="115000"/>
                <a:lumMod val="50000"/>
                <a:lumOff val="50000"/>
              </a:srgbClr>
            </a:gs>
            <a:gs pos="50000">
              <a:srgbClr val="00B050">
                <a:shade val="67500"/>
                <a:satMod val="115000"/>
              </a:srgbClr>
            </a:gs>
            <a:gs pos="100000">
              <a:srgbClr val="00B05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wird übertragen</a:t>
          </a:r>
          <a:endParaRPr lang="de-DE" sz="2300" kern="1200" dirty="0">
            <a:latin typeface="Arial" pitchFamily="34" charset="0"/>
            <a:cs typeface="Arial" pitchFamily="34" charset="0"/>
          </a:endParaRPr>
        </a:p>
      </dsp:txBody>
      <dsp:txXfrm>
        <a:off x="1980000" y="0"/>
        <a:ext cx="1980000" cy="965289"/>
      </dsp:txXfrm>
    </dsp:sp>
    <dsp:sp modelId="{3ABAC9D9-DD05-4961-81A9-D69848D718A2}">
      <dsp:nvSpPr>
        <dsp:cNvPr id="0" name=""/>
        <dsp:cNvSpPr/>
      </dsp:nvSpPr>
      <dsp:spPr>
        <a:xfrm rot="10800000">
          <a:off x="0" y="1287052"/>
          <a:ext cx="1980000" cy="1287052"/>
        </a:xfrm>
        <a:prstGeom prst="round1Rect">
          <a:avLst/>
        </a:prstGeom>
        <a:gradFill flip="none" rotWithShape="1">
          <a:gsLst>
            <a:gs pos="0">
              <a:srgbClr val="92D050">
                <a:shade val="30000"/>
                <a:satMod val="115000"/>
                <a:lumMod val="63000"/>
                <a:lumOff val="37000"/>
              </a:srgbClr>
            </a:gs>
            <a:gs pos="50000">
              <a:srgbClr val="92D050">
                <a:shade val="67500"/>
                <a:satMod val="115000"/>
              </a:srgbClr>
            </a:gs>
            <a:gs pos="100000">
              <a:srgbClr val="92D05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bleibt erhalten</a:t>
          </a:r>
          <a:endParaRPr lang="de-DE" sz="2300" kern="1200" dirty="0">
            <a:latin typeface="Arial" pitchFamily="34" charset="0"/>
            <a:cs typeface="Arial" pitchFamily="34" charset="0"/>
          </a:endParaRPr>
        </a:p>
      </dsp:txBody>
      <dsp:txXfrm rot="10800000">
        <a:off x="0" y="1608815"/>
        <a:ext cx="1980000" cy="965289"/>
      </dsp:txXfrm>
    </dsp:sp>
    <dsp:sp modelId="{5EFD0EA7-2C25-4355-B49A-E0809299D7D6}">
      <dsp:nvSpPr>
        <dsp:cNvPr id="0" name=""/>
        <dsp:cNvSpPr/>
      </dsp:nvSpPr>
      <dsp:spPr>
        <a:xfrm rot="5400000">
          <a:off x="2326473" y="940578"/>
          <a:ext cx="1287052" cy="1980000"/>
        </a:xfrm>
        <a:prstGeom prst="round1Rect">
          <a:avLst/>
        </a:prstGeom>
        <a:gradFill flip="none" rotWithShape="0">
          <a:gsLst>
            <a:gs pos="0">
              <a:srgbClr val="FFC000">
                <a:shade val="30000"/>
                <a:satMod val="115000"/>
                <a:lumMod val="47000"/>
                <a:lumOff val="53000"/>
              </a:srgbClr>
            </a:gs>
            <a:gs pos="50000">
              <a:srgbClr val="FFC000">
                <a:shade val="67500"/>
                <a:satMod val="115000"/>
              </a:srgbClr>
            </a:gs>
            <a:gs pos="100000">
              <a:srgbClr val="FFC00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wird entwertet</a:t>
          </a:r>
          <a:endParaRPr lang="de-DE" sz="2300" kern="1200" dirty="0">
            <a:latin typeface="Arial" pitchFamily="34" charset="0"/>
            <a:cs typeface="Arial" pitchFamily="34" charset="0"/>
          </a:endParaRPr>
        </a:p>
      </dsp:txBody>
      <dsp:txXfrm rot="-5400000">
        <a:off x="1980000" y="1608815"/>
        <a:ext cx="1980000" cy="965289"/>
      </dsp:txXfrm>
    </dsp:sp>
    <dsp:sp modelId="{08067963-274C-4F1F-85FE-42AA6C5E3AF8}">
      <dsp:nvSpPr>
        <dsp:cNvPr id="0" name=""/>
        <dsp:cNvSpPr/>
      </dsp:nvSpPr>
      <dsp:spPr>
        <a:xfrm>
          <a:off x="989950" y="930635"/>
          <a:ext cx="1980099" cy="712834"/>
        </a:xfrm>
        <a:prstGeom prst="roundRect">
          <a:avLst/>
        </a:prstGeom>
        <a:gradFill rotWithShape="0">
          <a:gsLst>
            <a:gs pos="53000">
              <a:schemeClr val="accent5">
                <a:tint val="40000"/>
                <a:hueOff val="0"/>
                <a:satOff val="0"/>
                <a:lumOff val="0"/>
                <a:alphaOff val="0"/>
                <a:shade val="51000"/>
                <a:satMod val="130000"/>
              </a:schemeClr>
            </a:gs>
            <a:gs pos="79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DE" sz="3200" b="1" kern="1200"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Energie</a:t>
          </a:r>
        </a:p>
      </dsp:txBody>
      <dsp:txXfrm>
        <a:off x="1024748" y="965433"/>
        <a:ext cx="1910503" cy="6432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C1FCD-454F-4A37-A9A8-AC5B5C50A1DC}">
      <dsp:nvSpPr>
        <dsp:cNvPr id="0" name=""/>
        <dsp:cNvSpPr/>
      </dsp:nvSpPr>
      <dsp:spPr>
        <a:xfrm rot="16200000">
          <a:off x="346473" y="-346473"/>
          <a:ext cx="1287052" cy="1980000"/>
        </a:xfrm>
        <a:prstGeom prst="round1Rect">
          <a:avLst/>
        </a:prstGeom>
        <a:gradFill flip="none" rotWithShape="0">
          <a:gsLst>
            <a:gs pos="0">
              <a:srgbClr val="0070C0">
                <a:shade val="30000"/>
                <a:satMod val="115000"/>
                <a:lumMod val="50000"/>
                <a:lumOff val="50000"/>
              </a:srgbClr>
            </a:gs>
            <a:gs pos="50000">
              <a:srgbClr val="0070C0">
                <a:shade val="67500"/>
                <a:satMod val="115000"/>
              </a:srgbClr>
            </a:gs>
            <a:gs pos="100000">
              <a:srgbClr val="0070C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wird gespeichert</a:t>
          </a:r>
          <a:endParaRPr lang="de-DE" sz="2300" kern="1200" dirty="0">
            <a:latin typeface="Arial" pitchFamily="34" charset="0"/>
            <a:cs typeface="Arial" pitchFamily="34" charset="0"/>
          </a:endParaRPr>
        </a:p>
      </dsp:txBody>
      <dsp:txXfrm rot="5400000">
        <a:off x="0" y="0"/>
        <a:ext cx="1980000" cy="965289"/>
      </dsp:txXfrm>
    </dsp:sp>
    <dsp:sp modelId="{BA9750FA-C042-4B41-A564-E4D0BE5BBD17}">
      <dsp:nvSpPr>
        <dsp:cNvPr id="0" name=""/>
        <dsp:cNvSpPr/>
      </dsp:nvSpPr>
      <dsp:spPr>
        <a:xfrm>
          <a:off x="1980000" y="0"/>
          <a:ext cx="1980000" cy="1287052"/>
        </a:xfrm>
        <a:prstGeom prst="round1Rect">
          <a:avLst/>
        </a:prstGeom>
        <a:gradFill flip="none" rotWithShape="0">
          <a:gsLst>
            <a:gs pos="0">
              <a:srgbClr val="00B050">
                <a:shade val="30000"/>
                <a:satMod val="115000"/>
                <a:lumMod val="50000"/>
                <a:lumOff val="50000"/>
              </a:srgbClr>
            </a:gs>
            <a:gs pos="50000">
              <a:srgbClr val="00B050">
                <a:shade val="67500"/>
                <a:satMod val="115000"/>
              </a:srgbClr>
            </a:gs>
            <a:gs pos="100000">
              <a:srgbClr val="00B05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wird übertragen</a:t>
          </a:r>
          <a:endParaRPr lang="de-DE" sz="2300" kern="1200" dirty="0">
            <a:latin typeface="Arial" pitchFamily="34" charset="0"/>
            <a:cs typeface="Arial" pitchFamily="34" charset="0"/>
          </a:endParaRPr>
        </a:p>
      </dsp:txBody>
      <dsp:txXfrm>
        <a:off x="1980000" y="0"/>
        <a:ext cx="1980000" cy="965289"/>
      </dsp:txXfrm>
    </dsp:sp>
    <dsp:sp modelId="{3ABAC9D9-DD05-4961-81A9-D69848D718A2}">
      <dsp:nvSpPr>
        <dsp:cNvPr id="0" name=""/>
        <dsp:cNvSpPr/>
      </dsp:nvSpPr>
      <dsp:spPr>
        <a:xfrm rot="10800000">
          <a:off x="0" y="1287052"/>
          <a:ext cx="1980000" cy="1287052"/>
        </a:xfrm>
        <a:prstGeom prst="round1Rect">
          <a:avLst/>
        </a:prstGeom>
        <a:gradFill flip="none" rotWithShape="1">
          <a:gsLst>
            <a:gs pos="0">
              <a:srgbClr val="92D050">
                <a:shade val="30000"/>
                <a:satMod val="115000"/>
                <a:lumMod val="63000"/>
                <a:lumOff val="37000"/>
              </a:srgbClr>
            </a:gs>
            <a:gs pos="50000">
              <a:srgbClr val="92D050">
                <a:shade val="67500"/>
                <a:satMod val="115000"/>
              </a:srgbClr>
            </a:gs>
            <a:gs pos="100000">
              <a:srgbClr val="92D05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bleibt erhalten</a:t>
          </a:r>
          <a:endParaRPr lang="de-DE" sz="2300" kern="1200" dirty="0">
            <a:latin typeface="Arial" pitchFamily="34" charset="0"/>
            <a:cs typeface="Arial" pitchFamily="34" charset="0"/>
          </a:endParaRPr>
        </a:p>
      </dsp:txBody>
      <dsp:txXfrm rot="10800000">
        <a:off x="0" y="1608815"/>
        <a:ext cx="1980000" cy="965289"/>
      </dsp:txXfrm>
    </dsp:sp>
    <dsp:sp modelId="{5EFD0EA7-2C25-4355-B49A-E0809299D7D6}">
      <dsp:nvSpPr>
        <dsp:cNvPr id="0" name=""/>
        <dsp:cNvSpPr/>
      </dsp:nvSpPr>
      <dsp:spPr>
        <a:xfrm rot="5400000">
          <a:off x="2326473" y="940578"/>
          <a:ext cx="1287052" cy="1980000"/>
        </a:xfrm>
        <a:prstGeom prst="round1Rect">
          <a:avLst/>
        </a:prstGeom>
        <a:gradFill flip="none" rotWithShape="0">
          <a:gsLst>
            <a:gs pos="0">
              <a:srgbClr val="FFC000">
                <a:shade val="30000"/>
                <a:satMod val="115000"/>
                <a:lumMod val="47000"/>
                <a:lumOff val="53000"/>
              </a:srgbClr>
            </a:gs>
            <a:gs pos="50000">
              <a:srgbClr val="FFC000">
                <a:shade val="67500"/>
                <a:satMod val="115000"/>
              </a:srgbClr>
            </a:gs>
            <a:gs pos="100000">
              <a:srgbClr val="FFC00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wird entwertet</a:t>
          </a:r>
          <a:endParaRPr lang="de-DE" sz="2300" kern="1200" dirty="0">
            <a:latin typeface="Arial" pitchFamily="34" charset="0"/>
            <a:cs typeface="Arial" pitchFamily="34" charset="0"/>
          </a:endParaRPr>
        </a:p>
      </dsp:txBody>
      <dsp:txXfrm rot="-5400000">
        <a:off x="1980000" y="1608815"/>
        <a:ext cx="1980000" cy="965289"/>
      </dsp:txXfrm>
    </dsp:sp>
    <dsp:sp modelId="{08067963-274C-4F1F-85FE-42AA6C5E3AF8}">
      <dsp:nvSpPr>
        <dsp:cNvPr id="0" name=""/>
        <dsp:cNvSpPr/>
      </dsp:nvSpPr>
      <dsp:spPr>
        <a:xfrm>
          <a:off x="989950" y="930635"/>
          <a:ext cx="1980099" cy="712834"/>
        </a:xfrm>
        <a:prstGeom prst="roundRect">
          <a:avLst/>
        </a:prstGeom>
        <a:gradFill rotWithShape="0">
          <a:gsLst>
            <a:gs pos="53000">
              <a:schemeClr val="accent5">
                <a:tint val="40000"/>
                <a:hueOff val="0"/>
                <a:satOff val="0"/>
                <a:lumOff val="0"/>
                <a:alphaOff val="0"/>
                <a:shade val="51000"/>
                <a:satMod val="130000"/>
              </a:schemeClr>
            </a:gs>
            <a:gs pos="79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DE" sz="3200" b="1" kern="1200"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Energie</a:t>
          </a:r>
        </a:p>
      </dsp:txBody>
      <dsp:txXfrm>
        <a:off x="1024748" y="965433"/>
        <a:ext cx="1910503" cy="6432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C1FCD-454F-4A37-A9A8-AC5B5C50A1DC}">
      <dsp:nvSpPr>
        <dsp:cNvPr id="0" name=""/>
        <dsp:cNvSpPr/>
      </dsp:nvSpPr>
      <dsp:spPr>
        <a:xfrm rot="16200000">
          <a:off x="346473" y="-346473"/>
          <a:ext cx="1287052" cy="1980000"/>
        </a:xfrm>
        <a:prstGeom prst="round1Rect">
          <a:avLst/>
        </a:prstGeom>
        <a:gradFill flip="none" rotWithShape="0">
          <a:gsLst>
            <a:gs pos="0">
              <a:srgbClr val="0070C0">
                <a:shade val="30000"/>
                <a:satMod val="115000"/>
                <a:lumMod val="50000"/>
                <a:lumOff val="50000"/>
              </a:srgbClr>
            </a:gs>
            <a:gs pos="50000">
              <a:srgbClr val="0070C0">
                <a:shade val="67500"/>
                <a:satMod val="115000"/>
              </a:srgbClr>
            </a:gs>
            <a:gs pos="100000">
              <a:srgbClr val="0070C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wird gespeichert</a:t>
          </a:r>
          <a:endParaRPr lang="de-DE" sz="2300" kern="1200" dirty="0">
            <a:latin typeface="Arial" pitchFamily="34" charset="0"/>
            <a:cs typeface="Arial" pitchFamily="34" charset="0"/>
          </a:endParaRPr>
        </a:p>
      </dsp:txBody>
      <dsp:txXfrm rot="5400000">
        <a:off x="0" y="0"/>
        <a:ext cx="1980000" cy="965289"/>
      </dsp:txXfrm>
    </dsp:sp>
    <dsp:sp modelId="{BA9750FA-C042-4B41-A564-E4D0BE5BBD17}">
      <dsp:nvSpPr>
        <dsp:cNvPr id="0" name=""/>
        <dsp:cNvSpPr/>
      </dsp:nvSpPr>
      <dsp:spPr>
        <a:xfrm>
          <a:off x="1980000" y="0"/>
          <a:ext cx="1980000" cy="1287052"/>
        </a:xfrm>
        <a:prstGeom prst="round1Rect">
          <a:avLst/>
        </a:prstGeom>
        <a:gradFill flip="none" rotWithShape="0">
          <a:gsLst>
            <a:gs pos="0">
              <a:srgbClr val="00B050">
                <a:shade val="30000"/>
                <a:satMod val="115000"/>
                <a:lumMod val="50000"/>
                <a:lumOff val="50000"/>
              </a:srgbClr>
            </a:gs>
            <a:gs pos="50000">
              <a:srgbClr val="00B050">
                <a:shade val="67500"/>
                <a:satMod val="115000"/>
              </a:srgbClr>
            </a:gs>
            <a:gs pos="100000">
              <a:srgbClr val="00B05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wird übertragen</a:t>
          </a:r>
          <a:endParaRPr lang="de-DE" sz="2300" kern="1200" dirty="0">
            <a:latin typeface="Arial" pitchFamily="34" charset="0"/>
            <a:cs typeface="Arial" pitchFamily="34" charset="0"/>
          </a:endParaRPr>
        </a:p>
      </dsp:txBody>
      <dsp:txXfrm>
        <a:off x="1980000" y="0"/>
        <a:ext cx="1980000" cy="965289"/>
      </dsp:txXfrm>
    </dsp:sp>
    <dsp:sp modelId="{3ABAC9D9-DD05-4961-81A9-D69848D718A2}">
      <dsp:nvSpPr>
        <dsp:cNvPr id="0" name=""/>
        <dsp:cNvSpPr/>
      </dsp:nvSpPr>
      <dsp:spPr>
        <a:xfrm rot="10800000">
          <a:off x="0" y="1287052"/>
          <a:ext cx="1980000" cy="1287052"/>
        </a:xfrm>
        <a:prstGeom prst="round1Rect">
          <a:avLst/>
        </a:prstGeom>
        <a:gradFill flip="none" rotWithShape="1">
          <a:gsLst>
            <a:gs pos="0">
              <a:srgbClr val="92D050">
                <a:shade val="30000"/>
                <a:satMod val="115000"/>
                <a:lumMod val="63000"/>
                <a:lumOff val="37000"/>
              </a:srgbClr>
            </a:gs>
            <a:gs pos="50000">
              <a:srgbClr val="92D050">
                <a:shade val="67500"/>
                <a:satMod val="115000"/>
              </a:srgbClr>
            </a:gs>
            <a:gs pos="100000">
              <a:srgbClr val="92D05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bleibt erhalten</a:t>
          </a:r>
          <a:endParaRPr lang="de-DE" sz="2300" kern="1200" dirty="0">
            <a:latin typeface="Arial" pitchFamily="34" charset="0"/>
            <a:cs typeface="Arial" pitchFamily="34" charset="0"/>
          </a:endParaRPr>
        </a:p>
      </dsp:txBody>
      <dsp:txXfrm rot="10800000">
        <a:off x="0" y="1608815"/>
        <a:ext cx="1980000" cy="965289"/>
      </dsp:txXfrm>
    </dsp:sp>
    <dsp:sp modelId="{5EFD0EA7-2C25-4355-B49A-E0809299D7D6}">
      <dsp:nvSpPr>
        <dsp:cNvPr id="0" name=""/>
        <dsp:cNvSpPr/>
      </dsp:nvSpPr>
      <dsp:spPr>
        <a:xfrm rot="5400000">
          <a:off x="2326473" y="940578"/>
          <a:ext cx="1287052" cy="1980000"/>
        </a:xfrm>
        <a:prstGeom prst="round1Rect">
          <a:avLst/>
        </a:prstGeom>
        <a:gradFill flip="none" rotWithShape="0">
          <a:gsLst>
            <a:gs pos="0">
              <a:srgbClr val="FFC000">
                <a:shade val="30000"/>
                <a:satMod val="115000"/>
                <a:lumMod val="47000"/>
                <a:lumOff val="53000"/>
              </a:srgbClr>
            </a:gs>
            <a:gs pos="50000">
              <a:srgbClr val="FFC000">
                <a:shade val="67500"/>
                <a:satMod val="115000"/>
              </a:srgbClr>
            </a:gs>
            <a:gs pos="100000">
              <a:srgbClr val="FFC000">
                <a:shade val="100000"/>
                <a:satMod val="115000"/>
              </a:srgb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wird entwertet</a:t>
          </a:r>
          <a:endParaRPr lang="de-DE" sz="2300" kern="1200" dirty="0">
            <a:latin typeface="Arial" pitchFamily="34" charset="0"/>
            <a:cs typeface="Arial" pitchFamily="34" charset="0"/>
          </a:endParaRPr>
        </a:p>
      </dsp:txBody>
      <dsp:txXfrm rot="-5400000">
        <a:off x="1980000" y="1608815"/>
        <a:ext cx="1980000" cy="965289"/>
      </dsp:txXfrm>
    </dsp:sp>
    <dsp:sp modelId="{08067963-274C-4F1F-85FE-42AA6C5E3AF8}">
      <dsp:nvSpPr>
        <dsp:cNvPr id="0" name=""/>
        <dsp:cNvSpPr/>
      </dsp:nvSpPr>
      <dsp:spPr>
        <a:xfrm>
          <a:off x="989950" y="930635"/>
          <a:ext cx="1980099" cy="712834"/>
        </a:xfrm>
        <a:prstGeom prst="roundRect">
          <a:avLst/>
        </a:prstGeom>
        <a:gradFill rotWithShape="0">
          <a:gsLst>
            <a:gs pos="53000">
              <a:schemeClr val="accent5">
                <a:tint val="40000"/>
                <a:hueOff val="0"/>
                <a:satOff val="0"/>
                <a:lumOff val="0"/>
                <a:alphaOff val="0"/>
                <a:shade val="51000"/>
                <a:satMod val="130000"/>
              </a:schemeClr>
            </a:gs>
            <a:gs pos="79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DE" sz="3200" b="1" kern="1200"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Energie</a:t>
          </a:r>
        </a:p>
      </dsp:txBody>
      <dsp:txXfrm>
        <a:off x="1024748" y="965433"/>
        <a:ext cx="1910503" cy="64323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4436114" cy="355363"/>
          </a:xfrm>
          <a:prstGeom prst="rect">
            <a:avLst/>
          </a:prstGeom>
        </p:spPr>
        <p:txBody>
          <a:bodyPr vert="horz" lIns="94768" tIns="47384" rIns="94768" bIns="47384" rtlCol="0"/>
          <a:lstStyle>
            <a:lvl1pPr algn="l">
              <a:defRPr sz="1200"/>
            </a:lvl1pPr>
          </a:lstStyle>
          <a:p>
            <a:r>
              <a:rPr lang="de-DE" smtClean="0"/>
              <a:t>Praktikum</a:t>
            </a:r>
            <a:endParaRPr lang="de-DE"/>
          </a:p>
        </p:txBody>
      </p:sp>
      <p:sp>
        <p:nvSpPr>
          <p:cNvPr id="3" name="Datumsplatzhalter 2"/>
          <p:cNvSpPr>
            <a:spLocks noGrp="1"/>
          </p:cNvSpPr>
          <p:nvPr>
            <p:ph type="dt" sz="quarter" idx="1"/>
          </p:nvPr>
        </p:nvSpPr>
        <p:spPr>
          <a:xfrm>
            <a:off x="5796110" y="1"/>
            <a:ext cx="4436114" cy="355363"/>
          </a:xfrm>
          <a:prstGeom prst="rect">
            <a:avLst/>
          </a:prstGeom>
        </p:spPr>
        <p:txBody>
          <a:bodyPr vert="horz" lIns="94768" tIns="47384" rIns="94768" bIns="47384" rtlCol="0"/>
          <a:lstStyle>
            <a:lvl1pPr algn="r">
              <a:defRPr sz="1200"/>
            </a:lvl1pPr>
          </a:lstStyle>
          <a:p>
            <a:r>
              <a:rPr lang="de-DE" smtClean="0"/>
              <a:t>02.02.2016</a:t>
            </a:r>
            <a:endParaRPr lang="de-DE"/>
          </a:p>
        </p:txBody>
      </p:sp>
      <p:sp>
        <p:nvSpPr>
          <p:cNvPr id="4" name="Fußzeilenplatzhalter 3"/>
          <p:cNvSpPr>
            <a:spLocks noGrp="1"/>
          </p:cNvSpPr>
          <p:nvPr>
            <p:ph type="ftr" sz="quarter" idx="2"/>
          </p:nvPr>
        </p:nvSpPr>
        <p:spPr>
          <a:xfrm>
            <a:off x="1" y="6742803"/>
            <a:ext cx="4436114" cy="355362"/>
          </a:xfrm>
          <a:prstGeom prst="rect">
            <a:avLst/>
          </a:prstGeom>
        </p:spPr>
        <p:txBody>
          <a:bodyPr vert="horz" lIns="94768" tIns="47384" rIns="94768" bIns="47384" rtlCol="0" anchor="b"/>
          <a:lstStyle>
            <a:lvl1pPr algn="l">
              <a:defRPr sz="1200"/>
            </a:lvl1pPr>
          </a:lstStyle>
          <a:p>
            <a:r>
              <a:rPr lang="de-DE" smtClean="0"/>
              <a:t>C.-J. Pardall / C.J. Popp</a:t>
            </a:r>
            <a:endParaRPr lang="de-DE"/>
          </a:p>
        </p:txBody>
      </p:sp>
      <p:sp>
        <p:nvSpPr>
          <p:cNvPr id="5" name="Foliennummernplatzhalter 4"/>
          <p:cNvSpPr>
            <a:spLocks noGrp="1"/>
          </p:cNvSpPr>
          <p:nvPr>
            <p:ph type="sldNum" sz="quarter" idx="3"/>
          </p:nvPr>
        </p:nvSpPr>
        <p:spPr>
          <a:xfrm>
            <a:off x="5796110" y="6742803"/>
            <a:ext cx="4436114" cy="355362"/>
          </a:xfrm>
          <a:prstGeom prst="rect">
            <a:avLst/>
          </a:prstGeom>
        </p:spPr>
        <p:txBody>
          <a:bodyPr vert="horz" lIns="94768" tIns="47384" rIns="94768" bIns="47384" rtlCol="0" anchor="b"/>
          <a:lstStyle>
            <a:lvl1pPr algn="r">
              <a:defRPr sz="1200"/>
            </a:lvl1pPr>
          </a:lstStyle>
          <a:p>
            <a:fld id="{21B95321-E6D7-4026-B4C3-8AA02FA39F6A}" type="slidenum">
              <a:rPr lang="de-DE" smtClean="0"/>
              <a:t>‹Nr.›</a:t>
            </a:fld>
            <a:endParaRPr lang="de-DE"/>
          </a:p>
        </p:txBody>
      </p:sp>
    </p:spTree>
    <p:extLst>
      <p:ext uri="{BB962C8B-B14F-4D97-AF65-F5344CB8AC3E}">
        <p14:creationId xmlns:p14="http://schemas.microsoft.com/office/powerpoint/2010/main" val="269944424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4434999" cy="354965"/>
          </a:xfrm>
          <a:prstGeom prst="rect">
            <a:avLst/>
          </a:prstGeom>
        </p:spPr>
        <p:txBody>
          <a:bodyPr vert="horz" lIns="94768" tIns="47384" rIns="94768" bIns="47384" rtlCol="0"/>
          <a:lstStyle>
            <a:lvl1pPr algn="l">
              <a:defRPr sz="1200"/>
            </a:lvl1pPr>
          </a:lstStyle>
          <a:p>
            <a:r>
              <a:rPr lang="de-DE" smtClean="0"/>
              <a:t>Praktikum</a:t>
            </a:r>
            <a:endParaRPr lang="de-DE"/>
          </a:p>
        </p:txBody>
      </p:sp>
      <p:sp>
        <p:nvSpPr>
          <p:cNvPr id="3" name="Datumsplatzhalter 2"/>
          <p:cNvSpPr>
            <a:spLocks noGrp="1"/>
          </p:cNvSpPr>
          <p:nvPr>
            <p:ph type="dt" idx="1"/>
          </p:nvPr>
        </p:nvSpPr>
        <p:spPr>
          <a:xfrm>
            <a:off x="5797247" y="0"/>
            <a:ext cx="4434999" cy="354965"/>
          </a:xfrm>
          <a:prstGeom prst="rect">
            <a:avLst/>
          </a:prstGeom>
        </p:spPr>
        <p:txBody>
          <a:bodyPr vert="horz" lIns="94768" tIns="47384" rIns="94768" bIns="47384" rtlCol="0"/>
          <a:lstStyle>
            <a:lvl1pPr algn="r">
              <a:defRPr sz="1200"/>
            </a:lvl1pPr>
          </a:lstStyle>
          <a:p>
            <a:r>
              <a:rPr lang="de-DE" smtClean="0"/>
              <a:t>02.02.2016</a:t>
            </a:r>
            <a:endParaRPr lang="de-DE"/>
          </a:p>
        </p:txBody>
      </p:sp>
      <p:sp>
        <p:nvSpPr>
          <p:cNvPr id="4" name="Folienbildplatzhalter 3"/>
          <p:cNvSpPr>
            <a:spLocks noGrp="1" noRot="1" noChangeAspect="1"/>
          </p:cNvSpPr>
          <p:nvPr>
            <p:ph type="sldImg" idx="2"/>
          </p:nvPr>
        </p:nvSpPr>
        <p:spPr>
          <a:xfrm>
            <a:off x="3341688" y="531813"/>
            <a:ext cx="3551237" cy="2663825"/>
          </a:xfrm>
          <a:prstGeom prst="rect">
            <a:avLst/>
          </a:prstGeom>
          <a:noFill/>
          <a:ln w="12700">
            <a:solidFill>
              <a:prstClr val="black"/>
            </a:solidFill>
          </a:ln>
        </p:spPr>
        <p:txBody>
          <a:bodyPr vert="horz" lIns="94768" tIns="47384" rIns="94768" bIns="47384" rtlCol="0" anchor="ctr"/>
          <a:lstStyle/>
          <a:p>
            <a:endParaRPr lang="de-DE"/>
          </a:p>
        </p:txBody>
      </p:sp>
      <p:sp>
        <p:nvSpPr>
          <p:cNvPr id="5" name="Notizenplatzhalter 4"/>
          <p:cNvSpPr>
            <a:spLocks noGrp="1"/>
          </p:cNvSpPr>
          <p:nvPr>
            <p:ph type="body" sz="quarter" idx="3"/>
          </p:nvPr>
        </p:nvSpPr>
        <p:spPr>
          <a:xfrm>
            <a:off x="1023463" y="3372168"/>
            <a:ext cx="8187690" cy="3194685"/>
          </a:xfrm>
          <a:prstGeom prst="rect">
            <a:avLst/>
          </a:prstGeom>
        </p:spPr>
        <p:txBody>
          <a:bodyPr vert="horz" lIns="94768" tIns="47384" rIns="94768" bIns="4738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6743103"/>
            <a:ext cx="4434999" cy="354965"/>
          </a:xfrm>
          <a:prstGeom prst="rect">
            <a:avLst/>
          </a:prstGeom>
        </p:spPr>
        <p:txBody>
          <a:bodyPr vert="horz" lIns="94768" tIns="47384" rIns="94768" bIns="47384" rtlCol="0" anchor="b"/>
          <a:lstStyle>
            <a:lvl1pPr algn="l">
              <a:defRPr sz="1200"/>
            </a:lvl1pPr>
          </a:lstStyle>
          <a:p>
            <a:r>
              <a:rPr lang="de-DE" smtClean="0"/>
              <a:t>C.-J. Pardall / C.J. Popp</a:t>
            </a:r>
            <a:endParaRPr lang="de-DE"/>
          </a:p>
        </p:txBody>
      </p:sp>
      <p:sp>
        <p:nvSpPr>
          <p:cNvPr id="7" name="Foliennummernplatzhalter 6"/>
          <p:cNvSpPr>
            <a:spLocks noGrp="1"/>
          </p:cNvSpPr>
          <p:nvPr>
            <p:ph type="sldNum" sz="quarter" idx="5"/>
          </p:nvPr>
        </p:nvSpPr>
        <p:spPr>
          <a:xfrm>
            <a:off x="5797247" y="6743103"/>
            <a:ext cx="4434999" cy="354965"/>
          </a:xfrm>
          <a:prstGeom prst="rect">
            <a:avLst/>
          </a:prstGeom>
        </p:spPr>
        <p:txBody>
          <a:bodyPr vert="horz" lIns="94768" tIns="47384" rIns="94768" bIns="47384" rtlCol="0" anchor="b"/>
          <a:lstStyle>
            <a:lvl1pPr algn="r">
              <a:defRPr sz="1200"/>
            </a:lvl1pPr>
          </a:lstStyle>
          <a:p>
            <a:fld id="{6C11D2F7-29C4-440C-B6DD-2D0777AA65CA}" type="slidenum">
              <a:rPr lang="de-DE" smtClean="0"/>
              <a:t>‹Nr.›</a:t>
            </a:fld>
            <a:endParaRPr lang="de-DE"/>
          </a:p>
        </p:txBody>
      </p:sp>
    </p:spTree>
    <p:extLst>
      <p:ext uri="{BB962C8B-B14F-4D97-AF65-F5344CB8AC3E}">
        <p14:creationId xmlns:p14="http://schemas.microsoft.com/office/powerpoint/2010/main" val="877944879"/>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Vorschlag</a:t>
            </a:r>
            <a:r>
              <a:rPr lang="de-DE" baseline="0" dirty="0" smtClean="0"/>
              <a:t> für einen „</a:t>
            </a:r>
            <a:r>
              <a:rPr lang="de-DE" baseline="0" dirty="0" err="1" smtClean="0"/>
              <a:t>Energizer</a:t>
            </a:r>
            <a:r>
              <a:rPr lang="de-DE" baseline="0" dirty="0" smtClean="0"/>
              <a:t>“ zu Einstieg, orientiert an der Einstiegs-HA</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2</a:t>
            </a:fld>
            <a:endParaRPr lang="de-DE"/>
          </a:p>
        </p:txBody>
      </p:sp>
    </p:spTree>
    <p:extLst>
      <p:ext uri="{BB962C8B-B14F-4D97-AF65-F5344CB8AC3E}">
        <p14:creationId xmlns:p14="http://schemas.microsoft.com/office/powerpoint/2010/main" val="1089259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Folien 10-14: Zuordnung</a:t>
            </a:r>
            <a:r>
              <a:rPr lang="de-DE" baseline="0" dirty="0" smtClean="0"/>
              <a:t> der Kompetenzen des Bildungsplans BNT zu den einzelnen Aspekten der Energiequadriga, vgl. 4002, S. 5</a:t>
            </a:r>
          </a:p>
          <a:p>
            <a:pPr marL="171450" indent="-171450">
              <a:buFont typeface="Arial" pitchFamily="34" charset="0"/>
              <a:buChar char="•"/>
            </a:pPr>
            <a:r>
              <a:rPr lang="de-DE" baseline="0" dirty="0" smtClean="0"/>
              <a:t>Zu </a:t>
            </a:r>
            <a:r>
              <a:rPr lang="de-DE" baseline="0" dirty="0" err="1" smtClean="0"/>
              <a:t>Keywords</a:t>
            </a:r>
            <a:r>
              <a:rPr lang="de-DE" baseline="0" dirty="0" smtClean="0"/>
              <a:t> komprimierte Darstellung der Kompetenzen des Kompetenzbereichs „3.1.4 Energie effizient nutzen“ mit entsprechender Nummerierung</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11</a:t>
            </a:fld>
            <a:endParaRPr lang="de-DE"/>
          </a:p>
        </p:txBody>
      </p:sp>
    </p:spTree>
    <p:extLst>
      <p:ext uri="{BB962C8B-B14F-4D97-AF65-F5344CB8AC3E}">
        <p14:creationId xmlns:p14="http://schemas.microsoft.com/office/powerpoint/2010/main" val="385865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Folien 10-14: Zuordnung</a:t>
            </a:r>
            <a:r>
              <a:rPr lang="de-DE" baseline="0" dirty="0" smtClean="0"/>
              <a:t> der Kompetenzen des Bildungsplans BNT zu den einzelnen Aspekten der Energiequadriga, vgl. 4002, S. 5</a:t>
            </a:r>
          </a:p>
          <a:p>
            <a:pPr marL="171450" indent="-171450">
              <a:buFont typeface="Arial" pitchFamily="34" charset="0"/>
              <a:buChar char="•"/>
            </a:pPr>
            <a:r>
              <a:rPr lang="de-DE" baseline="0" dirty="0" smtClean="0"/>
              <a:t>Zu </a:t>
            </a:r>
            <a:r>
              <a:rPr lang="de-DE" baseline="0" dirty="0" err="1" smtClean="0"/>
              <a:t>Keywords</a:t>
            </a:r>
            <a:r>
              <a:rPr lang="de-DE" baseline="0" dirty="0" smtClean="0"/>
              <a:t> komprimierte Darstellung der Kompetenzen des Kompetenzbereichs „3.1.4 Energie effizient nutzen“ mit entsprechender Nummerierung</a:t>
            </a:r>
          </a:p>
          <a:p>
            <a:pPr marL="171450" indent="-171450">
              <a:buFont typeface="Arial" pitchFamily="34" charset="0"/>
              <a:buChar char="•"/>
            </a:pPr>
            <a:r>
              <a:rPr lang="de-DE" baseline="0" dirty="0" smtClean="0"/>
              <a:t>Energieerhaltung kommt in BNT nicht vor!</a:t>
            </a:r>
            <a:endParaRPr lang="de-DE" dirty="0" smtClean="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12</a:t>
            </a:fld>
            <a:endParaRPr lang="de-DE"/>
          </a:p>
        </p:txBody>
      </p:sp>
    </p:spTree>
    <p:extLst>
      <p:ext uri="{BB962C8B-B14F-4D97-AF65-F5344CB8AC3E}">
        <p14:creationId xmlns:p14="http://schemas.microsoft.com/office/powerpoint/2010/main" val="1591142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Folien 10-14: Zuordnung</a:t>
            </a:r>
            <a:r>
              <a:rPr lang="de-DE" baseline="0" dirty="0" smtClean="0"/>
              <a:t> der Kompetenzen des Bildungsplans BNT zu den einzelnen Aspekten der Energiequadriga, vgl. 4002, S. 5</a:t>
            </a:r>
          </a:p>
          <a:p>
            <a:pPr marL="171450" indent="-171450">
              <a:buFont typeface="Arial" pitchFamily="34" charset="0"/>
              <a:buChar char="•"/>
            </a:pPr>
            <a:r>
              <a:rPr lang="de-DE" baseline="0" dirty="0" smtClean="0"/>
              <a:t>Zu </a:t>
            </a:r>
            <a:r>
              <a:rPr lang="de-DE" baseline="0" dirty="0" err="1" smtClean="0"/>
              <a:t>Keywords</a:t>
            </a:r>
            <a:r>
              <a:rPr lang="de-DE" baseline="0" dirty="0" smtClean="0"/>
              <a:t> komprimierte Darstellung der Kompetenzen des Kompetenzbereichs „3.1.4 Energie effizient nutzen“ mit entsprechender Nummerierung</a:t>
            </a:r>
            <a:endParaRPr lang="de-DE" dirty="0" smtClean="0"/>
          </a:p>
          <a:p>
            <a:pPr marL="171450" indent="-171450">
              <a:buFont typeface="Arial" pitchFamily="34" charset="0"/>
              <a:buChar char="•"/>
            </a:pPr>
            <a:r>
              <a:rPr lang="de-DE" dirty="0" smtClean="0"/>
              <a:t>Der Aspekt der Entwertung</a:t>
            </a:r>
            <a:r>
              <a:rPr lang="de-DE" baseline="0" dirty="0" smtClean="0"/>
              <a:t> wird in BNT nur implizit durch den „sorgsamen Umgang“ angesprochen und nicht in Zusammenhang mit irreversiblen Vorgängen o.ä.</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13</a:t>
            </a:fld>
            <a:endParaRPr lang="de-DE"/>
          </a:p>
        </p:txBody>
      </p:sp>
    </p:spTree>
    <p:extLst>
      <p:ext uri="{BB962C8B-B14F-4D97-AF65-F5344CB8AC3E}">
        <p14:creationId xmlns:p14="http://schemas.microsoft.com/office/powerpoint/2010/main" val="4982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Folien 10-14: Zuordnung</a:t>
            </a:r>
            <a:r>
              <a:rPr lang="de-DE" baseline="0" dirty="0" smtClean="0"/>
              <a:t> der Kompetenzen des Bildungsplans BNT zu den einzelnen Aspekten der Energiequadriga, vgl. 4002, S. 5</a:t>
            </a:r>
          </a:p>
          <a:p>
            <a:pPr marL="171450" indent="-171450">
              <a:buFont typeface="Arial" pitchFamily="34" charset="0"/>
              <a:buChar char="•"/>
            </a:pPr>
            <a:r>
              <a:rPr lang="de-DE" baseline="0" dirty="0" smtClean="0"/>
              <a:t>Zu </a:t>
            </a:r>
            <a:r>
              <a:rPr lang="de-DE" baseline="0" dirty="0" err="1" smtClean="0"/>
              <a:t>Keywords</a:t>
            </a:r>
            <a:r>
              <a:rPr lang="de-DE" baseline="0" dirty="0" smtClean="0"/>
              <a:t> komprimierte Darstellung der Kompetenzen des Kompetenzbereichs „3.1.4 Energie effizient nutzen“ mit entsprechender Nummerierung</a:t>
            </a:r>
            <a:endParaRPr lang="de-DE" baseline="0" dirty="0"/>
          </a:p>
          <a:p>
            <a:pPr marL="171450" indent="-171450">
              <a:buFont typeface="Arial" pitchFamily="34" charset="0"/>
              <a:buChar char="•"/>
            </a:pPr>
            <a:r>
              <a:rPr lang="de-DE" baseline="0" dirty="0" smtClean="0"/>
              <a:t>Hier Überblick: Schwerpunktsetzung wird deutlich!</a:t>
            </a:r>
            <a:endParaRPr lang="de-DE" dirty="0" smtClean="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14</a:t>
            </a:fld>
            <a:endParaRPr lang="de-DE"/>
          </a:p>
        </p:txBody>
      </p:sp>
    </p:spTree>
    <p:extLst>
      <p:ext uri="{BB962C8B-B14F-4D97-AF65-F5344CB8AC3E}">
        <p14:creationId xmlns:p14="http://schemas.microsoft.com/office/powerpoint/2010/main" val="385865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Physik,</a:t>
            </a:r>
            <a:r>
              <a:rPr lang="de-DE" baseline="0" dirty="0" smtClean="0"/>
              <a:t> Klasse 7/8 schließt direkt an BNT an und führt bzgl. der Energiequadriga konsequent weiter, daher hier ausführlicher ausgestellt.</a:t>
            </a:r>
            <a:br>
              <a:rPr lang="de-DE" baseline="0" dirty="0" smtClean="0"/>
            </a:br>
            <a:r>
              <a:rPr lang="de-DE" baseline="0" dirty="0" smtClean="0"/>
              <a:t>(Kompetenzen auch hier komprimiert dargestellt)</a:t>
            </a:r>
          </a:p>
          <a:p>
            <a:pPr marL="171450" indent="-171450">
              <a:buFont typeface="Arial" pitchFamily="34" charset="0"/>
              <a:buChar char="•"/>
            </a:pPr>
            <a:r>
              <a:rPr lang="de-DE" baseline="0" dirty="0" smtClean="0"/>
              <a:t>Biologie, Chemie und </a:t>
            </a:r>
            <a:r>
              <a:rPr lang="de-DE" baseline="0" dirty="0" err="1" smtClean="0"/>
              <a:t>NwT</a:t>
            </a:r>
            <a:r>
              <a:rPr lang="de-DE" baseline="0" dirty="0" smtClean="0"/>
              <a:t> bauen an vielen Stellen auch darauf auf</a:t>
            </a:r>
            <a:endParaRPr lang="de-DE" dirty="0" smtClean="0"/>
          </a:p>
          <a:p>
            <a:pPr marL="171450" indent="-171450">
              <a:buFont typeface="Arial" pitchFamily="34" charset="0"/>
              <a:buChar char="•"/>
            </a:pPr>
            <a:r>
              <a:rPr lang="de-DE" dirty="0" smtClean="0"/>
              <a:t>vgl. 4002, S. 4 und 6</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15</a:t>
            </a:fld>
            <a:endParaRPr lang="de-DE"/>
          </a:p>
        </p:txBody>
      </p:sp>
    </p:spTree>
    <p:extLst>
      <p:ext uri="{BB962C8B-B14F-4D97-AF65-F5344CB8AC3E}">
        <p14:creationId xmlns:p14="http://schemas.microsoft.com/office/powerpoint/2010/main" val="3692010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Schlüsse</a:t>
            </a:r>
            <a:r>
              <a:rPr lang="de-DE" baseline="0" dirty="0" smtClean="0"/>
              <a:t> aus der Kategorisierung der Kompetenzen im Bildungsplan 2016 mit dem Modell der Energiequadriga</a:t>
            </a:r>
          </a:p>
          <a:p>
            <a:pPr marL="171450" indent="-171450">
              <a:buFont typeface="Arial" pitchFamily="34" charset="0"/>
              <a:buChar char="•"/>
            </a:pPr>
            <a:r>
              <a:rPr lang="de-DE" baseline="0" dirty="0" smtClean="0"/>
              <a:t>Verweis auf Physik: wird in Physik 7/8 behandelt, kein Inhalt im BNT-Bildungsplan</a:t>
            </a:r>
            <a:endParaRPr lang="de-DE" dirty="0" smtClean="0"/>
          </a:p>
          <a:p>
            <a:pPr marL="171450" indent="-171450">
              <a:buFont typeface="Arial" pitchFamily="34" charset="0"/>
              <a:buChar char="•"/>
            </a:pPr>
            <a:r>
              <a:rPr lang="de-DE" dirty="0" smtClean="0"/>
              <a:t>vgl. 4002, S. 7</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16</a:t>
            </a:fld>
            <a:endParaRPr lang="de-DE"/>
          </a:p>
        </p:txBody>
      </p:sp>
    </p:spTree>
    <p:extLst>
      <p:ext uri="{BB962C8B-B14F-4D97-AF65-F5344CB8AC3E}">
        <p14:creationId xmlns:p14="http://schemas.microsoft.com/office/powerpoint/2010/main" val="1275824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vgl. 4002, S. 7-9</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17</a:t>
            </a:fld>
            <a:endParaRPr lang="de-DE"/>
          </a:p>
        </p:txBody>
      </p:sp>
    </p:spTree>
    <p:extLst>
      <p:ext uri="{BB962C8B-B14F-4D97-AF65-F5344CB8AC3E}">
        <p14:creationId xmlns:p14="http://schemas.microsoft.com/office/powerpoint/2010/main" val="185054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vgl. 4002, S. 9-11</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18</a:t>
            </a:fld>
            <a:endParaRPr lang="de-DE"/>
          </a:p>
        </p:txBody>
      </p:sp>
    </p:spTree>
    <p:extLst>
      <p:ext uri="{BB962C8B-B14F-4D97-AF65-F5344CB8AC3E}">
        <p14:creationId xmlns:p14="http://schemas.microsoft.com/office/powerpoint/2010/main" val="10435954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Wiederholung</a:t>
            </a:r>
            <a:r>
              <a:rPr lang="de-DE" baseline="0" dirty="0" smtClean="0"/>
              <a:t> der Folie 16, hier als Zusammenfassung</a:t>
            </a:r>
          </a:p>
          <a:p>
            <a:pPr marL="171450" indent="-171450">
              <a:buFont typeface="Arial" pitchFamily="34" charset="0"/>
              <a:buChar char="•"/>
            </a:pPr>
            <a:r>
              <a:rPr lang="de-DE" baseline="0" dirty="0" smtClean="0"/>
              <a:t>vgl. 4002, S. 11</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19</a:t>
            </a:fld>
            <a:endParaRPr lang="de-DE"/>
          </a:p>
        </p:txBody>
      </p:sp>
    </p:spTree>
    <p:extLst>
      <p:ext uri="{BB962C8B-B14F-4D97-AF65-F5344CB8AC3E}">
        <p14:creationId xmlns:p14="http://schemas.microsoft.com/office/powerpoint/2010/main" val="2287463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Zusammenfassung der Punkte </a:t>
            </a:r>
          </a:p>
          <a:p>
            <a:pPr marL="171450" indent="-171450">
              <a:buFont typeface="Arial" pitchFamily="34" charset="0"/>
              <a:buChar char="•"/>
            </a:pPr>
            <a:r>
              <a:rPr lang="de-DE" dirty="0" smtClean="0"/>
              <a:t>zur</a:t>
            </a:r>
            <a:r>
              <a:rPr lang="de-DE" baseline="0" dirty="0" smtClean="0"/>
              <a:t> Entwicklung der Fachsprache und </a:t>
            </a:r>
          </a:p>
          <a:p>
            <a:pPr marL="171450" indent="-171450">
              <a:buFont typeface="Arial" pitchFamily="34" charset="0"/>
              <a:buChar char="•"/>
            </a:pPr>
            <a:r>
              <a:rPr lang="de-DE" baseline="0" dirty="0" smtClean="0"/>
              <a:t>zur Berücksichtigung der Schülervorstellungen</a:t>
            </a:r>
            <a:br>
              <a:rPr lang="de-DE" baseline="0" dirty="0" smtClean="0"/>
            </a:br>
            <a:endParaRPr lang="de-DE" baseline="0" dirty="0" smtClean="0"/>
          </a:p>
          <a:p>
            <a:pPr marL="171450" indent="-171450">
              <a:buFont typeface="Arial" pitchFamily="34" charset="0"/>
              <a:buChar char="•"/>
            </a:pPr>
            <a:r>
              <a:rPr lang="de-DE" baseline="0" dirty="0" smtClean="0"/>
              <a:t>vgl. 4002, S. </a:t>
            </a:r>
            <a:r>
              <a:rPr lang="de-DE" baseline="0" smtClean="0"/>
              <a:t>11</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20</a:t>
            </a:fld>
            <a:endParaRPr lang="de-DE"/>
          </a:p>
        </p:txBody>
      </p:sp>
    </p:spTree>
    <p:extLst>
      <p:ext uri="{BB962C8B-B14F-4D97-AF65-F5344CB8AC3E}">
        <p14:creationId xmlns:p14="http://schemas.microsoft.com/office/powerpoint/2010/main" val="3482426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Beispiele aus einer 6.Klasse, vgl. 405x Energie</a:t>
            </a:r>
            <a:r>
              <a:rPr lang="de-DE" baseline="0" dirty="0" smtClean="0"/>
              <a:t> und Sprache</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3</a:t>
            </a:fld>
            <a:endParaRPr lang="de-DE"/>
          </a:p>
        </p:txBody>
      </p:sp>
    </p:spTree>
    <p:extLst>
      <p:ext uri="{BB962C8B-B14F-4D97-AF65-F5344CB8AC3E}">
        <p14:creationId xmlns:p14="http://schemas.microsoft.com/office/powerpoint/2010/main" val="203361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Gliederung</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4</a:t>
            </a:fld>
            <a:endParaRPr lang="de-DE"/>
          </a:p>
        </p:txBody>
      </p:sp>
    </p:spTree>
    <p:extLst>
      <p:ext uri="{BB962C8B-B14F-4D97-AF65-F5344CB8AC3E}">
        <p14:creationId xmlns:p14="http://schemas.microsoft.com/office/powerpoint/2010/main" val="257964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de-DE" dirty="0" smtClean="0"/>
              <a:t>Warum Energie als Thema (Motivation)</a:t>
            </a:r>
          </a:p>
          <a:p>
            <a:pPr marL="628650" lvl="1" indent="-171450">
              <a:buFont typeface="Arial" pitchFamily="34" charset="0"/>
              <a:buChar char="•"/>
            </a:pPr>
            <a:r>
              <a:rPr lang="de-DE" dirty="0" smtClean="0"/>
              <a:t>Oben: Gründe für Energie in BNT</a:t>
            </a:r>
          </a:p>
          <a:p>
            <a:pPr marL="628650" lvl="1" indent="-171450">
              <a:buFont typeface="Arial" pitchFamily="34" charset="0"/>
              <a:buChar char="•"/>
            </a:pPr>
            <a:r>
              <a:rPr lang="de-DE" dirty="0" smtClean="0"/>
              <a:t>Unten: darauf aufbauende Ziele für einen nachhaltigen „Energie-Unterricht“ in BNT</a:t>
            </a:r>
          </a:p>
          <a:p>
            <a:pPr marL="171450" indent="-171450">
              <a:buFont typeface="Arial" pitchFamily="34" charset="0"/>
              <a:buChar char="•"/>
            </a:pPr>
            <a:r>
              <a:rPr lang="de-DE" dirty="0" smtClean="0"/>
              <a:t>vgl.4002, S. 2</a:t>
            </a:r>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5</a:t>
            </a:fld>
            <a:endParaRPr lang="de-DE"/>
          </a:p>
        </p:txBody>
      </p:sp>
    </p:spTree>
    <p:extLst>
      <p:ext uri="{BB962C8B-B14F-4D97-AF65-F5344CB8AC3E}">
        <p14:creationId xmlns:p14="http://schemas.microsoft.com/office/powerpoint/2010/main" val="261898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Öffnen des Problemfeldes:</a:t>
            </a:r>
          </a:p>
          <a:p>
            <a:pPr marL="628650" lvl="1" indent="-171450">
              <a:buFont typeface="Arial" pitchFamily="34" charset="0"/>
              <a:buChar char="•"/>
            </a:pPr>
            <a:r>
              <a:rPr lang="de-DE" dirty="0" smtClean="0"/>
              <a:t>Wichtigkeit des Energiebegriffs unbestreitbar</a:t>
            </a:r>
          </a:p>
          <a:p>
            <a:pPr marL="628650" lvl="1" indent="-171450">
              <a:buFont typeface="Arial" pitchFamily="34" charset="0"/>
              <a:buChar char="•"/>
            </a:pPr>
            <a:r>
              <a:rPr lang="de-DE" dirty="0" smtClean="0"/>
              <a:t>Aber</a:t>
            </a:r>
            <a:r>
              <a:rPr lang="de-DE" baseline="0" dirty="0" smtClean="0"/>
              <a:t> der Energiebegriff ist f</a:t>
            </a:r>
            <a:r>
              <a:rPr lang="de-DE" dirty="0" smtClean="0"/>
              <a:t>achlich</a:t>
            </a:r>
            <a:r>
              <a:rPr lang="de-DE" baseline="0" dirty="0" smtClean="0"/>
              <a:t> nicht einfach greifbar</a:t>
            </a:r>
          </a:p>
          <a:p>
            <a:pPr marL="628650" lvl="1" indent="-171450">
              <a:buFont typeface="Arial" pitchFamily="34" charset="0"/>
              <a:buChar char="•"/>
            </a:pPr>
            <a:r>
              <a:rPr lang="de-DE" baseline="0" dirty="0" smtClean="0"/>
              <a:t>Spannungsfeld Alltags- und Fachbegriff</a:t>
            </a:r>
            <a:endParaRPr lang="de-DE" dirty="0" smtClean="0"/>
          </a:p>
          <a:p>
            <a:pPr marL="171450" indent="-171450">
              <a:buFont typeface="Arial" pitchFamily="34" charset="0"/>
              <a:buChar char="•"/>
            </a:pPr>
            <a:r>
              <a:rPr lang="de-DE" dirty="0" smtClean="0"/>
              <a:t>Notwendigkeit eines fachdidaktisch gesicherten Fundaments</a:t>
            </a:r>
          </a:p>
          <a:p>
            <a:pPr marL="628650" lvl="1" indent="-171450">
              <a:buFont typeface="Arial" pitchFamily="34" charset="0"/>
              <a:buChar char="•"/>
            </a:pPr>
            <a:r>
              <a:rPr lang="de-DE" dirty="0" smtClean="0"/>
              <a:t>altersgemäß, anschlussfähig</a:t>
            </a:r>
          </a:p>
          <a:p>
            <a:pPr marL="628650" lvl="1" indent="-171450">
              <a:buFont typeface="Arial" pitchFamily="34" charset="0"/>
              <a:buChar char="•"/>
            </a:pPr>
            <a:r>
              <a:rPr lang="de-DE" dirty="0" smtClean="0"/>
              <a:t>In der Physik akzeptiert, unabhängig von darauf</a:t>
            </a:r>
            <a:r>
              <a:rPr lang="de-DE" baseline="0" dirty="0" smtClean="0"/>
              <a:t> aufbauenden </a:t>
            </a:r>
            <a:r>
              <a:rPr lang="de-DE" dirty="0" smtClean="0"/>
              <a:t>fachdidaktischen Modellen (modern, traditionell,</a:t>
            </a:r>
            <a:r>
              <a:rPr lang="de-DE" baseline="0" dirty="0" smtClean="0"/>
              <a:t> KPK,…)</a:t>
            </a:r>
            <a:endParaRPr lang="de-DE" dirty="0" smtClean="0"/>
          </a:p>
          <a:p>
            <a:pPr marL="628650" lvl="1" indent="-171450">
              <a:buFont typeface="Arial" pitchFamily="34" charset="0"/>
              <a:buChar char="•"/>
            </a:pPr>
            <a:r>
              <a:rPr lang="de-DE" dirty="0" smtClean="0"/>
              <a:t>„Quadriga“, da das Modell von vier grundlegenden Eigenschaften ausgeht</a:t>
            </a:r>
          </a:p>
          <a:p>
            <a:pPr marL="171450" lvl="0" indent="-171450">
              <a:buFont typeface="Arial" pitchFamily="34" charset="0"/>
              <a:buChar char="•"/>
            </a:pPr>
            <a:r>
              <a:rPr lang="de-DE" dirty="0" smtClean="0"/>
              <a:t>vgl. 4002, S. 2</a:t>
            </a:r>
          </a:p>
          <a:p>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6</a:t>
            </a:fld>
            <a:endParaRPr lang="de-DE"/>
          </a:p>
        </p:txBody>
      </p:sp>
    </p:spTree>
    <p:extLst>
      <p:ext uri="{BB962C8B-B14F-4D97-AF65-F5344CB8AC3E}">
        <p14:creationId xmlns:p14="http://schemas.microsoft.com/office/powerpoint/2010/main" val="571899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Hier zunächst allgemeine Vorstellung des Konzepts und seiner fachlichen</a:t>
            </a:r>
            <a:r>
              <a:rPr lang="de-DE" baseline="0" dirty="0" smtClean="0"/>
              <a:t> und fachdidaktischen Bezüge</a:t>
            </a:r>
            <a:endParaRPr lang="de-DE" dirty="0" smtClean="0"/>
          </a:p>
          <a:p>
            <a:pPr marL="171450" indent="-171450">
              <a:buFont typeface="Arial" pitchFamily="34" charset="0"/>
              <a:buChar char="•"/>
            </a:pPr>
            <a:r>
              <a:rPr lang="de-DE" dirty="0" smtClean="0"/>
              <a:t>Bezug</a:t>
            </a:r>
            <a:r>
              <a:rPr lang="de-DE" baseline="0" dirty="0" smtClean="0"/>
              <a:t> zu BNT und den anschließenden Fächern kommt später!</a:t>
            </a:r>
          </a:p>
          <a:p>
            <a:pPr marL="171450" indent="-171450">
              <a:buFont typeface="Arial" pitchFamily="34" charset="0"/>
              <a:buChar char="•"/>
            </a:pPr>
            <a:r>
              <a:rPr lang="de-DE" baseline="0" dirty="0" smtClean="0"/>
              <a:t>vgl. 4002, S. 3</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7</a:t>
            </a:fld>
            <a:endParaRPr lang="de-DE"/>
          </a:p>
        </p:txBody>
      </p:sp>
    </p:spTree>
    <p:extLst>
      <p:ext uri="{BB962C8B-B14F-4D97-AF65-F5344CB8AC3E}">
        <p14:creationId xmlns:p14="http://schemas.microsoft.com/office/powerpoint/2010/main" val="385865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Abgebildete</a:t>
            </a:r>
            <a:r>
              <a:rPr lang="de-DE" baseline="0" dirty="0" smtClean="0"/>
              <a:t> Kette vorführen! (Lampe</a:t>
            </a:r>
            <a:r>
              <a:rPr lang="de-DE" baseline="0" dirty="0" smtClean="0"/>
              <a:t>?)</a:t>
            </a:r>
          </a:p>
          <a:p>
            <a:pPr marL="171450" indent="-171450">
              <a:buFont typeface="Arial" pitchFamily="34" charset="0"/>
              <a:buChar char="•"/>
            </a:pPr>
            <a:r>
              <a:rPr lang="de-DE" baseline="0" dirty="0" smtClean="0"/>
              <a:t>Die Rechtecke stellen jeweils Systeme dar, die Energie aufnehmen oder abgeben. </a:t>
            </a:r>
          </a:p>
          <a:p>
            <a:pPr marL="628650" lvl="1" indent="-171450">
              <a:buFont typeface="Arial" pitchFamily="34" charset="0"/>
              <a:buChar char="•"/>
            </a:pPr>
            <a:r>
              <a:rPr lang="de-DE" baseline="0" dirty="0" smtClean="0"/>
              <a:t>In BNT kann man statt von einem „System“ vereinfachend von Lebewesen, Körpern oder Gegenständen reden.</a:t>
            </a:r>
          </a:p>
          <a:p>
            <a:pPr marL="628650" lvl="1" indent="-171450">
              <a:buFont typeface="Arial" pitchFamily="34" charset="0"/>
              <a:buChar char="•"/>
            </a:pPr>
            <a:r>
              <a:rPr lang="de-DE" baseline="0" dirty="0" smtClean="0"/>
              <a:t>Es wird hier nicht zwischen Energiespeichern und Energiewandlern unterschieden, da diese Unterscheidung zwar häufig hilfreich, aber gerade in den Alltagsbeispielen nicht immer eindeutig sind. Z.B. ist der menschliche Körper sowohl ein Energiespeicher (Fettreserven) als auch Energiewandler (thermischer Energiehaushalt).</a:t>
            </a:r>
          </a:p>
          <a:p>
            <a:pPr marL="628650" lvl="1" indent="-171450">
              <a:buFont typeface="Arial" pitchFamily="34" charset="0"/>
              <a:buChar char="•"/>
            </a:pPr>
            <a:r>
              <a:rPr lang="de-DE" baseline="0" dirty="0" smtClean="0"/>
              <a:t>Auch die Art der Speicherung wird hier zunächst nicht weiter spezifiziert.</a:t>
            </a:r>
          </a:p>
          <a:p>
            <a:pPr marL="171450" lvl="0" indent="-171450">
              <a:buFont typeface="Arial" pitchFamily="34" charset="0"/>
              <a:buChar char="•"/>
            </a:pPr>
            <a:r>
              <a:rPr lang="de-DE" baseline="0" dirty="0" smtClean="0"/>
              <a:t>Die Pfeile zwischen den Systemen stellen die Energieübertragung dar.</a:t>
            </a:r>
          </a:p>
          <a:p>
            <a:pPr marL="628650" lvl="1" indent="-171450">
              <a:buFont typeface="Arial" pitchFamily="34" charset="0"/>
              <a:buChar char="•"/>
            </a:pPr>
            <a:r>
              <a:rPr lang="de-DE" baseline="0" dirty="0" smtClean="0"/>
              <a:t>Die Übertragung (von einem System zu einem anderen) soll deutlich von der Energieumwandlung (Änderung der Energieform beim Speichern innerhalb eines Systems) unterschieden werden.</a:t>
            </a:r>
          </a:p>
          <a:p>
            <a:pPr marL="628650" lvl="1" indent="-171450">
              <a:buFont typeface="Arial" pitchFamily="34" charset="0"/>
              <a:buChar char="•"/>
            </a:pPr>
            <a:r>
              <a:rPr lang="de-DE" baseline="0" dirty="0" smtClean="0"/>
              <a:t>Auch hier wird nicht weiter spezifiziert, was aber je nach Situation leicht geschehen kann. Dabei sollte man in BNT konkret bleiben (z.B. „mit dem Licht“, „durch den elektrischen Strom“, …) und keine zusätzlichen Fachbegriffe einführen.</a:t>
            </a:r>
          </a:p>
          <a:p>
            <a:pPr marL="628650" lvl="1" indent="-171450">
              <a:buFont typeface="Arial" pitchFamily="34" charset="0"/>
              <a:buChar char="•"/>
            </a:pPr>
            <a:r>
              <a:rPr lang="de-DE" baseline="0" dirty="0" smtClean="0"/>
              <a:t>Auch die Unterscheidung zwischen Speichern und Übertragen ist nicht immer eindeutig. Z.B. kann man sich die „bewegte Luft“ auch als Möglichkeit der Übertragung denken. Hier wird der Aspekt des Speicherns in den Vordergrund gestellt, zum einen da die „Windenergie“ dieses Bild nahelegt, zum anderen da die Bewegungsenergie (Physik 7/8) eine Energieform beim Speichern ist.</a:t>
            </a:r>
          </a:p>
          <a:p>
            <a:pPr marL="171450" indent="-171450">
              <a:buFont typeface="Arial" pitchFamily="34" charset="0"/>
              <a:buChar char="•"/>
            </a:pPr>
            <a:r>
              <a:rPr lang="de-DE" baseline="0" dirty="0" smtClean="0"/>
              <a:t>Im BNT-Unterricht wird das Konzept langsam entwickelt, vgl. z.B. 4010 </a:t>
            </a:r>
            <a:endParaRPr lang="de-DE" baseline="0" dirty="0" smtClean="0"/>
          </a:p>
          <a:p>
            <a:pPr marL="171450" indent="-171450">
              <a:buFont typeface="Arial" pitchFamily="34" charset="0"/>
              <a:buChar char="•"/>
            </a:pPr>
            <a:r>
              <a:rPr lang="de-DE" baseline="0" dirty="0" smtClean="0"/>
              <a:t>vgl. 4002, S. 4</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8</a:t>
            </a:fld>
            <a:endParaRPr lang="de-DE"/>
          </a:p>
        </p:txBody>
      </p:sp>
    </p:spTree>
    <p:extLst>
      <p:ext uri="{BB962C8B-B14F-4D97-AF65-F5344CB8AC3E}">
        <p14:creationId xmlns:p14="http://schemas.microsoft.com/office/powerpoint/2010/main" val="2412781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de-DE" dirty="0" smtClean="0"/>
              <a:t>Beispiele aus einer 6.Klasse, vgl. 405x Energie</a:t>
            </a:r>
            <a:r>
              <a:rPr lang="de-DE" baseline="0" dirty="0" smtClean="0"/>
              <a:t> und Sprache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de-DE" baseline="0" dirty="0" smtClean="0"/>
              <a:t>Zugehörige Aufgabe: Erstelle ein Energieflussdiagramm für ein Murmeltier im Sommer.</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de-DE" baseline="0" dirty="0" smtClean="0"/>
              <a:t>Kompetenzerwerb als Prozess, Schülerlösungen als Feedback („Lernprodukt“):</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de-DE" baseline="0" dirty="0" smtClean="0"/>
              <a:t>Oben: korrekt</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de-DE" baseline="0" dirty="0" smtClean="0"/>
              <a:t>Unten: noch nicht angekommen: Tätigkeiten statt Körper/Systeme als Energiespeicher</a:t>
            </a:r>
            <a:endParaRPr lang="de-DE" dirty="0" smtClean="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9</a:t>
            </a:fld>
            <a:endParaRPr lang="de-DE"/>
          </a:p>
        </p:txBody>
      </p:sp>
    </p:spTree>
    <p:extLst>
      <p:ext uri="{BB962C8B-B14F-4D97-AF65-F5344CB8AC3E}">
        <p14:creationId xmlns:p14="http://schemas.microsoft.com/office/powerpoint/2010/main" val="3750196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itchFamily="34" charset="0"/>
              <a:buChar char="•"/>
            </a:pPr>
            <a:r>
              <a:rPr lang="de-DE" dirty="0" smtClean="0"/>
              <a:t>Folien 10-14: Zuordnung</a:t>
            </a:r>
            <a:r>
              <a:rPr lang="de-DE" baseline="0" dirty="0" smtClean="0"/>
              <a:t> der Kompetenzen des Bildungsplans BNT zu den einzelnen Aspekten der Energiequadriga, vgl. 4002, S. 5</a:t>
            </a:r>
          </a:p>
          <a:p>
            <a:pPr marL="171450" indent="-171450">
              <a:buFont typeface="Arial" pitchFamily="34" charset="0"/>
              <a:buChar char="•"/>
            </a:pPr>
            <a:r>
              <a:rPr lang="de-DE" baseline="0" dirty="0" smtClean="0"/>
              <a:t>Zu </a:t>
            </a:r>
            <a:r>
              <a:rPr lang="de-DE" baseline="0" dirty="0" err="1" smtClean="0"/>
              <a:t>Keywords</a:t>
            </a:r>
            <a:r>
              <a:rPr lang="de-DE" baseline="0" dirty="0" smtClean="0"/>
              <a:t> komprimierte Darstellung der Kompetenzen des Kompetenzbereichs „3.1.4 Energie effizient nutzen“ mit entsprechender Nummerierung</a:t>
            </a:r>
            <a:endParaRPr lang="de-DE" dirty="0"/>
          </a:p>
        </p:txBody>
      </p:sp>
      <p:sp>
        <p:nvSpPr>
          <p:cNvPr id="4" name="Kopfzeilenplatzhalter 3"/>
          <p:cNvSpPr>
            <a:spLocks noGrp="1"/>
          </p:cNvSpPr>
          <p:nvPr>
            <p:ph type="hdr" sz="quarter" idx="10"/>
          </p:nvPr>
        </p:nvSpPr>
        <p:spPr/>
        <p:txBody>
          <a:bodyPr/>
          <a:lstStyle/>
          <a:p>
            <a:r>
              <a:rPr lang="de-DE" smtClean="0"/>
              <a:t>Praktikum</a:t>
            </a:r>
            <a:endParaRPr lang="de-DE"/>
          </a:p>
        </p:txBody>
      </p:sp>
      <p:sp>
        <p:nvSpPr>
          <p:cNvPr id="5" name="Datumsplatzhalter 4"/>
          <p:cNvSpPr>
            <a:spLocks noGrp="1"/>
          </p:cNvSpPr>
          <p:nvPr>
            <p:ph type="dt" idx="11"/>
          </p:nvPr>
        </p:nvSpPr>
        <p:spPr/>
        <p:txBody>
          <a:bodyPr/>
          <a:lstStyle/>
          <a:p>
            <a:r>
              <a:rPr lang="de-DE" smtClean="0"/>
              <a:t>02.02.2016</a:t>
            </a:r>
            <a:endParaRPr lang="de-DE"/>
          </a:p>
        </p:txBody>
      </p:sp>
      <p:sp>
        <p:nvSpPr>
          <p:cNvPr id="6" name="Fußzeilenplatzhalter 5"/>
          <p:cNvSpPr>
            <a:spLocks noGrp="1"/>
          </p:cNvSpPr>
          <p:nvPr>
            <p:ph type="ftr" sz="quarter" idx="12"/>
          </p:nvPr>
        </p:nvSpPr>
        <p:spPr/>
        <p:txBody>
          <a:bodyPr/>
          <a:lstStyle/>
          <a:p>
            <a:r>
              <a:rPr lang="de-DE" smtClean="0"/>
              <a:t>C.-J. Pardall / C.J. Popp</a:t>
            </a:r>
            <a:endParaRPr lang="de-DE"/>
          </a:p>
        </p:txBody>
      </p:sp>
      <p:sp>
        <p:nvSpPr>
          <p:cNvPr id="7" name="Foliennummernplatzhalter 6"/>
          <p:cNvSpPr>
            <a:spLocks noGrp="1"/>
          </p:cNvSpPr>
          <p:nvPr>
            <p:ph type="sldNum" sz="quarter" idx="13"/>
          </p:nvPr>
        </p:nvSpPr>
        <p:spPr/>
        <p:txBody>
          <a:bodyPr/>
          <a:lstStyle/>
          <a:p>
            <a:fld id="{6C11D2F7-29C4-440C-B6DD-2D0777AA65CA}" type="slidenum">
              <a:rPr lang="de-DE" smtClean="0"/>
              <a:t>10</a:t>
            </a:fld>
            <a:endParaRPr lang="de-DE"/>
          </a:p>
        </p:txBody>
      </p:sp>
    </p:spTree>
    <p:extLst>
      <p:ext uri="{BB962C8B-B14F-4D97-AF65-F5344CB8AC3E}">
        <p14:creationId xmlns:p14="http://schemas.microsoft.com/office/powerpoint/2010/main" val="4008530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smtClean="0"/>
              <a:t>ZPG BNT 2017</a:t>
            </a:r>
            <a:endParaRPr lang="de-DE"/>
          </a:p>
        </p:txBody>
      </p:sp>
      <p:sp>
        <p:nvSpPr>
          <p:cNvPr id="5" name="Fußzeilenplatzhalter 4"/>
          <p:cNvSpPr>
            <a:spLocks noGrp="1"/>
          </p:cNvSpPr>
          <p:nvPr>
            <p:ph type="ftr" sz="quarter" idx="11"/>
          </p:nvPr>
        </p:nvSpPr>
        <p:spPr/>
        <p:txBody>
          <a:bodyPr/>
          <a:lstStyle/>
          <a:p>
            <a:r>
              <a:rPr lang="de-DE" smtClean="0"/>
              <a:t>Energie effizient nutzen</a:t>
            </a:r>
            <a:endParaRPr lang="de-DE"/>
          </a:p>
        </p:txBody>
      </p:sp>
      <p:sp>
        <p:nvSpPr>
          <p:cNvPr id="6" name="Foliennummernplatzhalter 5"/>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1161181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ZPG BNT 2017</a:t>
            </a:r>
            <a:endParaRPr lang="de-DE"/>
          </a:p>
        </p:txBody>
      </p:sp>
      <p:sp>
        <p:nvSpPr>
          <p:cNvPr id="6" name="Fußzeilenplatzhalter 5"/>
          <p:cNvSpPr>
            <a:spLocks noGrp="1"/>
          </p:cNvSpPr>
          <p:nvPr>
            <p:ph type="ftr" sz="quarter" idx="11"/>
          </p:nvPr>
        </p:nvSpPr>
        <p:spPr/>
        <p:txBody>
          <a:bodyPr/>
          <a:lstStyle/>
          <a:p>
            <a:r>
              <a:rPr lang="de-DE" smtClean="0"/>
              <a:t>Energie effizient nutzen</a:t>
            </a:r>
            <a:endParaRPr lang="de-DE"/>
          </a:p>
        </p:txBody>
      </p:sp>
      <p:sp>
        <p:nvSpPr>
          <p:cNvPr id="7" name="Foliennummernplatzhalter 6"/>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1806517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ZPG BNT 2017</a:t>
            </a:r>
            <a:endParaRPr lang="de-DE"/>
          </a:p>
        </p:txBody>
      </p:sp>
      <p:sp>
        <p:nvSpPr>
          <p:cNvPr id="5" name="Fußzeilenplatzhalter 4"/>
          <p:cNvSpPr>
            <a:spLocks noGrp="1"/>
          </p:cNvSpPr>
          <p:nvPr>
            <p:ph type="ftr" sz="quarter" idx="11"/>
          </p:nvPr>
        </p:nvSpPr>
        <p:spPr/>
        <p:txBody>
          <a:bodyPr/>
          <a:lstStyle/>
          <a:p>
            <a:r>
              <a:rPr lang="de-DE" smtClean="0"/>
              <a:t>Energie effizient nutzen</a:t>
            </a:r>
            <a:endParaRPr lang="de-DE"/>
          </a:p>
        </p:txBody>
      </p:sp>
      <p:sp>
        <p:nvSpPr>
          <p:cNvPr id="6" name="Foliennummernplatzhalter 5"/>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2255105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ZPG BNT 2017</a:t>
            </a:r>
            <a:endParaRPr lang="de-DE"/>
          </a:p>
        </p:txBody>
      </p:sp>
      <p:sp>
        <p:nvSpPr>
          <p:cNvPr id="5" name="Fußzeilenplatzhalter 4"/>
          <p:cNvSpPr>
            <a:spLocks noGrp="1"/>
          </p:cNvSpPr>
          <p:nvPr>
            <p:ph type="ftr" sz="quarter" idx="11"/>
          </p:nvPr>
        </p:nvSpPr>
        <p:spPr/>
        <p:txBody>
          <a:bodyPr/>
          <a:lstStyle/>
          <a:p>
            <a:r>
              <a:rPr lang="de-DE" smtClean="0"/>
              <a:t>Energie effizient nutzen</a:t>
            </a:r>
            <a:endParaRPr lang="de-DE"/>
          </a:p>
        </p:txBody>
      </p:sp>
      <p:sp>
        <p:nvSpPr>
          <p:cNvPr id="6" name="Foliennummernplatzhalter 5"/>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450839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ZPG BNT 2017</a:t>
            </a:r>
            <a:endParaRPr lang="de-DE"/>
          </a:p>
        </p:txBody>
      </p:sp>
      <p:sp>
        <p:nvSpPr>
          <p:cNvPr id="5" name="Fußzeilenplatzhalter 4"/>
          <p:cNvSpPr>
            <a:spLocks noGrp="1"/>
          </p:cNvSpPr>
          <p:nvPr>
            <p:ph type="ftr" sz="quarter" idx="11"/>
          </p:nvPr>
        </p:nvSpPr>
        <p:spPr/>
        <p:txBody>
          <a:bodyPr/>
          <a:lstStyle/>
          <a:p>
            <a:r>
              <a:rPr lang="de-DE" smtClean="0"/>
              <a:t>Energie effizient nutzen</a:t>
            </a:r>
            <a:endParaRPr lang="de-DE"/>
          </a:p>
        </p:txBody>
      </p:sp>
      <p:sp>
        <p:nvSpPr>
          <p:cNvPr id="6" name="Foliennummernplatzhalter 5"/>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248782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JP_01">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692696"/>
          </a:xfrm>
        </p:spPr>
        <p:txBody>
          <a:bodyPr/>
          <a:lstStyle>
            <a:lvl1pPr>
              <a:defRPr sz="3200">
                <a:latin typeface="Arial" pitchFamily="34" charset="0"/>
                <a:cs typeface="Arial"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0" y="692696"/>
            <a:ext cx="9144000" cy="5976664"/>
          </a:xfrm>
        </p:spPr>
        <p:txBody>
          <a:bodyPr>
            <a:normAutofit/>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Datumsplatzhalter 3"/>
          <p:cNvSpPr>
            <a:spLocks noGrp="1"/>
          </p:cNvSpPr>
          <p:nvPr>
            <p:ph type="dt" sz="half" idx="10"/>
          </p:nvPr>
        </p:nvSpPr>
        <p:spPr>
          <a:xfrm>
            <a:off x="0" y="6669360"/>
            <a:ext cx="2483768" cy="188640"/>
          </a:xfrm>
        </p:spPr>
        <p:txBody>
          <a:bodyPr/>
          <a:lstStyle>
            <a:lvl1pPr>
              <a:defRPr sz="1000">
                <a:solidFill>
                  <a:schemeClr val="tx1"/>
                </a:solidFill>
                <a:latin typeface="Arial" pitchFamily="34" charset="0"/>
                <a:cs typeface="Arial" pitchFamily="34" charset="0"/>
              </a:defRPr>
            </a:lvl1pPr>
          </a:lstStyle>
          <a:p>
            <a:r>
              <a:rPr lang="de-DE" smtClean="0"/>
              <a:t>ZPG BNT 2017</a:t>
            </a:r>
            <a:endParaRPr lang="de-DE" dirty="0"/>
          </a:p>
        </p:txBody>
      </p:sp>
      <p:sp>
        <p:nvSpPr>
          <p:cNvPr id="5" name="Fußzeilenplatzhalter 4"/>
          <p:cNvSpPr>
            <a:spLocks noGrp="1"/>
          </p:cNvSpPr>
          <p:nvPr>
            <p:ph type="ftr" sz="quarter" idx="11"/>
          </p:nvPr>
        </p:nvSpPr>
        <p:spPr>
          <a:xfrm>
            <a:off x="3124200" y="6669360"/>
            <a:ext cx="2895600" cy="188640"/>
          </a:xfrm>
        </p:spPr>
        <p:txBody>
          <a:bodyPr/>
          <a:lstStyle>
            <a:lvl1pPr>
              <a:defRPr sz="1000">
                <a:solidFill>
                  <a:schemeClr val="tx1"/>
                </a:solidFill>
                <a:latin typeface="Arial" pitchFamily="34" charset="0"/>
                <a:cs typeface="Arial" pitchFamily="34" charset="0"/>
              </a:defRPr>
            </a:lvl1pPr>
          </a:lstStyle>
          <a:p>
            <a:r>
              <a:rPr lang="de-DE" smtClean="0"/>
              <a:t>Energie effizient nutzen</a:t>
            </a:r>
            <a:endParaRPr lang="de-DE" dirty="0"/>
          </a:p>
        </p:txBody>
      </p:sp>
      <p:sp>
        <p:nvSpPr>
          <p:cNvPr id="6" name="Foliennummernplatzhalter 5"/>
          <p:cNvSpPr>
            <a:spLocks noGrp="1"/>
          </p:cNvSpPr>
          <p:nvPr>
            <p:ph type="sldNum" sz="quarter" idx="12"/>
          </p:nvPr>
        </p:nvSpPr>
        <p:spPr>
          <a:xfrm>
            <a:off x="6732240" y="6669360"/>
            <a:ext cx="2411760" cy="188640"/>
          </a:xfrm>
        </p:spPr>
        <p:txBody>
          <a:bodyPr/>
          <a:lstStyle>
            <a:lvl1pPr>
              <a:defRPr sz="1000">
                <a:solidFill>
                  <a:schemeClr val="tx1"/>
                </a:solidFill>
                <a:latin typeface="Arial" pitchFamily="34" charset="0"/>
                <a:cs typeface="Arial" pitchFamily="34" charset="0"/>
              </a:defRPr>
            </a:lvl1pPr>
          </a:lstStyle>
          <a:p>
            <a:fld id="{E7711FB2-0ADC-4ABA-985B-9259769884CC}" type="slidenum">
              <a:rPr lang="de-DE" smtClean="0"/>
              <a:t>‹Nr.›</a:t>
            </a:fld>
            <a:endParaRPr lang="de-DE" dirty="0"/>
          </a:p>
        </p:txBody>
      </p:sp>
      <p:cxnSp>
        <p:nvCxnSpPr>
          <p:cNvPr id="8" name="Gerade Verbindung 7"/>
          <p:cNvCxnSpPr/>
          <p:nvPr/>
        </p:nvCxnSpPr>
        <p:spPr>
          <a:xfrm>
            <a:off x="0" y="692696"/>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0" y="6669360"/>
            <a:ext cx="9144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2036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r>
              <a:rPr lang="de-DE" smtClean="0"/>
              <a:t>ZPG BNT 2017</a:t>
            </a:r>
            <a:endParaRPr lang="de-DE"/>
          </a:p>
        </p:txBody>
      </p:sp>
      <p:sp>
        <p:nvSpPr>
          <p:cNvPr id="5" name="Fußzeilenplatzhalter 4"/>
          <p:cNvSpPr>
            <a:spLocks noGrp="1"/>
          </p:cNvSpPr>
          <p:nvPr>
            <p:ph type="ftr" sz="quarter" idx="11"/>
          </p:nvPr>
        </p:nvSpPr>
        <p:spPr/>
        <p:txBody>
          <a:bodyPr/>
          <a:lstStyle/>
          <a:p>
            <a:r>
              <a:rPr lang="de-DE" smtClean="0"/>
              <a:t>Energie effizient nutzen</a:t>
            </a:r>
            <a:endParaRPr lang="de-DE"/>
          </a:p>
        </p:txBody>
      </p:sp>
      <p:sp>
        <p:nvSpPr>
          <p:cNvPr id="6" name="Foliennummernplatzhalter 5"/>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421114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ZPG BNT 2017</a:t>
            </a:r>
            <a:endParaRPr lang="de-DE"/>
          </a:p>
        </p:txBody>
      </p:sp>
      <p:sp>
        <p:nvSpPr>
          <p:cNvPr id="6" name="Fußzeilenplatzhalter 5"/>
          <p:cNvSpPr>
            <a:spLocks noGrp="1"/>
          </p:cNvSpPr>
          <p:nvPr>
            <p:ph type="ftr" sz="quarter" idx="11"/>
          </p:nvPr>
        </p:nvSpPr>
        <p:spPr/>
        <p:txBody>
          <a:bodyPr/>
          <a:lstStyle/>
          <a:p>
            <a:r>
              <a:rPr lang="de-DE" smtClean="0"/>
              <a:t>Energie effizient nutzen</a:t>
            </a:r>
            <a:endParaRPr lang="de-DE"/>
          </a:p>
        </p:txBody>
      </p:sp>
      <p:sp>
        <p:nvSpPr>
          <p:cNvPr id="7" name="Foliennummernplatzhalter 6"/>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1605935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t>ZPG BNT 2017</a:t>
            </a:r>
            <a:endParaRPr lang="de-DE"/>
          </a:p>
        </p:txBody>
      </p:sp>
      <p:sp>
        <p:nvSpPr>
          <p:cNvPr id="8" name="Fußzeilenplatzhalter 7"/>
          <p:cNvSpPr>
            <a:spLocks noGrp="1"/>
          </p:cNvSpPr>
          <p:nvPr>
            <p:ph type="ftr" sz="quarter" idx="11"/>
          </p:nvPr>
        </p:nvSpPr>
        <p:spPr/>
        <p:txBody>
          <a:bodyPr/>
          <a:lstStyle/>
          <a:p>
            <a:r>
              <a:rPr lang="de-DE" smtClean="0"/>
              <a:t>Energie effizient nutzen</a:t>
            </a:r>
            <a:endParaRPr lang="de-DE"/>
          </a:p>
        </p:txBody>
      </p:sp>
      <p:sp>
        <p:nvSpPr>
          <p:cNvPr id="9" name="Foliennummernplatzhalter 8"/>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280160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ZPG BNT 2017</a:t>
            </a:r>
            <a:endParaRPr lang="de-DE"/>
          </a:p>
        </p:txBody>
      </p:sp>
      <p:sp>
        <p:nvSpPr>
          <p:cNvPr id="4" name="Fußzeilenplatzhalter 3"/>
          <p:cNvSpPr>
            <a:spLocks noGrp="1"/>
          </p:cNvSpPr>
          <p:nvPr>
            <p:ph type="ftr" sz="quarter" idx="11"/>
          </p:nvPr>
        </p:nvSpPr>
        <p:spPr/>
        <p:txBody>
          <a:bodyPr/>
          <a:lstStyle/>
          <a:p>
            <a:r>
              <a:rPr lang="de-DE" smtClean="0"/>
              <a:t>Energie effizient nutzen</a:t>
            </a:r>
            <a:endParaRPr lang="de-DE"/>
          </a:p>
        </p:txBody>
      </p:sp>
      <p:sp>
        <p:nvSpPr>
          <p:cNvPr id="5" name="Foliennummernplatzhalter 4"/>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283407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ZPG BNT 2017</a:t>
            </a:r>
            <a:endParaRPr lang="de-DE"/>
          </a:p>
        </p:txBody>
      </p:sp>
      <p:sp>
        <p:nvSpPr>
          <p:cNvPr id="3" name="Fußzeilenplatzhalter 2"/>
          <p:cNvSpPr>
            <a:spLocks noGrp="1"/>
          </p:cNvSpPr>
          <p:nvPr>
            <p:ph type="ftr" sz="quarter" idx="11"/>
          </p:nvPr>
        </p:nvSpPr>
        <p:spPr/>
        <p:txBody>
          <a:bodyPr/>
          <a:lstStyle/>
          <a:p>
            <a:r>
              <a:rPr lang="de-DE" smtClean="0"/>
              <a:t>Energie effizient nutzen</a:t>
            </a:r>
            <a:endParaRPr lang="de-DE"/>
          </a:p>
        </p:txBody>
      </p:sp>
      <p:sp>
        <p:nvSpPr>
          <p:cNvPr id="4" name="Foliennummernplatzhalter 3"/>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271394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r>
              <a:rPr lang="de-DE" smtClean="0"/>
              <a:t>ZPG BNT 2017</a:t>
            </a:r>
            <a:endParaRPr lang="de-DE"/>
          </a:p>
        </p:txBody>
      </p:sp>
      <p:sp>
        <p:nvSpPr>
          <p:cNvPr id="6" name="Fußzeilenplatzhalter 5"/>
          <p:cNvSpPr>
            <a:spLocks noGrp="1"/>
          </p:cNvSpPr>
          <p:nvPr>
            <p:ph type="ftr" sz="quarter" idx="11"/>
          </p:nvPr>
        </p:nvSpPr>
        <p:spPr/>
        <p:txBody>
          <a:bodyPr/>
          <a:lstStyle/>
          <a:p>
            <a:r>
              <a:rPr lang="de-DE" smtClean="0"/>
              <a:t>Energie effizient nutzen</a:t>
            </a:r>
            <a:endParaRPr lang="de-DE"/>
          </a:p>
        </p:txBody>
      </p:sp>
      <p:sp>
        <p:nvSpPr>
          <p:cNvPr id="7" name="Foliennummernplatzhalter 6"/>
          <p:cNvSpPr>
            <a:spLocks noGrp="1"/>
          </p:cNvSpPr>
          <p:nvPr>
            <p:ph type="sldNum" sz="quarter" idx="12"/>
          </p:nvPr>
        </p:nvSpPr>
        <p:spPr/>
        <p:txBody>
          <a:bodyPr/>
          <a:lstStyle/>
          <a:p>
            <a:fld id="{55EC7425-2ABE-4C18-80E7-BDCBBB0C4F2E}" type="slidenum">
              <a:rPr lang="de-DE" smtClean="0"/>
              <a:t>‹Nr.›</a:t>
            </a:fld>
            <a:endParaRPr lang="de-DE"/>
          </a:p>
        </p:txBody>
      </p:sp>
    </p:spTree>
    <p:extLst>
      <p:ext uri="{BB962C8B-B14F-4D97-AF65-F5344CB8AC3E}">
        <p14:creationId xmlns:p14="http://schemas.microsoft.com/office/powerpoint/2010/main" val="99665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ZPG BNT 2017</a:t>
            </a: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Energie effizient nutzen</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C7425-2ABE-4C18-80E7-BDCBBB0C4F2E}" type="slidenum">
              <a:rPr lang="de-DE" smtClean="0"/>
              <a:t>‹Nr.›</a:t>
            </a:fld>
            <a:endParaRPr lang="de-DE"/>
          </a:p>
        </p:txBody>
      </p:sp>
    </p:spTree>
    <p:extLst>
      <p:ext uri="{BB962C8B-B14F-4D97-AF65-F5344CB8AC3E}">
        <p14:creationId xmlns:p14="http://schemas.microsoft.com/office/powerpoint/2010/main" val="839046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2.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5.jpe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ZPG Biologie, Naturphänomene und Technik</a:t>
            </a:r>
            <a:endParaRPr lang="de-DE" dirty="0"/>
          </a:p>
        </p:txBody>
      </p:sp>
      <p:sp>
        <p:nvSpPr>
          <p:cNvPr id="3" name="Inhaltsplatzhalter 2"/>
          <p:cNvSpPr>
            <a:spLocks noGrp="1"/>
          </p:cNvSpPr>
          <p:nvPr>
            <p:ph idx="1"/>
          </p:nvPr>
        </p:nvSpPr>
        <p:spPr>
          <a:xfrm>
            <a:off x="0" y="2492896"/>
            <a:ext cx="9144000" cy="3024336"/>
          </a:xfrm>
        </p:spPr>
        <p:txBody>
          <a:bodyPr>
            <a:noAutofit/>
          </a:bodyPr>
          <a:lstStyle/>
          <a:p>
            <a:pPr marL="0" indent="0" algn="ctr">
              <a:buNone/>
            </a:pPr>
            <a:r>
              <a:rPr lang="de-DE" sz="6000" dirty="0" smtClean="0"/>
              <a:t>Energie effizient nutzen</a:t>
            </a:r>
          </a:p>
          <a:p>
            <a:pPr marL="0" indent="0" algn="ctr">
              <a:buNone/>
            </a:pPr>
            <a:endParaRPr lang="de-DE" sz="2800" dirty="0" smtClean="0"/>
          </a:p>
          <a:p>
            <a:pPr marL="0" indent="0" algn="ctr">
              <a:buNone/>
            </a:pPr>
            <a:r>
              <a:rPr lang="de-DE" sz="2800" dirty="0" err="1" smtClean="0"/>
              <a:t>Multiplikatorentagung</a:t>
            </a:r>
            <a:r>
              <a:rPr lang="de-DE" sz="2800" dirty="0" smtClean="0"/>
              <a:t> </a:t>
            </a:r>
            <a:r>
              <a:rPr lang="de-DE" sz="2800" smtClean="0"/>
              <a:t/>
            </a:r>
            <a:br>
              <a:rPr lang="de-DE" sz="2800" smtClean="0"/>
            </a:br>
            <a:r>
              <a:rPr lang="de-DE" sz="2800" smtClean="0"/>
              <a:t>22.-24.03.2017</a:t>
            </a:r>
            <a:r>
              <a:rPr lang="de-DE" sz="2800" dirty="0" smtClean="0"/>
              <a:t/>
            </a:r>
            <a:br>
              <a:rPr lang="de-DE" sz="2800" dirty="0" smtClean="0"/>
            </a:br>
            <a:r>
              <a:rPr lang="de-DE" sz="2800" dirty="0" smtClean="0"/>
              <a:t>Bad Wildbad</a:t>
            </a:r>
            <a:endParaRPr lang="de-DE" sz="2800" dirty="0"/>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Energie effizient nutzen</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1</a:t>
            </a:fld>
            <a:endParaRPr lang="de-DE" dirty="0"/>
          </a:p>
        </p:txBody>
      </p:sp>
    </p:spTree>
    <p:extLst>
      <p:ext uri="{BB962C8B-B14F-4D97-AF65-F5344CB8AC3E}">
        <p14:creationId xmlns:p14="http://schemas.microsoft.com/office/powerpoint/2010/main" val="2281720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Energie im BNT-Bildungsplan</a:t>
            </a:r>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Energie effizient nutzen</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10</a:t>
            </a:fld>
            <a:endParaRPr lang="de-DE" dirty="0"/>
          </a:p>
        </p:txBody>
      </p:sp>
      <p:grpSp>
        <p:nvGrpSpPr>
          <p:cNvPr id="7" name="Gruppieren 6"/>
          <p:cNvGrpSpPr>
            <a:grpSpLocks noChangeAspect="1"/>
          </p:cNvGrpSpPr>
          <p:nvPr/>
        </p:nvGrpSpPr>
        <p:grpSpPr>
          <a:xfrm>
            <a:off x="0" y="709145"/>
            <a:ext cx="7163999" cy="4656784"/>
            <a:chOff x="-1" y="1"/>
            <a:chExt cx="1980001" cy="1287052"/>
          </a:xfrm>
        </p:grpSpPr>
        <p:sp>
          <p:nvSpPr>
            <p:cNvPr id="8" name="Eine Ecke des Rechtecks abrunden 7"/>
            <p:cNvSpPr/>
            <p:nvPr/>
          </p:nvSpPr>
          <p:spPr>
            <a:xfrm rot="16200000">
              <a:off x="346473" y="-346473"/>
              <a:ext cx="1287052" cy="1980000"/>
            </a:xfrm>
            <a:prstGeom prst="round1Rect">
              <a:avLst/>
            </a:prstGeom>
            <a:gradFill flip="none" rotWithShape="0">
              <a:gsLst>
                <a:gs pos="0">
                  <a:srgbClr val="0070C0">
                    <a:shade val="30000"/>
                    <a:satMod val="115000"/>
                    <a:lumMod val="50000"/>
                    <a:lumOff val="50000"/>
                  </a:srgbClr>
                </a:gs>
                <a:gs pos="54000">
                  <a:srgbClr val="0070C0">
                    <a:shade val="67500"/>
                    <a:satMod val="115000"/>
                  </a:srgbClr>
                </a:gs>
                <a:gs pos="100000">
                  <a:srgbClr val="0070C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9" name="Eine Ecke des Rechtecks abrunden 4"/>
            <p:cNvSpPr/>
            <p:nvPr/>
          </p:nvSpPr>
          <p:spPr>
            <a:xfrm>
              <a:off x="0" y="75062"/>
              <a:ext cx="1980000" cy="12119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t" anchorCtr="0">
              <a:noAutofit/>
            </a:bodyPr>
            <a:lstStyle/>
            <a:p>
              <a:pPr lvl="0" indent="-720000" defTabSz="1022350">
                <a:lnSpc>
                  <a:spcPct val="90000"/>
                </a:lnSpc>
                <a:spcBef>
                  <a:spcPct val="0"/>
                </a:spcBef>
                <a:spcAft>
                  <a:spcPct val="35000"/>
                </a:spcAft>
              </a:pPr>
              <a:r>
                <a:rPr lang="de-DE" sz="2000" dirty="0">
                  <a:latin typeface="Arial" pitchFamily="34" charset="0"/>
                  <a:cs typeface="Arial" pitchFamily="34" charset="0"/>
                </a:rPr>
                <a:t>(2) </a:t>
              </a:r>
              <a:r>
                <a:rPr lang="de-DE" sz="2000" dirty="0" smtClean="0">
                  <a:latin typeface="Arial" pitchFamily="34" charset="0"/>
                  <a:cs typeface="Arial" pitchFamily="34" charset="0"/>
                </a:rPr>
                <a:t>  Energie </a:t>
              </a:r>
              <a:r>
                <a:rPr lang="de-DE" sz="2000" dirty="0">
                  <a:latin typeface="Arial" pitchFamily="34" charset="0"/>
                  <a:cs typeface="Arial" pitchFamily="34" charset="0"/>
                </a:rPr>
                <a:t>von Nutzpflanzen für Menschen </a:t>
              </a:r>
            </a:p>
            <a:p>
              <a:pPr lvl="0" indent="-720000" defTabSz="1022350">
                <a:lnSpc>
                  <a:spcPct val="90000"/>
                </a:lnSpc>
                <a:spcBef>
                  <a:spcPct val="0"/>
                </a:spcBef>
                <a:spcAft>
                  <a:spcPct val="35000"/>
                </a:spcAft>
              </a:pPr>
              <a:r>
                <a:rPr lang="de-DE" sz="2000" dirty="0">
                  <a:latin typeface="Arial" pitchFamily="34" charset="0"/>
                  <a:cs typeface="Arial" pitchFamily="34" charset="0"/>
                </a:rPr>
                <a:t>(3) </a:t>
              </a:r>
              <a:r>
                <a:rPr lang="de-DE" sz="2000" dirty="0" smtClean="0">
                  <a:latin typeface="Arial" pitchFamily="34" charset="0"/>
                  <a:cs typeface="Arial" pitchFamily="34" charset="0"/>
                </a:rPr>
                <a:t>  Nutzpflanzen </a:t>
              </a:r>
              <a:r>
                <a:rPr lang="de-DE" sz="2000" dirty="0">
                  <a:latin typeface="Arial" pitchFamily="34" charset="0"/>
                  <a:cs typeface="Arial" pitchFamily="34" charset="0"/>
                </a:rPr>
                <a:t>für Energiewirtschaft </a:t>
              </a:r>
            </a:p>
            <a:p>
              <a:pPr lvl="0" indent="-720000" defTabSz="1022350">
                <a:lnSpc>
                  <a:spcPct val="90000"/>
                </a:lnSpc>
                <a:spcBef>
                  <a:spcPct val="0"/>
                </a:spcBef>
                <a:spcAft>
                  <a:spcPct val="35000"/>
                </a:spcAft>
              </a:pPr>
              <a:r>
                <a:rPr lang="de-DE" sz="2000" dirty="0">
                  <a:latin typeface="Arial" pitchFamily="34" charset="0"/>
                  <a:cs typeface="Arial" pitchFamily="34" charset="0"/>
                </a:rPr>
                <a:t>(5) </a:t>
              </a:r>
              <a:r>
                <a:rPr lang="de-DE" sz="2000" dirty="0" smtClean="0">
                  <a:latin typeface="Arial" pitchFamily="34" charset="0"/>
                  <a:cs typeface="Arial" pitchFamily="34" charset="0"/>
                </a:rPr>
                <a:t>  brennbare </a:t>
              </a:r>
              <a:r>
                <a:rPr lang="de-DE" sz="2000" dirty="0">
                  <a:latin typeface="Arial" pitchFamily="34" charset="0"/>
                  <a:cs typeface="Arial" pitchFamily="34" charset="0"/>
                </a:rPr>
                <a:t>Materialien als Energieträger </a:t>
              </a:r>
            </a:p>
            <a:p>
              <a:pPr lvl="0" indent="-720000" defTabSz="1022350">
                <a:lnSpc>
                  <a:spcPct val="90000"/>
                </a:lnSpc>
                <a:spcBef>
                  <a:spcPct val="0"/>
                </a:spcBef>
                <a:spcAft>
                  <a:spcPct val="35000"/>
                </a:spcAft>
              </a:pPr>
              <a:r>
                <a:rPr lang="de-DE" sz="2000" dirty="0">
                  <a:latin typeface="Arial" pitchFamily="34" charset="0"/>
                  <a:cs typeface="Arial" pitchFamily="34" charset="0"/>
                </a:rPr>
                <a:t>(</a:t>
              </a:r>
              <a:r>
                <a:rPr lang="de-DE" sz="2000" dirty="0" smtClean="0">
                  <a:latin typeface="Arial" pitchFamily="34" charset="0"/>
                  <a:cs typeface="Arial" pitchFamily="34" charset="0"/>
                </a:rPr>
                <a:t>12) </a:t>
              </a:r>
              <a:r>
                <a:rPr lang="de-DE" sz="2000" dirty="0">
                  <a:latin typeface="Arial" pitchFamily="34" charset="0"/>
                  <a:cs typeface="Arial" pitchFamily="34" charset="0"/>
                </a:rPr>
                <a:t>jahreszeitliche Angepasstheiten von Tieren in Bezug </a:t>
              </a:r>
              <a:r>
                <a:rPr lang="de-DE" sz="2000" dirty="0" smtClean="0">
                  <a:latin typeface="Arial" pitchFamily="34" charset="0"/>
                  <a:cs typeface="Arial" pitchFamily="34" charset="0"/>
                </a:rPr>
                <a:t>auf       </a:t>
              </a:r>
              <a:br>
                <a:rPr lang="de-DE" sz="2000" dirty="0" smtClean="0">
                  <a:latin typeface="Arial" pitchFamily="34" charset="0"/>
                  <a:cs typeface="Arial" pitchFamily="34" charset="0"/>
                </a:rPr>
              </a:br>
              <a:r>
                <a:rPr lang="de-DE" sz="2000" dirty="0" smtClean="0">
                  <a:latin typeface="Arial" pitchFamily="34" charset="0"/>
                  <a:cs typeface="Arial" pitchFamily="34" charset="0"/>
                </a:rPr>
                <a:t>       Energie</a:t>
              </a:r>
              <a:endParaRPr lang="de-DE" sz="2000" kern="1200" dirty="0">
                <a:latin typeface="Arial" pitchFamily="34" charset="0"/>
                <a:cs typeface="Arial" pitchFamily="34" charset="0"/>
              </a:endParaRPr>
            </a:p>
          </p:txBody>
        </p:sp>
      </p:grpSp>
      <p:graphicFrame>
        <p:nvGraphicFramePr>
          <p:cNvPr id="10" name="Diagramm 9"/>
          <p:cNvGraphicFramePr>
            <a:graphicFrameLocks noChangeAspect="1"/>
          </p:cNvGraphicFramePr>
          <p:nvPr>
            <p:extLst>
              <p:ext uri="{D42A27DB-BD31-4B8C-83A1-F6EECF244321}">
                <p14:modId xmlns:p14="http://schemas.microsoft.com/office/powerpoint/2010/main" val="1916709663"/>
              </p:ext>
            </p:extLst>
          </p:nvPr>
        </p:nvGraphicFramePr>
        <p:xfrm>
          <a:off x="5184000" y="4077072"/>
          <a:ext cx="3960000" cy="257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9" name="Gruppieren 18"/>
          <p:cNvGrpSpPr/>
          <p:nvPr/>
        </p:nvGrpSpPr>
        <p:grpSpPr>
          <a:xfrm>
            <a:off x="5183995" y="4078877"/>
            <a:ext cx="2970050" cy="1643469"/>
            <a:chOff x="5183995" y="4078877"/>
            <a:chExt cx="2970050" cy="1643469"/>
          </a:xfrm>
        </p:grpSpPr>
        <p:grpSp>
          <p:nvGrpSpPr>
            <p:cNvPr id="13" name="Gruppieren 12"/>
            <p:cNvGrpSpPr/>
            <p:nvPr/>
          </p:nvGrpSpPr>
          <p:grpSpPr>
            <a:xfrm>
              <a:off x="5183995" y="4078877"/>
              <a:ext cx="1980001" cy="1287053"/>
              <a:chOff x="-1" y="0"/>
              <a:chExt cx="1980001" cy="1287053"/>
            </a:xfrm>
          </p:grpSpPr>
          <p:sp>
            <p:nvSpPr>
              <p:cNvPr id="17" name="Eine Ecke des Rechtecks abrunden 16"/>
              <p:cNvSpPr/>
              <p:nvPr/>
            </p:nvSpPr>
            <p:spPr>
              <a:xfrm rot="16200000">
                <a:off x="346473" y="-346473"/>
                <a:ext cx="1287052" cy="1980000"/>
              </a:xfrm>
              <a:prstGeom prst="round1Rect">
                <a:avLst/>
              </a:prstGeom>
              <a:gradFill flip="none" rotWithShape="0">
                <a:gsLst>
                  <a:gs pos="0">
                    <a:srgbClr val="0070C0">
                      <a:shade val="30000"/>
                      <a:satMod val="115000"/>
                      <a:lumMod val="50000"/>
                      <a:lumOff val="50000"/>
                    </a:srgbClr>
                  </a:gs>
                  <a:gs pos="50000">
                    <a:srgbClr val="0070C0">
                      <a:shade val="67500"/>
                      <a:satMod val="115000"/>
                    </a:srgbClr>
                  </a:gs>
                  <a:gs pos="100000">
                    <a:srgbClr val="0070C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8" name="Eine Ecke des Rechtecks abrunden 4"/>
              <p:cNvSpPr/>
              <p:nvPr/>
            </p:nvSpPr>
            <p:spPr>
              <a:xfrm rot="21600000">
                <a:off x="0" y="0"/>
                <a:ext cx="1980000" cy="965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wird gespeichert</a:t>
                </a:r>
                <a:endParaRPr lang="de-DE" sz="2300" kern="1200" dirty="0">
                  <a:latin typeface="Arial" pitchFamily="34" charset="0"/>
                  <a:cs typeface="Arial" pitchFamily="34" charset="0"/>
                </a:endParaRPr>
              </a:p>
            </p:txBody>
          </p:sp>
        </p:grpSp>
        <p:grpSp>
          <p:nvGrpSpPr>
            <p:cNvPr id="14" name="Gruppieren 13"/>
            <p:cNvGrpSpPr/>
            <p:nvPr/>
          </p:nvGrpSpPr>
          <p:grpSpPr>
            <a:xfrm>
              <a:off x="6173946" y="5009512"/>
              <a:ext cx="1980099" cy="712834"/>
              <a:chOff x="989950" y="930635"/>
              <a:chExt cx="1980099" cy="712834"/>
            </a:xfrm>
          </p:grpSpPr>
          <p:sp>
            <p:nvSpPr>
              <p:cNvPr id="15" name="Abgerundetes Rechteck 14"/>
              <p:cNvSpPr/>
              <p:nvPr/>
            </p:nvSpPr>
            <p:spPr>
              <a:xfrm>
                <a:off x="989950" y="930635"/>
                <a:ext cx="1980099" cy="712834"/>
              </a:xfrm>
              <a:prstGeom prst="roundRect">
                <a:avLst/>
              </a:prstGeom>
              <a:gradFill rotWithShape="0">
                <a:gsLst>
                  <a:gs pos="53000">
                    <a:schemeClr val="accent5">
                      <a:tint val="40000"/>
                      <a:hueOff val="0"/>
                      <a:satOff val="0"/>
                      <a:lumOff val="0"/>
                      <a:alphaOff val="0"/>
                      <a:shade val="51000"/>
                      <a:satMod val="130000"/>
                    </a:schemeClr>
                  </a:gs>
                  <a:gs pos="79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gradFill>
            </p:spPr>
            <p:style>
              <a:lnRef idx="0">
                <a:schemeClr val="lt1">
                  <a:hueOff val="0"/>
                  <a:satOff val="0"/>
                  <a:lumOff val="0"/>
                  <a:alphaOff val="0"/>
                </a:schemeClr>
              </a:lnRef>
              <a:fillRef idx="3">
                <a:scrgbClr r="0" g="0" b="0"/>
              </a:fillRef>
              <a:effectRef idx="2">
                <a:schemeClr val="accent5">
                  <a:tint val="40000"/>
                  <a:hueOff val="0"/>
                  <a:satOff val="0"/>
                  <a:lumOff val="0"/>
                  <a:alphaOff val="0"/>
                </a:schemeClr>
              </a:effectRef>
              <a:fontRef idx="minor">
                <a:schemeClr val="dk1">
                  <a:hueOff val="0"/>
                  <a:satOff val="0"/>
                  <a:lumOff val="0"/>
                  <a:alphaOff val="0"/>
                </a:schemeClr>
              </a:fontRef>
            </p:style>
          </p:sp>
          <p:sp>
            <p:nvSpPr>
              <p:cNvPr id="16" name="Abgerundetes Rechteck 6"/>
              <p:cNvSpPr/>
              <p:nvPr/>
            </p:nvSpPr>
            <p:spPr>
              <a:xfrm>
                <a:off x="1024748" y="965433"/>
                <a:ext cx="1910503" cy="6432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DE" sz="3200" b="1" kern="1200"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Energie</a:t>
                </a:r>
              </a:p>
            </p:txBody>
          </p:sp>
        </p:grpSp>
      </p:grpSp>
    </p:spTree>
    <p:extLst>
      <p:ext uri="{BB962C8B-B14F-4D97-AF65-F5344CB8AC3E}">
        <p14:creationId xmlns:p14="http://schemas.microsoft.com/office/powerpoint/2010/main" val="164131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mph" presetSubtype="0" grpId="1" nodeType="clickEffect">
                                  <p:stCondLst>
                                    <p:cond delay="0"/>
                                  </p:stCondLst>
                                  <p:childTnLst>
                                    <p:set>
                                      <p:cBhvr rctx="PPT">
                                        <p:cTn id="10" dur="indefinite"/>
                                        <p:tgtEl>
                                          <p:spTgt spid="10"/>
                                        </p:tgtEl>
                                        <p:attrNameLst>
                                          <p:attrName>style.opacity</p:attrName>
                                        </p:attrNameLst>
                                      </p:cBhvr>
                                      <p:to>
                                        <p:strVal val="0.5"/>
                                      </p:to>
                                    </p:set>
                                    <p:animEffect filter="image" prLst="opacity: 0.5">
                                      <p:cBhvr rctx="IE">
                                        <p:cTn id="11" dur="indefinite"/>
                                        <p:tgtEl>
                                          <p:spTgt spid="10"/>
                                        </p:tgtEl>
                                      </p:cBhvr>
                                    </p:animEffect>
                                  </p:childTnLst>
                                </p:cTn>
                              </p:par>
                              <p:par>
                                <p:cTn id="12" presetID="1" presetClass="entr" presetSubtype="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0" grpId="1">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ieren 12"/>
          <p:cNvGrpSpPr>
            <a:grpSpLocks noChangeAspect="1"/>
          </p:cNvGrpSpPr>
          <p:nvPr/>
        </p:nvGrpSpPr>
        <p:grpSpPr>
          <a:xfrm>
            <a:off x="1954068" y="692285"/>
            <a:ext cx="7189932" cy="4673645"/>
            <a:chOff x="1980000" y="0"/>
            <a:chExt cx="1980000" cy="1287052"/>
          </a:xfrm>
        </p:grpSpPr>
        <p:sp>
          <p:nvSpPr>
            <p:cNvPr id="14" name="Eine Ecke des Rechtecks abrunden 13"/>
            <p:cNvSpPr/>
            <p:nvPr/>
          </p:nvSpPr>
          <p:spPr>
            <a:xfrm>
              <a:off x="1980000" y="0"/>
              <a:ext cx="1980000" cy="1287052"/>
            </a:xfrm>
            <a:prstGeom prst="round1Rect">
              <a:avLst/>
            </a:prstGeom>
            <a:gradFill flip="none" rotWithShape="0">
              <a:gsLst>
                <a:gs pos="0">
                  <a:srgbClr val="00B050">
                    <a:shade val="30000"/>
                    <a:satMod val="115000"/>
                    <a:lumMod val="50000"/>
                    <a:lumOff val="50000"/>
                  </a:srgbClr>
                </a:gs>
                <a:gs pos="50000">
                  <a:srgbClr val="00B050">
                    <a:shade val="67500"/>
                    <a:satMod val="115000"/>
                  </a:srgbClr>
                </a:gs>
                <a:gs pos="100000">
                  <a:srgbClr val="00B05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5">
                <a:hueOff val="-3311292"/>
                <a:satOff val="13270"/>
                <a:lumOff val="2876"/>
                <a:alphaOff val="0"/>
              </a:schemeClr>
            </a:effectRef>
            <a:fontRef idx="minor">
              <a:schemeClr val="lt1"/>
            </a:fontRef>
          </p:style>
        </p:sp>
        <p:sp>
          <p:nvSpPr>
            <p:cNvPr id="15" name="Eine Ecke des Rechtecks abrunden 4"/>
            <p:cNvSpPr/>
            <p:nvPr/>
          </p:nvSpPr>
          <p:spPr>
            <a:xfrm>
              <a:off x="1980000" y="0"/>
              <a:ext cx="1980000" cy="965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t" anchorCtr="0">
              <a:noAutofit/>
            </a:bodyPr>
            <a:lstStyle/>
            <a:p>
              <a:pPr lvl="0" defTabSz="1022350">
                <a:lnSpc>
                  <a:spcPct val="90000"/>
                </a:lnSpc>
                <a:spcBef>
                  <a:spcPct val="0"/>
                </a:spcBef>
                <a:spcAft>
                  <a:spcPts val="400"/>
                </a:spcAft>
              </a:pPr>
              <a:r>
                <a:rPr lang="de-DE" sz="2000" dirty="0">
                  <a:latin typeface="Arial" pitchFamily="34" charset="0"/>
                  <a:cs typeface="Arial" pitchFamily="34" charset="0"/>
                </a:rPr>
                <a:t>(1) </a:t>
              </a:r>
              <a:r>
                <a:rPr lang="de-DE" sz="2000" dirty="0" smtClean="0">
                  <a:latin typeface="Arial" pitchFamily="34" charset="0"/>
                  <a:cs typeface="Arial" pitchFamily="34" charset="0"/>
                </a:rPr>
                <a:t>   Energieübertragungsketten </a:t>
              </a:r>
              <a:r>
                <a:rPr lang="de-DE" sz="2000" dirty="0">
                  <a:latin typeface="Arial" pitchFamily="34" charset="0"/>
                  <a:cs typeface="Arial" pitchFamily="34" charset="0"/>
                </a:rPr>
                <a:t>in Natur und Technik </a:t>
              </a:r>
            </a:p>
            <a:p>
              <a:pPr lvl="0" defTabSz="1022350">
                <a:lnSpc>
                  <a:spcPct val="90000"/>
                </a:lnSpc>
                <a:spcBef>
                  <a:spcPct val="0"/>
                </a:spcBef>
                <a:spcAft>
                  <a:spcPts val="400"/>
                </a:spcAft>
              </a:pPr>
              <a:r>
                <a:rPr lang="de-DE" sz="2000" dirty="0">
                  <a:latin typeface="Arial" pitchFamily="34" charset="0"/>
                  <a:cs typeface="Arial" pitchFamily="34" charset="0"/>
                </a:rPr>
                <a:t>(4) </a:t>
              </a:r>
              <a:r>
                <a:rPr lang="de-DE" sz="2000" dirty="0" smtClean="0">
                  <a:latin typeface="Arial" pitchFamily="34" charset="0"/>
                  <a:cs typeface="Arial" pitchFamily="34" charset="0"/>
                </a:rPr>
                <a:t>   Verbrennungen</a:t>
              </a:r>
              <a:r>
                <a:rPr lang="de-DE" sz="2000" dirty="0">
                  <a:latin typeface="Arial" pitchFamily="34" charset="0"/>
                  <a:cs typeface="Arial" pitchFamily="34" charset="0"/>
                </a:rPr>
                <a:t>: Energieabgabe </a:t>
              </a:r>
            </a:p>
            <a:p>
              <a:pPr lvl="0" defTabSz="1022350">
                <a:lnSpc>
                  <a:spcPct val="90000"/>
                </a:lnSpc>
                <a:spcBef>
                  <a:spcPct val="0"/>
                </a:spcBef>
                <a:spcAft>
                  <a:spcPts val="400"/>
                </a:spcAft>
              </a:pPr>
              <a:r>
                <a:rPr lang="de-DE" sz="2000" dirty="0">
                  <a:latin typeface="Arial" pitchFamily="34" charset="0"/>
                  <a:cs typeface="Arial" pitchFamily="34" charset="0"/>
                </a:rPr>
                <a:t>(8) </a:t>
              </a:r>
              <a:r>
                <a:rPr lang="de-DE" sz="2000" dirty="0" smtClean="0">
                  <a:latin typeface="Arial" pitchFamily="34" charset="0"/>
                  <a:cs typeface="Arial" pitchFamily="34" charset="0"/>
                </a:rPr>
                <a:t>   drei </a:t>
              </a:r>
              <a:r>
                <a:rPr lang="de-DE" sz="2000" dirty="0">
                  <a:latin typeface="Arial" pitchFamily="34" charset="0"/>
                  <a:cs typeface="Arial" pitchFamily="34" charset="0"/>
                </a:rPr>
                <a:t>thermischen Energietransportarten </a:t>
              </a:r>
            </a:p>
            <a:p>
              <a:pPr lvl="0" defTabSz="1022350">
                <a:lnSpc>
                  <a:spcPct val="90000"/>
                </a:lnSpc>
                <a:spcBef>
                  <a:spcPct val="0"/>
                </a:spcBef>
                <a:spcAft>
                  <a:spcPts val="400"/>
                </a:spcAft>
              </a:pPr>
              <a:r>
                <a:rPr lang="de-DE" sz="2000" dirty="0">
                  <a:latin typeface="Arial" pitchFamily="34" charset="0"/>
                  <a:cs typeface="Arial" pitchFamily="34" charset="0"/>
                </a:rPr>
                <a:t>(9) </a:t>
              </a:r>
              <a:r>
                <a:rPr lang="de-DE" sz="2000" dirty="0" smtClean="0">
                  <a:latin typeface="Arial" pitchFamily="34" charset="0"/>
                  <a:cs typeface="Arial" pitchFamily="34" charset="0"/>
                </a:rPr>
                <a:t>   Aufnahme </a:t>
              </a:r>
              <a:r>
                <a:rPr lang="de-DE" sz="2000" dirty="0">
                  <a:latin typeface="Arial" pitchFamily="34" charset="0"/>
                  <a:cs typeface="Arial" pitchFamily="34" charset="0"/>
                </a:rPr>
                <a:t>von </a:t>
              </a:r>
              <a:r>
                <a:rPr lang="de-DE" sz="2000" dirty="0" smtClean="0">
                  <a:latin typeface="Arial" pitchFamily="34" charset="0"/>
                  <a:cs typeface="Arial" pitchFamily="34" charset="0"/>
                </a:rPr>
                <a:t>Wärmestrahlung </a:t>
              </a:r>
              <a:br>
                <a:rPr lang="de-DE" sz="2000" dirty="0" smtClean="0">
                  <a:latin typeface="Arial" pitchFamily="34" charset="0"/>
                  <a:cs typeface="Arial" pitchFamily="34" charset="0"/>
                </a:rPr>
              </a:br>
              <a:r>
                <a:rPr lang="de-DE" sz="2000" dirty="0" smtClean="0">
                  <a:latin typeface="Arial" pitchFamily="34" charset="0"/>
                  <a:cs typeface="Arial" pitchFamily="34" charset="0"/>
                </a:rPr>
                <a:t>        und </a:t>
              </a:r>
              <a:r>
                <a:rPr lang="de-DE" sz="2000" dirty="0">
                  <a:latin typeface="Arial" pitchFamily="34" charset="0"/>
                  <a:cs typeface="Arial" pitchFamily="34" charset="0"/>
                </a:rPr>
                <a:t>Anwendungen in Natur und Technik </a:t>
              </a:r>
            </a:p>
            <a:p>
              <a:pPr lvl="0" defTabSz="1022350">
                <a:lnSpc>
                  <a:spcPct val="90000"/>
                </a:lnSpc>
                <a:spcBef>
                  <a:spcPct val="0"/>
                </a:spcBef>
                <a:spcAft>
                  <a:spcPts val="400"/>
                </a:spcAft>
              </a:pPr>
              <a:r>
                <a:rPr lang="de-DE" sz="2000" dirty="0">
                  <a:latin typeface="Arial" pitchFamily="34" charset="0"/>
                  <a:cs typeface="Arial" pitchFamily="34" charset="0"/>
                </a:rPr>
                <a:t>(10) </a:t>
              </a:r>
              <a:r>
                <a:rPr lang="de-DE" sz="2000" dirty="0" smtClean="0">
                  <a:latin typeface="Arial" pitchFamily="34" charset="0"/>
                  <a:cs typeface="Arial" pitchFamily="34" charset="0"/>
                </a:rPr>
                <a:t> Wärmedämmung </a:t>
              </a:r>
              <a:r>
                <a:rPr lang="de-DE" sz="2000" dirty="0">
                  <a:latin typeface="Arial" pitchFamily="34" charset="0"/>
                  <a:cs typeface="Arial" pitchFamily="34" charset="0"/>
                </a:rPr>
                <a:t>in Natur und Technik </a:t>
              </a:r>
            </a:p>
            <a:p>
              <a:pPr lvl="0" defTabSz="1022350">
                <a:lnSpc>
                  <a:spcPct val="90000"/>
                </a:lnSpc>
                <a:spcBef>
                  <a:spcPct val="0"/>
                </a:spcBef>
                <a:spcAft>
                  <a:spcPts val="400"/>
                </a:spcAft>
              </a:pPr>
              <a:r>
                <a:rPr lang="de-DE" sz="2000" dirty="0">
                  <a:latin typeface="Arial" pitchFamily="34" charset="0"/>
                  <a:cs typeface="Arial" pitchFamily="34" charset="0"/>
                </a:rPr>
                <a:t>(12) </a:t>
              </a:r>
              <a:r>
                <a:rPr lang="de-DE" sz="2000" dirty="0" smtClean="0">
                  <a:latin typeface="Arial" pitchFamily="34" charset="0"/>
                  <a:cs typeface="Arial" pitchFamily="34" charset="0"/>
                </a:rPr>
                <a:t> jahreszeitliche </a:t>
              </a:r>
              <a:r>
                <a:rPr lang="de-DE" sz="2000" dirty="0">
                  <a:latin typeface="Arial" pitchFamily="34" charset="0"/>
                  <a:cs typeface="Arial" pitchFamily="34" charset="0"/>
                </a:rPr>
                <a:t>Angepasstheiten: Energiehaushalt </a:t>
              </a:r>
            </a:p>
            <a:p>
              <a:pPr lvl="0" defTabSz="1022350">
                <a:lnSpc>
                  <a:spcPct val="90000"/>
                </a:lnSpc>
                <a:spcBef>
                  <a:spcPct val="0"/>
                </a:spcBef>
                <a:spcAft>
                  <a:spcPts val="400"/>
                </a:spcAft>
              </a:pPr>
              <a:r>
                <a:rPr lang="de-DE" sz="2000" dirty="0">
                  <a:latin typeface="Arial" pitchFamily="34" charset="0"/>
                  <a:cs typeface="Arial" pitchFamily="34" charset="0"/>
                </a:rPr>
                <a:t>(13) </a:t>
              </a:r>
              <a:r>
                <a:rPr lang="de-DE" sz="2000" dirty="0" smtClean="0">
                  <a:latin typeface="Arial" pitchFamily="34" charset="0"/>
                  <a:cs typeface="Arial" pitchFamily="34" charset="0"/>
                </a:rPr>
                <a:t> Angepasstheit</a:t>
              </a:r>
              <a:r>
                <a:rPr lang="de-DE" sz="2000" dirty="0">
                  <a:latin typeface="Arial" pitchFamily="34" charset="0"/>
                  <a:cs typeface="Arial" pitchFamily="34" charset="0"/>
                </a:rPr>
                <a:t>: energieoptimierte Fortbewegung </a:t>
              </a:r>
              <a:r>
                <a:rPr lang="de-DE" sz="2000" dirty="0" smtClean="0">
                  <a:latin typeface="Arial" pitchFamily="34" charset="0"/>
                  <a:cs typeface="Arial" pitchFamily="34" charset="0"/>
                </a:rPr>
                <a:t/>
              </a:r>
              <a:br>
                <a:rPr lang="de-DE" sz="2000" dirty="0" smtClean="0">
                  <a:latin typeface="Arial" pitchFamily="34" charset="0"/>
                  <a:cs typeface="Arial" pitchFamily="34" charset="0"/>
                </a:rPr>
              </a:br>
              <a:r>
                <a:rPr lang="de-DE" sz="2000" dirty="0" smtClean="0">
                  <a:latin typeface="Arial" pitchFamily="34" charset="0"/>
                  <a:cs typeface="Arial" pitchFamily="34" charset="0"/>
                </a:rPr>
                <a:t>        im </a:t>
              </a:r>
              <a:r>
                <a:rPr lang="de-DE" sz="2000" dirty="0">
                  <a:latin typeface="Arial" pitchFamily="34" charset="0"/>
                  <a:cs typeface="Arial" pitchFamily="34" charset="0"/>
                </a:rPr>
                <a:t>Wasser oder in der Luft </a:t>
              </a:r>
            </a:p>
            <a:p>
              <a:pPr lvl="0" defTabSz="1022350">
                <a:lnSpc>
                  <a:spcPct val="90000"/>
                </a:lnSpc>
                <a:spcBef>
                  <a:spcPct val="0"/>
                </a:spcBef>
                <a:spcAft>
                  <a:spcPts val="400"/>
                </a:spcAft>
              </a:pPr>
              <a:r>
                <a:rPr lang="de-DE" sz="2000" dirty="0">
                  <a:latin typeface="Arial" pitchFamily="34" charset="0"/>
                  <a:cs typeface="Arial" pitchFamily="34" charset="0"/>
                </a:rPr>
                <a:t>(14) Energie: technischer Prozess</a:t>
              </a:r>
              <a:endParaRPr lang="de-DE" sz="2000" kern="1200" dirty="0">
                <a:latin typeface="Arial" pitchFamily="34" charset="0"/>
                <a:cs typeface="Arial" pitchFamily="34" charset="0"/>
              </a:endParaRPr>
            </a:p>
          </p:txBody>
        </p:sp>
      </p:grpSp>
      <p:sp>
        <p:nvSpPr>
          <p:cNvPr id="2" name="Titel 1"/>
          <p:cNvSpPr>
            <a:spLocks noGrp="1"/>
          </p:cNvSpPr>
          <p:nvPr>
            <p:ph type="title"/>
          </p:nvPr>
        </p:nvSpPr>
        <p:spPr/>
        <p:txBody>
          <a:bodyPr/>
          <a:lstStyle/>
          <a:p>
            <a:r>
              <a:rPr lang="de-DE" dirty="0"/>
              <a:t>Energie im </a:t>
            </a:r>
            <a:r>
              <a:rPr lang="de-DE" dirty="0" smtClean="0"/>
              <a:t>BNT-Bildungsplan</a:t>
            </a:r>
            <a:endParaRPr lang="de-DE" dirty="0"/>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Energie effizient nutzen</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11</a:t>
            </a:fld>
            <a:endParaRPr lang="de-DE" dirty="0"/>
          </a:p>
        </p:txBody>
      </p:sp>
      <p:graphicFrame>
        <p:nvGraphicFramePr>
          <p:cNvPr id="7" name="Diagramm 6"/>
          <p:cNvGraphicFramePr>
            <a:graphicFrameLocks noChangeAspect="1"/>
          </p:cNvGraphicFramePr>
          <p:nvPr>
            <p:extLst>
              <p:ext uri="{D42A27DB-BD31-4B8C-83A1-F6EECF244321}">
                <p14:modId xmlns:p14="http://schemas.microsoft.com/office/powerpoint/2010/main" val="513314010"/>
              </p:ext>
            </p:extLst>
          </p:nvPr>
        </p:nvGraphicFramePr>
        <p:xfrm>
          <a:off x="-25932" y="4077072"/>
          <a:ext cx="3960000" cy="257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uppieren 2"/>
          <p:cNvGrpSpPr/>
          <p:nvPr/>
        </p:nvGrpSpPr>
        <p:grpSpPr>
          <a:xfrm>
            <a:off x="964018" y="4078878"/>
            <a:ext cx="2970050" cy="1643469"/>
            <a:chOff x="964018" y="4078878"/>
            <a:chExt cx="2970050" cy="1643469"/>
          </a:xfrm>
        </p:grpSpPr>
        <p:grpSp>
          <p:nvGrpSpPr>
            <p:cNvPr id="22" name="Gruppieren 21"/>
            <p:cNvGrpSpPr/>
            <p:nvPr/>
          </p:nvGrpSpPr>
          <p:grpSpPr>
            <a:xfrm>
              <a:off x="1954068" y="4078878"/>
              <a:ext cx="1980000" cy="1287052"/>
              <a:chOff x="1980000" y="0"/>
              <a:chExt cx="1980000" cy="1287052"/>
            </a:xfrm>
          </p:grpSpPr>
          <p:sp>
            <p:nvSpPr>
              <p:cNvPr id="26" name="Eine Ecke des Rechtecks abrunden 25"/>
              <p:cNvSpPr/>
              <p:nvPr/>
            </p:nvSpPr>
            <p:spPr>
              <a:xfrm>
                <a:off x="1980000" y="0"/>
                <a:ext cx="1980000" cy="1287052"/>
              </a:xfrm>
              <a:prstGeom prst="round1Rect">
                <a:avLst/>
              </a:prstGeom>
              <a:gradFill flip="none" rotWithShape="0">
                <a:gsLst>
                  <a:gs pos="0">
                    <a:srgbClr val="00B050">
                      <a:shade val="30000"/>
                      <a:satMod val="115000"/>
                      <a:lumMod val="50000"/>
                      <a:lumOff val="50000"/>
                    </a:srgbClr>
                  </a:gs>
                  <a:gs pos="50000">
                    <a:srgbClr val="00B050">
                      <a:shade val="67500"/>
                      <a:satMod val="115000"/>
                    </a:srgbClr>
                  </a:gs>
                  <a:gs pos="100000">
                    <a:srgbClr val="00B05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5">
                  <a:hueOff val="-3311292"/>
                  <a:satOff val="13270"/>
                  <a:lumOff val="2876"/>
                  <a:alphaOff val="0"/>
                </a:schemeClr>
              </a:effectRef>
              <a:fontRef idx="minor">
                <a:schemeClr val="lt1"/>
              </a:fontRef>
            </p:style>
          </p:sp>
          <p:sp>
            <p:nvSpPr>
              <p:cNvPr id="27" name="Eine Ecke des Rechtecks abrunden 4"/>
              <p:cNvSpPr/>
              <p:nvPr/>
            </p:nvSpPr>
            <p:spPr>
              <a:xfrm>
                <a:off x="1980000" y="0"/>
                <a:ext cx="1980000" cy="965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wird übertragen</a:t>
                </a:r>
                <a:endParaRPr lang="de-DE" sz="2300" kern="1200" dirty="0">
                  <a:latin typeface="Arial" pitchFamily="34" charset="0"/>
                  <a:cs typeface="Arial" pitchFamily="34" charset="0"/>
                </a:endParaRPr>
              </a:p>
            </p:txBody>
          </p:sp>
        </p:grpSp>
        <p:grpSp>
          <p:nvGrpSpPr>
            <p:cNvPr id="23" name="Gruppieren 22"/>
            <p:cNvGrpSpPr/>
            <p:nvPr/>
          </p:nvGrpSpPr>
          <p:grpSpPr>
            <a:xfrm>
              <a:off x="964018" y="5009513"/>
              <a:ext cx="1980099" cy="712834"/>
              <a:chOff x="989950" y="930635"/>
              <a:chExt cx="1980099" cy="712834"/>
            </a:xfrm>
          </p:grpSpPr>
          <p:sp>
            <p:nvSpPr>
              <p:cNvPr id="24" name="Abgerundetes Rechteck 23"/>
              <p:cNvSpPr/>
              <p:nvPr/>
            </p:nvSpPr>
            <p:spPr>
              <a:xfrm>
                <a:off x="989950" y="930635"/>
                <a:ext cx="1980099" cy="712834"/>
              </a:xfrm>
              <a:prstGeom prst="roundRect">
                <a:avLst/>
              </a:prstGeom>
              <a:gradFill rotWithShape="0">
                <a:gsLst>
                  <a:gs pos="53000">
                    <a:schemeClr val="accent5">
                      <a:tint val="40000"/>
                      <a:hueOff val="0"/>
                      <a:satOff val="0"/>
                      <a:lumOff val="0"/>
                      <a:alphaOff val="0"/>
                      <a:shade val="51000"/>
                      <a:satMod val="130000"/>
                    </a:schemeClr>
                  </a:gs>
                  <a:gs pos="79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gradFill>
            </p:spPr>
            <p:style>
              <a:lnRef idx="0">
                <a:schemeClr val="lt1">
                  <a:hueOff val="0"/>
                  <a:satOff val="0"/>
                  <a:lumOff val="0"/>
                  <a:alphaOff val="0"/>
                </a:schemeClr>
              </a:lnRef>
              <a:fillRef idx="3">
                <a:scrgbClr r="0" g="0" b="0"/>
              </a:fillRef>
              <a:effectRef idx="2">
                <a:schemeClr val="accent5">
                  <a:tint val="40000"/>
                  <a:hueOff val="0"/>
                  <a:satOff val="0"/>
                  <a:lumOff val="0"/>
                  <a:alphaOff val="0"/>
                </a:schemeClr>
              </a:effectRef>
              <a:fontRef idx="minor">
                <a:schemeClr val="dk1">
                  <a:hueOff val="0"/>
                  <a:satOff val="0"/>
                  <a:lumOff val="0"/>
                  <a:alphaOff val="0"/>
                </a:schemeClr>
              </a:fontRef>
            </p:style>
          </p:sp>
          <p:sp>
            <p:nvSpPr>
              <p:cNvPr id="25" name="Abgerundetes Rechteck 6"/>
              <p:cNvSpPr/>
              <p:nvPr/>
            </p:nvSpPr>
            <p:spPr>
              <a:xfrm>
                <a:off x="1024748" y="965433"/>
                <a:ext cx="1910503" cy="6432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DE" sz="3200" b="1" kern="1200"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Energie</a:t>
                </a:r>
              </a:p>
            </p:txBody>
          </p:sp>
        </p:grpSp>
      </p:grpSp>
    </p:spTree>
    <p:extLst>
      <p:ext uri="{BB962C8B-B14F-4D97-AF65-F5344CB8AC3E}">
        <p14:creationId xmlns:p14="http://schemas.microsoft.com/office/powerpoint/2010/main" val="24027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1" nodeType="clickEffect">
                                  <p:stCondLst>
                                    <p:cond delay="0"/>
                                  </p:stCondLst>
                                  <p:childTnLst>
                                    <p:set>
                                      <p:cBhvr rctx="PPT">
                                        <p:cTn id="6" dur="indefinite"/>
                                        <p:tgtEl>
                                          <p:spTgt spid="7"/>
                                        </p:tgtEl>
                                        <p:attrNameLst>
                                          <p:attrName>style.opacity</p:attrName>
                                        </p:attrNameLst>
                                      </p:cBhvr>
                                      <p:to>
                                        <p:strVal val="0.5"/>
                                      </p:to>
                                    </p:set>
                                    <p:animEffect filter="image" prLst="opacity: 0.5">
                                      <p:cBhvr rctx="IE">
                                        <p:cTn id="7" dur="indefinite"/>
                                        <p:tgtEl>
                                          <p:spTgt spid="7"/>
                                        </p:tgtEl>
                                      </p:cBhvr>
                                    </p:animEffect>
                                  </p:childTnLst>
                                </p:cTn>
                              </p:par>
                              <p:par>
                                <p:cTn id="8" presetID="1"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1">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Energie im BNT-Bildungsplan</a:t>
            </a:r>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Energie effizient nutzen</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12</a:t>
            </a:fld>
            <a:endParaRPr lang="de-DE" dirty="0"/>
          </a:p>
        </p:txBody>
      </p:sp>
      <p:grpSp>
        <p:nvGrpSpPr>
          <p:cNvPr id="7" name="Gruppieren 6"/>
          <p:cNvGrpSpPr>
            <a:grpSpLocks noChangeAspect="1"/>
          </p:cNvGrpSpPr>
          <p:nvPr/>
        </p:nvGrpSpPr>
        <p:grpSpPr>
          <a:xfrm>
            <a:off x="19961" y="1981554"/>
            <a:ext cx="7144327" cy="4644000"/>
            <a:chOff x="0" y="1287052"/>
            <a:chExt cx="1980000" cy="1287052"/>
          </a:xfrm>
        </p:grpSpPr>
        <p:sp>
          <p:nvSpPr>
            <p:cNvPr id="8" name="Eine Ecke des Rechtecks abrunden 7"/>
            <p:cNvSpPr/>
            <p:nvPr/>
          </p:nvSpPr>
          <p:spPr>
            <a:xfrm rot="10800000">
              <a:off x="0" y="1287052"/>
              <a:ext cx="1980000" cy="1287052"/>
            </a:xfrm>
            <a:prstGeom prst="round1Rect">
              <a:avLst/>
            </a:prstGeom>
            <a:gradFill flip="none" rotWithShape="1">
              <a:gsLst>
                <a:gs pos="0">
                  <a:srgbClr val="92D050">
                    <a:shade val="30000"/>
                    <a:satMod val="115000"/>
                    <a:lumMod val="63000"/>
                    <a:lumOff val="37000"/>
                  </a:srgbClr>
                </a:gs>
                <a:gs pos="50000">
                  <a:srgbClr val="92D050">
                    <a:shade val="67500"/>
                    <a:satMod val="115000"/>
                  </a:srgbClr>
                </a:gs>
                <a:gs pos="100000">
                  <a:srgbClr val="92D05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5">
                <a:hueOff val="-6622584"/>
                <a:satOff val="26541"/>
                <a:lumOff val="5752"/>
                <a:alphaOff val="0"/>
              </a:schemeClr>
            </a:effectRef>
            <a:fontRef idx="minor">
              <a:schemeClr val="lt1"/>
            </a:fontRef>
          </p:style>
        </p:sp>
        <p:sp>
          <p:nvSpPr>
            <p:cNvPr id="9" name="Eine Ecke des Rechtecks abrunden 4"/>
            <p:cNvSpPr/>
            <p:nvPr/>
          </p:nvSpPr>
          <p:spPr>
            <a:xfrm>
              <a:off x="0" y="1287052"/>
              <a:ext cx="1980000" cy="1287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t" anchorCtr="0">
              <a:noAutofit/>
            </a:bodyPr>
            <a:lstStyle/>
            <a:p>
              <a:pPr lvl="0" defTabSz="1022350">
                <a:lnSpc>
                  <a:spcPct val="90000"/>
                </a:lnSpc>
                <a:spcBef>
                  <a:spcPct val="0"/>
                </a:spcBef>
                <a:spcAft>
                  <a:spcPct val="35000"/>
                </a:spcAft>
              </a:pPr>
              <a:endParaRPr lang="de-DE" kern="1200" dirty="0">
                <a:latin typeface="Arial" pitchFamily="34" charset="0"/>
                <a:cs typeface="Arial" pitchFamily="34" charset="0"/>
              </a:endParaRPr>
            </a:p>
          </p:txBody>
        </p:sp>
      </p:grpSp>
      <p:graphicFrame>
        <p:nvGraphicFramePr>
          <p:cNvPr id="10" name="Diagramm 9"/>
          <p:cNvGraphicFramePr>
            <a:graphicFrameLocks noChangeAspect="1"/>
          </p:cNvGraphicFramePr>
          <p:nvPr>
            <p:extLst>
              <p:ext uri="{D42A27DB-BD31-4B8C-83A1-F6EECF244321}">
                <p14:modId xmlns:p14="http://schemas.microsoft.com/office/powerpoint/2010/main" val="3415533401"/>
              </p:ext>
            </p:extLst>
          </p:nvPr>
        </p:nvGraphicFramePr>
        <p:xfrm>
          <a:off x="5187753" y="692696"/>
          <a:ext cx="3960000" cy="257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uppieren 16"/>
          <p:cNvGrpSpPr/>
          <p:nvPr/>
        </p:nvGrpSpPr>
        <p:grpSpPr>
          <a:xfrm>
            <a:off x="5184288" y="1641515"/>
            <a:ext cx="2970049" cy="1643469"/>
            <a:chOff x="5184288" y="1641515"/>
            <a:chExt cx="2970049" cy="1643469"/>
          </a:xfrm>
        </p:grpSpPr>
        <p:grpSp>
          <p:nvGrpSpPr>
            <p:cNvPr id="11" name="Gruppieren 10"/>
            <p:cNvGrpSpPr/>
            <p:nvPr/>
          </p:nvGrpSpPr>
          <p:grpSpPr>
            <a:xfrm>
              <a:off x="5184288" y="1997932"/>
              <a:ext cx="1980000" cy="1287052"/>
              <a:chOff x="0" y="1287052"/>
              <a:chExt cx="1980000" cy="1287052"/>
            </a:xfrm>
          </p:grpSpPr>
          <p:sp>
            <p:nvSpPr>
              <p:cNvPr id="15" name="Eine Ecke des Rechtecks abrunden 14"/>
              <p:cNvSpPr/>
              <p:nvPr/>
            </p:nvSpPr>
            <p:spPr>
              <a:xfrm rot="10800000">
                <a:off x="0" y="1287052"/>
                <a:ext cx="1980000" cy="1287052"/>
              </a:xfrm>
              <a:prstGeom prst="round1Rect">
                <a:avLst/>
              </a:prstGeom>
              <a:gradFill flip="none" rotWithShape="1">
                <a:gsLst>
                  <a:gs pos="0">
                    <a:srgbClr val="92D050">
                      <a:shade val="30000"/>
                      <a:satMod val="115000"/>
                      <a:lumMod val="63000"/>
                      <a:lumOff val="37000"/>
                    </a:srgbClr>
                  </a:gs>
                  <a:gs pos="50000">
                    <a:srgbClr val="92D050">
                      <a:shade val="67500"/>
                      <a:satMod val="115000"/>
                    </a:srgbClr>
                  </a:gs>
                  <a:gs pos="100000">
                    <a:srgbClr val="92D05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5">
                  <a:hueOff val="-6622584"/>
                  <a:satOff val="26541"/>
                  <a:lumOff val="5752"/>
                  <a:alphaOff val="0"/>
                </a:schemeClr>
              </a:effectRef>
              <a:fontRef idx="minor">
                <a:schemeClr val="lt1"/>
              </a:fontRef>
            </p:style>
          </p:sp>
          <p:sp>
            <p:nvSpPr>
              <p:cNvPr id="16" name="Eine Ecke des Rechtecks abrunden 4"/>
              <p:cNvSpPr/>
              <p:nvPr/>
            </p:nvSpPr>
            <p:spPr>
              <a:xfrm rot="21600000">
                <a:off x="0" y="1608815"/>
                <a:ext cx="1980000" cy="965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bleibt erhalten</a:t>
                </a:r>
                <a:endParaRPr lang="de-DE" sz="2300" kern="1200" dirty="0">
                  <a:latin typeface="Arial" pitchFamily="34" charset="0"/>
                  <a:cs typeface="Arial" pitchFamily="34" charset="0"/>
                </a:endParaRPr>
              </a:p>
            </p:txBody>
          </p:sp>
        </p:grpSp>
        <p:grpSp>
          <p:nvGrpSpPr>
            <p:cNvPr id="12" name="Gruppieren 11"/>
            <p:cNvGrpSpPr/>
            <p:nvPr/>
          </p:nvGrpSpPr>
          <p:grpSpPr>
            <a:xfrm>
              <a:off x="6174238" y="1641515"/>
              <a:ext cx="1980099" cy="712834"/>
              <a:chOff x="989950" y="930635"/>
              <a:chExt cx="1980099" cy="712834"/>
            </a:xfrm>
          </p:grpSpPr>
          <p:sp>
            <p:nvSpPr>
              <p:cNvPr id="13" name="Abgerundetes Rechteck 12"/>
              <p:cNvSpPr/>
              <p:nvPr/>
            </p:nvSpPr>
            <p:spPr>
              <a:xfrm>
                <a:off x="989950" y="930635"/>
                <a:ext cx="1980099" cy="712834"/>
              </a:xfrm>
              <a:prstGeom prst="roundRect">
                <a:avLst/>
              </a:prstGeom>
              <a:gradFill rotWithShape="0">
                <a:gsLst>
                  <a:gs pos="53000">
                    <a:schemeClr val="accent5">
                      <a:tint val="40000"/>
                      <a:hueOff val="0"/>
                      <a:satOff val="0"/>
                      <a:lumOff val="0"/>
                      <a:alphaOff val="0"/>
                      <a:shade val="51000"/>
                      <a:satMod val="130000"/>
                    </a:schemeClr>
                  </a:gs>
                  <a:gs pos="79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gradFill>
            </p:spPr>
            <p:style>
              <a:lnRef idx="0">
                <a:schemeClr val="lt1">
                  <a:hueOff val="0"/>
                  <a:satOff val="0"/>
                  <a:lumOff val="0"/>
                  <a:alphaOff val="0"/>
                </a:schemeClr>
              </a:lnRef>
              <a:fillRef idx="3">
                <a:scrgbClr r="0" g="0" b="0"/>
              </a:fillRef>
              <a:effectRef idx="2">
                <a:schemeClr val="accent5">
                  <a:tint val="40000"/>
                  <a:hueOff val="0"/>
                  <a:satOff val="0"/>
                  <a:lumOff val="0"/>
                  <a:alphaOff val="0"/>
                </a:schemeClr>
              </a:effectRef>
              <a:fontRef idx="minor">
                <a:schemeClr val="dk1">
                  <a:hueOff val="0"/>
                  <a:satOff val="0"/>
                  <a:lumOff val="0"/>
                  <a:alphaOff val="0"/>
                </a:schemeClr>
              </a:fontRef>
            </p:style>
          </p:sp>
          <p:sp>
            <p:nvSpPr>
              <p:cNvPr id="14" name="Abgerundetes Rechteck 6"/>
              <p:cNvSpPr/>
              <p:nvPr/>
            </p:nvSpPr>
            <p:spPr>
              <a:xfrm>
                <a:off x="1024748" y="965433"/>
                <a:ext cx="1910503" cy="6432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DE" sz="3200" b="1" kern="1200"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Energie</a:t>
                </a:r>
              </a:p>
            </p:txBody>
          </p:sp>
        </p:grpSp>
      </p:grpSp>
    </p:spTree>
    <p:extLst>
      <p:ext uri="{BB962C8B-B14F-4D97-AF65-F5344CB8AC3E}">
        <p14:creationId xmlns:p14="http://schemas.microsoft.com/office/powerpoint/2010/main" val="77288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1"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par>
                                <p:cTn id="8" presetID="1"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1">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Energie im BNT-Bildungsplan</a:t>
            </a:r>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Energie effizient nutzen</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13</a:t>
            </a:fld>
            <a:endParaRPr lang="de-DE" dirty="0"/>
          </a:p>
        </p:txBody>
      </p:sp>
      <p:grpSp>
        <p:nvGrpSpPr>
          <p:cNvPr id="7" name="Gruppieren 6"/>
          <p:cNvGrpSpPr>
            <a:grpSpLocks noChangeAspect="1"/>
          </p:cNvGrpSpPr>
          <p:nvPr/>
        </p:nvGrpSpPr>
        <p:grpSpPr>
          <a:xfrm>
            <a:off x="1951601" y="1983233"/>
            <a:ext cx="7209133" cy="4686127"/>
            <a:chOff x="1979999" y="1287052"/>
            <a:chExt cx="1980001" cy="1287053"/>
          </a:xfrm>
        </p:grpSpPr>
        <p:sp>
          <p:nvSpPr>
            <p:cNvPr id="8" name="Eine Ecke des Rechtecks abrunden 7"/>
            <p:cNvSpPr/>
            <p:nvPr/>
          </p:nvSpPr>
          <p:spPr>
            <a:xfrm rot="5400000">
              <a:off x="2326473" y="940578"/>
              <a:ext cx="1287052" cy="1980000"/>
            </a:xfrm>
            <a:prstGeom prst="round1Rect">
              <a:avLst/>
            </a:prstGeom>
            <a:gradFill flip="none" rotWithShape="0">
              <a:gsLst>
                <a:gs pos="0">
                  <a:srgbClr val="FFC000">
                    <a:shade val="30000"/>
                    <a:satMod val="115000"/>
                    <a:lumMod val="47000"/>
                    <a:lumOff val="53000"/>
                  </a:srgbClr>
                </a:gs>
                <a:gs pos="50000">
                  <a:srgbClr val="FFC000">
                    <a:shade val="67500"/>
                    <a:satMod val="115000"/>
                  </a:srgbClr>
                </a:gs>
                <a:gs pos="100000">
                  <a:srgbClr val="FFC00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5">
                <a:hueOff val="-9933876"/>
                <a:satOff val="39811"/>
                <a:lumOff val="8628"/>
                <a:alphaOff val="0"/>
              </a:schemeClr>
            </a:effectRef>
            <a:fontRef idx="minor">
              <a:schemeClr val="lt1"/>
            </a:fontRef>
          </p:style>
        </p:sp>
        <p:sp>
          <p:nvSpPr>
            <p:cNvPr id="9" name="Eine Ecke des Rechtecks abrunden 4"/>
            <p:cNvSpPr/>
            <p:nvPr/>
          </p:nvSpPr>
          <p:spPr>
            <a:xfrm>
              <a:off x="1979999" y="1291771"/>
              <a:ext cx="1980001" cy="12823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t" anchorCtr="0">
              <a:noAutofit/>
            </a:bodyPr>
            <a:lstStyle/>
            <a:p>
              <a:pPr marL="1925100" defTabSz="1022350">
                <a:lnSpc>
                  <a:spcPct val="90000"/>
                </a:lnSpc>
                <a:spcBef>
                  <a:spcPct val="0"/>
                </a:spcBef>
                <a:spcAft>
                  <a:spcPct val="35000"/>
                </a:spcAft>
              </a:pPr>
              <a:r>
                <a:rPr lang="de-DE" sz="2000" dirty="0">
                  <a:latin typeface="Arial" pitchFamily="34" charset="0"/>
                  <a:cs typeface="Arial" pitchFamily="34" charset="0"/>
                </a:rPr>
                <a:t>(1) </a:t>
              </a:r>
              <a:r>
                <a:rPr lang="de-DE" sz="2000" dirty="0" smtClean="0">
                  <a:latin typeface="Arial" pitchFamily="34" charset="0"/>
                  <a:cs typeface="Arial" pitchFamily="34" charset="0"/>
                </a:rPr>
                <a:t>  sorgsamer </a:t>
              </a:r>
              <a:r>
                <a:rPr lang="de-DE" sz="2000" dirty="0">
                  <a:latin typeface="Arial" pitchFamily="34" charset="0"/>
                  <a:cs typeface="Arial" pitchFamily="34" charset="0"/>
                </a:rPr>
                <a:t>Umgang mit Energie </a:t>
              </a:r>
            </a:p>
            <a:p>
              <a:pPr marL="1925100" defTabSz="1022350">
                <a:lnSpc>
                  <a:spcPct val="90000"/>
                </a:lnSpc>
                <a:spcBef>
                  <a:spcPct val="0"/>
                </a:spcBef>
                <a:spcAft>
                  <a:spcPct val="35000"/>
                </a:spcAft>
              </a:pPr>
              <a:r>
                <a:rPr lang="de-DE" sz="2000" dirty="0">
                  <a:latin typeface="Arial" pitchFamily="34" charset="0"/>
                  <a:cs typeface="Arial" pitchFamily="34" charset="0"/>
                </a:rPr>
                <a:t>(11) Experimente zu: sorgsamer </a:t>
              </a:r>
              <a:r>
                <a:rPr lang="de-DE" sz="2000" dirty="0" smtClean="0">
                  <a:latin typeface="Arial" pitchFamily="34" charset="0"/>
                  <a:cs typeface="Arial" pitchFamily="34" charset="0"/>
                </a:rPr>
                <a:t>Umgang</a:t>
              </a:r>
              <a:br>
                <a:rPr lang="de-DE" sz="2000" dirty="0" smtClean="0">
                  <a:latin typeface="Arial" pitchFamily="34" charset="0"/>
                  <a:cs typeface="Arial" pitchFamily="34" charset="0"/>
                </a:rPr>
              </a:br>
              <a:r>
                <a:rPr lang="de-DE" sz="2000" dirty="0" smtClean="0">
                  <a:latin typeface="Arial" pitchFamily="34" charset="0"/>
                  <a:cs typeface="Arial" pitchFamily="34" charset="0"/>
                </a:rPr>
                <a:t>       mit </a:t>
              </a:r>
              <a:r>
                <a:rPr lang="de-DE" sz="2000" dirty="0">
                  <a:latin typeface="Arial" pitchFamily="34" charset="0"/>
                  <a:cs typeface="Arial" pitchFamily="34" charset="0"/>
                </a:rPr>
                <a:t>Energie / Verhaltensregeln </a:t>
              </a:r>
              <a:endParaRPr lang="de-DE" sz="2000" kern="1200" dirty="0">
                <a:latin typeface="Arial" pitchFamily="34" charset="0"/>
                <a:cs typeface="Arial" pitchFamily="34" charset="0"/>
              </a:endParaRPr>
            </a:p>
          </p:txBody>
        </p:sp>
      </p:grpSp>
      <p:graphicFrame>
        <p:nvGraphicFramePr>
          <p:cNvPr id="10" name="Diagramm 9"/>
          <p:cNvGraphicFramePr>
            <a:graphicFrameLocks noChangeAspect="1"/>
          </p:cNvGraphicFramePr>
          <p:nvPr>
            <p:extLst>
              <p:ext uri="{D42A27DB-BD31-4B8C-83A1-F6EECF244321}">
                <p14:modId xmlns:p14="http://schemas.microsoft.com/office/powerpoint/2010/main" val="1150797043"/>
              </p:ext>
            </p:extLst>
          </p:nvPr>
        </p:nvGraphicFramePr>
        <p:xfrm>
          <a:off x="-28398" y="692696"/>
          <a:ext cx="3960000" cy="257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uppieren 16"/>
          <p:cNvGrpSpPr/>
          <p:nvPr/>
        </p:nvGrpSpPr>
        <p:grpSpPr>
          <a:xfrm>
            <a:off x="961552" y="1607322"/>
            <a:ext cx="2970050" cy="1643469"/>
            <a:chOff x="961552" y="1607322"/>
            <a:chExt cx="2970050" cy="1643469"/>
          </a:xfrm>
        </p:grpSpPr>
        <p:grpSp>
          <p:nvGrpSpPr>
            <p:cNvPr id="11" name="Gruppieren 10"/>
            <p:cNvGrpSpPr/>
            <p:nvPr/>
          </p:nvGrpSpPr>
          <p:grpSpPr>
            <a:xfrm>
              <a:off x="1951601" y="1963739"/>
              <a:ext cx="1980001" cy="1287052"/>
              <a:chOff x="1979999" y="1287052"/>
              <a:chExt cx="1980001" cy="1287052"/>
            </a:xfrm>
          </p:grpSpPr>
          <p:sp>
            <p:nvSpPr>
              <p:cNvPr id="15" name="Eine Ecke des Rechtecks abrunden 14"/>
              <p:cNvSpPr/>
              <p:nvPr/>
            </p:nvSpPr>
            <p:spPr>
              <a:xfrm rot="5400000">
                <a:off x="2326473" y="940578"/>
                <a:ext cx="1287052" cy="1980000"/>
              </a:xfrm>
              <a:prstGeom prst="round1Rect">
                <a:avLst/>
              </a:prstGeom>
              <a:gradFill flip="none" rotWithShape="0">
                <a:gsLst>
                  <a:gs pos="0">
                    <a:srgbClr val="FFC000">
                      <a:shade val="30000"/>
                      <a:satMod val="115000"/>
                      <a:lumMod val="47000"/>
                      <a:lumOff val="53000"/>
                    </a:srgbClr>
                  </a:gs>
                  <a:gs pos="50000">
                    <a:srgbClr val="FFC000">
                      <a:shade val="67500"/>
                      <a:satMod val="115000"/>
                    </a:srgbClr>
                  </a:gs>
                  <a:gs pos="100000">
                    <a:srgbClr val="FFC00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5">
                  <a:hueOff val="-9933876"/>
                  <a:satOff val="39811"/>
                  <a:lumOff val="8628"/>
                  <a:alphaOff val="0"/>
                </a:schemeClr>
              </a:effectRef>
              <a:fontRef idx="minor">
                <a:schemeClr val="lt1"/>
              </a:fontRef>
            </p:style>
          </p:sp>
          <p:sp>
            <p:nvSpPr>
              <p:cNvPr id="16" name="Eine Ecke des Rechtecks abrunden 4"/>
              <p:cNvSpPr/>
              <p:nvPr/>
            </p:nvSpPr>
            <p:spPr>
              <a:xfrm>
                <a:off x="1980000" y="1608815"/>
                <a:ext cx="1980000" cy="965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smtClean="0">
                    <a:latin typeface="Arial" pitchFamily="34" charset="0"/>
                    <a:cs typeface="Arial" pitchFamily="34" charset="0"/>
                  </a:rPr>
                  <a:t>wird entwertet</a:t>
                </a:r>
                <a:endParaRPr lang="de-DE" sz="2300" kern="1200" dirty="0">
                  <a:latin typeface="Arial" pitchFamily="34" charset="0"/>
                  <a:cs typeface="Arial" pitchFamily="34" charset="0"/>
                </a:endParaRPr>
              </a:p>
            </p:txBody>
          </p:sp>
        </p:grpSp>
        <p:grpSp>
          <p:nvGrpSpPr>
            <p:cNvPr id="12" name="Gruppieren 11"/>
            <p:cNvGrpSpPr/>
            <p:nvPr/>
          </p:nvGrpSpPr>
          <p:grpSpPr>
            <a:xfrm>
              <a:off x="961552" y="1607322"/>
              <a:ext cx="1980099" cy="712834"/>
              <a:chOff x="989950" y="930635"/>
              <a:chExt cx="1980099" cy="712834"/>
            </a:xfrm>
          </p:grpSpPr>
          <p:sp>
            <p:nvSpPr>
              <p:cNvPr id="13" name="Abgerundetes Rechteck 12"/>
              <p:cNvSpPr/>
              <p:nvPr/>
            </p:nvSpPr>
            <p:spPr>
              <a:xfrm>
                <a:off x="989950" y="930635"/>
                <a:ext cx="1980099" cy="712834"/>
              </a:xfrm>
              <a:prstGeom prst="roundRect">
                <a:avLst/>
              </a:prstGeom>
              <a:gradFill rotWithShape="0">
                <a:gsLst>
                  <a:gs pos="53000">
                    <a:schemeClr val="accent5">
                      <a:tint val="40000"/>
                      <a:hueOff val="0"/>
                      <a:satOff val="0"/>
                      <a:lumOff val="0"/>
                      <a:alphaOff val="0"/>
                      <a:shade val="51000"/>
                      <a:satMod val="130000"/>
                    </a:schemeClr>
                  </a:gs>
                  <a:gs pos="79000">
                    <a:schemeClr val="accent5">
                      <a:tint val="40000"/>
                      <a:hueOff val="0"/>
                      <a:satOff val="0"/>
                      <a:lumOff val="0"/>
                      <a:alphaOff val="0"/>
                      <a:shade val="93000"/>
                      <a:satMod val="130000"/>
                    </a:schemeClr>
                  </a:gs>
                  <a:gs pos="100000">
                    <a:schemeClr val="accent5">
                      <a:tint val="40000"/>
                      <a:hueOff val="0"/>
                      <a:satOff val="0"/>
                      <a:lumOff val="0"/>
                      <a:alphaOff val="0"/>
                      <a:shade val="94000"/>
                      <a:satMod val="135000"/>
                    </a:schemeClr>
                  </a:gs>
                </a:gsLst>
              </a:gradFill>
            </p:spPr>
            <p:style>
              <a:lnRef idx="0">
                <a:schemeClr val="lt1">
                  <a:hueOff val="0"/>
                  <a:satOff val="0"/>
                  <a:lumOff val="0"/>
                  <a:alphaOff val="0"/>
                </a:schemeClr>
              </a:lnRef>
              <a:fillRef idx="3">
                <a:scrgbClr r="0" g="0" b="0"/>
              </a:fillRef>
              <a:effectRef idx="2">
                <a:schemeClr val="accent5">
                  <a:tint val="40000"/>
                  <a:hueOff val="0"/>
                  <a:satOff val="0"/>
                  <a:lumOff val="0"/>
                  <a:alphaOff val="0"/>
                </a:schemeClr>
              </a:effectRef>
              <a:fontRef idx="minor">
                <a:schemeClr val="dk1">
                  <a:hueOff val="0"/>
                  <a:satOff val="0"/>
                  <a:lumOff val="0"/>
                  <a:alphaOff val="0"/>
                </a:schemeClr>
              </a:fontRef>
            </p:style>
          </p:sp>
          <p:sp>
            <p:nvSpPr>
              <p:cNvPr id="14" name="Abgerundetes Rechteck 6"/>
              <p:cNvSpPr/>
              <p:nvPr/>
            </p:nvSpPr>
            <p:spPr>
              <a:xfrm>
                <a:off x="1024748" y="965433"/>
                <a:ext cx="1910503" cy="64323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e-DE" sz="3200" b="1" kern="1200" dirty="0">
                    <a:solidFill>
                      <a:schemeClr val="bg1"/>
                    </a:solidFill>
                    <a:effectLst>
                      <a:outerShdw blurRad="50800" dist="38100" dir="5400000" algn="t" rotWithShape="0">
                        <a:prstClr val="black">
                          <a:alpha val="40000"/>
                        </a:prstClr>
                      </a:outerShdw>
                    </a:effectLst>
                    <a:latin typeface="Arial" pitchFamily="34" charset="0"/>
                    <a:cs typeface="Arial" pitchFamily="34" charset="0"/>
                  </a:rPr>
                  <a:t>Energie</a:t>
                </a:r>
              </a:p>
            </p:txBody>
          </p:sp>
        </p:grpSp>
      </p:grpSp>
    </p:spTree>
    <p:extLst>
      <p:ext uri="{BB962C8B-B14F-4D97-AF65-F5344CB8AC3E}">
        <p14:creationId xmlns:p14="http://schemas.microsoft.com/office/powerpoint/2010/main" val="422149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1" nodeType="clickEffect">
                                  <p:stCondLst>
                                    <p:cond delay="0"/>
                                  </p:stCondLst>
                                  <p:childTnLst>
                                    <p:set>
                                      <p:cBhvr rctx="PPT">
                                        <p:cTn id="6" dur="indefinite"/>
                                        <p:tgtEl>
                                          <p:spTgt spid="10"/>
                                        </p:tgtEl>
                                        <p:attrNameLst>
                                          <p:attrName>style.opacity</p:attrName>
                                        </p:attrNameLst>
                                      </p:cBhvr>
                                      <p:to>
                                        <p:strVal val="0.5"/>
                                      </p:to>
                                    </p:set>
                                    <p:animEffect filter="image" prLst="opacity: 0.5">
                                      <p:cBhvr rctx="IE">
                                        <p:cTn id="7" dur="indefinite"/>
                                        <p:tgtEl>
                                          <p:spTgt spid="10"/>
                                        </p:tgtEl>
                                      </p:cBhvr>
                                    </p:animEffect>
                                  </p:childTnLst>
                                </p:cTn>
                              </p:par>
                              <p:par>
                                <p:cTn id="8" presetID="1"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1">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p:cNvGrpSpPr/>
          <p:nvPr/>
        </p:nvGrpSpPr>
        <p:grpSpPr>
          <a:xfrm>
            <a:off x="0" y="723839"/>
            <a:ext cx="9144000" cy="5945521"/>
            <a:chOff x="0" y="723839"/>
            <a:chExt cx="9144000" cy="5945521"/>
          </a:xfrm>
        </p:grpSpPr>
        <p:grpSp>
          <p:nvGrpSpPr>
            <p:cNvPr id="10" name="Gruppieren 9"/>
            <p:cNvGrpSpPr>
              <a:grpSpLocks noChangeAspect="1"/>
            </p:cNvGrpSpPr>
            <p:nvPr/>
          </p:nvGrpSpPr>
          <p:grpSpPr>
            <a:xfrm>
              <a:off x="0" y="723839"/>
              <a:ext cx="4571999" cy="2971920"/>
              <a:chOff x="-1" y="0"/>
              <a:chExt cx="1980001" cy="1287053"/>
            </a:xfrm>
          </p:grpSpPr>
          <p:sp>
            <p:nvSpPr>
              <p:cNvPr id="11" name="Eine Ecke des Rechtecks abrunden 10"/>
              <p:cNvSpPr/>
              <p:nvPr/>
            </p:nvSpPr>
            <p:spPr>
              <a:xfrm rot="16200000">
                <a:off x="346473" y="-346473"/>
                <a:ext cx="1287052" cy="1980000"/>
              </a:xfrm>
              <a:prstGeom prst="round1Rect">
                <a:avLst/>
              </a:prstGeom>
              <a:gradFill flip="none" rotWithShape="0">
                <a:gsLst>
                  <a:gs pos="0">
                    <a:srgbClr val="0070C0">
                      <a:shade val="30000"/>
                      <a:satMod val="115000"/>
                      <a:lumMod val="50000"/>
                      <a:lumOff val="50000"/>
                    </a:srgbClr>
                  </a:gs>
                  <a:gs pos="54000">
                    <a:srgbClr val="0070C0">
                      <a:shade val="67500"/>
                      <a:satMod val="115000"/>
                    </a:srgbClr>
                  </a:gs>
                  <a:gs pos="100000">
                    <a:srgbClr val="0070C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2" name="Eine Ecke des Rechtecks abrunden 4"/>
              <p:cNvSpPr/>
              <p:nvPr/>
            </p:nvSpPr>
            <p:spPr>
              <a:xfrm>
                <a:off x="0" y="0"/>
                <a:ext cx="1980000" cy="1287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t" anchorCtr="0">
                <a:noAutofit/>
              </a:bodyPr>
              <a:lstStyle/>
              <a:p>
                <a:pPr lvl="0" indent="-457200" defTabSz="1022350">
                  <a:lnSpc>
                    <a:spcPct val="90000"/>
                  </a:lnSpc>
                  <a:spcBef>
                    <a:spcPct val="0"/>
                  </a:spcBef>
                  <a:spcAft>
                    <a:spcPts val="400"/>
                  </a:spcAft>
                </a:pPr>
                <a:r>
                  <a:rPr lang="de-DE" sz="1400" dirty="0">
                    <a:latin typeface="Arial" pitchFamily="34" charset="0"/>
                    <a:cs typeface="Arial" pitchFamily="34" charset="0"/>
                  </a:rPr>
                  <a:t>(2) </a:t>
                </a:r>
                <a:r>
                  <a:rPr lang="de-DE" sz="1400" dirty="0" smtClean="0">
                    <a:latin typeface="Arial" pitchFamily="34" charset="0"/>
                    <a:cs typeface="Arial" pitchFamily="34" charset="0"/>
                  </a:rPr>
                  <a:t>  Energie </a:t>
                </a:r>
                <a:r>
                  <a:rPr lang="de-DE" sz="1400" dirty="0">
                    <a:latin typeface="Arial" pitchFamily="34" charset="0"/>
                    <a:cs typeface="Arial" pitchFamily="34" charset="0"/>
                  </a:rPr>
                  <a:t>von Nutzpflanzen </a:t>
                </a:r>
                <a:r>
                  <a:rPr lang="de-DE" sz="1400" dirty="0" smtClean="0">
                    <a:latin typeface="Arial" pitchFamily="34" charset="0"/>
                    <a:cs typeface="Arial" pitchFamily="34" charset="0"/>
                  </a:rPr>
                  <a:t>für Menschen </a:t>
                </a:r>
                <a:endParaRPr lang="de-DE" sz="1400" dirty="0">
                  <a:latin typeface="Arial" pitchFamily="34" charset="0"/>
                  <a:cs typeface="Arial" pitchFamily="34" charset="0"/>
                </a:endParaRPr>
              </a:p>
              <a:p>
                <a:pPr lvl="0" indent="-457200" defTabSz="1022350">
                  <a:lnSpc>
                    <a:spcPct val="90000"/>
                  </a:lnSpc>
                  <a:spcBef>
                    <a:spcPct val="0"/>
                  </a:spcBef>
                  <a:spcAft>
                    <a:spcPts val="400"/>
                  </a:spcAft>
                </a:pPr>
                <a:r>
                  <a:rPr lang="de-DE" sz="1400" dirty="0">
                    <a:latin typeface="Arial" pitchFamily="34" charset="0"/>
                    <a:cs typeface="Arial" pitchFamily="34" charset="0"/>
                  </a:rPr>
                  <a:t>(3) </a:t>
                </a:r>
                <a:r>
                  <a:rPr lang="de-DE" sz="1400" dirty="0" smtClean="0">
                    <a:latin typeface="Arial" pitchFamily="34" charset="0"/>
                    <a:cs typeface="Arial" pitchFamily="34" charset="0"/>
                  </a:rPr>
                  <a:t>  Nutzpflanzen für Energiewirtschaft </a:t>
                </a:r>
                <a:endParaRPr lang="de-DE" sz="1400" dirty="0">
                  <a:latin typeface="Arial" pitchFamily="34" charset="0"/>
                  <a:cs typeface="Arial" pitchFamily="34" charset="0"/>
                </a:endParaRPr>
              </a:p>
              <a:p>
                <a:pPr lvl="0" indent="-457200" defTabSz="1022350">
                  <a:lnSpc>
                    <a:spcPct val="90000"/>
                  </a:lnSpc>
                  <a:spcBef>
                    <a:spcPct val="0"/>
                  </a:spcBef>
                  <a:spcAft>
                    <a:spcPts val="400"/>
                  </a:spcAft>
                </a:pPr>
                <a:r>
                  <a:rPr lang="de-DE" sz="1400" dirty="0">
                    <a:latin typeface="Arial" pitchFamily="34" charset="0"/>
                    <a:cs typeface="Arial" pitchFamily="34" charset="0"/>
                  </a:rPr>
                  <a:t>(5) </a:t>
                </a:r>
                <a:r>
                  <a:rPr lang="de-DE" sz="1400" dirty="0" smtClean="0">
                    <a:latin typeface="Arial" pitchFamily="34" charset="0"/>
                    <a:cs typeface="Arial" pitchFamily="34" charset="0"/>
                  </a:rPr>
                  <a:t>  brennbare </a:t>
                </a:r>
                <a:r>
                  <a:rPr lang="de-DE" sz="1400" dirty="0">
                    <a:latin typeface="Arial" pitchFamily="34" charset="0"/>
                    <a:cs typeface="Arial" pitchFamily="34" charset="0"/>
                  </a:rPr>
                  <a:t>Materialien als </a:t>
                </a:r>
                <a:r>
                  <a:rPr lang="de-DE" sz="1400" dirty="0" smtClean="0">
                    <a:latin typeface="Arial" pitchFamily="34" charset="0"/>
                    <a:cs typeface="Arial" pitchFamily="34" charset="0"/>
                  </a:rPr>
                  <a:t>Energieträger </a:t>
                </a:r>
                <a:endParaRPr lang="de-DE" sz="1400" dirty="0">
                  <a:latin typeface="Arial" pitchFamily="34" charset="0"/>
                  <a:cs typeface="Arial" pitchFamily="34" charset="0"/>
                </a:endParaRPr>
              </a:p>
              <a:p>
                <a:pPr lvl="0" indent="-457200" defTabSz="1022350">
                  <a:lnSpc>
                    <a:spcPct val="90000"/>
                  </a:lnSpc>
                  <a:spcBef>
                    <a:spcPct val="0"/>
                  </a:spcBef>
                  <a:spcAft>
                    <a:spcPts val="400"/>
                  </a:spcAft>
                </a:pPr>
                <a:r>
                  <a:rPr lang="de-DE" sz="1400" dirty="0">
                    <a:latin typeface="Arial" pitchFamily="34" charset="0"/>
                    <a:cs typeface="Arial" pitchFamily="34" charset="0"/>
                  </a:rPr>
                  <a:t>(12) jahreszeitliche </a:t>
                </a:r>
                <a:r>
                  <a:rPr lang="de-DE" sz="1400" dirty="0" smtClean="0">
                    <a:latin typeface="Arial" pitchFamily="34" charset="0"/>
                    <a:cs typeface="Arial" pitchFamily="34" charset="0"/>
                  </a:rPr>
                  <a:t>Angepasstheiten</a:t>
                </a:r>
                <a:endParaRPr lang="de-DE" sz="1400" kern="1200" dirty="0">
                  <a:latin typeface="Arial" pitchFamily="34" charset="0"/>
                  <a:cs typeface="Arial" pitchFamily="34" charset="0"/>
                </a:endParaRPr>
              </a:p>
            </p:txBody>
          </p:sp>
        </p:grpSp>
        <p:sp>
          <p:nvSpPr>
            <p:cNvPr id="17" name="Eine Ecke des Rechtecks abrunden 16"/>
            <p:cNvSpPr/>
            <p:nvPr/>
          </p:nvSpPr>
          <p:spPr>
            <a:xfrm rot="10800000">
              <a:off x="0" y="3695760"/>
              <a:ext cx="4572000" cy="2971920"/>
            </a:xfrm>
            <a:prstGeom prst="round1Rect">
              <a:avLst/>
            </a:prstGeom>
            <a:gradFill flip="none" rotWithShape="1">
              <a:gsLst>
                <a:gs pos="0">
                  <a:srgbClr val="92D050">
                    <a:shade val="30000"/>
                    <a:satMod val="115000"/>
                    <a:lumMod val="63000"/>
                    <a:lumOff val="37000"/>
                  </a:srgbClr>
                </a:gs>
                <a:gs pos="50000">
                  <a:srgbClr val="92D050">
                    <a:shade val="67500"/>
                    <a:satMod val="115000"/>
                  </a:srgbClr>
                </a:gs>
                <a:gs pos="100000">
                  <a:srgbClr val="92D05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5">
                <a:hueOff val="-6622584"/>
                <a:satOff val="26541"/>
                <a:lumOff val="5752"/>
                <a:alphaOff val="0"/>
              </a:schemeClr>
            </a:effectRef>
            <a:fontRef idx="minor">
              <a:schemeClr val="lt1"/>
            </a:fontRef>
          </p:style>
        </p:sp>
        <p:grpSp>
          <p:nvGrpSpPr>
            <p:cNvPr id="13" name="Gruppieren 12"/>
            <p:cNvGrpSpPr>
              <a:grpSpLocks noChangeAspect="1"/>
            </p:cNvGrpSpPr>
            <p:nvPr/>
          </p:nvGrpSpPr>
          <p:grpSpPr>
            <a:xfrm>
              <a:off x="4572000" y="723840"/>
              <a:ext cx="4572000" cy="2971920"/>
              <a:chOff x="1980000" y="0"/>
              <a:chExt cx="1980000" cy="1287052"/>
            </a:xfrm>
          </p:grpSpPr>
          <p:sp>
            <p:nvSpPr>
              <p:cNvPr id="14" name="Eine Ecke des Rechtecks abrunden 13"/>
              <p:cNvSpPr/>
              <p:nvPr/>
            </p:nvSpPr>
            <p:spPr>
              <a:xfrm>
                <a:off x="1980000" y="0"/>
                <a:ext cx="1980000" cy="1287052"/>
              </a:xfrm>
              <a:prstGeom prst="round1Rect">
                <a:avLst/>
              </a:prstGeom>
              <a:gradFill flip="none" rotWithShape="0">
                <a:gsLst>
                  <a:gs pos="0">
                    <a:srgbClr val="00B050">
                      <a:shade val="30000"/>
                      <a:satMod val="115000"/>
                      <a:lumMod val="50000"/>
                      <a:lumOff val="50000"/>
                    </a:srgbClr>
                  </a:gs>
                  <a:gs pos="50000">
                    <a:srgbClr val="00B050">
                      <a:shade val="67500"/>
                      <a:satMod val="115000"/>
                    </a:srgbClr>
                  </a:gs>
                  <a:gs pos="100000">
                    <a:srgbClr val="00B05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5">
                  <a:hueOff val="-3311292"/>
                  <a:satOff val="13270"/>
                  <a:lumOff val="2876"/>
                  <a:alphaOff val="0"/>
                </a:schemeClr>
              </a:effectRef>
              <a:fontRef idx="minor">
                <a:schemeClr val="lt1"/>
              </a:fontRef>
            </p:style>
          </p:sp>
          <p:sp>
            <p:nvSpPr>
              <p:cNvPr id="15" name="Eine Ecke des Rechtecks abrunden 4"/>
              <p:cNvSpPr/>
              <p:nvPr/>
            </p:nvSpPr>
            <p:spPr>
              <a:xfrm>
                <a:off x="1980000" y="0"/>
                <a:ext cx="1980000" cy="1287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t" anchorCtr="0">
                <a:noAutofit/>
              </a:bodyPr>
              <a:lstStyle/>
              <a:p>
                <a:pPr lvl="0" defTabSz="1022350">
                  <a:lnSpc>
                    <a:spcPct val="90000"/>
                  </a:lnSpc>
                  <a:spcBef>
                    <a:spcPct val="0"/>
                  </a:spcBef>
                  <a:spcAft>
                    <a:spcPts val="400"/>
                  </a:spcAft>
                </a:pPr>
                <a:r>
                  <a:rPr lang="de-DE" sz="1400" dirty="0">
                    <a:latin typeface="Arial" pitchFamily="34" charset="0"/>
                    <a:cs typeface="Arial" pitchFamily="34" charset="0"/>
                  </a:rPr>
                  <a:t>(1) </a:t>
                </a:r>
                <a:r>
                  <a:rPr lang="de-DE" sz="1400" dirty="0" smtClean="0">
                    <a:latin typeface="Arial" pitchFamily="34" charset="0"/>
                    <a:cs typeface="Arial" pitchFamily="34" charset="0"/>
                  </a:rPr>
                  <a:t>  Energieübertragungsketten </a:t>
                </a:r>
                <a:r>
                  <a:rPr lang="de-DE" sz="1400" dirty="0">
                    <a:latin typeface="Arial" pitchFamily="34" charset="0"/>
                    <a:cs typeface="Arial" pitchFamily="34" charset="0"/>
                  </a:rPr>
                  <a:t>in Natur und Technik </a:t>
                </a:r>
              </a:p>
              <a:p>
                <a:pPr lvl="0" defTabSz="1022350">
                  <a:lnSpc>
                    <a:spcPct val="90000"/>
                  </a:lnSpc>
                  <a:spcBef>
                    <a:spcPct val="0"/>
                  </a:spcBef>
                  <a:spcAft>
                    <a:spcPts val="400"/>
                  </a:spcAft>
                </a:pPr>
                <a:r>
                  <a:rPr lang="de-DE" sz="1400" dirty="0">
                    <a:latin typeface="Arial" pitchFamily="34" charset="0"/>
                    <a:cs typeface="Arial" pitchFamily="34" charset="0"/>
                  </a:rPr>
                  <a:t>(4) </a:t>
                </a:r>
                <a:r>
                  <a:rPr lang="de-DE" sz="1400" dirty="0" smtClean="0">
                    <a:latin typeface="Arial" pitchFamily="34" charset="0"/>
                    <a:cs typeface="Arial" pitchFamily="34" charset="0"/>
                  </a:rPr>
                  <a:t>  Verbrennungen</a:t>
                </a:r>
                <a:r>
                  <a:rPr lang="de-DE" sz="1400" dirty="0">
                    <a:latin typeface="Arial" pitchFamily="34" charset="0"/>
                    <a:cs typeface="Arial" pitchFamily="34" charset="0"/>
                  </a:rPr>
                  <a:t>: Energieabgabe </a:t>
                </a:r>
              </a:p>
              <a:p>
                <a:pPr lvl="0" defTabSz="1022350">
                  <a:lnSpc>
                    <a:spcPct val="90000"/>
                  </a:lnSpc>
                  <a:spcBef>
                    <a:spcPct val="0"/>
                  </a:spcBef>
                  <a:spcAft>
                    <a:spcPts val="400"/>
                  </a:spcAft>
                </a:pPr>
                <a:r>
                  <a:rPr lang="de-DE" sz="1400" dirty="0">
                    <a:latin typeface="Arial" pitchFamily="34" charset="0"/>
                    <a:cs typeface="Arial" pitchFamily="34" charset="0"/>
                  </a:rPr>
                  <a:t>(8) </a:t>
                </a:r>
                <a:r>
                  <a:rPr lang="de-DE" sz="1400" dirty="0" smtClean="0">
                    <a:latin typeface="Arial" pitchFamily="34" charset="0"/>
                    <a:cs typeface="Arial" pitchFamily="34" charset="0"/>
                  </a:rPr>
                  <a:t>  drei </a:t>
                </a:r>
                <a:r>
                  <a:rPr lang="de-DE" sz="1400" dirty="0">
                    <a:latin typeface="Arial" pitchFamily="34" charset="0"/>
                    <a:cs typeface="Arial" pitchFamily="34" charset="0"/>
                  </a:rPr>
                  <a:t>thermischen Energietransportarten </a:t>
                </a:r>
              </a:p>
              <a:p>
                <a:pPr lvl="0" defTabSz="1022350">
                  <a:lnSpc>
                    <a:spcPct val="90000"/>
                  </a:lnSpc>
                  <a:spcBef>
                    <a:spcPct val="0"/>
                  </a:spcBef>
                  <a:spcAft>
                    <a:spcPts val="400"/>
                  </a:spcAft>
                </a:pPr>
                <a:r>
                  <a:rPr lang="de-DE" sz="1400" dirty="0">
                    <a:latin typeface="Arial" pitchFamily="34" charset="0"/>
                    <a:cs typeface="Arial" pitchFamily="34" charset="0"/>
                  </a:rPr>
                  <a:t>(9) </a:t>
                </a:r>
                <a:r>
                  <a:rPr lang="de-DE" sz="1400" dirty="0" smtClean="0">
                    <a:latin typeface="Arial" pitchFamily="34" charset="0"/>
                    <a:cs typeface="Arial" pitchFamily="34" charset="0"/>
                  </a:rPr>
                  <a:t>  Aufnahme </a:t>
                </a:r>
                <a:r>
                  <a:rPr lang="de-DE" sz="1400" dirty="0">
                    <a:latin typeface="Arial" pitchFamily="34" charset="0"/>
                    <a:cs typeface="Arial" pitchFamily="34" charset="0"/>
                  </a:rPr>
                  <a:t>von Wärmestrahlung </a:t>
                </a:r>
                <a:br>
                  <a:rPr lang="de-DE" sz="1400" dirty="0">
                    <a:latin typeface="Arial" pitchFamily="34" charset="0"/>
                    <a:cs typeface="Arial" pitchFamily="34" charset="0"/>
                  </a:rPr>
                </a:br>
                <a:r>
                  <a:rPr lang="de-DE" sz="1400" dirty="0">
                    <a:latin typeface="Arial" pitchFamily="34" charset="0"/>
                    <a:cs typeface="Arial" pitchFamily="34" charset="0"/>
                  </a:rPr>
                  <a:t>      </a:t>
                </a:r>
                <a:r>
                  <a:rPr lang="de-DE" sz="1400" dirty="0" smtClean="0">
                    <a:latin typeface="Arial" pitchFamily="34" charset="0"/>
                    <a:cs typeface="Arial" pitchFamily="34" charset="0"/>
                  </a:rPr>
                  <a:t> und </a:t>
                </a:r>
                <a:r>
                  <a:rPr lang="de-DE" sz="1400" dirty="0">
                    <a:latin typeface="Arial" pitchFamily="34" charset="0"/>
                    <a:cs typeface="Arial" pitchFamily="34" charset="0"/>
                  </a:rPr>
                  <a:t>Anwendungen in Natur und Technik </a:t>
                </a:r>
              </a:p>
              <a:p>
                <a:pPr lvl="0" defTabSz="1022350">
                  <a:lnSpc>
                    <a:spcPct val="90000"/>
                  </a:lnSpc>
                  <a:spcBef>
                    <a:spcPct val="0"/>
                  </a:spcBef>
                  <a:spcAft>
                    <a:spcPts val="400"/>
                  </a:spcAft>
                </a:pPr>
                <a:r>
                  <a:rPr lang="de-DE" sz="1400" dirty="0">
                    <a:latin typeface="Arial" pitchFamily="34" charset="0"/>
                    <a:cs typeface="Arial" pitchFamily="34" charset="0"/>
                  </a:rPr>
                  <a:t>(10) Wärmedämmung in Natur und Technik </a:t>
                </a:r>
              </a:p>
              <a:p>
                <a:pPr marL="1872000" lvl="0" defTabSz="1022350">
                  <a:lnSpc>
                    <a:spcPct val="90000"/>
                  </a:lnSpc>
                  <a:spcBef>
                    <a:spcPct val="0"/>
                  </a:spcBef>
                  <a:spcAft>
                    <a:spcPts val="400"/>
                  </a:spcAft>
                </a:pPr>
                <a:r>
                  <a:rPr lang="de-DE" sz="1400" dirty="0">
                    <a:latin typeface="Arial" pitchFamily="34" charset="0"/>
                    <a:cs typeface="Arial" pitchFamily="34" charset="0"/>
                  </a:rPr>
                  <a:t>(12) </a:t>
                </a:r>
                <a:r>
                  <a:rPr lang="de-DE" sz="1400" dirty="0" err="1" smtClean="0">
                    <a:latin typeface="Arial" pitchFamily="34" charset="0"/>
                    <a:cs typeface="Arial" pitchFamily="34" charset="0"/>
                  </a:rPr>
                  <a:t>jahreszeitl</a:t>
                </a:r>
                <a:r>
                  <a:rPr lang="de-DE" sz="1400" dirty="0">
                    <a:latin typeface="Arial" pitchFamily="34" charset="0"/>
                    <a:cs typeface="Arial" pitchFamily="34" charset="0"/>
                  </a:rPr>
                  <a:t>. Angepasst-</a:t>
                </a:r>
                <a:r>
                  <a:rPr lang="de-DE" sz="1400" dirty="0" smtClean="0">
                    <a:latin typeface="Arial" pitchFamily="34" charset="0"/>
                    <a:cs typeface="Arial" pitchFamily="34" charset="0"/>
                  </a:rPr>
                  <a:t/>
                </a:r>
                <a:br>
                  <a:rPr lang="de-DE" sz="1400" dirty="0" smtClean="0">
                    <a:latin typeface="Arial" pitchFamily="34" charset="0"/>
                    <a:cs typeface="Arial" pitchFamily="34" charset="0"/>
                  </a:rPr>
                </a:br>
                <a:r>
                  <a:rPr lang="de-DE" sz="1400" dirty="0" smtClean="0">
                    <a:latin typeface="Arial" pitchFamily="34" charset="0"/>
                    <a:cs typeface="Arial" pitchFamily="34" charset="0"/>
                  </a:rPr>
                  <a:t>       </a:t>
                </a:r>
                <a:r>
                  <a:rPr lang="de-DE" sz="1400" dirty="0" err="1" smtClean="0">
                    <a:latin typeface="Arial" pitchFamily="34" charset="0"/>
                    <a:cs typeface="Arial" pitchFamily="34" charset="0"/>
                  </a:rPr>
                  <a:t>heiten</a:t>
                </a:r>
                <a:r>
                  <a:rPr lang="de-DE" sz="1400" dirty="0">
                    <a:latin typeface="Arial" pitchFamily="34" charset="0"/>
                    <a:cs typeface="Arial" pitchFamily="34" charset="0"/>
                  </a:rPr>
                  <a:t>: Energiehaushalt </a:t>
                </a:r>
              </a:p>
              <a:p>
                <a:pPr marL="1872000" lvl="0" defTabSz="1022350">
                  <a:lnSpc>
                    <a:spcPct val="90000"/>
                  </a:lnSpc>
                  <a:spcBef>
                    <a:spcPct val="0"/>
                  </a:spcBef>
                  <a:spcAft>
                    <a:spcPts val="400"/>
                  </a:spcAft>
                </a:pPr>
                <a:r>
                  <a:rPr lang="de-DE" sz="1400" dirty="0">
                    <a:latin typeface="Arial" pitchFamily="34" charset="0"/>
                    <a:cs typeface="Arial" pitchFamily="34" charset="0"/>
                  </a:rPr>
                  <a:t>(13) Angepasstheit: </a:t>
                </a:r>
                <a:r>
                  <a:rPr lang="de-DE" sz="1400" dirty="0" smtClean="0">
                    <a:latin typeface="Arial" pitchFamily="34" charset="0"/>
                    <a:cs typeface="Arial" pitchFamily="34" charset="0"/>
                  </a:rPr>
                  <a:t>energie- </a:t>
                </a:r>
                <a:br>
                  <a:rPr lang="de-DE" sz="1400" dirty="0" smtClean="0">
                    <a:latin typeface="Arial" pitchFamily="34" charset="0"/>
                    <a:cs typeface="Arial" pitchFamily="34" charset="0"/>
                  </a:rPr>
                </a:br>
                <a:r>
                  <a:rPr lang="de-DE" sz="1400" dirty="0" smtClean="0">
                    <a:latin typeface="Arial" pitchFamily="34" charset="0"/>
                    <a:cs typeface="Arial" pitchFamily="34" charset="0"/>
                  </a:rPr>
                  <a:t>      optimierte </a:t>
                </a:r>
                <a:r>
                  <a:rPr lang="de-DE" sz="1400" dirty="0">
                    <a:latin typeface="Arial" pitchFamily="34" charset="0"/>
                    <a:cs typeface="Arial" pitchFamily="34" charset="0"/>
                  </a:rPr>
                  <a:t>Fortbewegung </a:t>
                </a:r>
                <a:br>
                  <a:rPr lang="de-DE" sz="1400" dirty="0">
                    <a:latin typeface="Arial" pitchFamily="34" charset="0"/>
                    <a:cs typeface="Arial" pitchFamily="34" charset="0"/>
                  </a:rPr>
                </a:br>
                <a:r>
                  <a:rPr lang="de-DE" sz="1400" dirty="0">
                    <a:latin typeface="Arial" pitchFamily="34" charset="0"/>
                    <a:cs typeface="Arial" pitchFamily="34" charset="0"/>
                  </a:rPr>
                  <a:t> </a:t>
                </a:r>
                <a:r>
                  <a:rPr lang="de-DE" sz="1400" dirty="0" smtClean="0">
                    <a:latin typeface="Arial" pitchFamily="34" charset="0"/>
                    <a:cs typeface="Arial" pitchFamily="34" charset="0"/>
                  </a:rPr>
                  <a:t>     im </a:t>
                </a:r>
                <a:r>
                  <a:rPr lang="de-DE" sz="1400" dirty="0">
                    <a:latin typeface="Arial" pitchFamily="34" charset="0"/>
                    <a:cs typeface="Arial" pitchFamily="34" charset="0"/>
                  </a:rPr>
                  <a:t>Wasser oder in der Luft </a:t>
                </a:r>
              </a:p>
              <a:p>
                <a:pPr marL="1872000" lvl="0" defTabSz="1022350">
                  <a:lnSpc>
                    <a:spcPct val="90000"/>
                  </a:lnSpc>
                  <a:spcBef>
                    <a:spcPct val="0"/>
                  </a:spcBef>
                  <a:spcAft>
                    <a:spcPts val="400"/>
                  </a:spcAft>
                </a:pPr>
                <a:r>
                  <a:rPr lang="de-DE" sz="1400" dirty="0">
                    <a:latin typeface="Arial" pitchFamily="34" charset="0"/>
                    <a:cs typeface="Arial" pitchFamily="34" charset="0"/>
                  </a:rPr>
                  <a:t>(14) Energie: </a:t>
                </a:r>
                <a:r>
                  <a:rPr lang="de-DE" sz="1400" dirty="0" smtClean="0">
                    <a:latin typeface="Arial" pitchFamily="34" charset="0"/>
                    <a:cs typeface="Arial" pitchFamily="34" charset="0"/>
                  </a:rPr>
                  <a:t>techn. </a:t>
                </a:r>
                <a:r>
                  <a:rPr lang="de-DE" sz="1400" dirty="0">
                    <a:latin typeface="Arial" pitchFamily="34" charset="0"/>
                    <a:cs typeface="Arial" pitchFamily="34" charset="0"/>
                  </a:rPr>
                  <a:t>Prozess</a:t>
                </a:r>
              </a:p>
            </p:txBody>
          </p:sp>
        </p:grpSp>
        <p:grpSp>
          <p:nvGrpSpPr>
            <p:cNvPr id="19" name="Gruppieren 18"/>
            <p:cNvGrpSpPr>
              <a:grpSpLocks noChangeAspect="1"/>
            </p:cNvGrpSpPr>
            <p:nvPr/>
          </p:nvGrpSpPr>
          <p:grpSpPr>
            <a:xfrm>
              <a:off x="4572000" y="3697439"/>
              <a:ext cx="4572000" cy="2971921"/>
              <a:chOff x="1979999" y="1287052"/>
              <a:chExt cx="1980001" cy="1287053"/>
            </a:xfrm>
          </p:grpSpPr>
          <p:sp>
            <p:nvSpPr>
              <p:cNvPr id="20" name="Eine Ecke des Rechtecks abrunden 19"/>
              <p:cNvSpPr/>
              <p:nvPr/>
            </p:nvSpPr>
            <p:spPr>
              <a:xfrm rot="5400000">
                <a:off x="2326473" y="940578"/>
                <a:ext cx="1287052" cy="1980000"/>
              </a:xfrm>
              <a:prstGeom prst="round1Rect">
                <a:avLst/>
              </a:prstGeom>
              <a:gradFill flip="none" rotWithShape="0">
                <a:gsLst>
                  <a:gs pos="0">
                    <a:srgbClr val="FFC000">
                      <a:shade val="30000"/>
                      <a:satMod val="115000"/>
                      <a:lumMod val="47000"/>
                      <a:lumOff val="53000"/>
                    </a:srgbClr>
                  </a:gs>
                  <a:gs pos="50000">
                    <a:srgbClr val="FFC000">
                      <a:shade val="67500"/>
                      <a:satMod val="115000"/>
                    </a:srgbClr>
                  </a:gs>
                  <a:gs pos="100000">
                    <a:srgbClr val="FFC00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5">
                  <a:hueOff val="-9933876"/>
                  <a:satOff val="39811"/>
                  <a:lumOff val="8628"/>
                  <a:alphaOff val="0"/>
                </a:schemeClr>
              </a:effectRef>
              <a:fontRef idx="minor">
                <a:schemeClr val="lt1"/>
              </a:fontRef>
            </p:style>
          </p:sp>
          <p:sp>
            <p:nvSpPr>
              <p:cNvPr id="21" name="Eine Ecke des Rechtecks abrunden 4"/>
              <p:cNvSpPr/>
              <p:nvPr/>
            </p:nvSpPr>
            <p:spPr>
              <a:xfrm>
                <a:off x="1980000" y="1291771"/>
                <a:ext cx="1980000" cy="12823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t" anchorCtr="0">
                <a:noAutofit/>
              </a:bodyPr>
              <a:lstStyle/>
              <a:p>
                <a:pPr marL="1925100" defTabSz="1022350">
                  <a:lnSpc>
                    <a:spcPct val="90000"/>
                  </a:lnSpc>
                  <a:spcBef>
                    <a:spcPct val="0"/>
                  </a:spcBef>
                  <a:spcAft>
                    <a:spcPct val="35000"/>
                  </a:spcAft>
                </a:pPr>
                <a:r>
                  <a:rPr lang="de-DE" sz="1400" dirty="0">
                    <a:latin typeface="Arial" pitchFamily="34" charset="0"/>
                    <a:cs typeface="Arial" pitchFamily="34" charset="0"/>
                  </a:rPr>
                  <a:t>(1) </a:t>
                </a:r>
                <a:r>
                  <a:rPr lang="de-DE" sz="1400" dirty="0" smtClean="0">
                    <a:latin typeface="Arial" pitchFamily="34" charset="0"/>
                    <a:cs typeface="Arial" pitchFamily="34" charset="0"/>
                  </a:rPr>
                  <a:t> sorgsamer </a:t>
                </a:r>
                <a:r>
                  <a:rPr lang="de-DE" sz="1400" dirty="0">
                    <a:latin typeface="Arial" pitchFamily="34" charset="0"/>
                    <a:cs typeface="Arial" pitchFamily="34" charset="0"/>
                  </a:rPr>
                  <a:t>Umgang mit </a:t>
                </a:r>
                <a:r>
                  <a:rPr lang="de-DE" sz="1400" dirty="0" smtClean="0">
                    <a:latin typeface="Arial" pitchFamily="34" charset="0"/>
                    <a:cs typeface="Arial" pitchFamily="34" charset="0"/>
                  </a:rPr>
                  <a:t/>
                </a:r>
                <a:br>
                  <a:rPr lang="de-DE" sz="1400" dirty="0" smtClean="0">
                    <a:latin typeface="Arial" pitchFamily="34" charset="0"/>
                    <a:cs typeface="Arial" pitchFamily="34" charset="0"/>
                  </a:rPr>
                </a:br>
                <a:r>
                  <a:rPr lang="de-DE" sz="1400" dirty="0" smtClean="0">
                    <a:latin typeface="Arial" pitchFamily="34" charset="0"/>
                    <a:cs typeface="Arial" pitchFamily="34" charset="0"/>
                  </a:rPr>
                  <a:t>       Energie </a:t>
                </a:r>
                <a:endParaRPr lang="de-DE" sz="1400" dirty="0">
                  <a:latin typeface="Arial" pitchFamily="34" charset="0"/>
                  <a:cs typeface="Arial" pitchFamily="34" charset="0"/>
                </a:endParaRPr>
              </a:p>
              <a:p>
                <a:pPr marL="1925100" defTabSz="1022350">
                  <a:lnSpc>
                    <a:spcPct val="90000"/>
                  </a:lnSpc>
                  <a:spcBef>
                    <a:spcPct val="0"/>
                  </a:spcBef>
                  <a:spcAft>
                    <a:spcPct val="35000"/>
                  </a:spcAft>
                </a:pPr>
                <a:r>
                  <a:rPr lang="de-DE" sz="1400" dirty="0">
                    <a:latin typeface="Arial" pitchFamily="34" charset="0"/>
                    <a:cs typeface="Arial" pitchFamily="34" charset="0"/>
                  </a:rPr>
                  <a:t>(11) Experimente zu: </a:t>
                </a:r>
                <a:r>
                  <a:rPr lang="de-DE" sz="1400" dirty="0" smtClean="0">
                    <a:latin typeface="Arial" pitchFamily="34" charset="0"/>
                    <a:cs typeface="Arial" pitchFamily="34" charset="0"/>
                  </a:rPr>
                  <a:t/>
                </a:r>
                <a:br>
                  <a:rPr lang="de-DE" sz="1400" dirty="0" smtClean="0">
                    <a:latin typeface="Arial" pitchFamily="34" charset="0"/>
                    <a:cs typeface="Arial" pitchFamily="34" charset="0"/>
                  </a:rPr>
                </a:br>
                <a:r>
                  <a:rPr lang="de-DE" sz="1400" dirty="0" smtClean="0">
                    <a:latin typeface="Arial" pitchFamily="34" charset="0"/>
                    <a:cs typeface="Arial" pitchFamily="34" charset="0"/>
                  </a:rPr>
                  <a:t>       sorgsamer Umgang mit </a:t>
                </a:r>
                <a:br>
                  <a:rPr lang="de-DE" sz="1400" dirty="0" smtClean="0">
                    <a:latin typeface="Arial" pitchFamily="34" charset="0"/>
                    <a:cs typeface="Arial" pitchFamily="34" charset="0"/>
                  </a:rPr>
                </a:br>
                <a:r>
                  <a:rPr lang="de-DE" sz="1400" dirty="0" smtClean="0">
                    <a:latin typeface="Arial" pitchFamily="34" charset="0"/>
                    <a:cs typeface="Arial" pitchFamily="34" charset="0"/>
                  </a:rPr>
                  <a:t>      Energie/Verhaltensregeln </a:t>
                </a:r>
                <a:endParaRPr lang="de-DE" sz="1400" dirty="0">
                  <a:latin typeface="Arial" pitchFamily="34" charset="0"/>
                  <a:cs typeface="Arial" pitchFamily="34" charset="0"/>
                </a:endParaRPr>
              </a:p>
            </p:txBody>
          </p:sp>
        </p:grpSp>
      </p:grpSp>
      <p:sp>
        <p:nvSpPr>
          <p:cNvPr id="2" name="Titel 1"/>
          <p:cNvSpPr>
            <a:spLocks noGrp="1"/>
          </p:cNvSpPr>
          <p:nvPr>
            <p:ph type="title"/>
          </p:nvPr>
        </p:nvSpPr>
        <p:spPr/>
        <p:txBody>
          <a:bodyPr/>
          <a:lstStyle/>
          <a:p>
            <a:r>
              <a:rPr lang="de-DE" dirty="0"/>
              <a:t>Energie im BNT-Bildungsplan</a:t>
            </a:r>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Energie effizient nutzen</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14</a:t>
            </a:fld>
            <a:endParaRPr lang="de-DE" dirty="0"/>
          </a:p>
        </p:txBody>
      </p:sp>
      <p:graphicFrame>
        <p:nvGraphicFramePr>
          <p:cNvPr id="7" name="Diagramm 6"/>
          <p:cNvGraphicFramePr>
            <a:graphicFrameLocks noChangeAspect="1"/>
          </p:cNvGraphicFramePr>
          <p:nvPr>
            <p:extLst>
              <p:ext uri="{D42A27DB-BD31-4B8C-83A1-F6EECF244321}">
                <p14:modId xmlns:p14="http://schemas.microsoft.com/office/powerpoint/2010/main" val="4254120605"/>
              </p:ext>
            </p:extLst>
          </p:nvPr>
        </p:nvGraphicFramePr>
        <p:xfrm>
          <a:off x="2592000" y="2406902"/>
          <a:ext cx="3960000" cy="257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754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Energie im Bildungsplan 2016</a:t>
            </a:r>
            <a:endParaRPr lang="de-DE"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179073365"/>
              </p:ext>
            </p:extLst>
          </p:nvPr>
        </p:nvGraphicFramePr>
        <p:xfrm>
          <a:off x="0" y="1256341"/>
          <a:ext cx="9144000" cy="5197539"/>
        </p:xfrm>
        <a:graphic>
          <a:graphicData uri="http://schemas.openxmlformats.org/drawingml/2006/table">
            <a:tbl>
              <a:tblPr firstCol="1" bandRow="1">
                <a:tableStyleId>{5C22544A-7EE6-4342-B048-85BDC9FD1C3A}</a:tableStyleId>
              </a:tblPr>
              <a:tblGrid>
                <a:gridCol w="1475656"/>
                <a:gridCol w="7668344"/>
              </a:tblGrid>
              <a:tr h="3180771">
                <a:tc>
                  <a:txBody>
                    <a:bodyPr/>
                    <a:lstStyle/>
                    <a:p>
                      <a:r>
                        <a:rPr lang="de-DE" sz="1600" dirty="0" smtClean="0">
                          <a:latin typeface="Arial" pitchFamily="34" charset="0"/>
                          <a:cs typeface="Arial" pitchFamily="34" charset="0"/>
                        </a:rPr>
                        <a:t>Physik (7/8)</a:t>
                      </a:r>
                      <a:endParaRPr lang="de-DE" sz="1600" dirty="0">
                        <a:latin typeface="Arial" pitchFamily="34" charset="0"/>
                        <a:cs typeface="Arial" pitchFamily="34" charset="0"/>
                      </a:endParaRPr>
                    </a:p>
                  </a:txBody>
                  <a:tcPr anchor="ctr"/>
                </a:tc>
                <a:tc>
                  <a:txBody>
                    <a:bodyPr/>
                    <a:lstStyle/>
                    <a:p>
                      <a:r>
                        <a:rPr lang="de-DE" sz="1600" dirty="0" smtClean="0">
                          <a:latin typeface="Arial" pitchFamily="34" charset="0"/>
                          <a:cs typeface="Arial" pitchFamily="34" charset="0"/>
                        </a:rPr>
                        <a:t>3.2.3    Energie</a:t>
                      </a:r>
                    </a:p>
                    <a:p>
                      <a:pPr marL="742950" lvl="1" indent="-285750">
                        <a:spcAft>
                          <a:spcPts val="400"/>
                        </a:spcAft>
                        <a:buFont typeface="Arial" pitchFamily="34" charset="0"/>
                        <a:buChar char="•"/>
                      </a:pPr>
                      <a:r>
                        <a:rPr lang="de-DE" sz="1600" b="1" dirty="0" smtClean="0">
                          <a:latin typeface="Arial" pitchFamily="34" charset="0"/>
                          <a:cs typeface="Arial" pitchFamily="34" charset="0"/>
                        </a:rPr>
                        <a:t>Grundlegende</a:t>
                      </a:r>
                      <a:r>
                        <a:rPr lang="de-DE" sz="1600" b="1" baseline="0" dirty="0" smtClean="0">
                          <a:latin typeface="Arial" pitchFamily="34" charset="0"/>
                          <a:cs typeface="Arial" pitchFamily="34" charset="0"/>
                        </a:rPr>
                        <a:t> Eigenschaften der Energie beschreiben </a:t>
                      </a:r>
                      <a:br>
                        <a:rPr lang="de-DE" sz="1600" b="1" baseline="0" dirty="0" smtClean="0">
                          <a:latin typeface="Arial" pitchFamily="34" charset="0"/>
                          <a:cs typeface="Arial" pitchFamily="34" charset="0"/>
                        </a:rPr>
                      </a:br>
                      <a:r>
                        <a:rPr lang="de-DE" sz="1600" b="1" baseline="0" dirty="0" smtClean="0">
                          <a:latin typeface="Arial" pitchFamily="34" charset="0"/>
                          <a:cs typeface="Arial" pitchFamily="34" charset="0"/>
                        </a:rPr>
                        <a:t>(unter anderem Energieerhaltung)</a:t>
                      </a:r>
                    </a:p>
                    <a:p>
                      <a:pPr marL="742950" lvl="1" indent="-285750">
                        <a:spcAft>
                          <a:spcPts val="400"/>
                        </a:spcAft>
                        <a:buFont typeface="Arial" pitchFamily="34" charset="0"/>
                        <a:buChar char="•"/>
                      </a:pPr>
                      <a:r>
                        <a:rPr lang="de-DE" sz="1600" b="0" baseline="0" dirty="0" smtClean="0">
                          <a:latin typeface="Arial" pitchFamily="34" charset="0"/>
                          <a:cs typeface="Arial" pitchFamily="34" charset="0"/>
                        </a:rPr>
                        <a:t>Energieformen (u.a. </a:t>
                      </a:r>
                      <a:r>
                        <a:rPr lang="de-DE" sz="1600" b="0" baseline="0" dirty="0" err="1" smtClean="0">
                          <a:latin typeface="Arial" pitchFamily="34" charset="0"/>
                          <a:cs typeface="Arial" pitchFamily="34" charset="0"/>
                        </a:rPr>
                        <a:t>Bewegungse</a:t>
                      </a:r>
                      <a:r>
                        <a:rPr lang="de-DE" sz="1600" b="0" baseline="0" dirty="0" smtClean="0">
                          <a:latin typeface="Arial" pitchFamily="34" charset="0"/>
                          <a:cs typeface="Arial" pitchFamily="34" charset="0"/>
                        </a:rPr>
                        <a:t>., </a:t>
                      </a:r>
                      <a:r>
                        <a:rPr lang="de-DE" sz="1600" b="0" baseline="0" dirty="0" err="1" smtClean="0">
                          <a:latin typeface="Arial" pitchFamily="34" charset="0"/>
                          <a:cs typeface="Arial" pitchFamily="34" charset="0"/>
                        </a:rPr>
                        <a:t>Lagee</a:t>
                      </a:r>
                      <a:r>
                        <a:rPr lang="de-DE" sz="1600" b="0" baseline="0" dirty="0" smtClean="0">
                          <a:latin typeface="Arial" pitchFamily="34" charset="0"/>
                          <a:cs typeface="Arial" pitchFamily="34" charset="0"/>
                        </a:rPr>
                        <a:t>., </a:t>
                      </a:r>
                      <a:r>
                        <a:rPr lang="de-DE" sz="1600" b="0" baseline="0" dirty="0" err="1" smtClean="0">
                          <a:latin typeface="Arial" pitchFamily="34" charset="0"/>
                          <a:cs typeface="Arial" pitchFamily="34" charset="0"/>
                        </a:rPr>
                        <a:t>therm</a:t>
                      </a:r>
                      <a:r>
                        <a:rPr lang="de-DE" sz="1600" b="0" baseline="0" dirty="0" smtClean="0">
                          <a:latin typeface="Arial" pitchFamily="34" charset="0"/>
                          <a:cs typeface="Arial" pitchFamily="34" charset="0"/>
                        </a:rPr>
                        <a:t>. E.)</a:t>
                      </a:r>
                    </a:p>
                    <a:p>
                      <a:pPr marL="742950" lvl="1" indent="-285750">
                        <a:spcAft>
                          <a:spcPts val="400"/>
                        </a:spcAft>
                        <a:buFont typeface="Arial" pitchFamily="34" charset="0"/>
                        <a:buChar char="•"/>
                      </a:pPr>
                      <a:r>
                        <a:rPr lang="de-DE" sz="1600" b="0" baseline="0" dirty="0" smtClean="0">
                          <a:latin typeface="Arial" pitchFamily="34" charset="0"/>
                          <a:cs typeface="Arial" pitchFamily="34" charset="0"/>
                        </a:rPr>
                        <a:t>Energieübertragungsketten</a:t>
                      </a:r>
                    </a:p>
                    <a:p>
                      <a:pPr marL="742950" lvl="1" indent="-285750">
                        <a:spcAft>
                          <a:spcPts val="400"/>
                        </a:spcAft>
                        <a:buFont typeface="Arial" pitchFamily="34" charset="0"/>
                        <a:buChar char="•"/>
                      </a:pPr>
                      <a:r>
                        <a:rPr lang="de-DE" sz="1600" b="0" baseline="0" dirty="0" err="1" smtClean="0">
                          <a:latin typeface="Arial" pitchFamily="34" charset="0"/>
                          <a:cs typeface="Arial" pitchFamily="34" charset="0"/>
                        </a:rPr>
                        <a:t>mech</a:t>
                      </a:r>
                      <a:r>
                        <a:rPr lang="de-DE" sz="1600" b="0" baseline="0" dirty="0" smtClean="0">
                          <a:latin typeface="Arial" pitchFamily="34" charset="0"/>
                          <a:cs typeface="Arial" pitchFamily="34" charset="0"/>
                        </a:rPr>
                        <a:t>., elektr., </a:t>
                      </a:r>
                      <a:r>
                        <a:rPr lang="de-DE" sz="1600" b="0" baseline="0" dirty="0" err="1" smtClean="0">
                          <a:latin typeface="Arial" pitchFamily="34" charset="0"/>
                          <a:cs typeface="Arial" pitchFamily="34" charset="0"/>
                        </a:rPr>
                        <a:t>therm</a:t>
                      </a:r>
                      <a:r>
                        <a:rPr lang="de-DE" sz="1600" b="0" baseline="0" dirty="0" smtClean="0">
                          <a:latin typeface="Arial" pitchFamily="34" charset="0"/>
                          <a:cs typeface="Arial" pitchFamily="34" charset="0"/>
                        </a:rPr>
                        <a:t>. Energieübertragung</a:t>
                      </a:r>
                    </a:p>
                    <a:p>
                      <a:pPr marL="742950" lvl="1" indent="-285750">
                        <a:spcAft>
                          <a:spcPts val="400"/>
                        </a:spcAft>
                        <a:buFont typeface="Arial" pitchFamily="34" charset="0"/>
                        <a:buChar char="•"/>
                      </a:pPr>
                      <a:r>
                        <a:rPr lang="de-DE" sz="1600" b="0" baseline="0" dirty="0" smtClean="0">
                          <a:latin typeface="Arial" pitchFamily="34" charset="0"/>
                          <a:cs typeface="Arial" pitchFamily="34" charset="0"/>
                        </a:rPr>
                        <a:t>Leistung (</a:t>
                      </a:r>
                      <a:r>
                        <a:rPr lang="de-DE" sz="1600" b="0" i="1" baseline="0" dirty="0" smtClean="0">
                          <a:latin typeface="Arial" pitchFamily="34" charset="0"/>
                          <a:cs typeface="Arial" pitchFamily="34" charset="0"/>
                        </a:rPr>
                        <a:t>P</a:t>
                      </a:r>
                      <a:r>
                        <a:rPr lang="de-DE" sz="1600" b="0" baseline="0" dirty="0" smtClean="0">
                          <a:latin typeface="Arial" pitchFamily="34" charset="0"/>
                          <a:cs typeface="Arial" pitchFamily="34" charset="0"/>
                        </a:rPr>
                        <a:t>=∆</a:t>
                      </a:r>
                      <a:r>
                        <a:rPr lang="de-DE" sz="1600" b="0" i="1" baseline="0" dirty="0" smtClean="0">
                          <a:latin typeface="Arial" pitchFamily="34" charset="0"/>
                          <a:cs typeface="Arial" pitchFamily="34" charset="0"/>
                        </a:rPr>
                        <a:t>E</a:t>
                      </a:r>
                      <a:r>
                        <a:rPr lang="de-DE" sz="1600" b="0" baseline="0" dirty="0" smtClean="0">
                          <a:latin typeface="Arial" pitchFamily="34" charset="0"/>
                          <a:cs typeface="Arial" pitchFamily="34" charset="0"/>
                        </a:rPr>
                        <a:t>/∆</a:t>
                      </a:r>
                      <a:r>
                        <a:rPr lang="de-DE" sz="1600" b="0" i="1" baseline="0" dirty="0" smtClean="0">
                          <a:latin typeface="Arial" pitchFamily="34" charset="0"/>
                          <a:cs typeface="Arial" pitchFamily="34" charset="0"/>
                        </a:rPr>
                        <a:t>t</a:t>
                      </a:r>
                      <a:r>
                        <a:rPr lang="de-DE" sz="1600" b="0" baseline="0" dirty="0" smtClean="0">
                          <a:latin typeface="Arial" pitchFamily="34" charset="0"/>
                          <a:cs typeface="Arial" pitchFamily="34" charset="0"/>
                        </a:rPr>
                        <a:t>)</a:t>
                      </a:r>
                    </a:p>
                    <a:p>
                      <a:pPr marL="742950" lvl="1" indent="-285750">
                        <a:spcAft>
                          <a:spcPts val="400"/>
                        </a:spcAft>
                        <a:buFont typeface="Arial" pitchFamily="34" charset="0"/>
                        <a:buChar char="•"/>
                      </a:pPr>
                      <a:r>
                        <a:rPr lang="de-DE" sz="1600" b="0" baseline="0" dirty="0" smtClean="0">
                          <a:latin typeface="Arial" pitchFamily="34" charset="0"/>
                          <a:cs typeface="Arial" pitchFamily="34" charset="0"/>
                        </a:rPr>
                        <a:t>Wirkungsgrad</a:t>
                      </a:r>
                    </a:p>
                    <a:p>
                      <a:pPr marL="742950" lvl="1" indent="-285750">
                        <a:spcAft>
                          <a:spcPts val="400"/>
                        </a:spcAft>
                        <a:buFont typeface="Arial" pitchFamily="34" charset="0"/>
                        <a:buChar char="•"/>
                      </a:pPr>
                      <a:r>
                        <a:rPr lang="de-DE" sz="1600" b="0" baseline="0" dirty="0" smtClean="0">
                          <a:latin typeface="Arial" pitchFamily="34" charset="0"/>
                          <a:cs typeface="Arial" pitchFamily="34" charset="0"/>
                        </a:rPr>
                        <a:t>sorgsamer Umgang</a:t>
                      </a:r>
                    </a:p>
                    <a:p>
                      <a:pPr marL="742950" lvl="1" indent="-285750">
                        <a:spcAft>
                          <a:spcPts val="400"/>
                        </a:spcAft>
                        <a:buFont typeface="Arial" pitchFamily="34" charset="0"/>
                        <a:buChar char="•"/>
                      </a:pPr>
                      <a:r>
                        <a:rPr lang="de-DE" sz="1600" b="0" baseline="0" dirty="0" smtClean="0">
                          <a:latin typeface="Arial" pitchFamily="34" charset="0"/>
                          <a:cs typeface="Arial" pitchFamily="34" charset="0"/>
                        </a:rPr>
                        <a:t>scheinbares Verschwinden </a:t>
                      </a:r>
                      <a:br>
                        <a:rPr lang="de-DE" sz="1600" b="0" baseline="0" dirty="0" smtClean="0">
                          <a:latin typeface="Arial" pitchFamily="34" charset="0"/>
                          <a:cs typeface="Arial" pitchFamily="34" charset="0"/>
                        </a:rPr>
                      </a:br>
                      <a:r>
                        <a:rPr lang="de-DE" sz="1600" b="0" baseline="0" dirty="0" smtClean="0">
                          <a:latin typeface="Arial" pitchFamily="34" charset="0"/>
                          <a:cs typeface="Arial" pitchFamily="34" charset="0"/>
                        </a:rPr>
                        <a:t>mit der Umwandlung in thermische Energie erklären</a:t>
                      </a:r>
                      <a:endParaRPr lang="de-DE" sz="1600" b="0" dirty="0">
                        <a:latin typeface="Arial" pitchFamily="34" charset="0"/>
                        <a:cs typeface="Arial" pitchFamily="34" charset="0"/>
                      </a:endParaRPr>
                    </a:p>
                  </a:txBody>
                  <a:tcPr/>
                </a:tc>
              </a:tr>
              <a:tr h="549502">
                <a:tc>
                  <a:txBody>
                    <a:bodyPr/>
                    <a:lstStyle/>
                    <a:p>
                      <a:pPr>
                        <a:lnSpc>
                          <a:spcPct val="115000"/>
                        </a:lnSpc>
                        <a:spcAft>
                          <a:spcPts val="0"/>
                        </a:spcAft>
                      </a:pPr>
                      <a:r>
                        <a:rPr lang="de-DE" sz="1600" b="1" dirty="0">
                          <a:effectLst/>
                          <a:latin typeface="Arial" pitchFamily="34" charset="0"/>
                          <a:ea typeface="Calibri"/>
                          <a:cs typeface="Arial" pitchFamily="34" charset="0"/>
                        </a:rPr>
                        <a:t>Biologie </a:t>
                      </a:r>
                      <a:r>
                        <a:rPr lang="de-DE" sz="1600" dirty="0" smtClean="0">
                          <a:effectLst/>
                          <a:latin typeface="Arial" pitchFamily="34" charset="0"/>
                          <a:ea typeface="Calibri"/>
                          <a:cs typeface="Arial" pitchFamily="34" charset="0"/>
                        </a:rPr>
                        <a:t>(7/8</a:t>
                      </a:r>
                      <a:r>
                        <a:rPr lang="de-DE" sz="1600" dirty="0">
                          <a:effectLst/>
                          <a:latin typeface="Arial" pitchFamily="34" charset="0"/>
                          <a:ea typeface="Calibri"/>
                          <a:cs typeface="Arial" pitchFamily="34" charset="0"/>
                        </a:rPr>
                        <a:t>)</a:t>
                      </a:r>
                    </a:p>
                  </a:txBody>
                  <a:tcPr marL="68580" marR="68580" marT="0" marB="0" anchor="ctr"/>
                </a:tc>
                <a:tc>
                  <a:txBody>
                    <a:bodyPr/>
                    <a:lstStyle/>
                    <a:p>
                      <a:pPr marL="471805" indent="-471805">
                        <a:lnSpc>
                          <a:spcPct val="115000"/>
                        </a:lnSpc>
                        <a:spcAft>
                          <a:spcPts val="0"/>
                        </a:spcAft>
                      </a:pPr>
                      <a:r>
                        <a:rPr lang="de-DE" sz="1600" dirty="0">
                          <a:effectLst/>
                          <a:latin typeface="Arial" pitchFamily="34" charset="0"/>
                          <a:ea typeface="Calibri"/>
                          <a:cs typeface="Arial" pitchFamily="34" charset="0"/>
                        </a:rPr>
                        <a:t>3.2.1	</a:t>
                      </a:r>
                      <a:r>
                        <a:rPr lang="de-DE" sz="1600" baseline="0" dirty="0" smtClean="0">
                          <a:effectLst/>
                          <a:latin typeface="Arial" pitchFamily="34" charset="0"/>
                          <a:ea typeface="Calibri"/>
                          <a:cs typeface="Arial" pitchFamily="34" charset="0"/>
                        </a:rPr>
                        <a:t>    </a:t>
                      </a:r>
                      <a:r>
                        <a:rPr lang="de-DE" sz="1600" dirty="0" smtClean="0">
                          <a:effectLst/>
                          <a:latin typeface="Arial" pitchFamily="34" charset="0"/>
                          <a:ea typeface="Calibri"/>
                          <a:cs typeface="Arial" pitchFamily="34" charset="0"/>
                        </a:rPr>
                        <a:t>Zelle </a:t>
                      </a:r>
                      <a:r>
                        <a:rPr lang="de-DE" sz="1600" dirty="0">
                          <a:effectLst/>
                          <a:latin typeface="Arial" pitchFamily="34" charset="0"/>
                          <a:ea typeface="Calibri"/>
                          <a:cs typeface="Arial" pitchFamily="34" charset="0"/>
                        </a:rPr>
                        <a:t>und Stoffwechsel</a:t>
                      </a:r>
                    </a:p>
                    <a:p>
                      <a:pPr marL="471805" indent="-471805">
                        <a:lnSpc>
                          <a:spcPct val="115000"/>
                        </a:lnSpc>
                        <a:spcAft>
                          <a:spcPts val="0"/>
                        </a:spcAft>
                      </a:pPr>
                      <a:r>
                        <a:rPr lang="de-DE" sz="1600" dirty="0" smtClean="0">
                          <a:effectLst/>
                          <a:latin typeface="Arial" pitchFamily="34" charset="0"/>
                          <a:ea typeface="Calibri"/>
                          <a:cs typeface="Arial" pitchFamily="34" charset="0"/>
                        </a:rPr>
                        <a:t>3.2.2.1</a:t>
                      </a:r>
                      <a:r>
                        <a:rPr lang="de-DE" sz="1600" baseline="0" dirty="0" smtClean="0">
                          <a:effectLst/>
                          <a:latin typeface="Arial" pitchFamily="34" charset="0"/>
                          <a:ea typeface="Calibri"/>
                          <a:cs typeface="Arial" pitchFamily="34" charset="0"/>
                        </a:rPr>
                        <a:t> </a:t>
                      </a:r>
                      <a:r>
                        <a:rPr lang="de-DE" sz="1600" dirty="0" smtClean="0">
                          <a:effectLst/>
                          <a:latin typeface="Arial" pitchFamily="34" charset="0"/>
                          <a:ea typeface="Calibri"/>
                          <a:cs typeface="Arial" pitchFamily="34" charset="0"/>
                        </a:rPr>
                        <a:t>Ernährung </a:t>
                      </a:r>
                      <a:r>
                        <a:rPr lang="de-DE" sz="1600" dirty="0">
                          <a:effectLst/>
                          <a:latin typeface="Arial" pitchFamily="34" charset="0"/>
                          <a:ea typeface="Calibri"/>
                          <a:cs typeface="Arial" pitchFamily="34" charset="0"/>
                        </a:rPr>
                        <a:t>und Stoffwechsel</a:t>
                      </a:r>
                    </a:p>
                  </a:txBody>
                  <a:tcPr marL="68580" marR="68580" marT="0" marB="0" anchor="ctr"/>
                </a:tc>
              </a:tr>
              <a:tr h="358785">
                <a:tc>
                  <a:txBody>
                    <a:bodyPr/>
                    <a:lstStyle/>
                    <a:p>
                      <a:pPr>
                        <a:lnSpc>
                          <a:spcPct val="115000"/>
                        </a:lnSpc>
                        <a:spcAft>
                          <a:spcPts val="0"/>
                        </a:spcAft>
                      </a:pPr>
                      <a:r>
                        <a:rPr lang="de-DE" sz="1600" b="1" dirty="0">
                          <a:effectLst/>
                          <a:latin typeface="Arial" pitchFamily="34" charset="0"/>
                          <a:ea typeface="Calibri"/>
                          <a:cs typeface="Arial" pitchFamily="34" charset="0"/>
                        </a:rPr>
                        <a:t>Chemie </a:t>
                      </a:r>
                      <a:r>
                        <a:rPr lang="de-DE" sz="1600" dirty="0" smtClean="0">
                          <a:effectLst/>
                          <a:latin typeface="Arial" pitchFamily="34" charset="0"/>
                          <a:ea typeface="Calibri"/>
                          <a:cs typeface="Arial" pitchFamily="34" charset="0"/>
                        </a:rPr>
                        <a:t>(8-10</a:t>
                      </a:r>
                      <a:r>
                        <a:rPr lang="de-DE" sz="1600" dirty="0">
                          <a:effectLst/>
                          <a:latin typeface="Arial" pitchFamily="34" charset="0"/>
                          <a:ea typeface="Calibri"/>
                          <a:cs typeface="Arial" pitchFamily="34" charset="0"/>
                        </a:rPr>
                        <a:t>)</a:t>
                      </a:r>
                    </a:p>
                  </a:txBody>
                  <a:tcPr marL="68580" marR="68580" marT="0" marB="0" anchor="ctr"/>
                </a:tc>
                <a:tc>
                  <a:txBody>
                    <a:bodyPr/>
                    <a:lstStyle/>
                    <a:p>
                      <a:pPr marL="471805" indent="-471805">
                        <a:lnSpc>
                          <a:spcPct val="115000"/>
                        </a:lnSpc>
                        <a:spcAft>
                          <a:spcPts val="0"/>
                        </a:spcAft>
                      </a:pPr>
                      <a:r>
                        <a:rPr lang="de-DE" sz="1600" dirty="0" smtClean="0">
                          <a:effectLst/>
                          <a:latin typeface="Arial" pitchFamily="34" charset="0"/>
                          <a:ea typeface="Calibri"/>
                          <a:cs typeface="Arial" pitchFamily="34" charset="0"/>
                        </a:rPr>
                        <a:t>3.2.1.2</a:t>
                      </a:r>
                      <a:r>
                        <a:rPr lang="de-DE" sz="1600" baseline="0" dirty="0" smtClean="0">
                          <a:effectLst/>
                          <a:latin typeface="Arial" pitchFamily="34" charset="0"/>
                          <a:ea typeface="Calibri"/>
                          <a:cs typeface="Arial" pitchFamily="34" charset="0"/>
                        </a:rPr>
                        <a:t> </a:t>
                      </a:r>
                      <a:r>
                        <a:rPr lang="de-DE" sz="1600" dirty="0" smtClean="0">
                          <a:effectLst/>
                          <a:latin typeface="Arial" pitchFamily="34" charset="0"/>
                          <a:ea typeface="Calibri"/>
                          <a:cs typeface="Arial" pitchFamily="34" charset="0"/>
                        </a:rPr>
                        <a:t>Energetische </a:t>
                      </a:r>
                      <a:r>
                        <a:rPr lang="de-DE" sz="1600" dirty="0">
                          <a:effectLst/>
                          <a:latin typeface="Arial" pitchFamily="34" charset="0"/>
                          <a:ea typeface="Calibri"/>
                          <a:cs typeface="Arial" pitchFamily="34" charset="0"/>
                        </a:rPr>
                        <a:t>Aspekte chemischer Reaktionen</a:t>
                      </a:r>
                    </a:p>
                  </a:txBody>
                  <a:tcPr marL="68580" marR="68580" marT="0" marB="0" anchor="ctr"/>
                </a:tc>
              </a:tr>
              <a:tr h="1108481">
                <a:tc>
                  <a:txBody>
                    <a:bodyPr/>
                    <a:lstStyle/>
                    <a:p>
                      <a:pPr>
                        <a:lnSpc>
                          <a:spcPct val="115000"/>
                        </a:lnSpc>
                        <a:spcAft>
                          <a:spcPts val="0"/>
                        </a:spcAft>
                      </a:pPr>
                      <a:r>
                        <a:rPr lang="de-DE" sz="1600" b="1" dirty="0" err="1">
                          <a:effectLst/>
                          <a:latin typeface="Arial" pitchFamily="34" charset="0"/>
                          <a:ea typeface="Calibri"/>
                          <a:cs typeface="Arial" pitchFamily="34" charset="0"/>
                        </a:rPr>
                        <a:t>NwT</a:t>
                      </a:r>
                      <a:r>
                        <a:rPr lang="de-DE" sz="1600" b="1" dirty="0">
                          <a:effectLst/>
                          <a:latin typeface="Arial" pitchFamily="34" charset="0"/>
                          <a:ea typeface="Calibri"/>
                          <a:cs typeface="Arial" pitchFamily="34" charset="0"/>
                        </a:rPr>
                        <a:t> </a:t>
                      </a:r>
                      <a:r>
                        <a:rPr lang="de-DE" sz="1600" dirty="0" smtClean="0">
                          <a:effectLst/>
                          <a:latin typeface="Arial" pitchFamily="34" charset="0"/>
                          <a:ea typeface="Calibri"/>
                          <a:cs typeface="Arial" pitchFamily="34" charset="0"/>
                        </a:rPr>
                        <a:t>(8/9</a:t>
                      </a:r>
                      <a:r>
                        <a:rPr lang="de-DE" sz="1600" dirty="0">
                          <a:effectLst/>
                          <a:latin typeface="Arial" pitchFamily="34" charset="0"/>
                          <a:ea typeface="Calibri"/>
                          <a:cs typeface="Arial" pitchFamily="34" charset="0"/>
                        </a:rPr>
                        <a:t>)</a:t>
                      </a:r>
                    </a:p>
                  </a:txBody>
                  <a:tcPr marL="68580" marR="68580" marT="0" marB="0" anchor="ctr"/>
                </a:tc>
                <a:tc>
                  <a:txBody>
                    <a:bodyPr/>
                    <a:lstStyle/>
                    <a:p>
                      <a:pPr marL="471805" indent="-471805">
                        <a:lnSpc>
                          <a:spcPct val="115000"/>
                        </a:lnSpc>
                        <a:spcAft>
                          <a:spcPts val="0"/>
                        </a:spcAft>
                      </a:pPr>
                      <a:r>
                        <a:rPr lang="de-DE" sz="1600" dirty="0">
                          <a:effectLst/>
                          <a:latin typeface="Arial" pitchFamily="34" charset="0"/>
                          <a:ea typeface="Calibri"/>
                          <a:cs typeface="Arial" pitchFamily="34" charset="0"/>
                        </a:rPr>
                        <a:t>3.2.1 </a:t>
                      </a:r>
                      <a:r>
                        <a:rPr lang="de-DE" sz="1600" dirty="0" smtClean="0">
                          <a:effectLst/>
                          <a:latin typeface="Arial" pitchFamily="34" charset="0"/>
                          <a:ea typeface="Calibri"/>
                          <a:cs typeface="Arial" pitchFamily="34" charset="0"/>
                        </a:rPr>
                        <a:t>   Denk- </a:t>
                      </a:r>
                      <a:r>
                        <a:rPr lang="de-DE" sz="1600" dirty="0">
                          <a:effectLst/>
                          <a:latin typeface="Arial" pitchFamily="34" charset="0"/>
                          <a:ea typeface="Calibri"/>
                          <a:cs typeface="Arial" pitchFamily="34" charset="0"/>
                        </a:rPr>
                        <a:t>und Arbeitsweisen in Naturwissenschaft und Technik: </a:t>
                      </a:r>
                      <a:br>
                        <a:rPr lang="de-DE" sz="1600" dirty="0">
                          <a:effectLst/>
                          <a:latin typeface="Arial" pitchFamily="34" charset="0"/>
                          <a:ea typeface="Calibri"/>
                          <a:cs typeface="Arial" pitchFamily="34" charset="0"/>
                        </a:rPr>
                      </a:br>
                      <a:r>
                        <a:rPr lang="de-DE" sz="1600" dirty="0" smtClean="0">
                          <a:effectLst/>
                          <a:latin typeface="Arial" pitchFamily="34" charset="0"/>
                          <a:ea typeface="Calibri"/>
                          <a:cs typeface="Arial" pitchFamily="34" charset="0"/>
                        </a:rPr>
                        <a:t>    Systeme </a:t>
                      </a:r>
                      <a:r>
                        <a:rPr lang="de-DE" sz="1600" dirty="0">
                          <a:effectLst/>
                          <a:latin typeface="Arial" pitchFamily="34" charset="0"/>
                          <a:ea typeface="Calibri"/>
                          <a:cs typeface="Arial" pitchFamily="34" charset="0"/>
                        </a:rPr>
                        <a:t>und Prozesse</a:t>
                      </a:r>
                    </a:p>
                    <a:p>
                      <a:pPr marL="471805" indent="-471805">
                        <a:lnSpc>
                          <a:spcPct val="115000"/>
                        </a:lnSpc>
                        <a:spcAft>
                          <a:spcPts val="0"/>
                        </a:spcAft>
                      </a:pPr>
                      <a:r>
                        <a:rPr lang="de-DE" sz="1600" dirty="0">
                          <a:effectLst/>
                          <a:latin typeface="Arial" pitchFamily="34" charset="0"/>
                          <a:ea typeface="Calibri"/>
                          <a:cs typeface="Arial" pitchFamily="34" charset="0"/>
                        </a:rPr>
                        <a:t>3.2.2 </a:t>
                      </a:r>
                      <a:r>
                        <a:rPr lang="de-DE" sz="1600" dirty="0" smtClean="0">
                          <a:effectLst/>
                          <a:latin typeface="Arial" pitchFamily="34" charset="0"/>
                          <a:ea typeface="Calibri"/>
                          <a:cs typeface="Arial" pitchFamily="34" charset="0"/>
                        </a:rPr>
                        <a:t>   Energie </a:t>
                      </a:r>
                      <a:r>
                        <a:rPr lang="de-DE" sz="1600" dirty="0">
                          <a:effectLst/>
                          <a:latin typeface="Arial" pitchFamily="34" charset="0"/>
                          <a:ea typeface="Calibri"/>
                          <a:cs typeface="Arial" pitchFamily="34" charset="0"/>
                        </a:rPr>
                        <a:t>und Mobilität</a:t>
                      </a:r>
                    </a:p>
                    <a:p>
                      <a:pPr marL="471805" indent="-471805">
                        <a:lnSpc>
                          <a:spcPct val="115000"/>
                        </a:lnSpc>
                        <a:spcAft>
                          <a:spcPts val="0"/>
                        </a:spcAft>
                      </a:pPr>
                      <a:r>
                        <a:rPr lang="de-DE" sz="1600" dirty="0">
                          <a:effectLst/>
                          <a:latin typeface="Arial" pitchFamily="34" charset="0"/>
                          <a:ea typeface="Calibri"/>
                          <a:cs typeface="Arial" pitchFamily="34" charset="0"/>
                        </a:rPr>
                        <a:t>3.2.3.3 </a:t>
                      </a:r>
                      <a:r>
                        <a:rPr lang="de-DE" sz="1600" dirty="0" smtClean="0">
                          <a:effectLst/>
                          <a:latin typeface="Arial" pitchFamily="34" charset="0"/>
                          <a:ea typeface="Calibri"/>
                          <a:cs typeface="Arial" pitchFamily="34" charset="0"/>
                        </a:rPr>
                        <a:t>Produktentwicklung</a:t>
                      </a:r>
                      <a:endParaRPr lang="de-DE" sz="1600" dirty="0">
                        <a:effectLst/>
                        <a:latin typeface="Arial" pitchFamily="34" charset="0"/>
                        <a:ea typeface="Calibri"/>
                        <a:cs typeface="Arial" pitchFamily="34" charset="0"/>
                      </a:endParaRPr>
                    </a:p>
                  </a:txBody>
                  <a:tcPr marL="68580" marR="68580" marT="0" marB="0" anchor="ctr"/>
                </a:tc>
              </a:tr>
            </a:tbl>
          </a:graphicData>
        </a:graphic>
      </p:graphicFrame>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Energie effizient nutzen</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15</a:t>
            </a:fld>
            <a:endParaRPr lang="de-DE" dirty="0"/>
          </a:p>
        </p:txBody>
      </p:sp>
      <p:sp>
        <p:nvSpPr>
          <p:cNvPr id="8" name="Rechteck 7"/>
          <p:cNvSpPr/>
          <p:nvPr/>
        </p:nvSpPr>
        <p:spPr>
          <a:xfrm>
            <a:off x="1907704" y="2060848"/>
            <a:ext cx="5760640" cy="2880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1904215" y="2376000"/>
            <a:ext cx="5760640" cy="119701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p:cNvSpPr/>
          <p:nvPr/>
        </p:nvSpPr>
        <p:spPr>
          <a:xfrm>
            <a:off x="1904215" y="3240000"/>
            <a:ext cx="5760640" cy="1116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p:cNvSpPr/>
          <p:nvPr/>
        </p:nvSpPr>
        <p:spPr>
          <a:xfrm>
            <a:off x="1907704" y="1772816"/>
            <a:ext cx="5760640" cy="252000"/>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p:cNvSpPr txBox="1"/>
          <p:nvPr/>
        </p:nvSpPr>
        <p:spPr>
          <a:xfrm>
            <a:off x="7668344" y="2060848"/>
            <a:ext cx="1475656" cy="307777"/>
          </a:xfrm>
          <a:prstGeom prst="rect">
            <a:avLst/>
          </a:prstGeom>
          <a:solidFill>
            <a:srgbClr val="0070C0"/>
          </a:solidFill>
        </p:spPr>
        <p:txBody>
          <a:bodyPr wrap="square" lIns="0" rIns="0" rtlCol="0">
            <a:spAutoFit/>
          </a:bodyPr>
          <a:lstStyle/>
          <a:p>
            <a:pPr algn="ctr"/>
            <a:r>
              <a:rPr lang="de-DE" sz="1400" b="1" dirty="0" smtClean="0">
                <a:solidFill>
                  <a:schemeClr val="bg1"/>
                </a:solidFill>
                <a:latin typeface="Arial" pitchFamily="34" charset="0"/>
                <a:cs typeface="Arial" pitchFamily="34" charset="0"/>
              </a:rPr>
              <a:t>wird gespeichert</a:t>
            </a:r>
            <a:endParaRPr lang="de-DE" sz="1400" b="1" dirty="0">
              <a:solidFill>
                <a:schemeClr val="bg1"/>
              </a:solidFill>
              <a:latin typeface="Arial" pitchFamily="34" charset="0"/>
              <a:cs typeface="Arial" pitchFamily="34" charset="0"/>
            </a:endParaRPr>
          </a:p>
        </p:txBody>
      </p:sp>
      <p:sp>
        <p:nvSpPr>
          <p:cNvPr id="13" name="Textfeld 12"/>
          <p:cNvSpPr txBox="1"/>
          <p:nvPr/>
        </p:nvSpPr>
        <p:spPr>
          <a:xfrm>
            <a:off x="7668344" y="2820619"/>
            <a:ext cx="1475656" cy="307777"/>
          </a:xfrm>
          <a:prstGeom prst="rect">
            <a:avLst/>
          </a:prstGeom>
          <a:solidFill>
            <a:srgbClr val="00B050"/>
          </a:solidFill>
        </p:spPr>
        <p:txBody>
          <a:bodyPr wrap="square" lIns="0" rIns="0" rtlCol="0">
            <a:spAutoFit/>
          </a:bodyPr>
          <a:lstStyle/>
          <a:p>
            <a:pPr algn="ctr"/>
            <a:r>
              <a:rPr lang="de-DE" sz="1400" b="1" dirty="0" smtClean="0">
                <a:solidFill>
                  <a:schemeClr val="bg1"/>
                </a:solidFill>
                <a:latin typeface="Arial" pitchFamily="34" charset="0"/>
                <a:cs typeface="Arial" pitchFamily="34" charset="0"/>
              </a:rPr>
              <a:t>wird übertragen</a:t>
            </a:r>
            <a:endParaRPr lang="de-DE" sz="1400" b="1" dirty="0">
              <a:solidFill>
                <a:schemeClr val="bg1"/>
              </a:solidFill>
              <a:latin typeface="Arial" pitchFamily="34" charset="0"/>
              <a:cs typeface="Arial" pitchFamily="34" charset="0"/>
            </a:endParaRPr>
          </a:p>
        </p:txBody>
      </p:sp>
      <p:sp>
        <p:nvSpPr>
          <p:cNvPr id="14" name="Textfeld 13"/>
          <p:cNvSpPr txBox="1"/>
          <p:nvPr/>
        </p:nvSpPr>
        <p:spPr>
          <a:xfrm>
            <a:off x="7676458" y="1744927"/>
            <a:ext cx="1475656" cy="307777"/>
          </a:xfrm>
          <a:prstGeom prst="rect">
            <a:avLst/>
          </a:prstGeom>
          <a:solidFill>
            <a:srgbClr val="92D050"/>
          </a:solidFill>
        </p:spPr>
        <p:txBody>
          <a:bodyPr wrap="square" lIns="0" rIns="0" rtlCol="0">
            <a:spAutoFit/>
          </a:bodyPr>
          <a:lstStyle/>
          <a:p>
            <a:pPr algn="ctr"/>
            <a:r>
              <a:rPr lang="de-DE" sz="1400" b="1" dirty="0" smtClean="0">
                <a:solidFill>
                  <a:schemeClr val="bg1"/>
                </a:solidFill>
                <a:latin typeface="Arial" pitchFamily="34" charset="0"/>
                <a:cs typeface="Arial" pitchFamily="34" charset="0"/>
              </a:rPr>
              <a:t>bleibt erhalten</a:t>
            </a:r>
            <a:endParaRPr lang="de-DE" sz="1400" b="1" dirty="0">
              <a:solidFill>
                <a:schemeClr val="bg1"/>
              </a:solidFill>
              <a:latin typeface="Arial" pitchFamily="34" charset="0"/>
              <a:cs typeface="Arial" pitchFamily="34" charset="0"/>
            </a:endParaRPr>
          </a:p>
        </p:txBody>
      </p:sp>
      <p:sp>
        <p:nvSpPr>
          <p:cNvPr id="15" name="Textfeld 14"/>
          <p:cNvSpPr txBox="1"/>
          <p:nvPr/>
        </p:nvSpPr>
        <p:spPr>
          <a:xfrm>
            <a:off x="7676458" y="3644111"/>
            <a:ext cx="1475656" cy="307777"/>
          </a:xfrm>
          <a:prstGeom prst="rect">
            <a:avLst/>
          </a:prstGeom>
          <a:solidFill>
            <a:srgbClr val="FFC000"/>
          </a:solidFill>
        </p:spPr>
        <p:txBody>
          <a:bodyPr wrap="square" lIns="0" rIns="0" rtlCol="0">
            <a:spAutoFit/>
          </a:bodyPr>
          <a:lstStyle/>
          <a:p>
            <a:pPr algn="ctr"/>
            <a:r>
              <a:rPr lang="de-DE" sz="1400" b="1" dirty="0" smtClean="0">
                <a:solidFill>
                  <a:schemeClr val="bg1"/>
                </a:solidFill>
                <a:latin typeface="Arial" pitchFamily="34" charset="0"/>
                <a:cs typeface="Arial" pitchFamily="34" charset="0"/>
              </a:rPr>
              <a:t>wird entwertet</a:t>
            </a:r>
            <a:endParaRPr lang="de-DE" sz="1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434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Energiequadriga im BNT-Unterricht</a:t>
            </a:r>
            <a:endParaRPr lang="de-DE" dirty="0"/>
          </a:p>
        </p:txBody>
      </p:sp>
      <p:sp>
        <p:nvSpPr>
          <p:cNvPr id="3" name="Inhaltsplatzhalter 2"/>
          <p:cNvSpPr>
            <a:spLocks noGrp="1"/>
          </p:cNvSpPr>
          <p:nvPr>
            <p:ph idx="1"/>
          </p:nvPr>
        </p:nvSpPr>
        <p:spPr/>
        <p:txBody>
          <a:bodyPr>
            <a:normAutofit/>
          </a:bodyPr>
          <a:lstStyle/>
          <a:p>
            <a:pPr lvl="0"/>
            <a:r>
              <a:rPr lang="de-DE" b="1" dirty="0">
                <a:solidFill>
                  <a:srgbClr val="0070C0"/>
                </a:solidFill>
              </a:rPr>
              <a:t>Energie wird </a:t>
            </a:r>
            <a:r>
              <a:rPr lang="de-DE" b="1" i="1" dirty="0">
                <a:solidFill>
                  <a:srgbClr val="0070C0"/>
                </a:solidFill>
              </a:rPr>
              <a:t>gespeichert</a:t>
            </a:r>
            <a:r>
              <a:rPr lang="de-DE" b="1" dirty="0">
                <a:solidFill>
                  <a:srgbClr val="0070C0"/>
                </a:solidFill>
              </a:rPr>
              <a:t>.</a:t>
            </a:r>
          </a:p>
          <a:p>
            <a:pPr lvl="1"/>
            <a:r>
              <a:rPr lang="de-DE" dirty="0" smtClean="0"/>
              <a:t>ausschließlich </a:t>
            </a:r>
            <a:r>
              <a:rPr lang="de-DE" dirty="0"/>
              <a:t>Energiespeicher aus dem Alltag </a:t>
            </a:r>
            <a:r>
              <a:rPr lang="de-DE" dirty="0" smtClean="0"/>
              <a:t/>
            </a:r>
            <a:br>
              <a:rPr lang="de-DE" dirty="0" smtClean="0"/>
            </a:br>
            <a:r>
              <a:rPr lang="de-DE" dirty="0" smtClean="0"/>
              <a:t>(</a:t>
            </a:r>
            <a:r>
              <a:rPr lang="de-DE" dirty="0"/>
              <a:t>Nutzpflanzen, Kerzenwachs,…).</a:t>
            </a:r>
          </a:p>
          <a:p>
            <a:pPr lvl="1"/>
            <a:r>
              <a:rPr lang="de-DE" dirty="0" smtClean="0"/>
              <a:t>keine Energieformen (</a:t>
            </a:r>
            <a:r>
              <a:rPr lang="de-DE" dirty="0" smtClean="0">
                <a:sym typeface="Wingdings"/>
              </a:rPr>
              <a:t>Physik)</a:t>
            </a:r>
            <a:endParaRPr lang="de-DE" dirty="0"/>
          </a:p>
          <a:p>
            <a:pPr lvl="0"/>
            <a:r>
              <a:rPr lang="de-DE" b="1" dirty="0">
                <a:solidFill>
                  <a:srgbClr val="00B050"/>
                </a:solidFill>
              </a:rPr>
              <a:t>Energie wird </a:t>
            </a:r>
            <a:r>
              <a:rPr lang="de-DE" b="1" i="1" dirty="0">
                <a:solidFill>
                  <a:srgbClr val="00B050"/>
                </a:solidFill>
              </a:rPr>
              <a:t>übertragen</a:t>
            </a:r>
            <a:r>
              <a:rPr lang="de-DE" b="1" dirty="0">
                <a:solidFill>
                  <a:srgbClr val="00B050"/>
                </a:solidFill>
              </a:rPr>
              <a:t>.</a:t>
            </a:r>
          </a:p>
          <a:p>
            <a:pPr lvl="1"/>
            <a:r>
              <a:rPr lang="de-DE" dirty="0" smtClean="0"/>
              <a:t>thermische Energieübertragung </a:t>
            </a:r>
            <a:r>
              <a:rPr lang="de-DE" dirty="0"/>
              <a:t>phänomenologisch </a:t>
            </a:r>
            <a:endParaRPr lang="de-DE" dirty="0" smtClean="0"/>
          </a:p>
          <a:p>
            <a:pPr lvl="1"/>
            <a:r>
              <a:rPr lang="de-DE" dirty="0" smtClean="0"/>
              <a:t>keine weitere Unterscheidung (</a:t>
            </a:r>
            <a:r>
              <a:rPr lang="de-DE" dirty="0" err="1" smtClean="0"/>
              <a:t>mech</a:t>
            </a:r>
            <a:r>
              <a:rPr lang="de-DE" dirty="0"/>
              <a:t>./</a:t>
            </a:r>
            <a:r>
              <a:rPr lang="de-DE" dirty="0" err="1"/>
              <a:t>el</a:t>
            </a:r>
            <a:r>
              <a:rPr lang="de-DE" dirty="0"/>
              <a:t>./</a:t>
            </a:r>
            <a:r>
              <a:rPr lang="de-DE" dirty="0" err="1"/>
              <a:t>therm</a:t>
            </a:r>
            <a:r>
              <a:rPr lang="de-DE" dirty="0"/>
              <a:t>. </a:t>
            </a:r>
            <a:r>
              <a:rPr lang="de-DE" dirty="0" smtClean="0"/>
              <a:t>Übertragung </a:t>
            </a:r>
            <a:r>
              <a:rPr lang="de-DE" dirty="0" smtClean="0">
                <a:sym typeface="Wingdings"/>
              </a:rPr>
              <a:t>Physik</a:t>
            </a:r>
            <a:r>
              <a:rPr lang="de-DE" dirty="0" smtClean="0"/>
              <a:t>)</a:t>
            </a:r>
            <a:endParaRPr lang="de-DE" dirty="0"/>
          </a:p>
          <a:p>
            <a:pPr lvl="1"/>
            <a:r>
              <a:rPr lang="de-DE" dirty="0" smtClean="0"/>
              <a:t>Leistung </a:t>
            </a:r>
            <a:r>
              <a:rPr lang="de-DE" dirty="0"/>
              <a:t>wird </a:t>
            </a:r>
            <a:r>
              <a:rPr lang="de-DE" dirty="0" smtClean="0"/>
              <a:t>nicht eingeführt. </a:t>
            </a:r>
            <a:r>
              <a:rPr lang="de-DE" dirty="0"/>
              <a:t>(</a:t>
            </a:r>
            <a:r>
              <a:rPr lang="de-DE" dirty="0">
                <a:sym typeface="Wingdings"/>
              </a:rPr>
              <a:t>Physik</a:t>
            </a:r>
            <a:r>
              <a:rPr lang="de-DE" dirty="0" smtClean="0">
                <a:sym typeface="Wingdings"/>
              </a:rPr>
              <a:t>)</a:t>
            </a:r>
            <a:endParaRPr lang="de-DE" dirty="0"/>
          </a:p>
          <a:p>
            <a:pPr lvl="0"/>
            <a:r>
              <a:rPr lang="de-DE" b="1" dirty="0">
                <a:solidFill>
                  <a:srgbClr val="92D050"/>
                </a:solidFill>
              </a:rPr>
              <a:t>Energie bleibt </a:t>
            </a:r>
            <a:r>
              <a:rPr lang="de-DE" b="1" i="1" dirty="0">
                <a:solidFill>
                  <a:srgbClr val="92D050"/>
                </a:solidFill>
              </a:rPr>
              <a:t>erhalten</a:t>
            </a:r>
            <a:r>
              <a:rPr lang="de-DE" b="1" dirty="0">
                <a:solidFill>
                  <a:srgbClr val="92D050"/>
                </a:solidFill>
              </a:rPr>
              <a:t>.</a:t>
            </a:r>
          </a:p>
          <a:p>
            <a:pPr lvl="1"/>
            <a:r>
              <a:rPr lang="de-DE" dirty="0"/>
              <a:t>k</a:t>
            </a:r>
            <a:r>
              <a:rPr lang="de-DE" dirty="0" smtClean="0"/>
              <a:t>ein Thema! </a:t>
            </a:r>
            <a:r>
              <a:rPr lang="de-DE" dirty="0"/>
              <a:t>(</a:t>
            </a:r>
            <a:r>
              <a:rPr lang="de-DE" dirty="0">
                <a:sym typeface="Wingdings"/>
              </a:rPr>
              <a:t>Physik</a:t>
            </a:r>
            <a:r>
              <a:rPr lang="de-DE" dirty="0" smtClean="0">
                <a:sym typeface="Wingdings"/>
              </a:rPr>
              <a:t>)</a:t>
            </a:r>
            <a:endParaRPr lang="de-DE" dirty="0"/>
          </a:p>
          <a:p>
            <a:pPr lvl="0"/>
            <a:r>
              <a:rPr lang="de-DE" b="1" dirty="0">
                <a:solidFill>
                  <a:srgbClr val="FFC000"/>
                </a:solidFill>
              </a:rPr>
              <a:t>Energie wird im Laufe der Zeit </a:t>
            </a:r>
            <a:r>
              <a:rPr lang="de-DE" b="1" i="1" dirty="0">
                <a:solidFill>
                  <a:srgbClr val="FFC000"/>
                </a:solidFill>
              </a:rPr>
              <a:t>entwertet</a:t>
            </a:r>
            <a:r>
              <a:rPr lang="de-DE" b="1" dirty="0">
                <a:solidFill>
                  <a:srgbClr val="FFC000"/>
                </a:solidFill>
              </a:rPr>
              <a:t>.</a:t>
            </a:r>
          </a:p>
          <a:p>
            <a:pPr lvl="1"/>
            <a:r>
              <a:rPr lang="de-DE" dirty="0" smtClean="0"/>
              <a:t>nur „sorgsamer </a:t>
            </a:r>
            <a:r>
              <a:rPr lang="de-DE" dirty="0"/>
              <a:t>Umgang mit Energie</a:t>
            </a:r>
            <a:r>
              <a:rPr lang="de-DE" dirty="0" smtClean="0"/>
              <a:t>“</a:t>
            </a:r>
            <a:r>
              <a:rPr lang="de-DE" dirty="0"/>
              <a:t>(</a:t>
            </a:r>
            <a:r>
              <a:rPr lang="de-DE" dirty="0" smtClean="0">
                <a:sym typeface="Wingdings"/>
              </a:rPr>
              <a:t></a:t>
            </a:r>
            <a:r>
              <a:rPr lang="de-DE" dirty="0" smtClean="0"/>
              <a:t>Leitperspektive BNE)</a:t>
            </a:r>
          </a:p>
          <a:p>
            <a:r>
              <a:rPr lang="de-DE" b="1" dirty="0" smtClean="0"/>
              <a:t>Energieübertragungsketten</a:t>
            </a:r>
          </a:p>
          <a:p>
            <a:pPr lvl="1"/>
            <a:r>
              <a:rPr lang="de-DE" dirty="0"/>
              <a:t>e</a:t>
            </a:r>
            <a:r>
              <a:rPr lang="de-DE" dirty="0" smtClean="0"/>
              <a:t>infache Beispiele</a:t>
            </a:r>
          </a:p>
          <a:p>
            <a:pPr lvl="1"/>
            <a:r>
              <a:rPr lang="de-DE" dirty="0" smtClean="0"/>
              <a:t>Energieflussdiagramme</a:t>
            </a:r>
            <a:endParaRPr lang="de-DE" dirty="0"/>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Energie effizient nutzen</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16</a:t>
            </a:fld>
            <a:endParaRPr lang="de-DE" dirty="0"/>
          </a:p>
        </p:txBody>
      </p:sp>
    </p:spTree>
    <p:extLst>
      <p:ext uri="{BB962C8B-B14F-4D97-AF65-F5344CB8AC3E}">
        <p14:creationId xmlns:p14="http://schemas.microsoft.com/office/powerpoint/2010/main" val="418303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Sprache im </a:t>
            </a:r>
            <a:r>
              <a:rPr lang="de-DE" dirty="0" err="1" smtClean="0"/>
              <a:t>naturwiss</a:t>
            </a:r>
            <a:r>
              <a:rPr lang="de-DE" dirty="0" smtClean="0"/>
              <a:t>. Unterricht</a:t>
            </a:r>
            <a:endParaRPr lang="de-DE"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normAutofit/>
              </a:bodyPr>
              <a:lstStyle/>
              <a:p>
                <a:r>
                  <a:rPr lang="de-DE" dirty="0" smtClean="0"/>
                  <a:t>Empirische Untersuchungen (1990er Jahre):</a:t>
                </a:r>
                <a:br>
                  <a:rPr lang="de-DE" dirty="0" smtClean="0"/>
                </a:br>
                <a:r>
                  <a:rPr lang="de-DE" dirty="0" smtClean="0"/>
                  <a:t>Häufigkeit neue Fachbegriffe </a:t>
                </a:r>
                <a14:m>
                  <m:oMath xmlns:m="http://schemas.openxmlformats.org/officeDocument/2006/math">
                    <m:acc>
                      <m:accPr>
                        <m:chr m:val="̂"/>
                        <m:ctrlPr>
                          <a:rPr lang="de-DE" i="1" smtClean="0">
                            <a:latin typeface="Cambria Math"/>
                          </a:rPr>
                        </m:ctrlPr>
                      </m:accPr>
                      <m:e>
                        <m:r>
                          <a:rPr lang="de-DE" b="0" i="1" smtClean="0">
                            <a:latin typeface="Cambria Math"/>
                          </a:rPr>
                          <m:t>=</m:t>
                        </m:r>
                      </m:e>
                    </m:acc>
                  </m:oMath>
                </a14:m>
                <a:r>
                  <a:rPr lang="de-DE" dirty="0" smtClean="0"/>
                  <a:t> Häufigkeit neue Vokabeln</a:t>
                </a:r>
              </a:p>
              <a:p>
                <a:r>
                  <a:rPr lang="de-DE" dirty="0" smtClean="0"/>
                  <a:t>Mögliche Konsequenzen:</a:t>
                </a:r>
              </a:p>
              <a:p>
                <a:pPr lvl="1"/>
                <a:r>
                  <a:rPr lang="de-DE" dirty="0" smtClean="0"/>
                  <a:t>wenige Fachbegriffe konsequent und reflektiert verwenden</a:t>
                </a:r>
              </a:p>
              <a:p>
                <a:pPr lvl="1"/>
                <a:r>
                  <a:rPr lang="de-DE" dirty="0" smtClean="0"/>
                  <a:t>wenige Substantivierungen und zusammengesetzte Nomen,</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endParaRPr lang="de-DE" dirty="0" smtClean="0"/>
              </a:p>
              <a:p>
                <a:pPr marL="457200" lvl="1" indent="0">
                  <a:buNone/>
                </a:pPr>
                <a:r>
                  <a:rPr lang="de-DE" dirty="0"/>
                  <a:t>	</a:t>
                </a:r>
                <a:r>
                  <a:rPr lang="de-DE" dirty="0" smtClean="0"/>
                  <a:t>z.B. „</a:t>
                </a:r>
                <a:r>
                  <a:rPr lang="de-DE" dirty="0" err="1" smtClean="0"/>
                  <a:t>xy</a:t>
                </a:r>
                <a:r>
                  <a:rPr lang="de-DE" dirty="0" smtClean="0"/>
                  <a:t>-energie“ nicht unreflektiert verwenden.</a:t>
                </a:r>
              </a:p>
              <a:p>
                <a:r>
                  <a:rPr lang="de-DE" dirty="0" smtClean="0"/>
                  <a:t>Am Alltagsbegriff „Energie“ anknüpfen, </a:t>
                </a:r>
                <a:br>
                  <a:rPr lang="de-DE" dirty="0" smtClean="0"/>
                </a:br>
                <a:r>
                  <a:rPr lang="de-DE" dirty="0" smtClean="0"/>
                  <a:t>den Fachbegriff „Energie“ entwickeln.</a:t>
                </a:r>
                <a:endParaRPr lang="de-DE"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1">
                <a:blip r:embed="rId3"/>
                <a:stretch>
                  <a:fillRect l="-867" t="-714" b="-1327"/>
                </a:stretch>
              </a:blipFill>
            </p:spPr>
            <p:txBody>
              <a:bodyPr/>
              <a:lstStyle/>
              <a:p>
                <a:r>
                  <a:rPr lang="de-DE">
                    <a:noFill/>
                  </a:rPr>
                  <a:t> </a:t>
                </a:r>
              </a:p>
            </p:txBody>
          </p:sp>
        </mc:Fallback>
      </mc:AlternateContent>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Energie effizient nutzen</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17</a:t>
            </a:fld>
            <a:endParaRPr lang="de-DE" dirty="0"/>
          </a:p>
        </p:txBody>
      </p:sp>
      <p:grpSp>
        <p:nvGrpSpPr>
          <p:cNvPr id="9" name="Gruppieren 8"/>
          <p:cNvGrpSpPr/>
          <p:nvPr/>
        </p:nvGrpSpPr>
        <p:grpSpPr>
          <a:xfrm>
            <a:off x="2864037" y="2708920"/>
            <a:ext cx="3415927" cy="2694493"/>
            <a:chOff x="2864037" y="2708920"/>
            <a:chExt cx="3415927" cy="2694493"/>
          </a:xfrm>
        </p:grpSpPr>
        <p:pic>
          <p:nvPicPr>
            <p:cNvPr id="7" name="Grafik 6"/>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3326002" y="2246955"/>
              <a:ext cx="2491997" cy="3415927"/>
            </a:xfrm>
            <a:prstGeom prst="rect">
              <a:avLst/>
            </a:prstGeom>
          </p:spPr>
        </p:pic>
        <p:sp>
          <p:nvSpPr>
            <p:cNvPr id="8" name="Textfeld 7"/>
            <p:cNvSpPr txBox="1"/>
            <p:nvPr/>
          </p:nvSpPr>
          <p:spPr>
            <a:xfrm>
              <a:off x="5020332" y="5157192"/>
              <a:ext cx="1259632" cy="246221"/>
            </a:xfrm>
            <a:prstGeom prst="rect">
              <a:avLst/>
            </a:prstGeom>
            <a:noFill/>
          </p:spPr>
          <p:txBody>
            <a:bodyPr wrap="square" rIns="36000" rtlCol="0">
              <a:spAutoFit/>
            </a:bodyPr>
            <a:lstStyle/>
            <a:p>
              <a:pPr algn="r"/>
              <a:r>
                <a:rPr lang="de-DE" sz="1000" dirty="0" smtClean="0">
                  <a:latin typeface="Arial" pitchFamily="34" charset="0"/>
                  <a:cs typeface="Arial" pitchFamily="34" charset="0"/>
                </a:rPr>
                <a:t>(C.-J. </a:t>
              </a:r>
              <a:r>
                <a:rPr lang="de-DE" sz="1000" dirty="0" err="1" smtClean="0">
                  <a:latin typeface="Arial" pitchFamily="34" charset="0"/>
                  <a:cs typeface="Arial" pitchFamily="34" charset="0"/>
                </a:rPr>
                <a:t>Pardall</a:t>
              </a:r>
              <a:r>
                <a:rPr lang="de-DE" sz="1000" dirty="0" smtClean="0">
                  <a:latin typeface="Arial" pitchFamily="34" charset="0"/>
                  <a:cs typeface="Arial" pitchFamily="34" charset="0"/>
                </a:rPr>
                <a:t>)</a:t>
              </a:r>
              <a:endParaRPr lang="de-DE" sz="1000" dirty="0">
                <a:latin typeface="Arial" pitchFamily="34" charset="0"/>
                <a:cs typeface="Arial" pitchFamily="34" charset="0"/>
              </a:endParaRPr>
            </a:p>
          </p:txBody>
        </p:sp>
      </p:grpSp>
    </p:spTree>
    <p:extLst>
      <p:ext uri="{BB962C8B-B14F-4D97-AF65-F5344CB8AC3E}">
        <p14:creationId xmlns:p14="http://schemas.microsoft.com/office/powerpoint/2010/main" val="5089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Schülervorstellungen zur Energie</a:t>
            </a:r>
            <a:endParaRPr lang="de-DE" dirty="0"/>
          </a:p>
        </p:txBody>
      </p:sp>
      <p:sp>
        <p:nvSpPr>
          <p:cNvPr id="3" name="Inhaltsplatzhalter 2"/>
          <p:cNvSpPr>
            <a:spLocks noGrp="1"/>
          </p:cNvSpPr>
          <p:nvPr>
            <p:ph idx="1"/>
          </p:nvPr>
        </p:nvSpPr>
        <p:spPr/>
        <p:txBody>
          <a:bodyPr/>
          <a:lstStyle/>
          <a:p>
            <a:r>
              <a:rPr lang="de-DE" dirty="0" smtClean="0"/>
              <a:t>eher förderliche Vorstellungen:</a:t>
            </a:r>
          </a:p>
          <a:p>
            <a:pPr lvl="1"/>
            <a:r>
              <a:rPr lang="de-DE" dirty="0" smtClean="0"/>
              <a:t>Energie als „universeller Treibstoff“</a:t>
            </a:r>
          </a:p>
          <a:p>
            <a:pPr lvl="1"/>
            <a:r>
              <a:rPr lang="de-DE" dirty="0" smtClean="0"/>
              <a:t>Nahrungsmittel enthalten </a:t>
            </a:r>
            <a:r>
              <a:rPr lang="de-DE" dirty="0"/>
              <a:t>E</a:t>
            </a:r>
            <a:r>
              <a:rPr lang="de-DE" dirty="0" smtClean="0"/>
              <a:t>nergie.</a:t>
            </a:r>
          </a:p>
          <a:p>
            <a:pPr lvl="1"/>
            <a:r>
              <a:rPr lang="de-DE" dirty="0" smtClean="0"/>
              <a:t>Die Sonne liefert Energie.</a:t>
            </a:r>
          </a:p>
          <a:p>
            <a:r>
              <a:rPr lang="de-DE" dirty="0" smtClean="0"/>
              <a:t>eher erschwerende Vorstellungen:</a:t>
            </a:r>
          </a:p>
          <a:p>
            <a:pPr lvl="1"/>
            <a:r>
              <a:rPr lang="de-DE" dirty="0" smtClean="0"/>
              <a:t>„Energie wird bei der Verwendung verbraucht.“</a:t>
            </a:r>
          </a:p>
          <a:p>
            <a:pPr lvl="1"/>
            <a:r>
              <a:rPr lang="de-DE" dirty="0" smtClean="0"/>
              <a:t>„Energie steht nur begrenzt zur Verfügung.“</a:t>
            </a:r>
          </a:p>
          <a:p>
            <a:pPr lvl="1"/>
            <a:r>
              <a:rPr lang="de-DE" dirty="0" smtClean="0"/>
              <a:t>„Wenn viel Energie übertragen wird, ist viel Energie gespeichert.“</a:t>
            </a:r>
          </a:p>
          <a:p>
            <a:r>
              <a:rPr lang="de-DE" dirty="0" smtClean="0"/>
              <a:t>zu entwickelnde Vorstellungen:</a:t>
            </a:r>
          </a:p>
          <a:p>
            <a:pPr lvl="1"/>
            <a:r>
              <a:rPr lang="de-DE" dirty="0" smtClean="0"/>
              <a:t>„Energiefluss“</a:t>
            </a:r>
          </a:p>
          <a:p>
            <a:pPr lvl="1"/>
            <a:r>
              <a:rPr lang="de-DE" dirty="0" smtClean="0"/>
              <a:t>langfristig: </a:t>
            </a:r>
            <a:r>
              <a:rPr lang="de-DE" dirty="0"/>
              <a:t>a</a:t>
            </a:r>
            <a:r>
              <a:rPr lang="de-DE" dirty="0" smtClean="0"/>
              <a:t>bstrakter Energiebegriff</a:t>
            </a:r>
          </a:p>
          <a:p>
            <a:r>
              <a:rPr lang="de-DE" dirty="0" smtClean="0"/>
              <a:t>Umgang mit den Vorstellungen:</a:t>
            </a:r>
          </a:p>
          <a:p>
            <a:pPr lvl="1"/>
            <a:r>
              <a:rPr lang="de-DE" dirty="0" smtClean="0"/>
              <a:t>Schülervorstellungen sind sehr stabil!</a:t>
            </a:r>
          </a:p>
          <a:p>
            <a:pPr lvl="1"/>
            <a:r>
              <a:rPr lang="de-DE" dirty="0" smtClean="0"/>
              <a:t>Aktiver Umgang: wahrnehmen, ernstnehmen, gemeinsam entwickeln</a:t>
            </a:r>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Energie effizient nutzen</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18</a:t>
            </a:fld>
            <a:endParaRPr lang="de-DE" dirty="0"/>
          </a:p>
        </p:txBody>
      </p:sp>
    </p:spTree>
    <p:extLst>
      <p:ext uri="{BB962C8B-B14F-4D97-AF65-F5344CB8AC3E}">
        <p14:creationId xmlns:p14="http://schemas.microsoft.com/office/powerpoint/2010/main" val="156008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Eckpunkte für den BNT-Unterricht</a:t>
            </a:r>
          </a:p>
        </p:txBody>
      </p:sp>
      <p:sp>
        <p:nvSpPr>
          <p:cNvPr id="3" name="Inhaltsplatzhalter 2"/>
          <p:cNvSpPr>
            <a:spLocks noGrp="1"/>
          </p:cNvSpPr>
          <p:nvPr>
            <p:ph idx="1"/>
          </p:nvPr>
        </p:nvSpPr>
        <p:spPr/>
        <p:txBody>
          <a:bodyPr>
            <a:normAutofit/>
          </a:bodyPr>
          <a:lstStyle/>
          <a:p>
            <a:pPr lvl="0"/>
            <a:r>
              <a:rPr lang="de-DE" b="1" dirty="0">
                <a:solidFill>
                  <a:srgbClr val="0070C0"/>
                </a:solidFill>
              </a:rPr>
              <a:t>Energie wird </a:t>
            </a:r>
            <a:r>
              <a:rPr lang="de-DE" b="1" i="1" dirty="0">
                <a:solidFill>
                  <a:srgbClr val="0070C0"/>
                </a:solidFill>
              </a:rPr>
              <a:t>gespeichert</a:t>
            </a:r>
            <a:r>
              <a:rPr lang="de-DE" b="1" dirty="0">
                <a:solidFill>
                  <a:srgbClr val="0070C0"/>
                </a:solidFill>
              </a:rPr>
              <a:t>.</a:t>
            </a:r>
          </a:p>
          <a:p>
            <a:pPr lvl="1"/>
            <a:r>
              <a:rPr lang="de-DE" dirty="0" smtClean="0"/>
              <a:t>ausschließlich </a:t>
            </a:r>
            <a:r>
              <a:rPr lang="de-DE" dirty="0"/>
              <a:t>Energiespeicher aus dem Alltag </a:t>
            </a:r>
            <a:r>
              <a:rPr lang="de-DE" dirty="0" smtClean="0"/>
              <a:t>(</a:t>
            </a:r>
            <a:r>
              <a:rPr lang="de-DE" dirty="0"/>
              <a:t>Nutzpflanzen, Kerzenwachs,…).</a:t>
            </a:r>
          </a:p>
          <a:p>
            <a:pPr lvl="1"/>
            <a:r>
              <a:rPr lang="de-DE" dirty="0" smtClean="0"/>
              <a:t>keine Energieformen (</a:t>
            </a:r>
            <a:r>
              <a:rPr lang="de-DE" dirty="0" smtClean="0">
                <a:sym typeface="Wingdings"/>
              </a:rPr>
              <a:t>Physik)</a:t>
            </a:r>
            <a:endParaRPr lang="de-DE" dirty="0"/>
          </a:p>
          <a:p>
            <a:pPr lvl="0"/>
            <a:r>
              <a:rPr lang="de-DE" b="1" dirty="0">
                <a:solidFill>
                  <a:srgbClr val="00B050"/>
                </a:solidFill>
              </a:rPr>
              <a:t>Energie wird </a:t>
            </a:r>
            <a:r>
              <a:rPr lang="de-DE" b="1" i="1" dirty="0">
                <a:solidFill>
                  <a:srgbClr val="00B050"/>
                </a:solidFill>
              </a:rPr>
              <a:t>übertragen</a:t>
            </a:r>
            <a:r>
              <a:rPr lang="de-DE" b="1" dirty="0">
                <a:solidFill>
                  <a:srgbClr val="00B050"/>
                </a:solidFill>
              </a:rPr>
              <a:t>.</a:t>
            </a:r>
          </a:p>
          <a:p>
            <a:pPr lvl="1"/>
            <a:r>
              <a:rPr lang="de-DE" dirty="0" smtClean="0"/>
              <a:t>thermische Energieübertragung </a:t>
            </a:r>
            <a:r>
              <a:rPr lang="de-DE" dirty="0"/>
              <a:t>phänomenologisch </a:t>
            </a:r>
            <a:endParaRPr lang="de-DE" dirty="0" smtClean="0"/>
          </a:p>
          <a:p>
            <a:pPr lvl="1"/>
            <a:r>
              <a:rPr lang="de-DE" dirty="0" smtClean="0"/>
              <a:t>keine weitere Unterscheidung (</a:t>
            </a:r>
            <a:r>
              <a:rPr lang="de-DE" dirty="0" err="1" smtClean="0"/>
              <a:t>mech</a:t>
            </a:r>
            <a:r>
              <a:rPr lang="de-DE" dirty="0"/>
              <a:t>./</a:t>
            </a:r>
            <a:r>
              <a:rPr lang="de-DE" dirty="0" err="1"/>
              <a:t>el</a:t>
            </a:r>
            <a:r>
              <a:rPr lang="de-DE" dirty="0"/>
              <a:t>./</a:t>
            </a:r>
            <a:r>
              <a:rPr lang="de-DE" dirty="0" err="1"/>
              <a:t>therm</a:t>
            </a:r>
            <a:r>
              <a:rPr lang="de-DE" dirty="0"/>
              <a:t>. </a:t>
            </a:r>
            <a:r>
              <a:rPr lang="de-DE" dirty="0" smtClean="0"/>
              <a:t>Übertragung </a:t>
            </a:r>
            <a:r>
              <a:rPr lang="de-DE" dirty="0" smtClean="0">
                <a:sym typeface="Wingdings"/>
              </a:rPr>
              <a:t>Physik</a:t>
            </a:r>
            <a:r>
              <a:rPr lang="de-DE" dirty="0" smtClean="0"/>
              <a:t>)</a:t>
            </a:r>
            <a:endParaRPr lang="de-DE" dirty="0"/>
          </a:p>
          <a:p>
            <a:pPr lvl="1"/>
            <a:r>
              <a:rPr lang="de-DE" dirty="0" smtClean="0"/>
              <a:t>Leistung </a:t>
            </a:r>
            <a:r>
              <a:rPr lang="de-DE" dirty="0"/>
              <a:t>wird </a:t>
            </a:r>
            <a:r>
              <a:rPr lang="de-DE" dirty="0" smtClean="0"/>
              <a:t>nicht eingeführt. </a:t>
            </a:r>
            <a:r>
              <a:rPr lang="de-DE" dirty="0"/>
              <a:t>(</a:t>
            </a:r>
            <a:r>
              <a:rPr lang="de-DE" dirty="0">
                <a:sym typeface="Wingdings"/>
              </a:rPr>
              <a:t>Physik</a:t>
            </a:r>
            <a:r>
              <a:rPr lang="de-DE" dirty="0" smtClean="0">
                <a:sym typeface="Wingdings"/>
              </a:rPr>
              <a:t>)</a:t>
            </a:r>
            <a:endParaRPr lang="de-DE" dirty="0"/>
          </a:p>
          <a:p>
            <a:pPr lvl="0"/>
            <a:r>
              <a:rPr lang="de-DE" b="1" dirty="0">
                <a:solidFill>
                  <a:srgbClr val="92D050"/>
                </a:solidFill>
              </a:rPr>
              <a:t>Energie bleibt </a:t>
            </a:r>
            <a:r>
              <a:rPr lang="de-DE" b="1" i="1" dirty="0">
                <a:solidFill>
                  <a:srgbClr val="92D050"/>
                </a:solidFill>
              </a:rPr>
              <a:t>erhalten</a:t>
            </a:r>
            <a:r>
              <a:rPr lang="de-DE" b="1" dirty="0">
                <a:solidFill>
                  <a:srgbClr val="92D050"/>
                </a:solidFill>
              </a:rPr>
              <a:t>.</a:t>
            </a:r>
          </a:p>
          <a:p>
            <a:pPr lvl="1"/>
            <a:r>
              <a:rPr lang="de-DE" dirty="0"/>
              <a:t>k</a:t>
            </a:r>
            <a:r>
              <a:rPr lang="de-DE" dirty="0" smtClean="0"/>
              <a:t>ein Thema! </a:t>
            </a:r>
            <a:r>
              <a:rPr lang="de-DE" dirty="0"/>
              <a:t>(</a:t>
            </a:r>
            <a:r>
              <a:rPr lang="de-DE" dirty="0">
                <a:sym typeface="Wingdings"/>
              </a:rPr>
              <a:t>Physik</a:t>
            </a:r>
            <a:r>
              <a:rPr lang="de-DE" dirty="0" smtClean="0">
                <a:sym typeface="Wingdings"/>
              </a:rPr>
              <a:t>)</a:t>
            </a:r>
            <a:endParaRPr lang="de-DE" dirty="0"/>
          </a:p>
          <a:p>
            <a:pPr lvl="0"/>
            <a:r>
              <a:rPr lang="de-DE" b="1" dirty="0">
                <a:solidFill>
                  <a:srgbClr val="FFC000"/>
                </a:solidFill>
              </a:rPr>
              <a:t>Energie wird im Laufe der Zeit </a:t>
            </a:r>
            <a:r>
              <a:rPr lang="de-DE" b="1" i="1" dirty="0">
                <a:solidFill>
                  <a:srgbClr val="FFC000"/>
                </a:solidFill>
              </a:rPr>
              <a:t>entwertet</a:t>
            </a:r>
            <a:r>
              <a:rPr lang="de-DE" b="1" dirty="0">
                <a:solidFill>
                  <a:srgbClr val="FFC000"/>
                </a:solidFill>
              </a:rPr>
              <a:t>.</a:t>
            </a:r>
          </a:p>
          <a:p>
            <a:pPr lvl="1"/>
            <a:r>
              <a:rPr lang="de-DE" dirty="0" smtClean="0"/>
              <a:t>nur „sorgsamer </a:t>
            </a:r>
            <a:r>
              <a:rPr lang="de-DE" dirty="0"/>
              <a:t>Umgang mit Energie</a:t>
            </a:r>
            <a:r>
              <a:rPr lang="de-DE" dirty="0" smtClean="0"/>
              <a:t>“</a:t>
            </a:r>
            <a:r>
              <a:rPr lang="de-DE" dirty="0"/>
              <a:t>(</a:t>
            </a:r>
            <a:r>
              <a:rPr lang="de-DE" dirty="0" smtClean="0">
                <a:sym typeface="Wingdings"/>
              </a:rPr>
              <a:t></a:t>
            </a:r>
            <a:r>
              <a:rPr lang="de-DE" dirty="0" smtClean="0"/>
              <a:t>Leitperspektive BNE)</a:t>
            </a:r>
          </a:p>
          <a:p>
            <a:r>
              <a:rPr lang="de-DE" b="1" dirty="0" smtClean="0"/>
              <a:t>Energieübertragungsketten</a:t>
            </a:r>
          </a:p>
          <a:p>
            <a:pPr lvl="1"/>
            <a:r>
              <a:rPr lang="de-DE" dirty="0"/>
              <a:t>e</a:t>
            </a:r>
            <a:r>
              <a:rPr lang="de-DE" dirty="0" smtClean="0"/>
              <a:t>infache Beispiele</a:t>
            </a:r>
          </a:p>
          <a:p>
            <a:pPr lvl="1"/>
            <a:r>
              <a:rPr lang="de-DE" dirty="0" smtClean="0"/>
              <a:t>Energieflussdiagramme</a:t>
            </a:r>
            <a:endParaRPr lang="de-DE" dirty="0"/>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Energie effizient nutzen</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19</a:t>
            </a:fld>
            <a:endParaRPr lang="de-DE" dirty="0"/>
          </a:p>
        </p:txBody>
      </p:sp>
    </p:spTree>
    <p:extLst>
      <p:ext uri="{BB962C8B-B14F-4D97-AF65-F5344CB8AC3E}">
        <p14:creationId xmlns:p14="http://schemas.microsoft.com/office/powerpoint/2010/main" val="255476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Energie effizient nutzen</a:t>
            </a:r>
          </a:p>
        </p:txBody>
      </p:sp>
      <p:sp>
        <p:nvSpPr>
          <p:cNvPr id="3" name="Inhaltsplatzhalter 2"/>
          <p:cNvSpPr>
            <a:spLocks noGrp="1"/>
          </p:cNvSpPr>
          <p:nvPr>
            <p:ph idx="1"/>
          </p:nvPr>
        </p:nvSpPr>
        <p:spPr/>
        <p:txBody>
          <a:bodyPr/>
          <a:lstStyle/>
          <a:p>
            <a:r>
              <a:rPr lang="de-DE" dirty="0" smtClean="0"/>
              <a:t>In welchen Gegenständen, die Sie jetzt bei sich haben, </a:t>
            </a:r>
            <a:br>
              <a:rPr lang="de-DE" dirty="0" smtClean="0"/>
            </a:br>
            <a:r>
              <a:rPr lang="de-DE" dirty="0" smtClean="0"/>
              <a:t>steckt „Energie“? </a:t>
            </a:r>
          </a:p>
          <a:p>
            <a:r>
              <a:rPr lang="de-DE" dirty="0" smtClean="0"/>
              <a:t>Entscheiden Sie sich für einen Gegenstand. Überlegen Sie, </a:t>
            </a:r>
            <a:r>
              <a:rPr lang="de-DE" dirty="0"/>
              <a:t>woran man merkt, dass in dem Gegenstand „Energie“ steckt</a:t>
            </a:r>
            <a:r>
              <a:rPr lang="de-DE" dirty="0" smtClean="0"/>
              <a:t>.</a:t>
            </a:r>
            <a:br>
              <a:rPr lang="de-DE" dirty="0" smtClean="0"/>
            </a:br>
            <a:endParaRPr lang="de-DE" dirty="0" smtClean="0"/>
          </a:p>
          <a:p>
            <a:r>
              <a:rPr lang="de-DE" b="1" dirty="0" smtClean="0"/>
              <a:t>Hausaufgabe für die Schülerinnen und Schüler:</a:t>
            </a:r>
            <a:endParaRPr lang="de-DE" dirty="0"/>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Energie effizient nutzen</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2</a:t>
            </a:fld>
            <a:endParaRPr lang="de-DE" dirty="0"/>
          </a:p>
        </p:txBody>
      </p:sp>
      <p:sp>
        <p:nvSpPr>
          <p:cNvPr id="7" name="Textfeld 6"/>
          <p:cNvSpPr txBox="1"/>
          <p:nvPr/>
        </p:nvSpPr>
        <p:spPr>
          <a:xfrm>
            <a:off x="705878" y="3412174"/>
            <a:ext cx="7732245" cy="1200329"/>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none" rtlCol="0">
            <a:spAutoFit/>
          </a:bodyPr>
          <a:lstStyle/>
          <a:p>
            <a:r>
              <a:rPr lang="de-DE" sz="2400" dirty="0">
                <a:latin typeface="Arial" pitchFamily="34" charset="0"/>
                <a:cs typeface="Arial" pitchFamily="34" charset="0"/>
              </a:rPr>
              <a:t>Bringe in die nächste BNT-Stunde etwas „Energie“ mit. </a:t>
            </a:r>
            <a:br>
              <a:rPr lang="de-DE" sz="2400" dirty="0">
                <a:latin typeface="Arial" pitchFamily="34" charset="0"/>
                <a:cs typeface="Arial" pitchFamily="34" charset="0"/>
              </a:rPr>
            </a:br>
            <a:r>
              <a:rPr lang="de-DE" sz="2400" dirty="0">
                <a:latin typeface="Arial" pitchFamily="34" charset="0"/>
                <a:cs typeface="Arial" pitchFamily="34" charset="0"/>
              </a:rPr>
              <a:t>Erläutere schriftlich, woran man merkt, </a:t>
            </a:r>
            <a:endParaRPr lang="de-DE" sz="2400" dirty="0" smtClean="0">
              <a:latin typeface="Arial" pitchFamily="34" charset="0"/>
              <a:cs typeface="Arial" pitchFamily="34" charset="0"/>
            </a:endParaRPr>
          </a:p>
          <a:p>
            <a:r>
              <a:rPr lang="de-DE" sz="2400" dirty="0" smtClean="0">
                <a:latin typeface="Arial" pitchFamily="34" charset="0"/>
                <a:cs typeface="Arial" pitchFamily="34" charset="0"/>
              </a:rPr>
              <a:t>dass </a:t>
            </a:r>
            <a:r>
              <a:rPr lang="de-DE" sz="2400" dirty="0">
                <a:latin typeface="Arial" pitchFamily="34" charset="0"/>
                <a:cs typeface="Arial" pitchFamily="34" charset="0"/>
              </a:rPr>
              <a:t>in dem Gegenstand „Energie“ steckt</a:t>
            </a:r>
            <a:r>
              <a:rPr lang="de-DE" sz="2400" dirty="0" smtClean="0">
                <a:latin typeface="Arial" pitchFamily="34" charset="0"/>
                <a:cs typeface="Arial" pitchFamily="34" charset="0"/>
              </a:rPr>
              <a:t>.</a:t>
            </a:r>
            <a:endParaRPr lang="de-DE" sz="2400" dirty="0">
              <a:latin typeface="Arial" pitchFamily="34" charset="0"/>
              <a:cs typeface="Arial" pitchFamily="34" charset="0"/>
            </a:endParaRPr>
          </a:p>
        </p:txBody>
      </p:sp>
    </p:spTree>
    <p:extLst>
      <p:ext uri="{BB962C8B-B14F-4D97-AF65-F5344CB8AC3E}">
        <p14:creationId xmlns:p14="http://schemas.microsoft.com/office/powerpoint/2010/main" val="77902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Eckpunkte für den BNT-Unterricht</a:t>
            </a:r>
            <a:endParaRPr lang="de-DE" dirty="0"/>
          </a:p>
        </p:txBody>
      </p:sp>
      <p:sp>
        <p:nvSpPr>
          <p:cNvPr id="3" name="Inhaltsplatzhalter 2"/>
          <p:cNvSpPr>
            <a:spLocks noGrp="1"/>
          </p:cNvSpPr>
          <p:nvPr>
            <p:ph idx="1"/>
          </p:nvPr>
        </p:nvSpPr>
        <p:spPr/>
        <p:txBody>
          <a:bodyPr/>
          <a:lstStyle/>
          <a:p>
            <a:pPr lvl="0"/>
            <a:r>
              <a:rPr lang="de-DE" b="1" dirty="0"/>
              <a:t>Wenige Fachbegriffe, einfache Sprache</a:t>
            </a:r>
            <a:endParaRPr lang="de-DE" dirty="0"/>
          </a:p>
          <a:p>
            <a:pPr lvl="1"/>
            <a:r>
              <a:rPr lang="de-DE" dirty="0"/>
              <a:t>Wichtige Begriffe: </a:t>
            </a:r>
            <a:endParaRPr lang="de-DE" dirty="0" smtClean="0"/>
          </a:p>
          <a:p>
            <a:pPr lvl="2"/>
            <a:r>
              <a:rPr lang="de-DE" dirty="0" smtClean="0"/>
              <a:t>„</a:t>
            </a:r>
            <a:r>
              <a:rPr lang="de-DE" dirty="0"/>
              <a:t>Energieträger“ (als Alltagsbegriff beim Speichern</a:t>
            </a:r>
            <a:r>
              <a:rPr lang="de-DE" dirty="0" smtClean="0"/>
              <a:t>)</a:t>
            </a:r>
          </a:p>
          <a:p>
            <a:pPr lvl="2"/>
            <a:r>
              <a:rPr lang="de-DE" dirty="0" smtClean="0"/>
              <a:t>Energieübertragung, -kette</a:t>
            </a:r>
          </a:p>
          <a:p>
            <a:pPr lvl="2"/>
            <a:r>
              <a:rPr lang="de-DE" dirty="0" smtClean="0"/>
              <a:t>Energieflussdiagramm </a:t>
            </a:r>
          </a:p>
          <a:p>
            <a:pPr lvl="2"/>
            <a:r>
              <a:rPr lang="de-DE" dirty="0" smtClean="0"/>
              <a:t>Energieabgabe</a:t>
            </a:r>
            <a:r>
              <a:rPr lang="de-DE" dirty="0"/>
              <a:t>/-aufnahme, </a:t>
            </a:r>
            <a:endParaRPr lang="de-DE" dirty="0" smtClean="0"/>
          </a:p>
          <a:p>
            <a:pPr lvl="2"/>
            <a:r>
              <a:rPr lang="de-DE" dirty="0" smtClean="0"/>
              <a:t>Energiehaushalt</a:t>
            </a:r>
            <a:endParaRPr lang="de-DE" dirty="0"/>
          </a:p>
          <a:p>
            <a:pPr lvl="1"/>
            <a:r>
              <a:rPr lang="de-DE" dirty="0"/>
              <a:t>„Energie“ + Beschreibung statt „</a:t>
            </a:r>
            <a:r>
              <a:rPr lang="de-DE" dirty="0" err="1"/>
              <a:t>xy</a:t>
            </a:r>
            <a:r>
              <a:rPr lang="de-DE" dirty="0"/>
              <a:t>-Energie“</a:t>
            </a:r>
          </a:p>
          <a:p>
            <a:pPr lvl="0"/>
            <a:r>
              <a:rPr lang="de-DE" b="1" dirty="0"/>
              <a:t>Berücksichtigen von Schülervorstellungen</a:t>
            </a:r>
            <a:endParaRPr lang="de-DE" dirty="0"/>
          </a:p>
          <a:p>
            <a:pPr lvl="1"/>
            <a:r>
              <a:rPr lang="de-DE" dirty="0"/>
              <a:t>Nutzen und Weiterentwickeln </a:t>
            </a:r>
            <a:r>
              <a:rPr lang="de-DE" dirty="0" smtClean="0"/>
              <a:t/>
            </a:r>
            <a:br>
              <a:rPr lang="de-DE" dirty="0" smtClean="0"/>
            </a:br>
            <a:r>
              <a:rPr lang="de-DE" dirty="0" smtClean="0"/>
              <a:t>entwicklungsfähiger Vorstellungen </a:t>
            </a:r>
            <a:r>
              <a:rPr lang="de-DE" dirty="0"/>
              <a:t>(z.B. „Treibstoff“)</a:t>
            </a:r>
          </a:p>
          <a:p>
            <a:pPr lvl="1"/>
            <a:r>
              <a:rPr lang="de-DE" dirty="0"/>
              <a:t>Aufgreifen und </a:t>
            </a:r>
            <a:r>
              <a:rPr lang="de-DE"/>
              <a:t>korrigieren </a:t>
            </a:r>
            <a:r>
              <a:rPr lang="de-DE" smtClean="0"/>
              <a:t/>
            </a:r>
            <a:br>
              <a:rPr lang="de-DE" smtClean="0"/>
            </a:br>
            <a:r>
              <a:rPr lang="de-DE" smtClean="0"/>
              <a:t>ungeeigneter Vorstellungen </a:t>
            </a:r>
            <a:r>
              <a:rPr lang="de-DE" dirty="0"/>
              <a:t>(z.B. „Verbrauch“)</a:t>
            </a:r>
          </a:p>
          <a:p>
            <a:pPr lvl="1"/>
            <a:r>
              <a:rPr lang="de-DE" dirty="0"/>
              <a:t>Den Weg vom Alltagsbegriff zum </a:t>
            </a:r>
            <a:r>
              <a:rPr lang="de-DE" dirty="0" smtClean="0"/>
              <a:t/>
            </a:r>
            <a:br>
              <a:rPr lang="de-DE" dirty="0" smtClean="0"/>
            </a:br>
            <a:r>
              <a:rPr lang="de-DE" dirty="0" smtClean="0"/>
              <a:t>Fachbegriff </a:t>
            </a:r>
            <a:r>
              <a:rPr lang="de-DE" dirty="0"/>
              <a:t>Energie als Prozess auffassen</a:t>
            </a:r>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Energie effizient nutzen</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20</a:t>
            </a:fld>
            <a:endParaRPr lang="de-DE" dirty="0"/>
          </a:p>
        </p:txBody>
      </p:sp>
    </p:spTree>
    <p:extLst>
      <p:ext uri="{BB962C8B-B14F-4D97-AF65-F5344CB8AC3E}">
        <p14:creationId xmlns:p14="http://schemas.microsoft.com/office/powerpoint/2010/main" val="140610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Energie effizient nutzen</a:t>
            </a:r>
            <a:endParaRPr lang="de-DE" dirty="0"/>
          </a:p>
        </p:txBody>
      </p:sp>
      <p:sp>
        <p:nvSpPr>
          <p:cNvPr id="3" name="Inhaltsplatzhalter 2"/>
          <p:cNvSpPr>
            <a:spLocks noGrp="1"/>
          </p:cNvSpPr>
          <p:nvPr>
            <p:ph idx="1"/>
          </p:nvPr>
        </p:nvSpPr>
        <p:spPr>
          <a:xfrm>
            <a:off x="0" y="2276872"/>
            <a:ext cx="9144000" cy="4392488"/>
          </a:xfrm>
        </p:spPr>
        <p:txBody>
          <a:bodyPr>
            <a:normAutofit/>
          </a:bodyPr>
          <a:lstStyle/>
          <a:p>
            <a:pPr marL="0" indent="0" algn="ctr">
              <a:buNone/>
            </a:pPr>
            <a:r>
              <a:rPr lang="de-DE" sz="4000" b="1" dirty="0" smtClean="0">
                <a:solidFill>
                  <a:srgbClr val="0070C0"/>
                </a:solidFill>
              </a:rPr>
              <a:t>Danke für Ihre Aufmerksamkeit!</a:t>
            </a:r>
            <a:br>
              <a:rPr lang="de-DE" sz="4000" b="1" dirty="0" smtClean="0">
                <a:solidFill>
                  <a:srgbClr val="0070C0"/>
                </a:solidFill>
              </a:rPr>
            </a:br>
            <a:endParaRPr lang="de-DE" sz="4000" b="1" dirty="0" smtClean="0">
              <a:solidFill>
                <a:srgbClr val="0070C0"/>
              </a:solidFill>
            </a:endParaRPr>
          </a:p>
          <a:p>
            <a:pPr marL="0" indent="0" algn="ctr">
              <a:buNone/>
            </a:pPr>
            <a:r>
              <a:rPr lang="de-DE" sz="4000" b="1" dirty="0" smtClean="0">
                <a:solidFill>
                  <a:srgbClr val="0070C0"/>
                </a:solidFill>
              </a:rPr>
              <a:t>Gelegenheit zur Aussprache:</a:t>
            </a:r>
            <a:br>
              <a:rPr lang="de-DE" sz="4000" b="1" dirty="0" smtClean="0">
                <a:solidFill>
                  <a:srgbClr val="0070C0"/>
                </a:solidFill>
              </a:rPr>
            </a:br>
            <a:r>
              <a:rPr lang="de-DE" sz="4000" b="1" dirty="0" smtClean="0">
                <a:solidFill>
                  <a:srgbClr val="0070C0"/>
                </a:solidFill>
              </a:rPr>
              <a:t>nach der Pause</a:t>
            </a:r>
            <a:endParaRPr lang="de-DE" sz="4000" b="1" dirty="0">
              <a:solidFill>
                <a:srgbClr val="0070C0"/>
              </a:solidFill>
            </a:endParaRPr>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Energie effizient nutzen</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21</a:t>
            </a:fld>
            <a:endParaRPr lang="de-DE" dirty="0"/>
          </a:p>
        </p:txBody>
      </p:sp>
    </p:spTree>
    <p:extLst>
      <p:ext uri="{BB962C8B-B14F-4D97-AF65-F5344CB8AC3E}">
        <p14:creationId xmlns:p14="http://schemas.microsoft.com/office/powerpoint/2010/main" val="3607901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Energie effizient nutzen</a:t>
            </a:r>
            <a:endParaRPr lang="de-DE" dirty="0"/>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Energie effizient nutzen</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3</a:t>
            </a:fld>
            <a:endParaRPr lang="de-DE" dirty="0"/>
          </a:p>
        </p:txBody>
      </p:sp>
      <p:pic>
        <p:nvPicPr>
          <p:cNvPr id="9" name="Inhaltsplatzhalter 8"/>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p:blipFill>
        <p:spPr>
          <a:xfrm>
            <a:off x="0" y="1654588"/>
            <a:ext cx="9144000" cy="1198348"/>
          </a:xfrm>
          <a:effectLst>
            <a:outerShdw blurRad="50800" dist="38100" dir="5400000" algn="t" rotWithShape="0">
              <a:prstClr val="black">
                <a:alpha val="40000"/>
              </a:prstClr>
            </a:outerShdw>
          </a:effectLst>
        </p:spPr>
      </p:pic>
      <p:pic>
        <p:nvPicPr>
          <p:cNvPr id="10" name="Grafik 9"/>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p:blipFill>
        <p:spPr>
          <a:xfrm rot="5400000">
            <a:off x="3791562" y="-51231"/>
            <a:ext cx="1560877" cy="91440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30485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Energie effizient nutzen</a:t>
            </a:r>
            <a:endParaRPr lang="de-DE" dirty="0"/>
          </a:p>
        </p:txBody>
      </p:sp>
      <p:sp>
        <p:nvSpPr>
          <p:cNvPr id="3" name="Inhaltsplatzhalter 2"/>
          <p:cNvSpPr>
            <a:spLocks noGrp="1"/>
          </p:cNvSpPr>
          <p:nvPr>
            <p:ph idx="1"/>
          </p:nvPr>
        </p:nvSpPr>
        <p:spPr/>
        <p:txBody>
          <a:bodyPr>
            <a:normAutofit/>
          </a:bodyPr>
          <a:lstStyle/>
          <a:p>
            <a:r>
              <a:rPr lang="de-DE" sz="2800" dirty="0" smtClean="0"/>
              <a:t>Warum Energie in BNT?</a:t>
            </a:r>
          </a:p>
          <a:p>
            <a:r>
              <a:rPr lang="de-DE" sz="2800" dirty="0" smtClean="0"/>
              <a:t>Die Energiequadriga und der Bildungsplan 2016</a:t>
            </a:r>
          </a:p>
          <a:p>
            <a:r>
              <a:rPr lang="de-DE" sz="2800" dirty="0" smtClean="0"/>
              <a:t>Sprache im naturwissenschaftlichen Unterricht</a:t>
            </a:r>
          </a:p>
          <a:p>
            <a:r>
              <a:rPr lang="de-DE" sz="2800" dirty="0" smtClean="0"/>
              <a:t>Schülervorstellungen</a:t>
            </a:r>
          </a:p>
          <a:p>
            <a:r>
              <a:rPr lang="de-DE" sz="2800" dirty="0" smtClean="0"/>
              <a:t>Eckpunkte für den BNT-Unterricht</a:t>
            </a:r>
          </a:p>
          <a:p>
            <a:endParaRPr lang="de-DE" sz="2800" dirty="0" smtClean="0"/>
          </a:p>
          <a:p>
            <a:endParaRPr lang="de-DE" sz="2800" dirty="0"/>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Energie effizient nutzen</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4</a:t>
            </a:fld>
            <a:endParaRPr lang="de-DE" dirty="0"/>
          </a:p>
        </p:txBody>
      </p:sp>
    </p:spTree>
    <p:extLst>
      <p:ext uri="{BB962C8B-B14F-4D97-AF65-F5344CB8AC3E}">
        <p14:creationId xmlns:p14="http://schemas.microsoft.com/office/powerpoint/2010/main" val="3675960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Warum Energie in BNT?</a:t>
            </a:r>
            <a:endParaRPr lang="de-DE" dirty="0"/>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2662091210"/>
              </p:ext>
            </p:extLst>
          </p:nvPr>
        </p:nvGraphicFramePr>
        <p:xfrm>
          <a:off x="0" y="692150"/>
          <a:ext cx="9144000" cy="5976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Energie effizient nutzen</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5</a:t>
            </a:fld>
            <a:endParaRPr lang="de-DE" dirty="0"/>
          </a:p>
        </p:txBody>
      </p:sp>
      <p:sp>
        <p:nvSpPr>
          <p:cNvPr id="9" name="Eingekerbter Richtungspfeil 8"/>
          <p:cNvSpPr/>
          <p:nvPr/>
        </p:nvSpPr>
        <p:spPr>
          <a:xfrm rot="5400000">
            <a:off x="1583668" y="3320988"/>
            <a:ext cx="1188132" cy="684076"/>
          </a:xfrm>
          <a:prstGeom prst="chevron">
            <a:avLst/>
          </a:prstGeom>
          <a:gradFill flip="none" rotWithShape="1">
            <a:gsLst>
              <a:gs pos="0">
                <a:schemeClr val="accent1">
                  <a:lumMod val="60000"/>
                  <a:lumOff val="40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 name="Eingekerbter Richtungspfeil 11"/>
          <p:cNvSpPr/>
          <p:nvPr/>
        </p:nvSpPr>
        <p:spPr>
          <a:xfrm rot="5400000">
            <a:off x="6336196" y="3320988"/>
            <a:ext cx="1188132" cy="684076"/>
          </a:xfrm>
          <a:prstGeom prst="chevron">
            <a:avLst/>
          </a:prstGeom>
          <a:gradFill flip="none" rotWithShape="1">
            <a:gsLst>
              <a:gs pos="0">
                <a:schemeClr val="accent1">
                  <a:lumMod val="60000"/>
                  <a:lumOff val="40000"/>
                </a:schemeClr>
              </a:gs>
              <a:gs pos="50000">
                <a:schemeClr val="accent1">
                  <a:shade val="67500"/>
                  <a:satMod val="115000"/>
                </a:schemeClr>
              </a:gs>
              <a:gs pos="100000">
                <a:schemeClr val="accent1">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961354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D3EABCFB-D828-454A-A560-F817C3ED00C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49F84FA7-5558-49CE-B16D-1AA232C11DB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graphicEl>
                                              <a:dgm id="{48E53207-6A4D-40A1-8186-4825578A9F3B}"/>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dgm id="{FD1D7A7D-0B5E-4C7E-A126-502552A9362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0" y="1988840"/>
            <a:ext cx="9144000" cy="4869160"/>
          </a:xfrm>
          <a:noFill/>
        </p:spPr>
        <p:txBody>
          <a:bodyPr>
            <a:normAutofit/>
          </a:bodyPr>
          <a:lstStyle/>
          <a:p>
            <a:r>
              <a:rPr lang="de-DE" dirty="0" smtClean="0"/>
              <a:t>Eine einfache Definition von „Energie“ ist fachlich unmöglich.</a:t>
            </a:r>
          </a:p>
          <a:p>
            <a:r>
              <a:rPr lang="de-DE" dirty="0" smtClean="0"/>
              <a:t>Alltagsbegriff  „Energie“ </a:t>
            </a:r>
          </a:p>
          <a:p>
            <a:pPr lvl="1"/>
            <a:r>
              <a:rPr lang="de-DE" dirty="0" smtClean="0"/>
              <a:t>dem Fachbegriff nahe</a:t>
            </a:r>
          </a:p>
          <a:p>
            <a:pPr lvl="1"/>
            <a:r>
              <a:rPr lang="de-DE" dirty="0" smtClean="0"/>
              <a:t>aber oft fachlich ungenau oder falsch verwendet</a:t>
            </a:r>
            <a:br>
              <a:rPr lang="de-DE" dirty="0" smtClean="0"/>
            </a:br>
            <a:endParaRPr lang="de-DE" dirty="0" smtClean="0"/>
          </a:p>
          <a:p>
            <a:pPr marL="0" indent="0" algn="ctr">
              <a:buNone/>
            </a:pPr>
            <a:r>
              <a:rPr lang="de-DE" dirty="0" smtClean="0">
                <a:sym typeface="Wingdings"/>
              </a:rPr>
              <a:t> </a:t>
            </a:r>
            <a:r>
              <a:rPr lang="de-DE" dirty="0" smtClean="0"/>
              <a:t>Ein fachdidaktisch gesichertes Fundament ist notwendig!</a:t>
            </a:r>
          </a:p>
          <a:p>
            <a:pPr marL="0" indent="0" algn="ctr">
              <a:buNone/>
            </a:pPr>
            <a:r>
              <a:rPr lang="de-DE" dirty="0" smtClean="0"/>
              <a:t/>
            </a:r>
            <a:br>
              <a:rPr lang="de-DE" dirty="0" smtClean="0"/>
            </a:br>
            <a:r>
              <a:rPr lang="de-DE" dirty="0" smtClean="0"/>
              <a:t/>
            </a:r>
            <a:br>
              <a:rPr lang="de-DE" dirty="0" smtClean="0"/>
            </a:br>
            <a:endParaRPr lang="de-DE" dirty="0" smtClean="0"/>
          </a:p>
          <a:p>
            <a:pPr marL="0" indent="0">
              <a:buNone/>
            </a:pPr>
            <a:r>
              <a:rPr lang="de-DE" dirty="0" smtClean="0"/>
              <a:t>Grundidee: Verständnis entwickeln</a:t>
            </a:r>
          </a:p>
          <a:p>
            <a:pPr lvl="1"/>
            <a:r>
              <a:rPr lang="de-DE" dirty="0" smtClean="0"/>
              <a:t>im </a:t>
            </a:r>
            <a:r>
              <a:rPr lang="de-DE" dirty="0"/>
              <a:t>handelnden Umgang mit </a:t>
            </a:r>
            <a:r>
              <a:rPr lang="de-DE" dirty="0" smtClean="0"/>
              <a:t>„Energie“ </a:t>
            </a:r>
          </a:p>
          <a:p>
            <a:pPr lvl="1"/>
            <a:r>
              <a:rPr lang="de-DE" dirty="0" smtClean="0"/>
              <a:t>im </a:t>
            </a:r>
            <a:r>
              <a:rPr lang="de-DE" dirty="0"/>
              <a:t> </a:t>
            </a:r>
            <a:r>
              <a:rPr lang="de-DE" dirty="0" smtClean="0"/>
              <a:t>Kennenlernen der grundlegende Eigenschaften hierbei</a:t>
            </a:r>
            <a:endParaRPr lang="de-DE" dirty="0"/>
          </a:p>
        </p:txBody>
      </p:sp>
      <p:sp>
        <p:nvSpPr>
          <p:cNvPr id="2" name="Titel 1"/>
          <p:cNvSpPr>
            <a:spLocks noGrp="1"/>
          </p:cNvSpPr>
          <p:nvPr>
            <p:ph type="title"/>
          </p:nvPr>
        </p:nvSpPr>
        <p:spPr/>
        <p:txBody>
          <a:bodyPr/>
          <a:lstStyle/>
          <a:p>
            <a:r>
              <a:rPr lang="de-DE" dirty="0"/>
              <a:t>Warum Energie in BNT?</a:t>
            </a:r>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Energie effizient nutzen</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6</a:t>
            </a:fld>
            <a:endParaRPr lang="de-DE" dirty="0"/>
          </a:p>
        </p:txBody>
      </p:sp>
      <p:sp>
        <p:nvSpPr>
          <p:cNvPr id="7" name="Textfeld 6"/>
          <p:cNvSpPr txBox="1"/>
          <p:nvPr/>
        </p:nvSpPr>
        <p:spPr>
          <a:xfrm>
            <a:off x="126000" y="836712"/>
            <a:ext cx="8892000" cy="1008000"/>
          </a:xfrm>
          <a:prstGeom prst="rect">
            <a:avLst/>
          </a:prstGeom>
          <a:pattFill prst="dotGrid">
            <a:fgClr>
              <a:schemeClr val="accent1"/>
            </a:fgClr>
            <a:bgClr>
              <a:schemeClr val="bg1"/>
            </a:bgClr>
          </a:pattFill>
          <a:ln>
            <a:noFill/>
          </a:ln>
          <a:effectLst>
            <a:outerShdw blurRad="50800" dist="38100" dir="2700000" algn="tl" rotWithShape="0">
              <a:prstClr val="black">
                <a:alpha val="40000"/>
              </a:prstClr>
            </a:outerShdw>
            <a:softEdge rad="63500"/>
          </a:effectLst>
        </p:spPr>
        <p:txBody>
          <a:bodyPr wrap="square" rtlCol="0">
            <a:spAutoFit/>
          </a:bodyPr>
          <a:lstStyle/>
          <a:p>
            <a:r>
              <a:rPr lang="de-DE" sz="2800" dirty="0">
                <a:latin typeface="Times New Roman" pitchFamily="18" charset="0"/>
                <a:cs typeface="Times New Roman" pitchFamily="18" charset="0"/>
              </a:rPr>
              <a:t>„In </a:t>
            </a:r>
            <a:r>
              <a:rPr lang="de-DE" sz="2800" dirty="0" err="1">
                <a:latin typeface="Times New Roman" pitchFamily="18" charset="0"/>
                <a:cs typeface="Times New Roman" pitchFamily="18" charset="0"/>
              </a:rPr>
              <a:t>physics</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today</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we</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have</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no</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knowledge</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of</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what</a:t>
            </a:r>
            <a:r>
              <a:rPr lang="de-DE" sz="2800" dirty="0">
                <a:latin typeface="Times New Roman" pitchFamily="18" charset="0"/>
                <a:cs typeface="Times New Roman" pitchFamily="18" charset="0"/>
              </a:rPr>
              <a:t> </a:t>
            </a:r>
            <a:r>
              <a:rPr lang="de-DE" sz="2800" dirty="0" err="1">
                <a:latin typeface="Times New Roman" pitchFamily="18" charset="0"/>
                <a:cs typeface="Times New Roman" pitchFamily="18" charset="0"/>
              </a:rPr>
              <a:t>energy</a:t>
            </a:r>
            <a:r>
              <a:rPr lang="de-DE" sz="2800" dirty="0">
                <a:latin typeface="Times New Roman" pitchFamily="18" charset="0"/>
                <a:cs typeface="Times New Roman" pitchFamily="18" charset="0"/>
              </a:rPr>
              <a:t> </a:t>
            </a:r>
            <a:r>
              <a:rPr lang="de-DE" sz="2800" i="1" dirty="0" err="1">
                <a:latin typeface="Times New Roman" pitchFamily="18" charset="0"/>
                <a:cs typeface="Times New Roman" pitchFamily="18" charset="0"/>
              </a:rPr>
              <a:t>is</a:t>
            </a:r>
            <a:r>
              <a:rPr lang="de-DE" sz="2800" dirty="0">
                <a:latin typeface="Times New Roman" pitchFamily="18" charset="0"/>
                <a:cs typeface="Times New Roman" pitchFamily="18" charset="0"/>
              </a:rPr>
              <a:t>.”</a:t>
            </a:r>
          </a:p>
          <a:p>
            <a:pPr algn="r"/>
            <a:r>
              <a:rPr lang="de-DE" sz="2800" dirty="0">
                <a:latin typeface="Times New Roman" pitchFamily="18" charset="0"/>
                <a:cs typeface="Times New Roman" pitchFamily="18" charset="0"/>
              </a:rPr>
              <a:t>Richard Feynman</a:t>
            </a:r>
          </a:p>
        </p:txBody>
      </p:sp>
      <p:grpSp>
        <p:nvGrpSpPr>
          <p:cNvPr id="10" name="Gruppieren 9"/>
          <p:cNvGrpSpPr/>
          <p:nvPr/>
        </p:nvGrpSpPr>
        <p:grpSpPr>
          <a:xfrm>
            <a:off x="3060000" y="4437232"/>
            <a:ext cx="3024000" cy="1080000"/>
            <a:chOff x="3060000" y="4437232"/>
            <a:chExt cx="3024000" cy="1080000"/>
          </a:xfrm>
        </p:grpSpPr>
        <p:graphicFrame>
          <p:nvGraphicFramePr>
            <p:cNvPr id="8" name="Diagramm 7"/>
            <p:cNvGraphicFramePr>
              <a:graphicFrameLocks noChangeAspect="1"/>
            </p:cNvGraphicFramePr>
            <p:nvPr>
              <p:extLst>
                <p:ext uri="{D42A27DB-BD31-4B8C-83A1-F6EECF244321}">
                  <p14:modId xmlns:p14="http://schemas.microsoft.com/office/powerpoint/2010/main" val="3810076134"/>
                </p:ext>
              </p:extLst>
            </p:nvPr>
          </p:nvGraphicFramePr>
          <p:xfrm>
            <a:off x="3741264" y="4437232"/>
            <a:ext cx="1661473" cy="1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p:cNvSpPr txBox="1"/>
            <p:nvPr/>
          </p:nvSpPr>
          <p:spPr>
            <a:xfrm>
              <a:off x="3060000" y="4725144"/>
              <a:ext cx="3024000" cy="540000"/>
            </a:xfrm>
            <a:prstGeom prst="rect">
              <a:avLst/>
            </a:prstGeom>
            <a:solidFill>
              <a:schemeClr val="lt1"/>
            </a:solidFill>
            <a:ln>
              <a:noFill/>
            </a:ln>
            <a:effectLst>
              <a:softEdge rad="31750"/>
            </a:effectLst>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sz="2800" b="1" dirty="0">
                  <a:latin typeface="Arial" pitchFamily="34" charset="0"/>
                  <a:cs typeface="Arial" pitchFamily="34" charset="0"/>
                </a:rPr>
                <a:t>Energiequadriga</a:t>
              </a:r>
              <a:endParaRPr lang="de-DE" sz="2800" dirty="0">
                <a:latin typeface="Arial" pitchFamily="34" charset="0"/>
                <a:cs typeface="Arial" pitchFamily="34" charset="0"/>
              </a:endParaRPr>
            </a:p>
          </p:txBody>
        </p:sp>
      </p:grpSp>
    </p:spTree>
    <p:extLst>
      <p:ext uri="{BB962C8B-B14F-4D97-AF65-F5344CB8AC3E}">
        <p14:creationId xmlns:p14="http://schemas.microsoft.com/office/powerpoint/2010/main" val="66047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a:grpSpLocks noChangeAspect="1"/>
          </p:cNvGrpSpPr>
          <p:nvPr/>
        </p:nvGrpSpPr>
        <p:grpSpPr>
          <a:xfrm>
            <a:off x="0" y="723839"/>
            <a:ext cx="4571999" cy="2971920"/>
            <a:chOff x="-1" y="0"/>
            <a:chExt cx="1980001" cy="1287053"/>
          </a:xfrm>
        </p:grpSpPr>
        <p:sp>
          <p:nvSpPr>
            <p:cNvPr id="11" name="Eine Ecke des Rechtecks abrunden 10"/>
            <p:cNvSpPr/>
            <p:nvPr/>
          </p:nvSpPr>
          <p:spPr>
            <a:xfrm rot="16200000">
              <a:off x="346473" y="-346473"/>
              <a:ext cx="1287052" cy="1980000"/>
            </a:xfrm>
            <a:prstGeom prst="round1Rect">
              <a:avLst/>
            </a:prstGeom>
            <a:gradFill flip="none" rotWithShape="0">
              <a:gsLst>
                <a:gs pos="0">
                  <a:srgbClr val="0070C0">
                    <a:shade val="30000"/>
                    <a:satMod val="115000"/>
                    <a:lumMod val="50000"/>
                    <a:lumOff val="50000"/>
                  </a:srgbClr>
                </a:gs>
                <a:gs pos="54000">
                  <a:srgbClr val="0070C0">
                    <a:shade val="67500"/>
                    <a:satMod val="115000"/>
                  </a:srgbClr>
                </a:gs>
                <a:gs pos="100000">
                  <a:srgbClr val="0070C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2" name="Eine Ecke des Rechtecks abrunden 4"/>
            <p:cNvSpPr/>
            <p:nvPr/>
          </p:nvSpPr>
          <p:spPr>
            <a:xfrm>
              <a:off x="0" y="0"/>
              <a:ext cx="1980000" cy="12870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t" anchorCtr="0">
              <a:noAutofit/>
            </a:bodyPr>
            <a:lstStyle/>
            <a:p>
              <a:pPr marL="342900" lvl="0" indent="-342900" defTabSz="1022350">
                <a:lnSpc>
                  <a:spcPct val="90000"/>
                </a:lnSpc>
                <a:spcBef>
                  <a:spcPct val="0"/>
                </a:spcBef>
                <a:spcAft>
                  <a:spcPct val="35000"/>
                </a:spcAft>
                <a:buFont typeface="Arial" pitchFamily="34" charset="0"/>
                <a:buChar char="•"/>
              </a:pPr>
              <a:r>
                <a:rPr lang="de-DE" sz="2000" kern="1200" dirty="0" smtClean="0">
                  <a:latin typeface="Arial" pitchFamily="34" charset="0"/>
                  <a:cs typeface="Arial" pitchFamily="34" charset="0"/>
                </a:rPr>
                <a:t>„Energieträger“ des Alltags</a:t>
              </a:r>
            </a:p>
            <a:p>
              <a:pPr marL="342900" lvl="0" indent="-342900" defTabSz="1022350">
                <a:lnSpc>
                  <a:spcPct val="90000"/>
                </a:lnSpc>
                <a:spcBef>
                  <a:spcPct val="0"/>
                </a:spcBef>
                <a:spcAft>
                  <a:spcPct val="35000"/>
                </a:spcAft>
                <a:buFont typeface="Arial" pitchFamily="34" charset="0"/>
                <a:buChar char="•"/>
              </a:pPr>
              <a:r>
                <a:rPr lang="de-DE" sz="2000" dirty="0" smtClean="0">
                  <a:latin typeface="Arial" pitchFamily="34" charset="0"/>
                  <a:cs typeface="Arial" pitchFamily="34" charset="0"/>
                </a:rPr>
                <a:t>Energieformen</a:t>
              </a:r>
            </a:p>
            <a:p>
              <a:pPr marL="342900" lvl="0" indent="-342900" defTabSz="1022350">
                <a:lnSpc>
                  <a:spcPct val="90000"/>
                </a:lnSpc>
                <a:spcBef>
                  <a:spcPct val="0"/>
                </a:spcBef>
                <a:spcAft>
                  <a:spcPct val="35000"/>
                </a:spcAft>
                <a:buFont typeface="Arial" pitchFamily="34" charset="0"/>
                <a:buChar char="•"/>
              </a:pPr>
              <a:r>
                <a:rPr lang="de-DE" sz="2000" kern="1200" dirty="0" smtClean="0">
                  <a:latin typeface="Arial" pitchFamily="34" charset="0"/>
                  <a:cs typeface="Arial" pitchFamily="34" charset="0"/>
                </a:rPr>
                <a:t>Energieumwandlung </a:t>
              </a:r>
              <a:br>
                <a:rPr lang="de-DE" sz="2000" kern="1200" dirty="0" smtClean="0">
                  <a:latin typeface="Arial" pitchFamily="34" charset="0"/>
                  <a:cs typeface="Arial" pitchFamily="34" charset="0"/>
                </a:rPr>
              </a:br>
              <a:r>
                <a:rPr lang="de-DE" sz="2000" kern="1200" dirty="0" smtClean="0">
                  <a:latin typeface="Arial" pitchFamily="34" charset="0"/>
                  <a:cs typeface="Arial" pitchFamily="34" charset="0"/>
                </a:rPr>
                <a:t>in einem System</a:t>
              </a:r>
              <a:endParaRPr lang="de-DE" sz="2000" kern="1200" dirty="0">
                <a:latin typeface="Arial" pitchFamily="34" charset="0"/>
                <a:cs typeface="Arial" pitchFamily="34" charset="0"/>
              </a:endParaRPr>
            </a:p>
          </p:txBody>
        </p:sp>
      </p:grpSp>
      <p:grpSp>
        <p:nvGrpSpPr>
          <p:cNvPr id="16" name="Gruppieren 15"/>
          <p:cNvGrpSpPr>
            <a:grpSpLocks noChangeAspect="1"/>
          </p:cNvGrpSpPr>
          <p:nvPr/>
        </p:nvGrpSpPr>
        <p:grpSpPr>
          <a:xfrm>
            <a:off x="0" y="3695760"/>
            <a:ext cx="4572000" cy="2971920"/>
            <a:chOff x="0" y="1287052"/>
            <a:chExt cx="1980000" cy="1287052"/>
          </a:xfrm>
        </p:grpSpPr>
        <p:sp>
          <p:nvSpPr>
            <p:cNvPr id="17" name="Eine Ecke des Rechtecks abrunden 16"/>
            <p:cNvSpPr/>
            <p:nvPr/>
          </p:nvSpPr>
          <p:spPr>
            <a:xfrm rot="10800000">
              <a:off x="0" y="1287052"/>
              <a:ext cx="1980000" cy="1287052"/>
            </a:xfrm>
            <a:prstGeom prst="round1Rect">
              <a:avLst/>
            </a:prstGeom>
            <a:gradFill flip="none" rotWithShape="1">
              <a:gsLst>
                <a:gs pos="0">
                  <a:srgbClr val="92D050">
                    <a:shade val="30000"/>
                    <a:satMod val="115000"/>
                    <a:lumMod val="63000"/>
                    <a:lumOff val="37000"/>
                  </a:srgbClr>
                </a:gs>
                <a:gs pos="50000">
                  <a:srgbClr val="92D050">
                    <a:shade val="67500"/>
                    <a:satMod val="115000"/>
                  </a:srgbClr>
                </a:gs>
                <a:gs pos="100000">
                  <a:srgbClr val="92D05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5">
                <a:hueOff val="-6622584"/>
                <a:satOff val="26541"/>
                <a:lumOff val="5752"/>
                <a:alphaOff val="0"/>
              </a:schemeClr>
            </a:effectRef>
            <a:fontRef idx="minor">
              <a:schemeClr val="lt1"/>
            </a:fontRef>
          </p:style>
        </p:sp>
        <p:sp>
          <p:nvSpPr>
            <p:cNvPr id="18" name="Eine Ecke des Rechtecks abrunden 4"/>
            <p:cNvSpPr/>
            <p:nvPr/>
          </p:nvSpPr>
          <p:spPr>
            <a:xfrm>
              <a:off x="0" y="1287052"/>
              <a:ext cx="1980000" cy="1287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t" anchorCtr="0">
              <a:noAutofit/>
            </a:bodyPr>
            <a:lstStyle/>
            <a:p>
              <a:pPr marL="342900" lvl="0" indent="-342900" defTabSz="1022350">
                <a:lnSpc>
                  <a:spcPct val="90000"/>
                </a:lnSpc>
                <a:spcBef>
                  <a:spcPct val="0"/>
                </a:spcBef>
                <a:spcAft>
                  <a:spcPct val="35000"/>
                </a:spcAft>
                <a:buFont typeface="Arial" pitchFamily="34" charset="0"/>
                <a:buChar char="•"/>
              </a:pPr>
              <a:r>
                <a:rPr lang="de-DE" sz="2000" dirty="0" smtClean="0">
                  <a:latin typeface="Arial" pitchFamily="34" charset="0"/>
                  <a:cs typeface="Arial" pitchFamily="34" charset="0"/>
                </a:rPr>
                <a:t>Insgesamt bleibt</a:t>
              </a:r>
              <a:br>
                <a:rPr lang="de-DE" sz="2000" dirty="0" smtClean="0">
                  <a:latin typeface="Arial" pitchFamily="34" charset="0"/>
                  <a:cs typeface="Arial" pitchFamily="34" charset="0"/>
                </a:rPr>
              </a:br>
              <a:r>
                <a:rPr lang="de-DE" sz="2000" dirty="0" smtClean="0">
                  <a:latin typeface="Arial" pitchFamily="34" charset="0"/>
                  <a:cs typeface="Arial" pitchFamily="34" charset="0"/>
                </a:rPr>
                <a:t>die Energie gleich.</a:t>
              </a:r>
            </a:p>
            <a:p>
              <a:pPr marL="342900" lvl="0" indent="-342900" defTabSz="1022350">
                <a:lnSpc>
                  <a:spcPct val="90000"/>
                </a:lnSpc>
                <a:spcBef>
                  <a:spcPct val="0"/>
                </a:spcBef>
                <a:spcAft>
                  <a:spcPct val="35000"/>
                </a:spcAft>
                <a:buFont typeface="Arial" pitchFamily="34" charset="0"/>
                <a:buChar char="•"/>
              </a:pPr>
              <a:r>
                <a:rPr lang="de-DE" sz="2000" dirty="0" smtClean="0">
                  <a:latin typeface="Arial" pitchFamily="34" charset="0"/>
                  <a:cs typeface="Arial" pitchFamily="34" charset="0"/>
                </a:rPr>
                <a:t>Grundlegendes</a:t>
              </a:r>
              <a:br>
                <a:rPr lang="de-DE" sz="2000" dirty="0" smtClean="0">
                  <a:latin typeface="Arial" pitchFamily="34" charset="0"/>
                  <a:cs typeface="Arial" pitchFamily="34" charset="0"/>
                </a:rPr>
              </a:br>
              <a:r>
                <a:rPr lang="de-DE" sz="2000" dirty="0" smtClean="0">
                  <a:latin typeface="Arial" pitchFamily="34" charset="0"/>
                  <a:cs typeface="Arial" pitchFamily="34" charset="0"/>
                </a:rPr>
                <a:t>Naturprinzip</a:t>
              </a:r>
            </a:p>
            <a:p>
              <a:pPr marL="342900" lvl="0" indent="-342900" defTabSz="1022350">
                <a:lnSpc>
                  <a:spcPct val="90000"/>
                </a:lnSpc>
                <a:spcBef>
                  <a:spcPct val="0"/>
                </a:spcBef>
                <a:spcAft>
                  <a:spcPct val="35000"/>
                </a:spcAft>
                <a:buFont typeface="Arial" pitchFamily="34" charset="0"/>
                <a:buChar char="•"/>
              </a:pPr>
              <a:r>
                <a:rPr lang="de-DE" sz="2000" kern="1200" dirty="0" smtClean="0">
                  <a:latin typeface="Arial" pitchFamily="34" charset="0"/>
                  <a:cs typeface="Arial" pitchFamily="34" charset="0"/>
                </a:rPr>
                <a:t>Grundlage für</a:t>
              </a:r>
            </a:p>
            <a:p>
              <a:pPr marL="800100" lvl="1" indent="-342900" defTabSz="1022350">
                <a:lnSpc>
                  <a:spcPct val="90000"/>
                </a:lnSpc>
                <a:spcBef>
                  <a:spcPct val="0"/>
                </a:spcBef>
                <a:spcAft>
                  <a:spcPct val="35000"/>
                </a:spcAft>
                <a:buFont typeface="Arial" pitchFamily="34" charset="0"/>
                <a:buChar char="•"/>
              </a:pPr>
              <a:r>
                <a:rPr lang="de-DE" dirty="0" smtClean="0">
                  <a:latin typeface="Arial" pitchFamily="34" charset="0"/>
                  <a:cs typeface="Arial" pitchFamily="34" charset="0"/>
                </a:rPr>
                <a:t>Energieerhaltungssatz der Mechanik</a:t>
              </a:r>
            </a:p>
            <a:p>
              <a:pPr marL="800100" lvl="1" indent="-342900" defTabSz="1022350">
                <a:lnSpc>
                  <a:spcPct val="90000"/>
                </a:lnSpc>
                <a:spcBef>
                  <a:spcPct val="0"/>
                </a:spcBef>
                <a:spcAft>
                  <a:spcPct val="35000"/>
                </a:spcAft>
                <a:buFont typeface="Arial" pitchFamily="34" charset="0"/>
                <a:buChar char="•"/>
              </a:pPr>
              <a:r>
                <a:rPr lang="de-DE" kern="1200" dirty="0" smtClean="0">
                  <a:latin typeface="Arial" pitchFamily="34" charset="0"/>
                  <a:cs typeface="Arial" pitchFamily="34" charset="0"/>
                </a:rPr>
                <a:t>1. Hauptsatz der Thermodynamik</a:t>
              </a:r>
              <a:endParaRPr lang="de-DE" kern="1200" dirty="0">
                <a:latin typeface="Arial" pitchFamily="34" charset="0"/>
                <a:cs typeface="Arial" pitchFamily="34" charset="0"/>
              </a:endParaRPr>
            </a:p>
          </p:txBody>
        </p:sp>
      </p:grpSp>
      <p:grpSp>
        <p:nvGrpSpPr>
          <p:cNvPr id="13" name="Gruppieren 12"/>
          <p:cNvGrpSpPr>
            <a:grpSpLocks noChangeAspect="1"/>
          </p:cNvGrpSpPr>
          <p:nvPr/>
        </p:nvGrpSpPr>
        <p:grpSpPr>
          <a:xfrm>
            <a:off x="4572000" y="723840"/>
            <a:ext cx="4572000" cy="2971920"/>
            <a:chOff x="1980000" y="0"/>
            <a:chExt cx="1980000" cy="1287052"/>
          </a:xfrm>
        </p:grpSpPr>
        <p:sp>
          <p:nvSpPr>
            <p:cNvPr id="14" name="Eine Ecke des Rechtecks abrunden 13"/>
            <p:cNvSpPr/>
            <p:nvPr/>
          </p:nvSpPr>
          <p:spPr>
            <a:xfrm>
              <a:off x="1980000" y="0"/>
              <a:ext cx="1980000" cy="1287052"/>
            </a:xfrm>
            <a:prstGeom prst="round1Rect">
              <a:avLst/>
            </a:prstGeom>
            <a:gradFill flip="none" rotWithShape="0">
              <a:gsLst>
                <a:gs pos="0">
                  <a:srgbClr val="00B050">
                    <a:shade val="30000"/>
                    <a:satMod val="115000"/>
                    <a:lumMod val="50000"/>
                    <a:lumOff val="50000"/>
                  </a:srgbClr>
                </a:gs>
                <a:gs pos="50000">
                  <a:srgbClr val="00B050">
                    <a:shade val="67500"/>
                    <a:satMod val="115000"/>
                  </a:srgbClr>
                </a:gs>
                <a:gs pos="100000">
                  <a:srgbClr val="00B05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5">
                <a:hueOff val="-3311292"/>
                <a:satOff val="13270"/>
                <a:lumOff val="2876"/>
                <a:alphaOff val="0"/>
              </a:schemeClr>
            </a:effectRef>
            <a:fontRef idx="minor">
              <a:schemeClr val="lt1"/>
            </a:fontRef>
          </p:style>
        </p:sp>
        <p:sp>
          <p:nvSpPr>
            <p:cNvPr id="15" name="Eine Ecke des Rechtecks abrunden 4"/>
            <p:cNvSpPr/>
            <p:nvPr/>
          </p:nvSpPr>
          <p:spPr>
            <a:xfrm>
              <a:off x="1980000" y="0"/>
              <a:ext cx="1980000" cy="9652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t" anchorCtr="0">
              <a:noAutofit/>
            </a:bodyPr>
            <a:lstStyle/>
            <a:p>
              <a:pPr marL="342900" lvl="0" indent="-342900" defTabSz="1022350">
                <a:lnSpc>
                  <a:spcPct val="90000"/>
                </a:lnSpc>
                <a:spcBef>
                  <a:spcPct val="0"/>
                </a:spcBef>
                <a:spcAft>
                  <a:spcPct val="35000"/>
                </a:spcAft>
                <a:buFont typeface="Arial" pitchFamily="34" charset="0"/>
                <a:buChar char="•"/>
              </a:pPr>
              <a:r>
                <a:rPr lang="de-DE" sz="2000" kern="1200" dirty="0" smtClean="0">
                  <a:latin typeface="Arial" pitchFamily="34" charset="0"/>
                  <a:cs typeface="Arial" pitchFamily="34" charset="0"/>
                </a:rPr>
                <a:t>thermisch: Wärmeleitung, Konvektion, Wärmestrahlung</a:t>
              </a:r>
            </a:p>
            <a:p>
              <a:pPr marL="342900" lvl="0" indent="-342900" defTabSz="1022350">
                <a:lnSpc>
                  <a:spcPct val="90000"/>
                </a:lnSpc>
                <a:spcBef>
                  <a:spcPct val="0"/>
                </a:spcBef>
                <a:spcAft>
                  <a:spcPct val="35000"/>
                </a:spcAft>
                <a:buFont typeface="Arial" pitchFamily="34" charset="0"/>
                <a:buChar char="•"/>
              </a:pPr>
              <a:r>
                <a:rPr lang="de-DE" sz="2000" dirty="0" smtClean="0">
                  <a:latin typeface="Arial" pitchFamily="34" charset="0"/>
                  <a:cs typeface="Arial" pitchFamily="34" charset="0"/>
                </a:rPr>
                <a:t>mechanisch: durch Kräfte</a:t>
              </a:r>
            </a:p>
            <a:p>
              <a:pPr marL="342900" lvl="0" indent="-342900" defTabSz="1022350">
                <a:lnSpc>
                  <a:spcPct val="90000"/>
                </a:lnSpc>
                <a:spcBef>
                  <a:spcPct val="0"/>
                </a:spcBef>
                <a:spcAft>
                  <a:spcPct val="35000"/>
                </a:spcAft>
                <a:buFont typeface="Arial" pitchFamily="34" charset="0"/>
                <a:buChar char="•"/>
              </a:pPr>
              <a:r>
                <a:rPr lang="de-DE" sz="2000" kern="1200" dirty="0" smtClean="0">
                  <a:latin typeface="Arial" pitchFamily="34" charset="0"/>
                  <a:cs typeface="Arial" pitchFamily="34" charset="0"/>
                </a:rPr>
                <a:t>elektrisch: z.B. bei Stromkreisen</a:t>
              </a:r>
              <a:endParaRPr lang="de-DE" sz="2000" kern="1200" dirty="0">
                <a:latin typeface="Arial" pitchFamily="34" charset="0"/>
                <a:cs typeface="Arial" pitchFamily="34" charset="0"/>
              </a:endParaRPr>
            </a:p>
          </p:txBody>
        </p:sp>
      </p:grpSp>
      <p:grpSp>
        <p:nvGrpSpPr>
          <p:cNvPr id="19" name="Gruppieren 18"/>
          <p:cNvGrpSpPr>
            <a:grpSpLocks noChangeAspect="1"/>
          </p:cNvGrpSpPr>
          <p:nvPr/>
        </p:nvGrpSpPr>
        <p:grpSpPr>
          <a:xfrm>
            <a:off x="4572000" y="3697439"/>
            <a:ext cx="4572000" cy="2971921"/>
            <a:chOff x="1979999" y="1287052"/>
            <a:chExt cx="1980001" cy="1287053"/>
          </a:xfrm>
        </p:grpSpPr>
        <p:sp>
          <p:nvSpPr>
            <p:cNvPr id="20" name="Eine Ecke des Rechtecks abrunden 19"/>
            <p:cNvSpPr/>
            <p:nvPr/>
          </p:nvSpPr>
          <p:spPr>
            <a:xfrm rot="5400000">
              <a:off x="2326473" y="940578"/>
              <a:ext cx="1287052" cy="1980000"/>
            </a:xfrm>
            <a:prstGeom prst="round1Rect">
              <a:avLst/>
            </a:prstGeom>
            <a:gradFill flip="none" rotWithShape="0">
              <a:gsLst>
                <a:gs pos="0">
                  <a:srgbClr val="FFC000">
                    <a:shade val="30000"/>
                    <a:satMod val="115000"/>
                    <a:lumMod val="47000"/>
                    <a:lumOff val="53000"/>
                  </a:srgbClr>
                </a:gs>
                <a:gs pos="50000">
                  <a:srgbClr val="FFC000">
                    <a:shade val="67500"/>
                    <a:satMod val="115000"/>
                  </a:srgbClr>
                </a:gs>
                <a:gs pos="100000">
                  <a:srgbClr val="FFC000">
                    <a:shade val="100000"/>
                    <a:satMod val="115000"/>
                  </a:srgbClr>
                </a:gs>
              </a:gsLst>
              <a:lin ang="16200000" scaled="1"/>
              <a:tileRect/>
            </a:gradFill>
          </p:spPr>
          <p:style>
            <a:lnRef idx="0">
              <a:schemeClr val="lt1">
                <a:hueOff val="0"/>
                <a:satOff val="0"/>
                <a:lumOff val="0"/>
                <a:alphaOff val="0"/>
              </a:schemeClr>
            </a:lnRef>
            <a:fillRef idx="3">
              <a:scrgbClr r="0" g="0" b="0"/>
            </a:fillRef>
            <a:effectRef idx="2">
              <a:schemeClr val="accent5">
                <a:hueOff val="-9933876"/>
                <a:satOff val="39811"/>
                <a:lumOff val="8628"/>
                <a:alphaOff val="0"/>
              </a:schemeClr>
            </a:effectRef>
            <a:fontRef idx="minor">
              <a:schemeClr val="lt1"/>
            </a:fontRef>
          </p:style>
        </p:sp>
        <p:sp>
          <p:nvSpPr>
            <p:cNvPr id="21" name="Eine Ecke des Rechtecks abrunden 4"/>
            <p:cNvSpPr/>
            <p:nvPr/>
          </p:nvSpPr>
          <p:spPr>
            <a:xfrm>
              <a:off x="1980000" y="1291771"/>
              <a:ext cx="1980000" cy="12823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576" tIns="163576" rIns="163576" bIns="163576" numCol="1" spcCol="1270" anchor="t" anchorCtr="0">
              <a:noAutofit/>
            </a:bodyPr>
            <a:lstStyle/>
            <a:p>
              <a:pPr marL="2268000" indent="-342900" defTabSz="1022350">
                <a:lnSpc>
                  <a:spcPct val="90000"/>
                </a:lnSpc>
                <a:spcBef>
                  <a:spcPct val="0"/>
                </a:spcBef>
                <a:spcAft>
                  <a:spcPct val="35000"/>
                </a:spcAft>
                <a:buFont typeface="Arial" pitchFamily="34" charset="0"/>
                <a:buChar char="•"/>
              </a:pPr>
              <a:r>
                <a:rPr lang="de-DE" sz="2000" kern="1200" dirty="0" smtClean="0">
                  <a:latin typeface="Arial" pitchFamily="34" charset="0"/>
                  <a:cs typeface="Arial" pitchFamily="34" charset="0"/>
                </a:rPr>
                <a:t>irreversible Um-wandlung</a:t>
              </a:r>
              <a:r>
                <a:rPr lang="de-DE" sz="2000" dirty="0" smtClean="0">
                  <a:latin typeface="Arial" pitchFamily="34" charset="0"/>
                  <a:cs typeface="Arial" pitchFamily="34" charset="0"/>
                </a:rPr>
                <a:t> </a:t>
              </a:r>
              <a:r>
                <a:rPr lang="de-DE" sz="2000" dirty="0">
                  <a:latin typeface="Arial" pitchFamily="34" charset="0"/>
                  <a:cs typeface="Arial" pitchFamily="34" charset="0"/>
                </a:rPr>
                <a:t>in </a:t>
              </a:r>
              <a:r>
                <a:rPr lang="de-DE" sz="2000" dirty="0" err="1" smtClean="0">
                  <a:latin typeface="Arial" pitchFamily="34" charset="0"/>
                  <a:cs typeface="Arial" pitchFamily="34" charset="0"/>
                </a:rPr>
                <a:t>ther</a:t>
              </a:r>
              <a:r>
                <a:rPr lang="de-DE" sz="2000" dirty="0" smtClean="0">
                  <a:latin typeface="Arial" pitchFamily="34" charset="0"/>
                  <a:cs typeface="Arial" pitchFamily="34" charset="0"/>
                </a:rPr>
                <a:t>-mische Energie,  Verteilung auf </a:t>
              </a:r>
              <a:r>
                <a:rPr lang="de-DE" sz="2000" dirty="0">
                  <a:latin typeface="Arial" pitchFamily="34" charset="0"/>
                  <a:cs typeface="Arial" pitchFamily="34" charset="0"/>
                </a:rPr>
                <a:t>die </a:t>
              </a:r>
              <a:r>
                <a:rPr lang="de-DE" sz="2000" dirty="0" smtClean="0">
                  <a:latin typeface="Arial" pitchFamily="34" charset="0"/>
                  <a:cs typeface="Arial" pitchFamily="34" charset="0"/>
                </a:rPr>
                <a:t>Umgebung</a:t>
              </a:r>
            </a:p>
            <a:p>
              <a:pPr marL="342900" indent="-342900" defTabSz="1022350">
                <a:lnSpc>
                  <a:spcPct val="90000"/>
                </a:lnSpc>
                <a:spcBef>
                  <a:spcPct val="0"/>
                </a:spcBef>
                <a:spcAft>
                  <a:spcPct val="35000"/>
                </a:spcAft>
                <a:buFont typeface="Arial" pitchFamily="34" charset="0"/>
                <a:buChar char="•"/>
              </a:pPr>
              <a:r>
                <a:rPr lang="de-DE" sz="2000" kern="1200" dirty="0" smtClean="0">
                  <a:latin typeface="Arial" pitchFamily="34" charset="0"/>
                  <a:cs typeface="Arial" pitchFamily="34" charset="0"/>
                </a:rPr>
                <a:t>für Menschen weniger nutzbar</a:t>
              </a:r>
            </a:p>
            <a:p>
              <a:pPr marL="342900" indent="-342900" defTabSz="1022350">
                <a:lnSpc>
                  <a:spcPct val="90000"/>
                </a:lnSpc>
                <a:spcBef>
                  <a:spcPct val="0"/>
                </a:spcBef>
                <a:spcAft>
                  <a:spcPct val="35000"/>
                </a:spcAft>
                <a:buFont typeface="Arial" pitchFamily="34" charset="0"/>
                <a:buChar char="•"/>
              </a:pPr>
              <a:r>
                <a:rPr lang="de-DE" sz="2000" dirty="0" smtClean="0">
                  <a:latin typeface="Arial" pitchFamily="34" charset="0"/>
                  <a:cs typeface="Arial" pitchFamily="34" charset="0"/>
                </a:rPr>
                <a:t>2. Hauptsatz der Thermodynamik</a:t>
              </a:r>
            </a:p>
            <a:p>
              <a:pPr marL="342900" indent="-342900" defTabSz="1022350">
                <a:lnSpc>
                  <a:spcPct val="90000"/>
                </a:lnSpc>
                <a:spcBef>
                  <a:spcPct val="0"/>
                </a:spcBef>
                <a:spcAft>
                  <a:spcPct val="35000"/>
                </a:spcAft>
                <a:buFont typeface="Arial" pitchFamily="34" charset="0"/>
                <a:buChar char="•"/>
              </a:pPr>
              <a:r>
                <a:rPr lang="de-DE" sz="2000" kern="1200" dirty="0" smtClean="0">
                  <a:latin typeface="Arial" pitchFamily="34" charset="0"/>
                  <a:cs typeface="Arial" pitchFamily="34" charset="0"/>
                </a:rPr>
                <a:t>Entropie</a:t>
              </a:r>
              <a:endParaRPr lang="de-DE" sz="2000" kern="1200" dirty="0">
                <a:latin typeface="Arial" pitchFamily="34" charset="0"/>
                <a:cs typeface="Arial" pitchFamily="34" charset="0"/>
              </a:endParaRPr>
            </a:p>
          </p:txBody>
        </p:sp>
      </p:grpSp>
      <p:sp>
        <p:nvSpPr>
          <p:cNvPr id="2" name="Titel 1"/>
          <p:cNvSpPr>
            <a:spLocks noGrp="1"/>
          </p:cNvSpPr>
          <p:nvPr>
            <p:ph type="title"/>
          </p:nvPr>
        </p:nvSpPr>
        <p:spPr/>
        <p:txBody>
          <a:bodyPr/>
          <a:lstStyle/>
          <a:p>
            <a:r>
              <a:rPr lang="de-DE" dirty="0" smtClean="0"/>
              <a:t>Die Energiequadriga</a:t>
            </a:r>
            <a:endParaRPr lang="de-DE" dirty="0"/>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Energie effizient nutzen</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7</a:t>
            </a:fld>
            <a:endParaRPr lang="de-DE" dirty="0"/>
          </a:p>
        </p:txBody>
      </p:sp>
      <p:graphicFrame>
        <p:nvGraphicFramePr>
          <p:cNvPr id="7" name="Diagramm 6"/>
          <p:cNvGraphicFramePr>
            <a:graphicFrameLocks noChangeAspect="1"/>
          </p:cNvGraphicFramePr>
          <p:nvPr>
            <p:extLst>
              <p:ext uri="{D42A27DB-BD31-4B8C-83A1-F6EECF244321}">
                <p14:modId xmlns:p14="http://schemas.microsoft.com/office/powerpoint/2010/main" val="1752758830"/>
              </p:ext>
            </p:extLst>
          </p:nvPr>
        </p:nvGraphicFramePr>
        <p:xfrm>
          <a:off x="2592000" y="2406902"/>
          <a:ext cx="3960000" cy="257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960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8067963-274C-4F1F-85FE-42AA6C5E3AF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CCC1FCD-454F-4A37-A9A8-AC5B5C50A1D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BA9750FA-C042-4B41-A564-E4D0BE5BBD1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3ABAC9D9-DD05-4961-81A9-D69848D718A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5EFD0EA7-2C25-4355-B49A-E0809299D7D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Energieübertragungsketten</a:t>
            </a:r>
            <a:endParaRPr lang="de-DE" dirty="0"/>
          </a:p>
        </p:txBody>
      </p:sp>
      <p:sp>
        <p:nvSpPr>
          <p:cNvPr id="3" name="Inhaltsplatzhalter 2"/>
          <p:cNvSpPr>
            <a:spLocks noGrp="1"/>
          </p:cNvSpPr>
          <p:nvPr>
            <p:ph idx="1"/>
          </p:nvPr>
        </p:nvSpPr>
        <p:spPr/>
        <p:txBody>
          <a:bodyPr/>
          <a:lstStyle/>
          <a:p>
            <a:r>
              <a:rPr lang="de-DE" dirty="0" smtClean="0"/>
              <a:t>Situation unter der Perspektive „Energieübertragung“, z.B.:</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r>
              <a:rPr lang="de-DE" dirty="0" smtClean="0"/>
              <a:t/>
            </a:r>
            <a:br>
              <a:rPr lang="de-DE" dirty="0" smtClean="0"/>
            </a:br>
            <a:endParaRPr lang="de-DE" dirty="0" smtClean="0"/>
          </a:p>
          <a:p>
            <a:r>
              <a:rPr lang="de-DE" dirty="0" smtClean="0"/>
              <a:t>Energieflussdiagramm als grafische </a:t>
            </a:r>
            <a:r>
              <a:rPr lang="de-DE" dirty="0" smtClean="0"/>
              <a:t>Darstellung (Bsp. </a:t>
            </a:r>
            <a:r>
              <a:rPr lang="de-DE" dirty="0" smtClean="0"/>
              <a:t>BNT)</a:t>
            </a:r>
            <a:r>
              <a:rPr lang="de-DE" dirty="0" smtClean="0"/>
              <a:t>:</a:t>
            </a:r>
            <a:endParaRPr lang="de-DE" dirty="0"/>
          </a:p>
        </p:txBody>
      </p:sp>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Energie effizient nutzen</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8</a:t>
            </a:fld>
            <a:endParaRPr lang="de-DE" dirty="0"/>
          </a:p>
        </p:txBody>
      </p:sp>
      <p:sp>
        <p:nvSpPr>
          <p:cNvPr id="25" name="Rechteck 24"/>
          <p:cNvSpPr/>
          <p:nvPr/>
        </p:nvSpPr>
        <p:spPr>
          <a:xfrm>
            <a:off x="252000" y="4725144"/>
            <a:ext cx="854235" cy="1139086"/>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de-DE" sz="1600" dirty="0" smtClean="0">
                <a:solidFill>
                  <a:srgbClr val="000000"/>
                </a:solidFill>
                <a:effectLst/>
                <a:latin typeface="Arial" pitchFamily="34" charset="0"/>
                <a:ea typeface="Calibri"/>
                <a:cs typeface="Arial" pitchFamily="34" charset="0"/>
              </a:rPr>
              <a:t>Sonne/Lampe</a:t>
            </a:r>
            <a:endParaRPr lang="de-DE" sz="2000" dirty="0">
              <a:effectLst/>
              <a:latin typeface="Arial" pitchFamily="34" charset="0"/>
              <a:ea typeface="Calibri"/>
              <a:cs typeface="Arial" pitchFamily="34" charset="0"/>
            </a:endParaRPr>
          </a:p>
        </p:txBody>
      </p:sp>
      <p:grpSp>
        <p:nvGrpSpPr>
          <p:cNvPr id="30" name="Gruppieren 29"/>
          <p:cNvGrpSpPr/>
          <p:nvPr/>
        </p:nvGrpSpPr>
        <p:grpSpPr>
          <a:xfrm>
            <a:off x="3054540" y="4725144"/>
            <a:ext cx="1944111" cy="1139086"/>
            <a:chOff x="3054540" y="4725144"/>
            <a:chExt cx="1944111" cy="1139086"/>
          </a:xfrm>
        </p:grpSpPr>
        <p:sp>
          <p:nvSpPr>
            <p:cNvPr id="23" name="Rechteck 22"/>
            <p:cNvSpPr/>
            <p:nvPr/>
          </p:nvSpPr>
          <p:spPr>
            <a:xfrm>
              <a:off x="4144416" y="4725144"/>
              <a:ext cx="854235" cy="1139086"/>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36000" tIns="45720" rIns="36000" bIns="45720" numCol="1" spcCol="0" rtlCol="0" fromWordArt="0" anchor="ctr" anchorCtr="0" forceAA="0" compatLnSpc="1">
              <a:prstTxWarp prst="textNoShape">
                <a:avLst/>
              </a:prstTxWarp>
              <a:noAutofit/>
            </a:bodyPr>
            <a:lstStyle/>
            <a:p>
              <a:pPr algn="ctr">
                <a:lnSpc>
                  <a:spcPct val="115000"/>
                </a:lnSpc>
                <a:spcAft>
                  <a:spcPts val="0"/>
                </a:spcAft>
              </a:pPr>
              <a:r>
                <a:rPr lang="de-DE" sz="1600">
                  <a:solidFill>
                    <a:srgbClr val="000000"/>
                  </a:solidFill>
                  <a:effectLst/>
                  <a:latin typeface="Arial" pitchFamily="34" charset="0"/>
                  <a:ea typeface="Calibri"/>
                  <a:cs typeface="Arial" pitchFamily="34" charset="0"/>
                </a:rPr>
                <a:t>Elektro­motor</a:t>
              </a:r>
              <a:endParaRPr lang="de-DE" sz="2000">
                <a:effectLst/>
                <a:latin typeface="Arial" pitchFamily="34" charset="0"/>
                <a:ea typeface="Calibri"/>
                <a:cs typeface="Arial" pitchFamily="34" charset="0"/>
              </a:endParaRPr>
            </a:p>
          </p:txBody>
        </p:sp>
        <p:sp>
          <p:nvSpPr>
            <p:cNvPr id="20" name="Richtungspfeil 19"/>
            <p:cNvSpPr>
              <a:spLocks/>
            </p:cNvSpPr>
            <p:nvPr/>
          </p:nvSpPr>
          <p:spPr>
            <a:xfrm>
              <a:off x="3054540" y="5003109"/>
              <a:ext cx="1082031" cy="569974"/>
            </a:xfrm>
            <a:prstGeom prst="homePlat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de-DE" sz="1600">
                  <a:solidFill>
                    <a:srgbClr val="000000"/>
                  </a:solidFill>
                  <a:effectLst/>
                  <a:latin typeface="Arial" pitchFamily="34" charset="0"/>
                  <a:ea typeface="Calibri"/>
                  <a:cs typeface="Arial" pitchFamily="34" charset="0"/>
                </a:rPr>
                <a:t>Energie</a:t>
              </a:r>
              <a:endParaRPr lang="de-DE" sz="2000">
                <a:effectLst/>
                <a:latin typeface="Arial" pitchFamily="34" charset="0"/>
                <a:ea typeface="Calibri"/>
                <a:cs typeface="Arial" pitchFamily="34" charset="0"/>
              </a:endParaRPr>
            </a:p>
          </p:txBody>
        </p:sp>
      </p:grpSp>
      <p:grpSp>
        <p:nvGrpSpPr>
          <p:cNvPr id="29" name="Gruppieren 28"/>
          <p:cNvGrpSpPr/>
          <p:nvPr/>
        </p:nvGrpSpPr>
        <p:grpSpPr>
          <a:xfrm>
            <a:off x="1108331" y="4725144"/>
            <a:ext cx="1944113" cy="1139086"/>
            <a:chOff x="1108331" y="4725144"/>
            <a:chExt cx="1944113" cy="1139086"/>
          </a:xfrm>
        </p:grpSpPr>
        <p:sp>
          <p:nvSpPr>
            <p:cNvPr id="24" name="Richtungspfeil 23"/>
            <p:cNvSpPr>
              <a:spLocks/>
            </p:cNvSpPr>
            <p:nvPr/>
          </p:nvSpPr>
          <p:spPr>
            <a:xfrm>
              <a:off x="1108331" y="5003109"/>
              <a:ext cx="1082031" cy="569974"/>
            </a:xfrm>
            <a:prstGeom prst="homePlat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de-DE" sz="1600">
                  <a:solidFill>
                    <a:srgbClr val="000000"/>
                  </a:solidFill>
                  <a:effectLst/>
                  <a:latin typeface="Arial" pitchFamily="34" charset="0"/>
                  <a:ea typeface="Calibri"/>
                  <a:cs typeface="Arial" pitchFamily="34" charset="0"/>
                </a:rPr>
                <a:t>Energie</a:t>
              </a:r>
              <a:endParaRPr lang="de-DE" sz="2000">
                <a:effectLst/>
                <a:latin typeface="Arial" pitchFamily="34" charset="0"/>
                <a:ea typeface="Calibri"/>
                <a:cs typeface="Arial" pitchFamily="34" charset="0"/>
              </a:endParaRPr>
            </a:p>
          </p:txBody>
        </p:sp>
        <p:sp>
          <p:nvSpPr>
            <p:cNvPr id="21" name="Rechteck 20"/>
            <p:cNvSpPr/>
            <p:nvPr/>
          </p:nvSpPr>
          <p:spPr>
            <a:xfrm>
              <a:off x="2198209" y="4725144"/>
              <a:ext cx="854235" cy="1139086"/>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de-DE" sz="1600" dirty="0" smtClean="0">
                  <a:solidFill>
                    <a:srgbClr val="000000"/>
                  </a:solidFill>
                  <a:effectLst/>
                  <a:latin typeface="Arial" pitchFamily="34" charset="0"/>
                  <a:ea typeface="Calibri"/>
                  <a:cs typeface="Arial" pitchFamily="34" charset="0"/>
                </a:rPr>
                <a:t>Solar-zelle</a:t>
              </a:r>
              <a:endParaRPr lang="de-DE" sz="2000" dirty="0">
                <a:effectLst/>
                <a:latin typeface="Arial" pitchFamily="34" charset="0"/>
                <a:ea typeface="Calibri"/>
                <a:cs typeface="Arial" pitchFamily="34" charset="0"/>
              </a:endParaRPr>
            </a:p>
          </p:txBody>
        </p:sp>
      </p:grpSp>
      <p:grpSp>
        <p:nvGrpSpPr>
          <p:cNvPr id="31" name="Gruppieren 30"/>
          <p:cNvGrpSpPr/>
          <p:nvPr/>
        </p:nvGrpSpPr>
        <p:grpSpPr>
          <a:xfrm>
            <a:off x="5000747" y="4725144"/>
            <a:ext cx="1944115" cy="1139086"/>
            <a:chOff x="5000747" y="4725144"/>
            <a:chExt cx="1944115" cy="1139086"/>
          </a:xfrm>
        </p:grpSpPr>
        <p:sp>
          <p:nvSpPr>
            <p:cNvPr id="22" name="Richtungspfeil 21"/>
            <p:cNvSpPr>
              <a:spLocks/>
            </p:cNvSpPr>
            <p:nvPr/>
          </p:nvSpPr>
          <p:spPr>
            <a:xfrm>
              <a:off x="5000747" y="5003109"/>
              <a:ext cx="1082031" cy="569974"/>
            </a:xfrm>
            <a:prstGeom prst="homePlat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de-DE" sz="1600" dirty="0">
                  <a:solidFill>
                    <a:srgbClr val="000000"/>
                  </a:solidFill>
                  <a:effectLst/>
                  <a:latin typeface="Arial" pitchFamily="34" charset="0"/>
                  <a:ea typeface="Calibri"/>
                  <a:cs typeface="Arial" pitchFamily="34" charset="0"/>
                </a:rPr>
                <a:t>Energie</a:t>
              </a:r>
              <a:endParaRPr lang="de-DE" sz="2000" dirty="0">
                <a:effectLst/>
                <a:latin typeface="Arial" pitchFamily="34" charset="0"/>
                <a:ea typeface="Calibri"/>
                <a:cs typeface="Arial" pitchFamily="34" charset="0"/>
              </a:endParaRPr>
            </a:p>
          </p:txBody>
        </p:sp>
        <p:sp>
          <p:nvSpPr>
            <p:cNvPr id="19" name="Rechteck 18"/>
            <p:cNvSpPr/>
            <p:nvPr/>
          </p:nvSpPr>
          <p:spPr>
            <a:xfrm>
              <a:off x="6090627" y="4725144"/>
              <a:ext cx="854235" cy="1139086"/>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de-DE" sz="1600" dirty="0" smtClean="0">
                  <a:solidFill>
                    <a:srgbClr val="000000"/>
                  </a:solidFill>
                  <a:effectLst/>
                  <a:latin typeface="Arial" pitchFamily="34" charset="0"/>
                  <a:ea typeface="Calibri"/>
                  <a:cs typeface="Arial" pitchFamily="34" charset="0"/>
                </a:rPr>
                <a:t>Pro-</a:t>
              </a:r>
              <a:r>
                <a:rPr lang="de-DE" sz="1600" dirty="0" err="1" smtClean="0">
                  <a:solidFill>
                    <a:srgbClr val="000000"/>
                  </a:solidFill>
                  <a:effectLst/>
                  <a:latin typeface="Arial" pitchFamily="34" charset="0"/>
                  <a:ea typeface="Calibri"/>
                  <a:cs typeface="Arial" pitchFamily="34" charset="0"/>
                </a:rPr>
                <a:t>peller</a:t>
              </a:r>
              <a:endParaRPr lang="de-DE" sz="2000" dirty="0">
                <a:effectLst/>
                <a:latin typeface="Arial" pitchFamily="34" charset="0"/>
                <a:ea typeface="Calibri"/>
                <a:cs typeface="Arial" pitchFamily="34" charset="0"/>
              </a:endParaRPr>
            </a:p>
          </p:txBody>
        </p:sp>
      </p:grpSp>
      <p:grpSp>
        <p:nvGrpSpPr>
          <p:cNvPr id="32" name="Gruppieren 31"/>
          <p:cNvGrpSpPr/>
          <p:nvPr/>
        </p:nvGrpSpPr>
        <p:grpSpPr>
          <a:xfrm>
            <a:off x="6946958" y="4725144"/>
            <a:ext cx="1945042" cy="1139084"/>
            <a:chOff x="6946958" y="4725144"/>
            <a:chExt cx="1945042" cy="1139084"/>
          </a:xfrm>
        </p:grpSpPr>
        <p:sp>
          <p:nvSpPr>
            <p:cNvPr id="18" name="Richtungspfeil 17"/>
            <p:cNvSpPr>
              <a:spLocks/>
            </p:cNvSpPr>
            <p:nvPr/>
          </p:nvSpPr>
          <p:spPr>
            <a:xfrm>
              <a:off x="6946958" y="5003109"/>
              <a:ext cx="1082031" cy="569974"/>
            </a:xfrm>
            <a:prstGeom prst="homePlate">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de-DE" sz="1600" dirty="0">
                  <a:solidFill>
                    <a:srgbClr val="000000"/>
                  </a:solidFill>
                  <a:effectLst/>
                  <a:latin typeface="Arial" pitchFamily="34" charset="0"/>
                  <a:ea typeface="Calibri"/>
                  <a:cs typeface="Arial" pitchFamily="34" charset="0"/>
                </a:rPr>
                <a:t>Energie</a:t>
              </a:r>
              <a:endParaRPr lang="de-DE" sz="2000" dirty="0">
                <a:effectLst/>
                <a:latin typeface="Arial" pitchFamily="34" charset="0"/>
                <a:ea typeface="Calibri"/>
                <a:cs typeface="Arial" pitchFamily="34" charset="0"/>
              </a:endParaRPr>
            </a:p>
          </p:txBody>
        </p:sp>
        <p:sp>
          <p:nvSpPr>
            <p:cNvPr id="17" name="Rechteck 16"/>
            <p:cNvSpPr/>
            <p:nvPr/>
          </p:nvSpPr>
          <p:spPr>
            <a:xfrm>
              <a:off x="8036839" y="4725144"/>
              <a:ext cx="855161" cy="1139084"/>
            </a:xfrm>
            <a:prstGeom prst="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de-DE" sz="1600" dirty="0" err="1" smtClean="0">
                  <a:solidFill>
                    <a:srgbClr val="000000"/>
                  </a:solidFill>
                  <a:latin typeface="Arial" pitchFamily="34" charset="0"/>
                  <a:ea typeface="Calibri"/>
                  <a:cs typeface="Arial" pitchFamily="34" charset="0"/>
                </a:rPr>
                <a:t>b</a:t>
              </a:r>
              <a:r>
                <a:rPr lang="de-DE" sz="1600" dirty="0" err="1" smtClean="0">
                  <a:solidFill>
                    <a:srgbClr val="000000"/>
                  </a:solidFill>
                  <a:effectLst/>
                  <a:latin typeface="Arial" pitchFamily="34" charset="0"/>
                  <a:ea typeface="Calibri"/>
                  <a:cs typeface="Arial" pitchFamily="34" charset="0"/>
                </a:rPr>
                <a:t>e-wegte</a:t>
              </a:r>
              <a:r>
                <a:rPr lang="de-DE" sz="1600" dirty="0" smtClean="0">
                  <a:solidFill>
                    <a:srgbClr val="000000"/>
                  </a:solidFill>
                  <a:effectLst/>
                  <a:latin typeface="Arial" pitchFamily="34" charset="0"/>
                  <a:ea typeface="Calibri"/>
                  <a:cs typeface="Arial" pitchFamily="34" charset="0"/>
                </a:rPr>
                <a:t> </a:t>
              </a:r>
              <a:r>
                <a:rPr lang="de-DE" sz="1600" dirty="0">
                  <a:solidFill>
                    <a:srgbClr val="000000"/>
                  </a:solidFill>
                  <a:effectLst/>
                  <a:latin typeface="Arial" pitchFamily="34" charset="0"/>
                  <a:ea typeface="Calibri"/>
                  <a:cs typeface="Arial" pitchFamily="34" charset="0"/>
                </a:rPr>
                <a:t>Luft</a:t>
              </a:r>
              <a:endParaRPr lang="de-DE" sz="2000" dirty="0">
                <a:effectLst/>
                <a:latin typeface="Arial" pitchFamily="34" charset="0"/>
                <a:ea typeface="Calibri"/>
                <a:cs typeface="Arial" pitchFamily="34" charset="0"/>
              </a:endParaRPr>
            </a:p>
          </p:txBody>
        </p:sp>
      </p:grpSp>
      <p:grpSp>
        <p:nvGrpSpPr>
          <p:cNvPr id="28" name="Gruppieren 27"/>
          <p:cNvGrpSpPr/>
          <p:nvPr/>
        </p:nvGrpSpPr>
        <p:grpSpPr>
          <a:xfrm>
            <a:off x="1692000" y="1196752"/>
            <a:ext cx="5760000" cy="2880320"/>
            <a:chOff x="1692000" y="1196752"/>
            <a:chExt cx="5760000" cy="2880320"/>
          </a:xfrm>
        </p:grpSpPr>
        <p:pic>
          <p:nvPicPr>
            <p:cNvPr id="26" name="Grafik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000" y="1196752"/>
              <a:ext cx="5760000" cy="2666977"/>
            </a:xfrm>
            <a:prstGeom prst="rect">
              <a:avLst/>
            </a:prstGeom>
          </p:spPr>
        </p:pic>
        <p:sp>
          <p:nvSpPr>
            <p:cNvPr id="27" name="Textfeld 26"/>
            <p:cNvSpPr txBox="1"/>
            <p:nvPr/>
          </p:nvSpPr>
          <p:spPr>
            <a:xfrm>
              <a:off x="4211640" y="3830851"/>
              <a:ext cx="3240360" cy="246221"/>
            </a:xfrm>
            <a:prstGeom prst="rect">
              <a:avLst/>
            </a:prstGeom>
            <a:noFill/>
          </p:spPr>
          <p:txBody>
            <a:bodyPr wrap="square" rIns="36000" rtlCol="0">
              <a:spAutoFit/>
            </a:bodyPr>
            <a:lstStyle/>
            <a:p>
              <a:pPr algn="r"/>
              <a:r>
                <a:rPr lang="de-DE" sz="1000" dirty="0" smtClean="0">
                  <a:latin typeface="Arial" pitchFamily="34" charset="0"/>
                  <a:cs typeface="Arial" pitchFamily="34" charset="0"/>
                </a:rPr>
                <a:t>(C.-J. </a:t>
              </a:r>
              <a:r>
                <a:rPr lang="de-DE" sz="1000" dirty="0" err="1" smtClean="0">
                  <a:latin typeface="Arial" pitchFamily="34" charset="0"/>
                  <a:cs typeface="Arial" pitchFamily="34" charset="0"/>
                </a:rPr>
                <a:t>Pardall</a:t>
              </a:r>
              <a:r>
                <a:rPr lang="de-DE" sz="1000" dirty="0" smtClean="0">
                  <a:latin typeface="Arial" pitchFamily="34" charset="0"/>
                  <a:cs typeface="Arial" pitchFamily="34" charset="0"/>
                </a:rPr>
                <a:t>)</a:t>
              </a:r>
              <a:endParaRPr lang="de-DE" sz="1000" dirty="0">
                <a:latin typeface="Arial" pitchFamily="34" charset="0"/>
                <a:cs typeface="Arial" pitchFamily="34" charset="0"/>
              </a:endParaRPr>
            </a:p>
          </p:txBody>
        </p:sp>
      </p:grpSp>
    </p:spTree>
    <p:extLst>
      <p:ext uri="{BB962C8B-B14F-4D97-AF65-F5344CB8AC3E}">
        <p14:creationId xmlns:p14="http://schemas.microsoft.com/office/powerpoint/2010/main" val="173430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Energie effizient nutzen</a:t>
            </a:r>
            <a:endParaRPr lang="de-DE" dirty="0"/>
          </a:p>
        </p:txBody>
      </p:sp>
      <p:pic>
        <p:nvPicPr>
          <p:cNvPr id="7" name="Inhaltsplatzhalter 6"/>
          <p:cNvPicPr>
            <a:picLocks noGrp="1" noChangeAspect="1"/>
          </p:cNvPicPr>
          <p:nvPr>
            <p:ph idx="1"/>
          </p:nvPr>
        </p:nvPicPr>
        <p:blipFill rotWithShape="1">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p:blipFill>
        <p:spPr>
          <a:xfrm rot="5400000">
            <a:off x="3206342" y="587685"/>
            <a:ext cx="2731316" cy="9144000"/>
          </a:xfrm>
          <a:effectLst>
            <a:outerShdw blurRad="50800" dist="38100" dir="5400000" algn="t" rotWithShape="0">
              <a:prstClr val="black">
                <a:alpha val="40000"/>
              </a:prstClr>
            </a:outerShdw>
          </a:effectLst>
        </p:spPr>
      </p:pic>
      <p:sp>
        <p:nvSpPr>
          <p:cNvPr id="4" name="Datumsplatzhalter 3"/>
          <p:cNvSpPr>
            <a:spLocks noGrp="1"/>
          </p:cNvSpPr>
          <p:nvPr>
            <p:ph type="dt" sz="half" idx="10"/>
          </p:nvPr>
        </p:nvSpPr>
        <p:spPr/>
        <p:txBody>
          <a:bodyPr/>
          <a:lstStyle/>
          <a:p>
            <a:r>
              <a:rPr lang="de-DE" smtClean="0"/>
              <a:t>ZPG BNT 2017</a:t>
            </a:r>
            <a:endParaRPr lang="de-DE" dirty="0"/>
          </a:p>
        </p:txBody>
      </p:sp>
      <p:sp>
        <p:nvSpPr>
          <p:cNvPr id="5" name="Fußzeilenplatzhalter 4"/>
          <p:cNvSpPr>
            <a:spLocks noGrp="1"/>
          </p:cNvSpPr>
          <p:nvPr>
            <p:ph type="ftr" sz="quarter" idx="11"/>
          </p:nvPr>
        </p:nvSpPr>
        <p:spPr/>
        <p:txBody>
          <a:bodyPr/>
          <a:lstStyle/>
          <a:p>
            <a:r>
              <a:rPr lang="de-DE" smtClean="0"/>
              <a:t>Energie effizient nutzen</a:t>
            </a:r>
            <a:endParaRPr lang="de-DE" dirty="0"/>
          </a:p>
        </p:txBody>
      </p:sp>
      <p:sp>
        <p:nvSpPr>
          <p:cNvPr id="6" name="Foliennummernplatzhalter 5"/>
          <p:cNvSpPr>
            <a:spLocks noGrp="1"/>
          </p:cNvSpPr>
          <p:nvPr>
            <p:ph type="sldNum" sz="quarter" idx="12"/>
          </p:nvPr>
        </p:nvSpPr>
        <p:spPr/>
        <p:txBody>
          <a:bodyPr/>
          <a:lstStyle/>
          <a:p>
            <a:fld id="{E7711FB2-0ADC-4ABA-985B-9259769884CC}" type="slidenum">
              <a:rPr lang="de-DE" smtClean="0"/>
              <a:t>9</a:t>
            </a:fld>
            <a:endParaRPr lang="de-DE" dirty="0"/>
          </a:p>
        </p:txBody>
      </p:sp>
      <p:pic>
        <p:nvPicPr>
          <p:cNvPr id="8" name="Grafik 7"/>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stretch/>
        </p:blipFill>
        <p:spPr>
          <a:xfrm>
            <a:off x="0" y="976462"/>
            <a:ext cx="9144000" cy="259655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6703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JP">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CJP</Template>
  <TotalTime>0</TotalTime>
  <Words>1904</Words>
  <Application>Microsoft Office PowerPoint</Application>
  <PresentationFormat>Bildschirmpräsentation (4:3)</PresentationFormat>
  <Paragraphs>435</Paragraphs>
  <Slides>21</Slides>
  <Notes>19</Notes>
  <HiddenSlides>0</HiddenSlides>
  <MMClips>0</MMClips>
  <ScaleCrop>false</ScaleCrop>
  <HeadingPairs>
    <vt:vector size="4" baseType="variant">
      <vt:variant>
        <vt:lpstr>Design</vt:lpstr>
      </vt:variant>
      <vt:variant>
        <vt:i4>1</vt:i4>
      </vt:variant>
      <vt:variant>
        <vt:lpstr>Folientitel</vt:lpstr>
      </vt:variant>
      <vt:variant>
        <vt:i4>21</vt:i4>
      </vt:variant>
    </vt:vector>
  </HeadingPairs>
  <TitlesOfParts>
    <vt:vector size="22" baseType="lpstr">
      <vt:lpstr>CJP</vt:lpstr>
      <vt:lpstr>ZPG Biologie, Naturphänomene und Technik</vt:lpstr>
      <vt:lpstr>Energie effizient nutzen</vt:lpstr>
      <vt:lpstr>Energie effizient nutzen</vt:lpstr>
      <vt:lpstr>Energie effizient nutzen</vt:lpstr>
      <vt:lpstr>Warum Energie in BNT?</vt:lpstr>
      <vt:lpstr>Warum Energie in BNT?</vt:lpstr>
      <vt:lpstr>Die Energiequadriga</vt:lpstr>
      <vt:lpstr>Energieübertragungsketten</vt:lpstr>
      <vt:lpstr>Energie effizient nutzen</vt:lpstr>
      <vt:lpstr>Energie im BNT-Bildungsplan</vt:lpstr>
      <vt:lpstr>Energie im BNT-Bildungsplan</vt:lpstr>
      <vt:lpstr>Energie im BNT-Bildungsplan</vt:lpstr>
      <vt:lpstr>Energie im BNT-Bildungsplan</vt:lpstr>
      <vt:lpstr>Energie im BNT-Bildungsplan</vt:lpstr>
      <vt:lpstr>Energie im Bildungsplan 2016</vt:lpstr>
      <vt:lpstr>Die Energiequadriga im BNT-Unterricht</vt:lpstr>
      <vt:lpstr>Sprache im naturwiss. Unterricht</vt:lpstr>
      <vt:lpstr>Schülervorstellungen zur Energie</vt:lpstr>
      <vt:lpstr>Eckpunkte für den BNT-Unterricht</vt:lpstr>
      <vt:lpstr>Eckpunkte für den BNT-Unterricht</vt:lpstr>
      <vt:lpstr>Energie effizient nutzen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Energie effizient nutzen</dc:title>
  <dc:creator>Carl-Julian Pardall</dc:creator>
  <cp:lastModifiedBy>Carl-Julian</cp:lastModifiedBy>
  <cp:revision>436</cp:revision>
  <cp:lastPrinted>2016-01-30T18:57:11Z</cp:lastPrinted>
  <dcterms:created xsi:type="dcterms:W3CDTF">2014-11-17T20:26:36Z</dcterms:created>
  <dcterms:modified xsi:type="dcterms:W3CDTF">2017-03-26T21:16:55Z</dcterms:modified>
</cp:coreProperties>
</file>