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7" r:id="rId4"/>
    <p:sldId id="28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78" r:id="rId13"/>
    <p:sldId id="266" r:id="rId14"/>
    <p:sldId id="279" r:id="rId15"/>
    <p:sldId id="280" r:id="rId16"/>
    <p:sldId id="281" r:id="rId17"/>
    <p:sldId id="290" r:id="rId18"/>
    <p:sldId id="291" r:id="rId19"/>
    <p:sldId id="282" r:id="rId20"/>
    <p:sldId id="283" r:id="rId21"/>
    <p:sldId id="284" r:id="rId22"/>
    <p:sldId id="289" r:id="rId23"/>
    <p:sldId id="285" r:id="rId24"/>
    <p:sldId id="286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21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3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86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3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53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61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9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62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73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2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50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3442-F852-3446-BB85-0D2A1A39E64A}" type="datetimeFigureOut">
              <a:rPr lang="de-DE" smtClean="0"/>
              <a:t>04.04.17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57D6A-1967-CA41-BAA6-C826B7595D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44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4809_Energieeffizienz_Protokoll_L%C3%B6sung.docx" TargetMode="External"/><Relationship Id="rId12" Type="http://schemas.openxmlformats.org/officeDocument/2006/relationships/hyperlink" Target="4810_Video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48_Waermekraftmaschine" TargetMode="External"/><Relationship Id="rId3" Type="http://schemas.openxmlformats.org/officeDocument/2006/relationships/hyperlink" Target="4801_Hinweise_Waermekraftmaschine.docx" TargetMode="External"/><Relationship Id="rId4" Type="http://schemas.openxmlformats.org/officeDocument/2006/relationships/hyperlink" Target="4802_Bauanleitung_Weihnachtspyramide.docx" TargetMode="External"/><Relationship Id="rId5" Type="http://schemas.openxmlformats.org/officeDocument/2006/relationships/hyperlink" Target="4803_MateriallisteWeihnachtspyramide.docx" TargetMode="External"/><Relationship Id="rId6" Type="http://schemas.openxmlformats.org/officeDocument/2006/relationships/hyperlink" Target="4804_Bau_Waermekraftmaschine.docx" TargetMode="External"/><Relationship Id="rId7" Type="http://schemas.openxmlformats.org/officeDocument/2006/relationships/hyperlink" Target="4805_Energieuebertragungskette.docx" TargetMode="External"/><Relationship Id="rId8" Type="http://schemas.openxmlformats.org/officeDocument/2006/relationships/hyperlink" Target="4806_E-Fluss_gross.docx" TargetMode="External"/><Relationship Id="rId9" Type="http://schemas.openxmlformats.org/officeDocument/2006/relationships/hyperlink" Target="4807_Energieeffizienz.docx" TargetMode="External"/><Relationship Id="rId10" Type="http://schemas.openxmlformats.org/officeDocument/2006/relationships/hyperlink" Target="4808_Energieeffizienz_Protokollentwurf.doc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ZPG Biologie, Naturphänomene und 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6000" dirty="0" smtClean="0"/>
              <a:t>Workshop Technik</a:t>
            </a:r>
          </a:p>
          <a:p>
            <a:pPr marL="0" indent="0" algn="ctr">
              <a:buNone/>
            </a:pPr>
            <a:endParaRPr lang="de-DE" sz="2800" dirty="0" smtClean="0"/>
          </a:p>
          <a:p>
            <a:pPr marL="0" indent="0" algn="ctr">
              <a:buNone/>
            </a:pPr>
            <a:r>
              <a:rPr lang="de-DE" sz="2800" dirty="0" err="1" smtClean="0"/>
              <a:t>Multiplikatorentagung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24</a:t>
            </a:r>
            <a:r>
              <a:rPr lang="de-DE" sz="2800" dirty="0"/>
              <a:t>.-</a:t>
            </a:r>
            <a:r>
              <a:rPr lang="de-DE" sz="2800" dirty="0" smtClean="0"/>
              <a:t>26.03.2017</a:t>
            </a:r>
            <a:br>
              <a:rPr lang="de-DE" sz="2800" dirty="0" smtClean="0"/>
            </a:br>
            <a:r>
              <a:rPr lang="de-DE" sz="2800" dirty="0" smtClean="0"/>
              <a:t>Bad Wildbad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76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Wärmekraftmaschine: Vorbemerkungen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/>
              <a:t>Gut wäre, wenn Konvektion den </a:t>
            </a:r>
            <a:r>
              <a:rPr lang="de-DE" b="1" dirty="0" err="1" smtClean="0"/>
              <a:t>SuS</a:t>
            </a:r>
            <a:r>
              <a:rPr lang="de-DE" b="1" dirty="0" smtClean="0"/>
              <a:t> bereits bekannt (Modulplan)</a:t>
            </a:r>
          </a:p>
          <a:p>
            <a:endParaRPr lang="de-DE" b="1" dirty="0"/>
          </a:p>
          <a:p>
            <a:r>
              <a:rPr lang="de-DE" b="1" dirty="0" smtClean="0"/>
              <a:t>Zeitrahmen</a:t>
            </a:r>
            <a:r>
              <a:rPr lang="de-DE" dirty="0" smtClean="0"/>
              <a:t>: </a:t>
            </a:r>
          </a:p>
          <a:p>
            <a:r>
              <a:rPr lang="de-DE" dirty="0" smtClean="0"/>
              <a:t>4</a:t>
            </a:r>
            <a:r>
              <a:rPr lang="de-DE" dirty="0"/>
              <a:t>-6 Unterrichtsstunden	Bau der </a:t>
            </a:r>
            <a:r>
              <a:rPr lang="de-DE" dirty="0" smtClean="0"/>
              <a:t>Weihnachtspyramide</a:t>
            </a:r>
          </a:p>
          <a:p>
            <a:r>
              <a:rPr lang="de-DE" dirty="0" smtClean="0"/>
              <a:t>2 </a:t>
            </a:r>
            <a:r>
              <a:rPr lang="de-DE" dirty="0"/>
              <a:t>Unterrichtsstunden	Betrieb der  Weihnachtspyramide </a:t>
            </a:r>
            <a:r>
              <a:rPr lang="de-DE" dirty="0" smtClean="0"/>
              <a:t>   	mit </a:t>
            </a:r>
            <a:r>
              <a:rPr lang="de-DE" dirty="0"/>
              <a:t>Untersuchung der Einflussfaktoren 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r>
              <a:rPr lang="de-DE" b="1" dirty="0"/>
              <a:t>Sicherheitshinweise</a:t>
            </a:r>
            <a:endParaRPr lang="de-DE" dirty="0"/>
          </a:p>
          <a:p>
            <a:r>
              <a:rPr lang="de-DE" dirty="0" smtClean="0"/>
              <a:t>so </a:t>
            </a:r>
            <a:r>
              <a:rPr lang="de-DE" dirty="0"/>
              <a:t>konzipiert, dass keine Maschinen zur Bearbeitung verwendet werden müssen 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/>
              <a:t>Bau mit Handwerkzeug möglich </a:t>
            </a:r>
            <a:r>
              <a:rPr lang="de-DE" dirty="0" smtClean="0"/>
              <a:t>ist.</a:t>
            </a:r>
          </a:p>
          <a:p>
            <a:r>
              <a:rPr lang="de-DE" dirty="0" smtClean="0"/>
              <a:t>Wahl </a:t>
            </a:r>
            <a:r>
              <a:rPr lang="de-DE" dirty="0"/>
              <a:t>des </a:t>
            </a:r>
            <a:r>
              <a:rPr lang="de-DE" dirty="0" smtClean="0"/>
              <a:t>Holzes: auf </a:t>
            </a:r>
            <a:r>
              <a:rPr lang="de-DE" dirty="0"/>
              <a:t>die Hartholzliste </a:t>
            </a:r>
            <a:r>
              <a:rPr lang="de-DE" dirty="0" smtClean="0"/>
              <a:t>achten (</a:t>
            </a:r>
            <a:r>
              <a:rPr lang="de-DE" dirty="0" err="1"/>
              <a:t>RiSU</a:t>
            </a:r>
            <a:r>
              <a:rPr lang="de-DE" dirty="0"/>
              <a:t> S.192); also kein Pappelsperrholz verwenden.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90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Bauanleitung: </a:t>
            </a:r>
            <a:r>
              <a:rPr lang="de-DE" dirty="0" smtClean="0"/>
              <a:t>Arbeitsschritte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err="1"/>
              <a:t>Zusägen</a:t>
            </a:r>
            <a:r>
              <a:rPr lang="de-DE" dirty="0"/>
              <a:t> der Grundplatte (evtl. mit Dekupiersäge oder mit einfacher Handsäge)</a:t>
            </a:r>
          </a:p>
          <a:p>
            <a:pPr lvl="0"/>
            <a:r>
              <a:rPr lang="de-DE" dirty="0" err="1"/>
              <a:t>Zusägen</a:t>
            </a:r>
            <a:r>
              <a:rPr lang="de-DE" dirty="0"/>
              <a:t> der Flügel (mit Laubsäge)</a:t>
            </a:r>
          </a:p>
          <a:p>
            <a:pPr lvl="0"/>
            <a:r>
              <a:rPr lang="de-DE" dirty="0" err="1"/>
              <a:t>Zusägen</a:t>
            </a:r>
            <a:r>
              <a:rPr lang="de-DE" dirty="0"/>
              <a:t> der Stütze (mit einfacher Handsäge)</a:t>
            </a:r>
          </a:p>
          <a:p>
            <a:pPr lvl="0"/>
            <a:r>
              <a:rPr lang="de-DE" dirty="0" err="1"/>
              <a:t>Zusägen</a:t>
            </a:r>
            <a:r>
              <a:rPr lang="de-DE" dirty="0"/>
              <a:t> Stützklotz (mit einfacher Handsäge)</a:t>
            </a:r>
          </a:p>
          <a:p>
            <a:pPr lvl="0"/>
            <a:r>
              <a:rPr lang="de-DE" dirty="0"/>
              <a:t>Zurechtfeilen der Verbindungszapfen (Steckzapfen)</a:t>
            </a:r>
          </a:p>
          <a:p>
            <a:pPr lvl="0"/>
            <a:r>
              <a:rPr lang="de-DE" dirty="0" err="1"/>
              <a:t>Zusägen</a:t>
            </a:r>
            <a:r>
              <a:rPr lang="de-DE" dirty="0"/>
              <a:t> der Achse (mit Metallsäge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16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Bauanleitung: </a:t>
            </a:r>
            <a:r>
              <a:rPr lang="de-DE" dirty="0" smtClean="0"/>
              <a:t>Arbeitsschritte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de-DE" dirty="0" smtClean="0"/>
              <a:t>Bohren </a:t>
            </a:r>
            <a:r>
              <a:rPr lang="de-DE" dirty="0"/>
              <a:t>des Verbindungsstücks Kugelschreiberspitze-Achse (durch Lehrkraft</a:t>
            </a:r>
            <a:r>
              <a:rPr lang="de-DE" dirty="0" smtClean="0"/>
              <a:t>); Alternativen auch ohne Bohren möglich</a:t>
            </a:r>
            <a:endParaRPr lang="de-DE" dirty="0"/>
          </a:p>
          <a:p>
            <a:pPr lvl="0"/>
            <a:r>
              <a:rPr lang="de-DE" dirty="0"/>
              <a:t>Bohren des Sacklochs für Glaslager durch Lehrkraft (kann aber auch durch </a:t>
            </a:r>
            <a:r>
              <a:rPr lang="de-DE" dirty="0" err="1"/>
              <a:t>SchülerInnen</a:t>
            </a:r>
            <a:r>
              <a:rPr lang="de-DE" dirty="0"/>
              <a:t> ins Holz direkt hineingetrieben werden mit Hilfe von einem Nietenkörner und Hammer</a:t>
            </a:r>
            <a:r>
              <a:rPr lang="de-DE" dirty="0" smtClean="0"/>
              <a:t>); oder direkt auf Grundplatte leimen</a:t>
            </a:r>
            <a:endParaRPr lang="de-DE" dirty="0"/>
          </a:p>
          <a:p>
            <a:pPr lvl="0"/>
            <a:r>
              <a:rPr lang="de-DE" dirty="0"/>
              <a:t>Leimen der Steckzapfen an die Flügel (Holzleim)</a:t>
            </a:r>
          </a:p>
          <a:p>
            <a:pPr lvl="0"/>
            <a:r>
              <a:rPr lang="de-DE" dirty="0"/>
              <a:t>Leimen der Stütze an die Grundplatte (Holzleim)</a:t>
            </a:r>
          </a:p>
          <a:p>
            <a:pPr lvl="0"/>
            <a:r>
              <a:rPr lang="de-DE" dirty="0"/>
              <a:t>Leimen der Achse an das </a:t>
            </a:r>
            <a:r>
              <a:rPr lang="de-DE" dirty="0" err="1"/>
              <a:t>Holzrad</a:t>
            </a:r>
            <a:r>
              <a:rPr lang="de-DE" dirty="0"/>
              <a:t> mit Bohrungen (Holzleim)</a:t>
            </a:r>
          </a:p>
          <a:p>
            <a:pPr lvl="0"/>
            <a:r>
              <a:rPr lang="de-DE" dirty="0"/>
              <a:t>Anschrauben der Führungsöse (geht von Hand)</a:t>
            </a:r>
          </a:p>
          <a:p>
            <a:pPr lvl="0"/>
            <a:r>
              <a:rPr lang="de-DE" dirty="0"/>
              <a:t>Zusammenstecken Verbindungsstück / Spitze / Achse</a:t>
            </a:r>
          </a:p>
          <a:p>
            <a:pPr lvl="0"/>
            <a:r>
              <a:rPr lang="de-DE" dirty="0"/>
              <a:t>Zusammenstecken Flügel / </a:t>
            </a:r>
            <a:r>
              <a:rPr lang="de-DE" dirty="0" err="1"/>
              <a:t>Holzrad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9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13</a:t>
            </a:fld>
            <a:endParaRPr lang="de-DE" dirty="0"/>
          </a:p>
        </p:txBody>
      </p:sp>
      <p:pic>
        <p:nvPicPr>
          <p:cNvPr id="9" name="Bild 8" descr="Macintosh HD:Users:x:Desktop:Bildschirmfoto 2017-03-05 um 11.39.5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221" y="1417638"/>
            <a:ext cx="5587159" cy="493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72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14</a:t>
            </a:fld>
            <a:endParaRPr lang="de-DE" dirty="0"/>
          </a:p>
        </p:txBody>
      </p:sp>
      <p:pic>
        <p:nvPicPr>
          <p:cNvPr id="7" name="Bild 6" descr="Macintosh HD:Users:x:Desktop:Bildschirmfoto 2017-03-05 um 11.40.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72302"/>
            <a:ext cx="8229600" cy="2907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07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15</a:t>
            </a:fld>
            <a:endParaRPr lang="de-DE" dirty="0"/>
          </a:p>
        </p:txBody>
      </p:sp>
      <p:pic>
        <p:nvPicPr>
          <p:cNvPr id="7" name="Bild 6" descr="Macintosh HD:Users:x:Desktop:Bildschirmfoto 2017-03-05 um 11.40.2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17537"/>
            <a:ext cx="5772363" cy="3749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42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16</a:t>
            </a:fld>
            <a:endParaRPr lang="de-DE" dirty="0"/>
          </a:p>
        </p:txBody>
      </p:sp>
      <p:pic>
        <p:nvPicPr>
          <p:cNvPr id="7" name="Bild 6" descr="Macintosh HD:Users:x:Desktop:Bildschirmfoto 2017-03-05 um 11.40.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68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Wenn man Schweißdraht mit 4mm Durchmesser nimmt, kann man als Verbindungsstück auch vorgefertigte Distanzhülsen nehmen, die 4 mm Innendurchmesser haben.</a:t>
            </a:r>
          </a:p>
          <a:p>
            <a:r>
              <a:rPr lang="de-DE" sz="2400" dirty="0"/>
              <a:t>Weitere Alternativlösungen für diese Verbindung zwischen Achse und Spitzenlagerung, die ohne Bohren auskommen,  sind:</a:t>
            </a:r>
          </a:p>
          <a:p>
            <a:r>
              <a:rPr lang="de-DE" sz="2400" dirty="0" smtClean="0"/>
              <a:t>1) Pinnnadel</a:t>
            </a:r>
            <a:r>
              <a:rPr lang="de-DE" sz="2400" dirty="0"/>
              <a:t>: Kopf etwas abfeilen,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damit </a:t>
            </a:r>
            <a:r>
              <a:rPr lang="de-DE" sz="2400" dirty="0"/>
              <a:t>er in eine Lüsterklemme passt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>Mit </a:t>
            </a:r>
            <a:r>
              <a:rPr lang="de-DE" sz="2400" dirty="0"/>
              <a:t>einer Lüsterklemme die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Pinnnadel </a:t>
            </a:r>
            <a:r>
              <a:rPr lang="de-DE" sz="2400" dirty="0"/>
              <a:t>mit der Achse verbinden</a:t>
            </a:r>
            <a:r>
              <a:rPr lang="de-DE" sz="2400" dirty="0" smtClean="0"/>
              <a:t>.</a:t>
            </a:r>
          </a:p>
        </p:txBody>
      </p:sp>
      <p:pic>
        <p:nvPicPr>
          <p:cNvPr id="4" name="Bild 3" descr="Bildschirmfoto 2017-04-04 um 22.1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05" y="3706827"/>
            <a:ext cx="3454531" cy="25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5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1) Pinnnadel: Kopf etwas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abfeilen</a:t>
            </a:r>
            <a:r>
              <a:rPr lang="de-DE" dirty="0"/>
              <a:t>, </a:t>
            </a:r>
            <a:r>
              <a:rPr lang="de-DE" dirty="0" smtClean="0"/>
              <a:t>damit </a:t>
            </a:r>
            <a:r>
              <a:rPr lang="de-DE" dirty="0"/>
              <a:t>er in eine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Lüsterklemme passt. Mit </a:t>
            </a:r>
            <a:br>
              <a:rPr lang="de-DE" dirty="0" smtClean="0"/>
            </a:br>
            <a:r>
              <a:rPr lang="de-DE" dirty="0" smtClean="0"/>
              <a:t>einer </a:t>
            </a:r>
            <a:r>
              <a:rPr lang="de-DE" dirty="0"/>
              <a:t>Lüsterklemme die </a:t>
            </a:r>
            <a:br>
              <a:rPr lang="de-DE" dirty="0"/>
            </a:br>
            <a:r>
              <a:rPr lang="de-DE" dirty="0"/>
              <a:t>Pinnnadel mit der Achse verbinden.</a:t>
            </a:r>
          </a:p>
          <a:p>
            <a:r>
              <a:rPr lang="de-DE" dirty="0" smtClean="0"/>
              <a:t>2) Mit </a:t>
            </a:r>
            <a:r>
              <a:rPr lang="de-DE" dirty="0"/>
              <a:t>einem Silikonschlauchstück die Kugelschreiberspitze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dirty="0"/>
              <a:t>der Achse verbinden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Bild 3" descr="Bildschirmfoto 2017-04-04 um 22.1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05" y="1137195"/>
            <a:ext cx="3454531" cy="2538872"/>
          </a:xfrm>
          <a:prstGeom prst="rect">
            <a:avLst/>
          </a:prstGeom>
        </p:spPr>
      </p:pic>
      <p:pic>
        <p:nvPicPr>
          <p:cNvPr id="5" name="Bild 4" descr="Bildschirmfoto 2017-04-04 um 22.14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62" y="4728202"/>
            <a:ext cx="1947786" cy="17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19</a:t>
            </a:fld>
            <a:endParaRPr lang="de-DE" dirty="0"/>
          </a:p>
        </p:txBody>
      </p:sp>
      <p:pic>
        <p:nvPicPr>
          <p:cNvPr id="7" name="Bild 6" descr="Macintosh HD:Users:x:Desktop:Bildschirmfoto 2017-03-05 um 11.40.5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79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Übersicht: Energie effizient nutzen</a:t>
            </a:r>
          </a:p>
          <a:p>
            <a:r>
              <a:rPr lang="de-DE" dirty="0" smtClean="0"/>
              <a:t>Bezug zum Bildungsplan: </a:t>
            </a:r>
            <a:r>
              <a:rPr lang="de-DE" dirty="0" err="1" smtClean="0"/>
              <a:t>pbK</a:t>
            </a:r>
            <a:endParaRPr lang="de-DE" dirty="0" smtClean="0"/>
          </a:p>
          <a:p>
            <a:r>
              <a:rPr lang="de-DE" dirty="0"/>
              <a:t>Bezug zum Bildungsplan: </a:t>
            </a:r>
            <a:r>
              <a:rPr lang="de-DE" dirty="0" err="1"/>
              <a:t>i</a:t>
            </a:r>
            <a:r>
              <a:rPr lang="de-DE" dirty="0" err="1" smtClean="0"/>
              <a:t>bK</a:t>
            </a:r>
            <a:endParaRPr lang="de-DE" dirty="0"/>
          </a:p>
          <a:p>
            <a:r>
              <a:rPr lang="de-DE" dirty="0" smtClean="0"/>
              <a:t>Warum Weihnachtspyramide?</a:t>
            </a:r>
          </a:p>
          <a:p>
            <a:r>
              <a:rPr lang="de-DE" dirty="0" smtClean="0"/>
              <a:t>Bauanleitung</a:t>
            </a:r>
          </a:p>
          <a:p>
            <a:r>
              <a:rPr lang="de-DE"/>
              <a:t>Übersicht über Materialien</a:t>
            </a:r>
            <a:endParaRPr lang="de-DE" dirty="0" smtClean="0"/>
          </a:p>
          <a:p>
            <a:r>
              <a:rPr lang="de-DE" dirty="0" smtClean="0"/>
              <a:t>Untersuchungen: Energie effizient nutzen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47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20</a:t>
            </a:fld>
            <a:endParaRPr lang="de-DE" dirty="0"/>
          </a:p>
        </p:txBody>
      </p:sp>
      <p:pic>
        <p:nvPicPr>
          <p:cNvPr id="7" name="Bild 6" descr="Macintosh HD:Users:x:Desktop:Bildschirmfoto 2017-03-05 um 11.41.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280" y="1254812"/>
            <a:ext cx="7223911" cy="526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41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zur Illustration der Bauteile: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21</a:t>
            </a:fld>
            <a:endParaRPr lang="de-DE" dirty="0"/>
          </a:p>
        </p:txBody>
      </p:sp>
      <p:pic>
        <p:nvPicPr>
          <p:cNvPr id="7" name="Bild 6" descr="Macintosh HD:Users:x:Dropbox:Kamera-Uploads:2017-01-27 21.51.41.jpg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068984" y="1769022"/>
            <a:ext cx="4525961" cy="4188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791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über Materialien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u="sng" dirty="0">
                <a:hlinkClick r:id="rId2" action="ppaction://hlinkfile"/>
              </a:rPr>
              <a:t>48_Waermekraftmaschine</a:t>
            </a:r>
            <a:endParaRPr lang="de-DE" dirty="0"/>
          </a:p>
          <a:p>
            <a:r>
              <a:rPr lang="de-DE" u="sng" dirty="0">
                <a:hlinkClick r:id="rId3" action="ppaction://hlinkfile"/>
              </a:rPr>
              <a:t>4801_Hinweise_Waermekraftmaschine.docx</a:t>
            </a:r>
            <a:endParaRPr lang="de-DE" dirty="0"/>
          </a:p>
          <a:p>
            <a:r>
              <a:rPr lang="de-DE" u="sng" dirty="0">
                <a:hlinkClick r:id="rId4" action="ppaction://hlinkfile"/>
              </a:rPr>
              <a:t>4802_Bauanleitung_Weihnachtspyramide.docx</a:t>
            </a:r>
            <a:endParaRPr lang="de-DE" dirty="0"/>
          </a:p>
          <a:p>
            <a:r>
              <a:rPr lang="de-DE" u="sng" dirty="0">
                <a:hlinkClick r:id="rId5" action="ppaction://hlinkfile"/>
              </a:rPr>
              <a:t>4803_MateriallisteWeihnachtspyramide.docx</a:t>
            </a:r>
            <a:endParaRPr lang="de-DE" dirty="0"/>
          </a:p>
          <a:p>
            <a:r>
              <a:rPr lang="de-DE" u="sng" dirty="0">
                <a:hlinkClick r:id="rId6" action="ppaction://hlinkfile"/>
              </a:rPr>
              <a:t>4804_Bau_Waermekraftmaschine.docx</a:t>
            </a:r>
            <a:endParaRPr lang="de-DE" dirty="0"/>
          </a:p>
          <a:p>
            <a:r>
              <a:rPr lang="de-DE" u="sng" dirty="0">
                <a:hlinkClick r:id="rId7" action="ppaction://hlinkfile"/>
              </a:rPr>
              <a:t>4805_Energieuebertragungskette.docx</a:t>
            </a:r>
            <a:endParaRPr lang="de-DE" dirty="0"/>
          </a:p>
          <a:p>
            <a:r>
              <a:rPr lang="de-DE" u="sng" dirty="0">
                <a:hlinkClick r:id="rId8" action="ppaction://hlinkfile"/>
              </a:rPr>
              <a:t>4806_E-Fluss_gross.docx</a:t>
            </a:r>
            <a:endParaRPr lang="de-DE" dirty="0"/>
          </a:p>
          <a:p>
            <a:r>
              <a:rPr lang="de-DE" u="sng" dirty="0">
                <a:hlinkClick r:id="rId9" action="ppaction://hlinkfile"/>
              </a:rPr>
              <a:t>4807_Energieeffizienz.docx</a:t>
            </a:r>
            <a:endParaRPr lang="de-DE" dirty="0"/>
          </a:p>
          <a:p>
            <a:r>
              <a:rPr lang="de-DE" u="sng" dirty="0">
                <a:hlinkClick r:id="rId10" action="ppaction://hlinkfile"/>
              </a:rPr>
              <a:t>4808_Energieeffizienz_Protokollentwurf.docx</a:t>
            </a:r>
            <a:endParaRPr lang="de-DE" dirty="0"/>
          </a:p>
          <a:p>
            <a:r>
              <a:rPr lang="de-DE" u="sng" dirty="0">
                <a:hlinkClick r:id="rId11" action="ppaction://hlinkfile"/>
              </a:rPr>
              <a:t>4809_Energieeffizienz_Protokoll_Lösung.docx</a:t>
            </a:r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b="1" u="sng" dirty="0" smtClean="0">
                <a:hlinkClick r:id="rId12" action="ppaction://hlinkfile"/>
              </a:rPr>
              <a:t>4810_Videos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55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Experimente / Auswertungen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Energieübertragungsketten</a:t>
            </a:r>
          </a:p>
          <a:p>
            <a:r>
              <a:rPr lang="de-DE" dirty="0" smtClean="0"/>
              <a:t>Untersuchungen: Energie effizient nutzen</a:t>
            </a:r>
          </a:p>
          <a:p>
            <a:r>
              <a:rPr lang="de-DE" dirty="0" smtClean="0"/>
              <a:t>Eventuell Auswertung von Videos</a:t>
            </a:r>
          </a:p>
          <a:p>
            <a:r>
              <a:rPr lang="de-DE" dirty="0" smtClean="0"/>
              <a:t>Mit Weihnachtspyramide experimentieren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10 min vor Ende: Plenum. Bis dahin Zeit zum Sichten und Ausprobieren!</a:t>
            </a:r>
            <a:r>
              <a:rPr lang="de-DE" dirty="0"/>
              <a:t> </a:t>
            </a:r>
            <a:r>
              <a:rPr lang="de-DE" dirty="0" smtClean="0"/>
              <a:t>Viel Freude dabei!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48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Fragen?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									Danke </a:t>
            </a:r>
            <a:r>
              <a:rPr lang="de-DE" dirty="0" smtClean="0">
                <a:sym typeface="Wingdings"/>
              </a:rPr>
              <a:t>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34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004701" y="2992921"/>
            <a:ext cx="1671755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3014408" y="2989512"/>
            <a:ext cx="1044847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4067468" y="2989512"/>
            <a:ext cx="828000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4903346" y="2989512"/>
            <a:ext cx="828000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741437" y="2989512"/>
            <a:ext cx="1253817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256012" y="2989512"/>
            <a:ext cx="626908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882920" y="2989512"/>
            <a:ext cx="459733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1342653" y="2989512"/>
            <a:ext cx="1671755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Gleichschenkliges Dreieck 14"/>
          <p:cNvSpPr/>
          <p:nvPr/>
        </p:nvSpPr>
        <p:spPr>
          <a:xfrm rot="5400000">
            <a:off x="8675202" y="3054418"/>
            <a:ext cx="360000" cy="2520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/>
          <p:cNvSpPr txBox="1"/>
          <p:nvPr/>
        </p:nvSpPr>
        <p:spPr>
          <a:xfrm>
            <a:off x="1594144" y="5368410"/>
            <a:ext cx="58288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200" dirty="0" smtClean="0"/>
              <a:t>Modul</a:t>
            </a:r>
            <a:r>
              <a:rPr lang="de-CH" sz="3200" b="1" dirty="0" smtClean="0"/>
              <a:t> «Energie effizient nutzen»</a:t>
            </a:r>
          </a:p>
          <a:p>
            <a:pPr algn="ctr"/>
            <a:r>
              <a:rPr lang="de-CH" sz="2000" dirty="0" smtClean="0"/>
              <a:t>- Variante 1 -</a:t>
            </a:r>
            <a:endParaRPr lang="de-CH" sz="2000" dirty="0"/>
          </a:p>
        </p:txBody>
      </p:sp>
      <p:sp>
        <p:nvSpPr>
          <p:cNvPr id="17" name="Legende mit Linie 2 (Rahmen und Markierungsleiste) 16"/>
          <p:cNvSpPr/>
          <p:nvPr/>
        </p:nvSpPr>
        <p:spPr>
          <a:xfrm>
            <a:off x="600097" y="1837384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9610"/>
              <a:gd name="adj6" fmla="val -173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41xx</a:t>
            </a:r>
          </a:p>
          <a:p>
            <a:r>
              <a:rPr lang="de-CH" sz="1600" dirty="0" smtClean="0"/>
              <a:t>Was ist Energie?</a:t>
            </a:r>
            <a:endParaRPr lang="de-CH" sz="1600" dirty="0"/>
          </a:p>
        </p:txBody>
      </p:sp>
      <p:sp>
        <p:nvSpPr>
          <p:cNvPr id="18" name="Legende mit Linie 2 (Rahmen und Markierungsleiste) 17"/>
          <p:cNvSpPr/>
          <p:nvPr/>
        </p:nvSpPr>
        <p:spPr>
          <a:xfrm>
            <a:off x="1187624" y="3637584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8634"/>
              <a:gd name="adj6" fmla="val -158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42xx</a:t>
            </a:r>
          </a:p>
          <a:p>
            <a:r>
              <a:rPr lang="de-CH" sz="1600" dirty="0" smtClean="0"/>
              <a:t>Nutzpflanzen</a:t>
            </a:r>
            <a:endParaRPr lang="de-CH" sz="1600" dirty="0"/>
          </a:p>
        </p:txBody>
      </p:sp>
      <p:sp>
        <p:nvSpPr>
          <p:cNvPr id="19" name="Legende mit Linie 2 (Rahmen und Markierungsleiste) 18"/>
          <p:cNvSpPr/>
          <p:nvPr/>
        </p:nvSpPr>
        <p:spPr>
          <a:xfrm>
            <a:off x="2537118" y="1549352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923"/>
              <a:gd name="adj6" fmla="val -17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43xx</a:t>
            </a:r>
          </a:p>
          <a:p>
            <a:r>
              <a:rPr lang="de-CH" sz="1600" dirty="0" smtClean="0"/>
              <a:t>Energie und Verbrennung</a:t>
            </a:r>
            <a:endParaRPr lang="de-CH" sz="1600" dirty="0"/>
          </a:p>
        </p:txBody>
      </p:sp>
      <p:sp>
        <p:nvSpPr>
          <p:cNvPr id="20" name="Legende mit Linie 2 (Rahmen und Markierungsleiste) 19"/>
          <p:cNvSpPr/>
          <p:nvPr/>
        </p:nvSpPr>
        <p:spPr>
          <a:xfrm>
            <a:off x="3382451" y="3853608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8674"/>
              <a:gd name="adj6" fmla="val -173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44xx</a:t>
            </a:r>
          </a:p>
          <a:p>
            <a:r>
              <a:rPr lang="de-CH" sz="1600" dirty="0" smtClean="0"/>
              <a:t>Thermischer Energietransport</a:t>
            </a:r>
            <a:endParaRPr lang="de-CH" sz="1600" dirty="0"/>
          </a:p>
        </p:txBody>
      </p:sp>
      <p:sp>
        <p:nvSpPr>
          <p:cNvPr id="21" name="Legende mit Linie 2 (Rahmen und Markierungsleiste) 20"/>
          <p:cNvSpPr/>
          <p:nvPr/>
        </p:nvSpPr>
        <p:spPr>
          <a:xfrm>
            <a:off x="4474803" y="1765376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0158"/>
              <a:gd name="adj6" fmla="val -165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45xx</a:t>
            </a:r>
          </a:p>
          <a:p>
            <a:r>
              <a:rPr lang="de-CH" sz="1600" dirty="0" smtClean="0"/>
              <a:t>Tiere im Winter</a:t>
            </a:r>
            <a:endParaRPr lang="de-CH" sz="1600" dirty="0"/>
          </a:p>
        </p:txBody>
      </p:sp>
      <p:sp>
        <p:nvSpPr>
          <p:cNvPr id="22" name="Legende mit Linie 2 (Rahmen und Markierungsleiste) 21"/>
          <p:cNvSpPr/>
          <p:nvPr/>
        </p:nvSpPr>
        <p:spPr>
          <a:xfrm>
            <a:off x="5317346" y="3632439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361"/>
              <a:gd name="adj6" fmla="val -159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46xx</a:t>
            </a:r>
          </a:p>
          <a:p>
            <a:r>
              <a:rPr lang="de-CH" sz="1600" dirty="0" smtClean="0"/>
              <a:t>Sorgsamer Umgang mit Energie</a:t>
            </a:r>
            <a:endParaRPr lang="de-CH" sz="1600" dirty="0"/>
          </a:p>
        </p:txBody>
      </p:sp>
      <p:sp>
        <p:nvSpPr>
          <p:cNvPr id="23" name="Legende mit Linie 2 (Rahmen und Markierungsleiste) 22"/>
          <p:cNvSpPr/>
          <p:nvPr/>
        </p:nvSpPr>
        <p:spPr>
          <a:xfrm>
            <a:off x="6619317" y="1621360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1760"/>
              <a:gd name="adj6" fmla="val -172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47xx</a:t>
            </a:r>
          </a:p>
          <a:p>
            <a:r>
              <a:rPr lang="de-CH" sz="1600" dirty="0" smtClean="0"/>
              <a:t>Fortbewegung</a:t>
            </a:r>
          </a:p>
          <a:p>
            <a:r>
              <a:rPr lang="de-CH" sz="1600" dirty="0" smtClean="0"/>
              <a:t>Bsp. Vögel</a:t>
            </a:r>
            <a:endParaRPr lang="de-CH" sz="1600" dirty="0"/>
          </a:p>
        </p:txBody>
      </p:sp>
      <p:sp>
        <p:nvSpPr>
          <p:cNvPr id="24" name="Legende mit Linie 2 (Rahmen und Markierungsleiste) 23"/>
          <p:cNvSpPr/>
          <p:nvPr/>
        </p:nvSpPr>
        <p:spPr>
          <a:xfrm>
            <a:off x="7381730" y="3709592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744"/>
              <a:gd name="adj6" fmla="val -173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48xx</a:t>
            </a:r>
          </a:p>
          <a:p>
            <a:r>
              <a:rPr lang="de-CH" sz="1600" dirty="0" smtClean="0"/>
              <a:t>Wärmekraft-maschine</a:t>
            </a:r>
            <a:endParaRPr lang="de-CH" sz="1600" dirty="0"/>
          </a:p>
        </p:txBody>
      </p:sp>
      <p:sp>
        <p:nvSpPr>
          <p:cNvPr id="25" name="Rechteck 24"/>
          <p:cNvSpPr/>
          <p:nvPr/>
        </p:nvSpPr>
        <p:spPr>
          <a:xfrm>
            <a:off x="256012" y="2989512"/>
            <a:ext cx="2758396" cy="3709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4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523" y="274638"/>
            <a:ext cx="8229600" cy="1143000"/>
          </a:xfrm>
        </p:spPr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4</a:t>
            </a:fld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3014408" y="3107656"/>
            <a:ext cx="1044847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hteck 26"/>
          <p:cNvSpPr/>
          <p:nvPr/>
        </p:nvSpPr>
        <p:spPr>
          <a:xfrm>
            <a:off x="256012" y="3107656"/>
            <a:ext cx="626908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/>
          <p:cNvSpPr/>
          <p:nvPr/>
        </p:nvSpPr>
        <p:spPr>
          <a:xfrm>
            <a:off x="882920" y="3107656"/>
            <a:ext cx="459733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hteck 28"/>
          <p:cNvSpPr/>
          <p:nvPr/>
        </p:nvSpPr>
        <p:spPr>
          <a:xfrm>
            <a:off x="1342653" y="3107656"/>
            <a:ext cx="1671755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Gleichschenkliges Dreieck 29"/>
          <p:cNvSpPr/>
          <p:nvPr/>
        </p:nvSpPr>
        <p:spPr>
          <a:xfrm rot="5400000">
            <a:off x="8675202" y="3172562"/>
            <a:ext cx="360000" cy="2520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/>
          <p:cNvSpPr txBox="1"/>
          <p:nvPr/>
        </p:nvSpPr>
        <p:spPr>
          <a:xfrm>
            <a:off x="1594144" y="5368410"/>
            <a:ext cx="582883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200" dirty="0" smtClean="0"/>
              <a:t>Modul</a:t>
            </a:r>
            <a:r>
              <a:rPr lang="de-CH" sz="3200" b="1" dirty="0" smtClean="0"/>
              <a:t> «Energie effizient nutzen»</a:t>
            </a:r>
          </a:p>
          <a:p>
            <a:pPr algn="ctr"/>
            <a:r>
              <a:rPr lang="de-CH" sz="2000" dirty="0" smtClean="0"/>
              <a:t>- Variante 2 -</a:t>
            </a:r>
            <a:endParaRPr lang="de-CH" sz="2000" dirty="0"/>
          </a:p>
        </p:txBody>
      </p:sp>
      <p:sp>
        <p:nvSpPr>
          <p:cNvPr id="32" name="Legende mit Linie 2 (Rahmen und Markierungsleiste) 31"/>
          <p:cNvSpPr/>
          <p:nvPr/>
        </p:nvSpPr>
        <p:spPr>
          <a:xfrm>
            <a:off x="600097" y="1955528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9610"/>
              <a:gd name="adj6" fmla="val -173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41xx</a:t>
            </a:r>
          </a:p>
          <a:p>
            <a:r>
              <a:rPr lang="de-CH" sz="1600" dirty="0" smtClean="0"/>
              <a:t>Was ist Energie?</a:t>
            </a:r>
            <a:endParaRPr lang="de-CH" sz="1600" dirty="0"/>
          </a:p>
        </p:txBody>
      </p:sp>
      <p:sp>
        <p:nvSpPr>
          <p:cNvPr id="33" name="Legende mit Linie 2 (Rahmen und Markierungsleiste) 32"/>
          <p:cNvSpPr/>
          <p:nvPr/>
        </p:nvSpPr>
        <p:spPr>
          <a:xfrm>
            <a:off x="1187624" y="3755728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8634"/>
              <a:gd name="adj6" fmla="val -158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42xx</a:t>
            </a:r>
          </a:p>
          <a:p>
            <a:r>
              <a:rPr lang="de-CH" sz="1600" dirty="0" smtClean="0"/>
              <a:t>Nutzpflanzen</a:t>
            </a:r>
            <a:endParaRPr lang="de-CH" sz="1600" dirty="0"/>
          </a:p>
        </p:txBody>
      </p:sp>
      <p:sp>
        <p:nvSpPr>
          <p:cNvPr id="34" name="Legende mit Linie 2 (Rahmen und Markierungsleiste) 33"/>
          <p:cNvSpPr/>
          <p:nvPr/>
        </p:nvSpPr>
        <p:spPr>
          <a:xfrm>
            <a:off x="2537118" y="1667496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923"/>
              <a:gd name="adj6" fmla="val -17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43xx</a:t>
            </a:r>
          </a:p>
          <a:p>
            <a:r>
              <a:rPr lang="de-CH" sz="1600" dirty="0" smtClean="0"/>
              <a:t>Energie und Verbrennung</a:t>
            </a:r>
            <a:endParaRPr lang="de-CH" sz="1600" dirty="0"/>
          </a:p>
        </p:txBody>
      </p:sp>
      <p:sp>
        <p:nvSpPr>
          <p:cNvPr id="35" name="Legende mit Linie 2 (Rahmen und Markierungsleiste) 34"/>
          <p:cNvSpPr/>
          <p:nvPr/>
        </p:nvSpPr>
        <p:spPr>
          <a:xfrm>
            <a:off x="3382451" y="3971752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8674"/>
              <a:gd name="adj6" fmla="val -173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44xx</a:t>
            </a:r>
          </a:p>
          <a:p>
            <a:r>
              <a:rPr lang="de-CH" sz="1600" dirty="0" smtClean="0"/>
              <a:t>Thermischer Energietransport</a:t>
            </a:r>
            <a:endParaRPr lang="de-CH" sz="1600" dirty="0"/>
          </a:p>
        </p:txBody>
      </p:sp>
      <p:sp>
        <p:nvSpPr>
          <p:cNvPr id="36" name="Rechteck 35"/>
          <p:cNvSpPr/>
          <p:nvPr/>
        </p:nvSpPr>
        <p:spPr>
          <a:xfrm>
            <a:off x="7003761" y="3112801"/>
            <a:ext cx="828000" cy="3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hteck 36"/>
          <p:cNvSpPr/>
          <p:nvPr/>
        </p:nvSpPr>
        <p:spPr>
          <a:xfrm>
            <a:off x="7839639" y="3112801"/>
            <a:ext cx="828000" cy="36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Legende mit Linie 2 (Rahmen und Markierungsleiste) 37"/>
          <p:cNvSpPr/>
          <p:nvPr/>
        </p:nvSpPr>
        <p:spPr>
          <a:xfrm>
            <a:off x="7411096" y="1888665"/>
            <a:ext cx="1584000" cy="100811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0158"/>
              <a:gd name="adj6" fmla="val -165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45xx</a:t>
            </a:r>
          </a:p>
          <a:p>
            <a:r>
              <a:rPr lang="de-CH" sz="1600" dirty="0" smtClean="0"/>
              <a:t>Tiere im Winter</a:t>
            </a:r>
            <a:endParaRPr lang="de-CH" sz="1600" dirty="0"/>
          </a:p>
        </p:txBody>
      </p:sp>
      <p:sp>
        <p:nvSpPr>
          <p:cNvPr id="39" name="Legende mit Linie 2 (Rahmen und Markierungsleiste) 38"/>
          <p:cNvSpPr/>
          <p:nvPr/>
        </p:nvSpPr>
        <p:spPr>
          <a:xfrm>
            <a:off x="6804248" y="4979864"/>
            <a:ext cx="1584000" cy="1008112"/>
          </a:xfrm>
          <a:prstGeom prst="accentBorderCallout2">
            <a:avLst>
              <a:gd name="adj1" fmla="val 22529"/>
              <a:gd name="adj2" fmla="val 105318"/>
              <a:gd name="adj3" fmla="val 21585"/>
              <a:gd name="adj4" fmla="val 112618"/>
              <a:gd name="adj5" fmla="val -157687"/>
              <a:gd name="adj6" fmla="val 1103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600" dirty="0" smtClean="0"/>
              <a:t>46xx</a:t>
            </a:r>
          </a:p>
          <a:p>
            <a:r>
              <a:rPr lang="de-CH" sz="1600" dirty="0" smtClean="0"/>
              <a:t>Sorgsamer Umgang mit Energie</a:t>
            </a:r>
            <a:endParaRPr lang="de-CH" sz="1600" dirty="0"/>
          </a:p>
        </p:txBody>
      </p:sp>
      <p:grpSp>
        <p:nvGrpSpPr>
          <p:cNvPr id="40" name="Gruppieren 2"/>
          <p:cNvGrpSpPr/>
          <p:nvPr/>
        </p:nvGrpSpPr>
        <p:grpSpPr>
          <a:xfrm>
            <a:off x="4068420" y="1739484"/>
            <a:ext cx="3224293" cy="3096344"/>
            <a:chOff x="5741437" y="1340768"/>
            <a:chExt cx="3224293" cy="3096344"/>
          </a:xfrm>
        </p:grpSpPr>
        <p:sp>
          <p:nvSpPr>
            <p:cNvPr id="41" name="Rechteck 40"/>
            <p:cNvSpPr/>
            <p:nvPr/>
          </p:nvSpPr>
          <p:spPr>
            <a:xfrm>
              <a:off x="7005445" y="2708920"/>
              <a:ext cx="1671755" cy="36000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5741437" y="2708920"/>
              <a:ext cx="1253817" cy="36000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3" name="Legende mit Linie 2 (Rahmen und Markierungsleiste) 42"/>
            <p:cNvSpPr/>
            <p:nvPr/>
          </p:nvSpPr>
          <p:spPr>
            <a:xfrm>
              <a:off x="6619317" y="1340768"/>
              <a:ext cx="1584000" cy="1008112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51760"/>
                <a:gd name="adj6" fmla="val -17249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1600" dirty="0" smtClean="0"/>
                <a:t>47xx</a:t>
              </a:r>
            </a:p>
            <a:p>
              <a:r>
                <a:rPr lang="de-CH" sz="1600" dirty="0" smtClean="0"/>
                <a:t>Fortbewegung</a:t>
              </a:r>
            </a:p>
            <a:p>
              <a:r>
                <a:rPr lang="de-CH" sz="1600" dirty="0" smtClean="0"/>
                <a:t>Bsp. Vögel</a:t>
              </a:r>
              <a:endParaRPr lang="de-CH" sz="1600" dirty="0"/>
            </a:p>
          </p:txBody>
        </p:sp>
        <p:sp>
          <p:nvSpPr>
            <p:cNvPr id="44" name="Legende mit Linie 2 (Rahmen und Markierungsleiste) 43"/>
            <p:cNvSpPr/>
            <p:nvPr/>
          </p:nvSpPr>
          <p:spPr>
            <a:xfrm>
              <a:off x="7381730" y="3429000"/>
              <a:ext cx="1584000" cy="1008112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50744"/>
                <a:gd name="adj6" fmla="val -17314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1600" dirty="0" smtClean="0"/>
                <a:t>48xx</a:t>
              </a:r>
            </a:p>
            <a:p>
              <a:r>
                <a:rPr lang="de-CH" sz="1600" dirty="0" smtClean="0"/>
                <a:t>Wärmekraft-maschine</a:t>
              </a:r>
              <a:endParaRPr lang="de-CH" sz="1600" dirty="0"/>
            </a:p>
          </p:txBody>
        </p:sp>
      </p:grpSp>
      <p:sp>
        <p:nvSpPr>
          <p:cNvPr id="45" name="Rechteck 44"/>
          <p:cNvSpPr/>
          <p:nvPr/>
        </p:nvSpPr>
        <p:spPr>
          <a:xfrm>
            <a:off x="256012" y="3107656"/>
            <a:ext cx="2758396" cy="3709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Rechteck 45"/>
          <p:cNvSpPr/>
          <p:nvPr/>
        </p:nvSpPr>
        <p:spPr>
          <a:xfrm>
            <a:off x="4068419" y="3107656"/>
            <a:ext cx="2935764" cy="37090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Rechteck 46"/>
          <p:cNvSpPr/>
          <p:nvPr/>
        </p:nvSpPr>
        <p:spPr>
          <a:xfrm>
            <a:off x="7004183" y="3118562"/>
            <a:ext cx="1691879" cy="3709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Nach unten gekrümmter Pfeil 47"/>
          <p:cNvSpPr/>
          <p:nvPr/>
        </p:nvSpPr>
        <p:spPr>
          <a:xfrm>
            <a:off x="6424529" y="2963640"/>
            <a:ext cx="1368152" cy="3600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9" name="Nach unten gekrümmter Pfeil 48"/>
          <p:cNvSpPr/>
          <p:nvPr/>
        </p:nvSpPr>
        <p:spPr>
          <a:xfrm rot="10800000">
            <a:off x="6014795" y="3287616"/>
            <a:ext cx="1368152" cy="36004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0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 smtClean="0"/>
              <a:t>Bezug </a:t>
            </a:r>
            <a:r>
              <a:rPr lang="de-DE" dirty="0"/>
              <a:t>zum Bildungsplan: </a:t>
            </a:r>
            <a:r>
              <a:rPr lang="de-DE" dirty="0" err="1" smtClean="0"/>
              <a:t>pbK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u="sng" dirty="0" smtClean="0"/>
              <a:t>2.1 Erkenntnisgewinnung:</a:t>
            </a:r>
            <a:br>
              <a:rPr lang="de-DE" u="sng" dirty="0" smtClean="0"/>
            </a:br>
            <a:r>
              <a:rPr lang="de-DE" dirty="0"/>
              <a:t> 5. zu naturwissenschaftlichen Phänomenen und technischen Sachverhalten Fragen formulieren</a:t>
            </a:r>
            <a:r>
              <a:rPr lang="de-DE" dirty="0" smtClean="0"/>
              <a:t>, Vermutungen </a:t>
            </a:r>
            <a:r>
              <a:rPr lang="de-DE" dirty="0"/>
              <a:t>aufstellen und experimentell ü</a:t>
            </a:r>
            <a:r>
              <a:rPr lang="de-DE" dirty="0" smtClean="0"/>
              <a:t>berprüfen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6</a:t>
            </a:r>
            <a:r>
              <a:rPr lang="de-DE" dirty="0"/>
              <a:t>. Experimente unter Anleitung planen, </a:t>
            </a:r>
            <a:r>
              <a:rPr lang="de-DE" dirty="0" smtClean="0"/>
              <a:t>durchführen</a:t>
            </a:r>
            <a:r>
              <a:rPr lang="de-DE" dirty="0"/>
              <a:t>, </a:t>
            </a:r>
            <a:r>
              <a:rPr lang="de-DE" dirty="0" smtClean="0"/>
              <a:t>auswerten</a:t>
            </a:r>
            <a:br>
              <a:rPr lang="de-DE" dirty="0" smtClean="0"/>
            </a:br>
            <a:endParaRPr lang="de-DE" sz="1300" dirty="0" smtClean="0"/>
          </a:p>
          <a:p>
            <a:r>
              <a:rPr lang="de-DE" u="sng" dirty="0" smtClean="0"/>
              <a:t>2.2 Kommunikation</a:t>
            </a:r>
            <a:br>
              <a:rPr lang="de-DE" u="sng" dirty="0" smtClean="0"/>
            </a:br>
            <a:r>
              <a:rPr lang="de-DE" dirty="0" smtClean="0"/>
              <a:t> </a:t>
            </a:r>
            <a:r>
              <a:rPr lang="de-DE" dirty="0"/>
              <a:t>1. beim naturwissenschaftlichen und technischen Arbeiten im Team Verantwortung </a:t>
            </a:r>
            <a:r>
              <a:rPr lang="de-DE" dirty="0" smtClean="0"/>
              <a:t>für Arbeitsprozesse </a:t>
            </a:r>
            <a:r>
              <a:rPr lang="de-DE" dirty="0"/>
              <a:t>ü</a:t>
            </a:r>
            <a:r>
              <a:rPr lang="de-DE" dirty="0" smtClean="0"/>
              <a:t>bernehmen</a:t>
            </a:r>
            <a:r>
              <a:rPr lang="de-DE" dirty="0"/>
              <a:t>, ausdauernd zusammenarbeiten und dabei Ziele sowie </a:t>
            </a:r>
            <a:r>
              <a:rPr lang="de-DE" dirty="0" smtClean="0"/>
              <a:t>Aufgaben sachbezogen diskutieren</a:t>
            </a:r>
            <a:br>
              <a:rPr lang="de-DE" dirty="0" smtClean="0"/>
            </a:br>
            <a:r>
              <a:rPr lang="de-DE" dirty="0" smtClean="0"/>
              <a:t>3</a:t>
            </a:r>
            <a:r>
              <a:rPr lang="de-DE" dirty="0"/>
              <a:t>. zur Veranschaulichung von Ergebnissen und Daten geeignete Tabellen und </a:t>
            </a:r>
            <a:r>
              <a:rPr lang="de-DE" dirty="0" smtClean="0"/>
              <a:t>Diagramme anlegen</a:t>
            </a:r>
            <a:br>
              <a:rPr lang="de-DE" dirty="0" smtClean="0"/>
            </a:br>
            <a:endParaRPr lang="de-DE" sz="1300" dirty="0" smtClean="0"/>
          </a:p>
          <a:p>
            <a:r>
              <a:rPr lang="de-DE" u="sng" dirty="0" smtClean="0"/>
              <a:t>2.3 Bewertung</a:t>
            </a:r>
            <a:br>
              <a:rPr lang="de-DE" u="sng" dirty="0" smtClean="0"/>
            </a:br>
            <a:r>
              <a:rPr lang="de-DE" dirty="0"/>
              <a:t> 6. ihr Vorgehen und das Ergebnis nach vorher festgelegten Kriterien bewerten und </a:t>
            </a:r>
            <a:r>
              <a:rPr lang="de-DE" dirty="0" smtClean="0"/>
              <a:t>reflektieren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57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 zum Bildungsplan: </a:t>
            </a:r>
            <a:r>
              <a:rPr lang="de-DE" dirty="0" err="1"/>
              <a:t>pbK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u="sng" dirty="0" smtClean="0"/>
              <a:t>2.4 Herstellung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6</a:t>
            </a:fld>
            <a:endParaRPr lang="de-DE" dirty="0"/>
          </a:p>
        </p:txBody>
      </p:sp>
      <p:pic>
        <p:nvPicPr>
          <p:cNvPr id="7" name="Bild 6" descr="Bildschirmfoto 2017-03-05 um 10.5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9159"/>
            <a:ext cx="9144000" cy="326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0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 zum Bildungsplan: </a:t>
            </a:r>
            <a:r>
              <a:rPr lang="de-DE" dirty="0" err="1" smtClean="0"/>
              <a:t>ibK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u="sng" dirty="0" smtClean="0"/>
              <a:t>3.1.1 Denk-und Arbeitsweisen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(10) zu einer vorher festgelegten Problemstellung ein technisches Produkt (zum Beispiel Lastkahn</a:t>
            </a:r>
            <a:r>
              <a:rPr lang="de-DE" dirty="0" smtClean="0"/>
              <a:t>, Fahrzeug</a:t>
            </a:r>
            <a:r>
              <a:rPr lang="de-DE" dirty="0"/>
              <a:t>) herstellen und die Herstellungsschritte erläutern (Planung, Skizze, Materialliste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(11) ein selbst hergestelltes technisches Produkt bewerten und den </a:t>
            </a:r>
            <a:r>
              <a:rPr lang="de-DE" dirty="0" smtClean="0"/>
              <a:t>Herstellungsprozess beschreiben </a:t>
            </a:r>
            <a:r>
              <a:rPr lang="de-DE" dirty="0"/>
              <a:t>(zum Beispiel Funktionalität, Fertigungsqualität, Ästhetik, Ansätze zur Optimierung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04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 zum Bildungsplan: </a:t>
            </a:r>
            <a:r>
              <a:rPr lang="de-DE" dirty="0" err="1" smtClean="0"/>
              <a:t>ibK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u="sng" dirty="0" smtClean="0"/>
              <a:t>3.1.4 Energie effizient nutzen</a:t>
            </a:r>
            <a:br>
              <a:rPr lang="de-DE" u="sng" dirty="0" smtClean="0"/>
            </a:br>
            <a:r>
              <a:rPr lang="de-DE" u="sng" dirty="0" smtClean="0"/>
              <a:t/>
            </a:r>
            <a:br>
              <a:rPr lang="de-DE" u="sng" dirty="0" smtClean="0"/>
            </a:br>
            <a:r>
              <a:rPr lang="de-DE" dirty="0" smtClean="0"/>
              <a:t> </a:t>
            </a:r>
            <a:r>
              <a:rPr lang="de-DE" dirty="0"/>
              <a:t>(1) </a:t>
            </a:r>
            <a:r>
              <a:rPr lang="de-DE" dirty="0" smtClean="0"/>
              <a:t>Energieübertragungsketten </a:t>
            </a:r>
            <a:r>
              <a:rPr lang="de-DE" dirty="0"/>
              <a:t>in Natur und Technik beschreiben (von der Sonne ü</a:t>
            </a:r>
            <a:r>
              <a:rPr lang="de-DE" dirty="0" smtClean="0"/>
              <a:t>ber Pflanzen bis </a:t>
            </a:r>
            <a:r>
              <a:rPr lang="de-DE" dirty="0"/>
              <a:t>zum Menschen, von fossilen und regenerativen Energieträgern bis zum Haushalt) </a:t>
            </a:r>
            <a:r>
              <a:rPr lang="de-DE" dirty="0" smtClean="0"/>
              <a:t>und </a:t>
            </a:r>
            <a:r>
              <a:rPr lang="de-DE" dirty="0" err="1" smtClean="0"/>
              <a:t>Gründe</a:t>
            </a:r>
            <a:r>
              <a:rPr lang="de-DE" dirty="0" smtClean="0"/>
              <a:t> </a:t>
            </a:r>
            <a:r>
              <a:rPr lang="de-DE" dirty="0" err="1"/>
              <a:t>für</a:t>
            </a:r>
            <a:r>
              <a:rPr lang="de-DE" dirty="0"/>
              <a:t> den sorgsamen Umgang mit Energie </a:t>
            </a:r>
            <a:r>
              <a:rPr lang="de-DE" dirty="0" smtClean="0"/>
              <a:t>erkennen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 (8) thermische Phänomene beobachten und die drei thermischen Energietransportarten </a:t>
            </a:r>
            <a:r>
              <a:rPr lang="de-DE" dirty="0" smtClean="0"/>
              <a:t>untersuchen und beschreiben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14) an einem einfachen Beispiel beschreiben, wie Energie zielgerichtet in einem </a:t>
            </a:r>
            <a:r>
              <a:rPr lang="de-DE" dirty="0" smtClean="0"/>
              <a:t>technischen Prozess </a:t>
            </a:r>
            <a:r>
              <a:rPr lang="de-DE" dirty="0"/>
              <a:t>genutzt werden kann (zum Beispiel Gummibandantrieb, Elektromotor, </a:t>
            </a:r>
            <a:r>
              <a:rPr lang="de-DE" dirty="0" smtClean="0"/>
              <a:t>einfacher Sonnenkollektor</a:t>
            </a:r>
            <a:r>
              <a:rPr lang="de-DE" dirty="0"/>
              <a:t>, einfache </a:t>
            </a:r>
            <a:r>
              <a:rPr lang="de-DE" dirty="0" err="1" smtClean="0"/>
              <a:t>photovoltaische</a:t>
            </a:r>
            <a:r>
              <a:rPr lang="de-DE" dirty="0" smtClean="0"/>
              <a:t> </a:t>
            </a:r>
            <a:r>
              <a:rPr lang="de-DE" dirty="0"/>
              <a:t>Anwendung, Fahrrad, Weihnachtspyramide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30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Warum Weihnachtspyramide </a:t>
            </a:r>
            <a:r>
              <a:rPr lang="de-DE" smtClean="0"/>
              <a:t>/ einfache Wärmekraftmaschine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da daran gut unterschiedliche Einflussfaktoren auf die Drehgeschwindigkeit des Rotors gezeigt und einzeln untersucht werden können</a:t>
            </a:r>
            <a:r>
              <a:rPr lang="de-DE" dirty="0" smtClean="0"/>
              <a:t>:</a:t>
            </a:r>
            <a:br>
              <a:rPr lang="de-DE" dirty="0" smtClean="0"/>
            </a:br>
            <a:endParaRPr lang="de-DE" dirty="0"/>
          </a:p>
          <a:p>
            <a:pPr lvl="0"/>
            <a:r>
              <a:rPr lang="de-DE" dirty="0"/>
              <a:t>Anstellwinkel der Flügel</a:t>
            </a:r>
          </a:p>
          <a:p>
            <a:pPr lvl="0"/>
            <a:r>
              <a:rPr lang="de-DE" dirty="0"/>
              <a:t>Anzahl der Flügel</a:t>
            </a:r>
          </a:p>
          <a:p>
            <a:pPr lvl="0"/>
            <a:r>
              <a:rPr lang="de-DE" dirty="0"/>
              <a:t>Anzahl der Kerzen</a:t>
            </a:r>
          </a:p>
          <a:p>
            <a:pPr lvl="0"/>
            <a:r>
              <a:rPr lang="de-DE" dirty="0"/>
              <a:t>Entfernung der Kerzen vom </a:t>
            </a:r>
            <a:r>
              <a:rPr lang="de-DE" dirty="0" smtClean="0"/>
              <a:t>Rotorblatt</a:t>
            </a:r>
          </a:p>
          <a:p>
            <a:r>
              <a:rPr lang="de-DE" dirty="0" smtClean="0"/>
              <a:t>Kerzenposition</a:t>
            </a:r>
            <a:endParaRPr lang="de-DE" dirty="0" smtClean="0"/>
          </a:p>
          <a:p>
            <a:pPr lvl="0"/>
            <a:r>
              <a:rPr lang="de-DE" dirty="0"/>
              <a:t>u</a:t>
            </a:r>
            <a:r>
              <a:rPr lang="de-DE" dirty="0" smtClean="0"/>
              <a:t>.a.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eine </a:t>
            </a:r>
            <a:r>
              <a:rPr lang="de-DE" dirty="0"/>
              <a:t>solch differenzierte Untersuchung </a:t>
            </a:r>
            <a:r>
              <a:rPr lang="de-DE" dirty="0" smtClean="0"/>
              <a:t>ist bei </a:t>
            </a:r>
            <a:r>
              <a:rPr lang="de-DE" dirty="0"/>
              <a:t>einem selbstgebauten Fahrzeug nicht so leicht </a:t>
            </a:r>
            <a:r>
              <a:rPr lang="de-DE" dirty="0" smtClean="0"/>
              <a:t>umsetzbar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ZPG BNT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Workshop Technik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1FB2-0ADC-4ABA-985B-9259769884C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81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Macintosh PowerPoint</Application>
  <PresentationFormat>Bildschirmpräsentation (4:3)</PresentationFormat>
  <Paragraphs>203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ZPG Biologie, Naturphänomene und Technik</vt:lpstr>
      <vt:lpstr>Workshop Technik</vt:lpstr>
      <vt:lpstr>Workshop Technik</vt:lpstr>
      <vt:lpstr>Workshop Technik</vt:lpstr>
      <vt:lpstr>Bezug zum Bildungsplan: pbK</vt:lpstr>
      <vt:lpstr>Bezug zum Bildungsplan: pbK</vt:lpstr>
      <vt:lpstr>Bezug zum Bildungsplan: ibK</vt:lpstr>
      <vt:lpstr>Bezug zum Bildungsplan: ibK</vt:lpstr>
      <vt:lpstr>Warum Weihnachtspyramide / einfache Wärmekraftmaschine?</vt:lpstr>
      <vt:lpstr>Wärmekraftmaschine: Vorbemerkungen</vt:lpstr>
      <vt:lpstr>Bauanleitung: Arbeitsschritte</vt:lpstr>
      <vt:lpstr>Bauanleitung: Arbeitsschritte</vt:lpstr>
      <vt:lpstr>Bilder zur Illustration der Bauteile:</vt:lpstr>
      <vt:lpstr>Bilder zur Illustration der Bauteile:</vt:lpstr>
      <vt:lpstr>Bilder zur Illustration der Bauteile:</vt:lpstr>
      <vt:lpstr>Bilder zur Illustration der Bauteile:</vt:lpstr>
      <vt:lpstr>Bilder zur Illustration der Bauteile:</vt:lpstr>
      <vt:lpstr>Bilder zur Illustration der Bauteile:</vt:lpstr>
      <vt:lpstr>Bilder zur Illustration der Bauteile:</vt:lpstr>
      <vt:lpstr>Bilder zur Illustration der Bauteile:</vt:lpstr>
      <vt:lpstr>Bilder zur Illustration der Bauteile:</vt:lpstr>
      <vt:lpstr>Übersicht über Materialien</vt:lpstr>
      <vt:lpstr>Experimente / Auswertungen</vt:lpstr>
      <vt:lpstr>Workshop Technik</vt:lpstr>
    </vt:vector>
  </TitlesOfParts>
  <Company>Gymnasium in den Pfarrwiesen Sindelfingen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Mink</dc:creator>
  <cp:lastModifiedBy>Alexander Mink</cp:lastModifiedBy>
  <cp:revision>18</cp:revision>
  <dcterms:created xsi:type="dcterms:W3CDTF">2017-03-05T09:49:38Z</dcterms:created>
  <dcterms:modified xsi:type="dcterms:W3CDTF">2017-04-04T20:21:33Z</dcterms:modified>
</cp:coreProperties>
</file>