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19" r:id="rId2"/>
    <p:sldId id="367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53" r:id="rId11"/>
    <p:sldId id="354" r:id="rId12"/>
    <p:sldId id="355" r:id="rId13"/>
    <p:sldId id="356" r:id="rId14"/>
    <p:sldId id="357" r:id="rId15"/>
    <p:sldId id="338" r:id="rId16"/>
    <p:sldId id="358" r:id="rId17"/>
    <p:sldId id="359" r:id="rId18"/>
    <p:sldId id="360" r:id="rId19"/>
    <p:sldId id="361" r:id="rId20"/>
    <p:sldId id="362" r:id="rId21"/>
    <p:sldId id="363" r:id="rId22"/>
  </p:sldIdLst>
  <p:sldSz cx="9144000" cy="6858000" type="screen4x3"/>
  <p:notesSz cx="10234613" cy="70993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80249" autoAdjust="0"/>
  </p:normalViewPr>
  <p:slideViewPr>
    <p:cSldViewPr showGuides="1">
      <p:cViewPr varScale="1">
        <p:scale>
          <a:sx n="76" d="100"/>
          <a:sy n="76" d="100"/>
        </p:scale>
        <p:origin x="-8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6114" cy="3553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6110" y="1"/>
            <a:ext cx="4436114" cy="3553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742803"/>
            <a:ext cx="4436114" cy="3553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6110" y="6742803"/>
            <a:ext cx="4436114" cy="3553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21B95321-E6D7-4026-B4C3-8AA02FA39F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44424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743103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7" y="6743103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6C11D2F7-29C4-440C-B6DD-2D0777AA6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94487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de-DE" sz="1200" dirty="0" smtClean="0"/>
              <a:t>Hier: Schülerzitatsammlung mit </a:t>
            </a:r>
            <a:r>
              <a:rPr lang="de-DE" sz="1200" u="sng" dirty="0" smtClean="0"/>
              <a:t>allen</a:t>
            </a:r>
            <a:r>
              <a:rPr lang="de-DE" sz="1200" dirty="0" smtClean="0"/>
              <a:t> Zitaten, dadurch Auswahl möglich für Sprengeltagungen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dirty="0" smtClean="0"/>
              <a:t>einige Folien mit Zitaten sind ausgeblendet</a:t>
            </a: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79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smtClean="0"/>
              <a:t>Beispiel1: Energie kann nicht entstehen!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Nachfrage: Wie konnte da Energie entstehen?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Generator wird von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mit Elektromotor verwechselt (sehen ja auch gleich aus).</a:t>
            </a:r>
            <a:r>
              <a:rPr lang="de-DE" dirty="0" smtClean="0">
                <a:effectLst/>
              </a:rPr>
              <a:t> </a:t>
            </a:r>
          </a:p>
          <a:p>
            <a:pPr marL="171450" indent="-171450">
              <a:buFont typeface="Arial"/>
              <a:buChar char="•"/>
            </a:pPr>
            <a:endParaRPr lang="de-DE" dirty="0" smtClean="0">
              <a:effectLst/>
            </a:endParaRP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BNT ist es konsistent, Licht der Übertragung zuzuordnen und die Lichtquelle als Energiespeicher/-wandler.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Nachfrage: Woher kommt das Licht?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905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 zum letzten Wort wird „Energie“ nicht verwendet, d.h. die Alltagssprache dominiert noch über die Fachsprache. 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Fachsprache einfordern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Elektromotor zwischen Solarzelle und Propeller wurde vergessen.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 kann nicht entstehen.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Nachfrage: Wie konnte da Energie entstehen?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612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LKW:</a:t>
            </a:r>
            <a:r>
              <a:rPr lang="de-DE" baseline="0" dirty="0" smtClean="0"/>
              <a:t> OK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Zug: Der Elektromotor der Lokomotive des Zuges bekommt die Energie durch den elektrischen Strom. Der Elektromotor treibt den Zug an.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Straba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s. Zug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Taxi: Das Taxi bekommt seine Energie aus dem Motor, der seine Energie aus dem Benzin bekommt.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23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Aussage thematisiert nur das Ladeproblem bei Elektroautos aber nicht die Energieübertragungskette.</a:t>
            </a:r>
            <a:r>
              <a:rPr lang="de-DE" dirty="0" smtClean="0">
                <a:effectLst/>
              </a:rPr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 dirty="0" smtClean="0">
                <a:effectLst/>
              </a:rPr>
              <a:t>Motorrad: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Energieübertragungskette ist so nicht komplett. (vgl. Taxi)</a:t>
            </a:r>
          </a:p>
          <a:p>
            <a:pPr marL="171450" indent="-171450">
              <a:buFont typeface="Arial"/>
              <a:buChar char="•"/>
            </a:pPr>
            <a:r>
              <a:rPr lang="de-DE" dirty="0" smtClean="0"/>
              <a:t>Fahrrad: </a:t>
            </a:r>
          </a:p>
          <a:p>
            <a:pPr marL="628650" lvl="1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dem Beispiel wird deutlich, dass „Energie“ auf jeden Fall etwas „technisches“ sein muss; der menschliche Körper alleine reicht nicht (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Treibstoff-Vorstellung).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Was ist bei einem Rad ohne Dynamo? Was ist die eigentliche Aufgabe des Dynamos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Evtl.: Dynamo als Generator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Fahrrad erhält Energie durch das Treten vom Fahrer. Ein Teil der Energie kann durch den Dynamo für das Fahrradlicht gebraucht werden.</a:t>
            </a:r>
            <a:endParaRPr lang="de-DE" dirty="0" smtClean="0">
              <a:effectLst/>
            </a:endParaRPr>
          </a:p>
          <a:p>
            <a:pPr marL="171450" indent="-171450">
              <a:buFont typeface="Arial"/>
              <a:buChar char="•"/>
            </a:pPr>
            <a:r>
              <a:rPr lang="de-DE" dirty="0" smtClean="0">
                <a:effectLst/>
              </a:rPr>
              <a:t>Boot: ganz gut</a:t>
            </a:r>
          </a:p>
          <a:p>
            <a:pPr marL="171450" indent="-171450">
              <a:buFont typeface="Arial"/>
              <a:buChar char="•"/>
            </a:pPr>
            <a:r>
              <a:rPr lang="de-DE" dirty="0" smtClean="0">
                <a:effectLst/>
              </a:rPr>
              <a:t>Flugzeug:</a:t>
            </a:r>
            <a:r>
              <a:rPr lang="de-DE" baseline="0" dirty="0" smtClean="0">
                <a:effectLst/>
              </a:rPr>
              <a:t>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Fehlvorstellung: Umkehrung!</a:t>
            </a:r>
            <a:b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Flugzeugmotor bekommt seine Energie durch das Benzin und treibt die Triebwerke an.</a:t>
            </a:r>
            <a:endParaRPr lang="de-DE" dirty="0" smtClean="0">
              <a:effectLst/>
            </a:endParaRPr>
          </a:p>
          <a:p>
            <a:pPr marL="171450" indent="-171450">
              <a:buFont typeface="Arial"/>
              <a:buChar char="•"/>
            </a:pPr>
            <a:r>
              <a:rPr lang="de-DE" dirty="0" smtClean="0">
                <a:effectLst/>
              </a:rPr>
              <a:t>Fähre: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Siehe LKW oder Taxi.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695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dirty="0" smtClean="0"/>
              <a:t>Esel: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 nur Beschreibung ohne Bezug zur Energie.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Aussage zur Energie fachlich falsch (Verbrauch).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Aussage zum Sommer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Warum behält er sein Winterfell nicht?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(Dadurch wird weniger Energie an die Umgebung abgegeben).</a:t>
            </a:r>
            <a:r>
              <a:rPr lang="de-DE" dirty="0" smtClean="0">
                <a:effectLst/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der Abgabe von Energie wird von den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oft noch nicht verstanden, da sie die Gegenstände (oder hier Tiere) betrachten und nicht die Prozesse.</a:t>
            </a:r>
            <a:b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44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 und Temperatur werden gleich gesetzt. (Übergeneralisierung von „Wärme“)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Vermutung erklärt das unterschiedliche Empfinden nicht.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vgl. 4413 und 4414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44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oft nur Beschreibung, da noch Schwierigkeiten, Erklärungen zu formulieren.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Erklärungen greifen oft zu kurz.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vgl. Folie zuvor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44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denken die Schüler zu sehr an die Gegenstände(Metall o.ä.) und nicht an die Prozesse (Wärmeleitung).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Ähnliche Fehlvorstellung: „Wolle macht warm.“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 geben die Energie besser weiter als Kunststoff. Deshalb schmilzt der Eiswürfel auf der Metallplatte schneller.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44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denken die Schüler zu sehr an die Gegenstände(Metall o.ä.) und nicht an die Prozesse (Wärmeleitung).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Ähnliche Fehlvorstellung: „Wolle macht warm.“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 geben die Energie besser weiter als Kunststoff. Deshalb schmilzt der Eiswürfel auf der Metallplatte schneller.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44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beobachten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Tinte als Gegenstand und nicht als Nachweis für den Prozess der Konvektion.</a:t>
            </a:r>
            <a:r>
              <a:rPr lang="de-DE" dirty="0" smtClean="0">
                <a:effectLst/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anthropomorphe Vorstellung</a:t>
            </a:r>
            <a:endParaRPr lang="de-DE" dirty="0" smtClean="0">
              <a:effectLst/>
            </a:endParaRP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Beobachtung: Die Tinte fließt langsam zum Tauchsieder. Sie wird von der Wasserströmung mittransportiert.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4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smtClean="0"/>
              <a:t>Strom geladen </a:t>
            </a:r>
            <a:r>
              <a:rPr lang="de-DE" dirty="0" smtClean="0">
                <a:sym typeface="Wingdings"/>
              </a:rPr>
              <a:t> Energie geladen</a:t>
            </a:r>
          </a:p>
          <a:p>
            <a:pPr marL="171450" indent="-171450">
              <a:buFont typeface="Arial"/>
              <a:buChar char="•"/>
            </a:pPr>
            <a:endParaRPr lang="de-DE" dirty="0" smtClean="0">
              <a:sym typeface="Wingdings"/>
            </a:endParaRPr>
          </a:p>
          <a:p>
            <a:pPr marL="171450" indent="-171450">
              <a:buFont typeface="Arial"/>
              <a:buChar char="•"/>
            </a:pPr>
            <a:r>
              <a:rPr lang="de-DE" dirty="0" smtClean="0">
                <a:sym typeface="Wingdings"/>
              </a:rPr>
              <a:t>Apfel: soweit o.k.; auch wenn hochdramatisch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612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smtClean="0"/>
              <a:t>Mär von der Nordhalbkugel.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Schülerlösung ist wieder hauptsächlich eine Beschreibung, da sich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Erklärungen (noch) schwer tun.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Erklärung über Konvektion muss also eingeübt werden.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(hier Luftbewegung)</a:t>
            </a:r>
          </a:p>
          <a:p>
            <a:pPr marL="171450" indent="-171450">
              <a:buFont typeface="Arial"/>
              <a:buChar char="•"/>
            </a:pP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4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smtClean="0"/>
              <a:t>Beispiel 1: Wer hat da wohl geholfen?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der Kurbeltaschenlampe ist Energie im Akku/Kondensator gespeichert.</a:t>
            </a:r>
            <a:b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(Der Akku erhält die Energie durch das Kurbeln und gibt sie beim Leuchten ab.)</a:t>
            </a:r>
            <a:r>
              <a:rPr lang="de-DE" dirty="0" smtClean="0">
                <a:effectLst/>
              </a:rPr>
              <a:t> </a:t>
            </a:r>
            <a:endParaRPr lang="de-DE" dirty="0" smtClean="0"/>
          </a:p>
          <a:p>
            <a:pPr marL="171450" indent="-171450">
              <a:buFont typeface="Arial"/>
              <a:buChar char="•"/>
            </a:pPr>
            <a:endParaRPr lang="de-DE" dirty="0" smtClean="0"/>
          </a:p>
          <a:p>
            <a:pPr marL="171450" indent="-171450">
              <a:buFont typeface="Arial"/>
              <a:buChar char="•"/>
            </a:pPr>
            <a:r>
              <a:rPr lang="de-DE" dirty="0" smtClean="0"/>
              <a:t>Beispiel 2: Ladekabel: zwar richtig erklärt, HA war es aber, Energie</a:t>
            </a:r>
            <a:r>
              <a:rPr lang="de-DE" baseline="0" dirty="0" smtClean="0"/>
              <a:t> mitzubringen und kein Energietransportgerät.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74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 dirty="0" smtClean="0"/>
              <a:t>Beispiel 1: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Gut, kann in dieser Situation so stehen bleiben.</a:t>
            </a:r>
          </a:p>
          <a:p>
            <a:pPr marL="171450" indent="-171450">
              <a:buFont typeface="Arial"/>
              <a:buChar char="•"/>
            </a:pPr>
            <a:r>
              <a:rPr lang="de-DE" dirty="0" smtClean="0"/>
              <a:t>Beispiel 2: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Fachlich OK:  Mögliche Energiekette (stattdessen):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Aufziehfeder =&gt; bewegtes Auto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946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Aussage fachlich OK, aber nicht Thema der Aufgabe „Energie mitbringen“</a:t>
            </a: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Fehlvorstellung: Wo die Leistung (Energie pro Zeitspanne) groß ist, ist auch viel Energie gespeichert.</a:t>
            </a: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Sinnvolle Nachfrage: Ist Energie in der Glühlampe gespeichert, wenn sie nicht leuchtet?</a:t>
            </a:r>
          </a:p>
          <a:p>
            <a:pPr lvl="0"/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Aussage, mögliche Fehlvorstellung („brennt“): (zu) naive „Treibstoff“-Vorstellung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Vorstellung genauer beschreiben lassen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162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Aussagen 1-3 soweit ok. 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 Der Ball alleine hat keine Energie:</a:t>
            </a:r>
            <a:r>
              <a:rPr lang="de-DE" dirty="0" smtClean="0">
                <a:effectLst/>
              </a:rPr>
              <a:t>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verformten Ball am Boden ist Energie gespeichert. Deswegen kann sich der Ball danach weiter bewegen.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21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smtClean="0"/>
              <a:t>Energie kann nicht entstehen,</a:t>
            </a:r>
            <a:r>
              <a:rPr lang="de-DE" baseline="0" dirty="0" smtClean="0"/>
              <a:t> Wind sehr wohl...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Erste Teil fachlich OK, aber weder Motor noch Rotorblätter sind Energiespeicher sondern die Batterien und die bewegte Luft (Aufgabe!). 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Nachfrage: Wo genau ist die Energie gespeichert?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Schluss falsch: Energie kann nicht entstehen. 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„Wo kommt diese Energie her?“; „Was meinst du mit Windenergie?“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561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„Steckdose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wird als pars-pro-toto für die elektrische Energieversorgung genutzt:</a:t>
            </a:r>
            <a:b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Kraftwerk(o.ä.) = &gt; Tauchsieder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Feuer: Kerzenwachs =&gt; Umgebung</a:t>
            </a:r>
            <a:r>
              <a:rPr lang="de-DE" dirty="0" smtClean="0">
                <a:effectLst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Murmeltier Sommer: soweit ok</a:t>
            </a:r>
          </a:p>
          <a:p>
            <a:pPr marL="171450" lvl="0" indent="-171450">
              <a:buFont typeface="Arial"/>
              <a:buChar char="•"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„Winterschlaf“ und „Energie“ sind keine Energiespeicher/-wandler.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Dieses Beispiel zeigt, dass die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noch Schwierigkeiten mit dem Systembegriff haben. 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Möglicherweise naive „Lebenskraft“-Vorstellung beim Winterschlaf: Wenn ich geschlafen habe, habe ich mehr Energie.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verbalisieren lassen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348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„Strom“ wird als pars-pro-toto für die elektrische Energieversorgung genutzt.</a:t>
            </a: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Nachfrage: Woher kommt der Strom?</a:t>
            </a:r>
          </a:p>
          <a:p>
            <a:pPr marL="171450" lvl="0" indent="-171450">
              <a:buFont typeface="Arial"/>
              <a:buChar char="•"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Motor als Zwischengerät zwischen Kondensator und Propeller vergessen</a:t>
            </a:r>
            <a:r>
              <a:rPr lang="de-DE" dirty="0" smtClean="0">
                <a:effectLst/>
              </a:rPr>
              <a:t> </a:t>
            </a:r>
          </a:p>
          <a:p>
            <a:pPr marL="171450" lvl="0" indent="-171450">
              <a:buFont typeface="Arial"/>
              <a:buChar char="•"/>
            </a:pPr>
            <a:endParaRPr lang="de-DE" dirty="0" smtClean="0">
              <a:effectLst/>
            </a:endParaRPr>
          </a:p>
          <a:p>
            <a:pPr marL="171450" lvl="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Vermischung von elektrischem Strom und Energie (Übergeneralisierung)</a:t>
            </a:r>
          </a:p>
          <a:p>
            <a:pPr marL="171450" indent="-171450">
              <a:buFont typeface="Arial"/>
              <a:buChar char="•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Reaktion: Den Fehler ohne Vorwurf ansprechen und auf den Physikunterricht 7/8 verweisen</a:t>
            </a:r>
            <a:r>
              <a:rPr lang="de-DE" dirty="0" smtClean="0">
                <a:effectLst/>
              </a:rPr>
              <a:t> </a:t>
            </a:r>
          </a:p>
          <a:p>
            <a:pPr lvl="0"/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Praktikum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02.02.2016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C.-J. Pardall / C.J. Popp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11D2F7-29C4-440C-B6DD-2D0777AA65C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09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18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51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105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83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82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J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976664"/>
          </a:xfrm>
        </p:spPr>
        <p:txBody>
          <a:bodyPr>
            <a:normAutofit/>
          </a:bodyPr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669360"/>
            <a:ext cx="2483768" cy="18864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669360"/>
            <a:ext cx="2895600" cy="18864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32240" y="6669360"/>
            <a:ext cx="2411760" cy="18864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7711FB2-0ADC-4ABA-985B-9259769884CC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669360"/>
            <a:ext cx="9144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20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14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93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60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07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94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65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ZPG BNT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Energie effizient nutzen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7425-2ABE-4C18-80E7-BDCBBB0C4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04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1.wdp"/><Relationship Id="rId5" Type="http://schemas.openxmlformats.org/officeDocument/2006/relationships/image" Target="../media/image14.jpeg"/><Relationship Id="rId6" Type="http://schemas.microsoft.com/office/2007/relationships/hdphoto" Target="../media/hdphoto1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3.wdp"/><Relationship Id="rId5" Type="http://schemas.openxmlformats.org/officeDocument/2006/relationships/image" Target="../media/image16.jpeg"/><Relationship Id="rId6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16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17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8.wdp"/><Relationship Id="rId5" Type="http://schemas.openxmlformats.org/officeDocument/2006/relationships/image" Target="../media/image21.jpeg"/><Relationship Id="rId6" Type="http://schemas.microsoft.com/office/2007/relationships/hdphoto" Target="../media/hdphoto19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20.wdp"/><Relationship Id="rId5" Type="http://schemas.openxmlformats.org/officeDocument/2006/relationships/image" Target="../media/image23.jpeg"/><Relationship Id="rId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22.wdp"/><Relationship Id="rId5" Type="http://schemas.openxmlformats.org/officeDocument/2006/relationships/image" Target="../media/image25.jpeg"/><Relationship Id="rId6" Type="http://schemas.microsoft.com/office/2007/relationships/hdphoto" Target="../media/hdphoto23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2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25.wdp"/><Relationship Id="rId5" Type="http://schemas.openxmlformats.org/officeDocument/2006/relationships/image" Target="../media/image28.jpeg"/><Relationship Id="rId6" Type="http://schemas.microsoft.com/office/2007/relationships/hdphoto" Target="../media/hdphoto26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27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3.wdp"/><Relationship Id="rId5" Type="http://schemas.openxmlformats.org/officeDocument/2006/relationships/image" Target="../media/image5.png"/><Relationship Id="rId6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6.wdp"/><Relationship Id="rId5" Type="http://schemas.openxmlformats.org/officeDocument/2006/relationships/image" Target="../media/image8.jpeg"/><Relationship Id="rId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8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9.wdp"/><Relationship Id="rId5" Type="http://schemas.openxmlformats.org/officeDocument/2006/relationships/image" Target="../media/image12.jpeg"/><Relationship Id="rId6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99892" y="1125252"/>
            <a:ext cx="1944216" cy="914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ZPG Biologie, Naturphänomene und Technik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30243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6000" dirty="0"/>
              <a:t>Energie und </a:t>
            </a:r>
            <a:r>
              <a:rPr lang="de-DE" sz="6000" dirty="0" smtClean="0"/>
              <a:t>Sprache: Umgang mit Schülerlösungen</a:t>
            </a:r>
            <a:endParaRPr lang="de-DE" sz="2800" dirty="0" smtClean="0"/>
          </a:p>
          <a:p>
            <a:pPr marL="0" indent="0" algn="ctr">
              <a:buNone/>
            </a:pPr>
            <a:r>
              <a:rPr lang="de-DE" sz="2800" dirty="0" err="1" smtClean="0"/>
              <a:t>Multiplikatorentagung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smtClean="0"/>
              <a:t>24</a:t>
            </a:r>
            <a:r>
              <a:rPr lang="de-DE" sz="2800" dirty="0"/>
              <a:t>.-</a:t>
            </a:r>
            <a:r>
              <a:rPr lang="de-DE" sz="2800" dirty="0" smtClean="0"/>
              <a:t>26.03.2017</a:t>
            </a:r>
            <a:br>
              <a:rPr lang="de-DE" sz="2800" dirty="0" smtClean="0"/>
            </a:br>
            <a:r>
              <a:rPr lang="de-DE" sz="2800" dirty="0" smtClean="0"/>
              <a:t>Bad Wildbad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172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Energieübertragungsketten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10</a:t>
            </a:fld>
            <a:endParaRPr lang="de-DE" dirty="0"/>
          </a:p>
        </p:txBody>
      </p:sp>
      <p:pic>
        <p:nvPicPr>
          <p:cNvPr id="7" name="Bild 6" descr="Macintosh HD:Users:x:Desktop:Phrasen:EUK:30.01.2017 19-49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65" y="764704"/>
            <a:ext cx="744347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EUK:31.01.2017 00-34 Office Lens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620" y="2780928"/>
            <a:ext cx="6840760" cy="3847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22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Energieübertragungsketten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11</a:t>
            </a:fld>
            <a:endParaRPr lang="de-DE" dirty="0"/>
          </a:p>
        </p:txBody>
      </p:sp>
      <p:pic>
        <p:nvPicPr>
          <p:cNvPr id="7" name="Bild 6" descr="Macintosh HD:Users:x:Desktop:Phrasen:Einstieg:Energie mitbringen:30.01.2017 19-34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72" y="764704"/>
            <a:ext cx="7704856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EUK:31.01.2017 00-29 Office Lens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200800" cy="3968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45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Energieübertragungsketten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12</a:t>
            </a:fld>
            <a:endParaRPr lang="de-DE" dirty="0"/>
          </a:p>
        </p:txBody>
      </p:sp>
      <p:pic>
        <p:nvPicPr>
          <p:cNvPr id="7" name="Bild 6" descr="Macintosh HD:Users:x:Desktop:Phrasen:EUK:31.01.2017 00-47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2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344816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77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Energieübertragungsketten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13</a:t>
            </a:fld>
            <a:endParaRPr lang="de-DE" dirty="0"/>
          </a:p>
        </p:txBody>
      </p:sp>
      <p:pic>
        <p:nvPicPr>
          <p:cNvPr id="7" name="Bild 6" descr="Macintosh HD:Users:x:Desktop:Phrasen:EUK:31.01.2017 00-33 Office Lens.jpg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609359" y="558993"/>
            <a:ext cx="5925282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83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Energieübertragungsketten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14</a:t>
            </a:fld>
            <a:endParaRPr lang="de-DE" dirty="0"/>
          </a:p>
        </p:txBody>
      </p:sp>
      <p:pic>
        <p:nvPicPr>
          <p:cNvPr id="7" name="Bild 6" descr="Macintosh HD:Users:x:Desktop:Phrasen:EUK:31.01.2017 00-33 Office Lens.jpg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603058" y="313266"/>
            <a:ext cx="5937884" cy="6840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94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thermisch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15</a:t>
            </a:fld>
            <a:endParaRPr lang="de-DE" dirty="0"/>
          </a:p>
        </p:txBody>
      </p:sp>
      <p:pic>
        <p:nvPicPr>
          <p:cNvPr id="7" name="Bild 6" descr="Macintosh HD:Users:x:Desktop:Phrasen:Thermisch:Energiehaushalt:30.01.2017 19-37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Thermisch:Energiehaushalt:30.01.2017 19-36 Office Lens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25" y="3645025"/>
            <a:ext cx="7191950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29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thermisch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16</a:t>
            </a:fld>
            <a:endParaRPr lang="de-DE" dirty="0"/>
          </a:p>
        </p:txBody>
      </p:sp>
      <p:pic>
        <p:nvPicPr>
          <p:cNvPr id="7" name="Bild 6" descr="Macintosh HD:Users:x:Desktop:Phrasen:Thermisch:Wärmeempfinden:30.01.2017 19-40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403" y="719822"/>
            <a:ext cx="5751195" cy="371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Thermisch:Wärmeempfinden:31.01.2017 00-37 Office Lens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8212" y="4437113"/>
            <a:ext cx="6687577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010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thermisch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17</a:t>
            </a:fld>
            <a:endParaRPr lang="de-DE" dirty="0"/>
          </a:p>
        </p:txBody>
      </p:sp>
      <p:pic>
        <p:nvPicPr>
          <p:cNvPr id="7" name="Bild 6" descr="Macintosh HD:Users:x:Desktop:Phrasen:Thermisch:Wärmeempfinden:31.01.2017 00-56 Office Lens.jpg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580" y="764704"/>
            <a:ext cx="7560840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d 7" descr="Macintosh HD:Users:x:Desktop:Phrasen:Thermisch:Wärmeempfinden:30.01.2017 19-42 Office Lens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562" y="3356992"/>
            <a:ext cx="7884876" cy="302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863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thermisch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18</a:t>
            </a:fld>
            <a:endParaRPr lang="de-DE" dirty="0"/>
          </a:p>
        </p:txBody>
      </p:sp>
      <p:pic>
        <p:nvPicPr>
          <p:cNvPr id="7" name="Bild 6" descr="Macintosh HD:Users:x:Desktop:Phrasen:Thermisch:Wärmeempfinden:30.01.2017 19-46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6" y="764704"/>
            <a:ext cx="7272808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42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thermisch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19</a:t>
            </a:fld>
            <a:endParaRPr lang="de-DE" dirty="0"/>
          </a:p>
        </p:txBody>
      </p:sp>
      <p:pic>
        <p:nvPicPr>
          <p:cNvPr id="7" name="Bild 6" descr="Macintosh HD:Users:x:Desktop:Phrasen:Thermisch:Wärmeempfinden:30.01.2017 19-51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48" y="764705"/>
            <a:ext cx="8136904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Thermisch:Wärmeempfinden:30.01.2017 19-52 Office Lens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957" y="4221089"/>
            <a:ext cx="7268086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89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Sprache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Zitate </a:t>
            </a:r>
            <a:r>
              <a:rPr lang="de-DE" dirty="0"/>
              <a:t>aus einer 6. </a:t>
            </a:r>
            <a:r>
              <a:rPr lang="de-DE" dirty="0" smtClean="0"/>
              <a:t>Klasse </a:t>
            </a:r>
          </a:p>
          <a:p>
            <a:r>
              <a:rPr lang="de-DE" dirty="0"/>
              <a:t>n</a:t>
            </a:r>
            <a:r>
              <a:rPr lang="de-DE" dirty="0" smtClean="0"/>
              <a:t>icht repräsentativ, </a:t>
            </a:r>
            <a:r>
              <a:rPr lang="de-DE" dirty="0"/>
              <a:t>vor allem </a:t>
            </a:r>
            <a:r>
              <a:rPr lang="de-DE" dirty="0" smtClean="0"/>
              <a:t>Äußerungen, </a:t>
            </a:r>
            <a:r>
              <a:rPr lang="de-DE" dirty="0"/>
              <a:t>an denen Fehlvorstellungen und Lernschwierigkeiten deutlich </a:t>
            </a:r>
            <a:r>
              <a:rPr lang="de-DE" dirty="0" smtClean="0"/>
              <a:t>werden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Ziel: mit </a:t>
            </a:r>
            <a:r>
              <a:rPr lang="de-DE" dirty="0"/>
              <a:t>Schülerformulierungen im Unterricht über Energie konstruktiv umgehen </a:t>
            </a:r>
            <a:endParaRPr lang="de-DE" dirty="0" smtClean="0"/>
          </a:p>
          <a:p>
            <a:pPr lvl="1"/>
            <a:r>
              <a:rPr lang="de-DE" dirty="0" smtClean="0"/>
              <a:t>fachlich </a:t>
            </a:r>
            <a:r>
              <a:rPr lang="de-DE" dirty="0"/>
              <a:t>korrekte Sprache, die einfach und zugänglich </a:t>
            </a:r>
            <a:r>
              <a:rPr lang="de-DE" dirty="0" smtClean="0"/>
              <a:t>ist</a:t>
            </a:r>
          </a:p>
          <a:p>
            <a:pPr lvl="1"/>
            <a:r>
              <a:rPr lang="de-DE" dirty="0" smtClean="0"/>
              <a:t>Fachspracherwerb als Prozess begreifen</a:t>
            </a:r>
          </a:p>
          <a:p>
            <a:pPr lvl="1"/>
            <a:r>
              <a:rPr lang="de-DE" dirty="0" smtClean="0"/>
              <a:t>Fehler thematisiert und nicht verschweigen</a:t>
            </a:r>
          </a:p>
          <a:p>
            <a:pPr lvl="1"/>
            <a:r>
              <a:rPr lang="de-DE" dirty="0" smtClean="0"/>
              <a:t>Den </a:t>
            </a:r>
            <a:r>
              <a:rPr lang="de-DE" dirty="0"/>
              <a:t>Lernenden nicht „über den </a:t>
            </a:r>
            <a:r>
              <a:rPr lang="de-DE" dirty="0" smtClean="0"/>
              <a:t>Mund </a:t>
            </a:r>
            <a:r>
              <a:rPr lang="de-DE" dirty="0"/>
              <a:t>fahren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 Ermutigen </a:t>
            </a:r>
            <a:r>
              <a:rPr lang="de-DE" dirty="0"/>
              <a:t>zu sprechen  </a:t>
            </a:r>
            <a:r>
              <a:rPr lang="de-DE" dirty="0" smtClean="0"/>
              <a:t>und in </a:t>
            </a:r>
            <a:r>
              <a:rPr lang="de-DE" dirty="0"/>
              <a:t>einer einfachen Sprache richtige Aussagen zu </a:t>
            </a:r>
            <a:r>
              <a:rPr lang="de-DE" dirty="0" smtClean="0"/>
              <a:t>machen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238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thermisch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20</a:t>
            </a:fld>
            <a:endParaRPr lang="de-DE" dirty="0"/>
          </a:p>
        </p:txBody>
      </p:sp>
      <p:pic>
        <p:nvPicPr>
          <p:cNvPr id="7" name="Bild 6" descr="Macintosh HD:Users:x:Desktop:Phrasen:Thermisch:30.01.2017 19-39 Office Lens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2928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73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thermisch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21</a:t>
            </a:fld>
            <a:endParaRPr lang="de-DE" dirty="0"/>
          </a:p>
        </p:txBody>
      </p:sp>
      <p:pic>
        <p:nvPicPr>
          <p:cNvPr id="9" name="Bild 8" descr="Macintosh HD:Users:x:Desktop:Bildschirmfoto 2017-02-28 um 13.04.23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96944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33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 mitbringen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3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10" name="Bild 9" descr="Macintosh HD:Users:x:Desktop:Phrasen:Einstieg:Energie mitbringen:30.01.2017 19-48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 11" descr="Macintosh HD:Users:x:Desktop:Phrasen:Einstieg:Energie mitbringen:31.01.2017 00-55 Office Lens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65" y="2132856"/>
            <a:ext cx="7443470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42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Sprache: Energie mitbringen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4</a:t>
            </a:fld>
            <a:endParaRPr lang="de-DE" dirty="0"/>
          </a:p>
        </p:txBody>
      </p:sp>
      <p:pic>
        <p:nvPicPr>
          <p:cNvPr id="7" name="Bild 6" descr="Macintosh HD:Users:x:Desktop:Phrasen:Einstieg:Energie mitbringen:31.01.2017 00-48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588" y="764704"/>
            <a:ext cx="7416824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Einstieg:Energie mitbringen:30.01.2017 19-50 Office Lens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588" y="4149080"/>
            <a:ext cx="7416824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25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Sprache: Energie mitbringen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5</a:t>
            </a:fld>
            <a:endParaRPr lang="de-DE" dirty="0"/>
          </a:p>
        </p:txBody>
      </p:sp>
      <p:pic>
        <p:nvPicPr>
          <p:cNvPr id="7" name="Bild 6" descr="Macintosh HD:Users:x:Desktop:Phrasen:Einstieg:Energie mitbringen:31.01.2017 00-28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20880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10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Sprache: Energie mitbringen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6</a:t>
            </a:fld>
            <a:endParaRPr lang="de-DE" dirty="0"/>
          </a:p>
        </p:txBody>
      </p:sp>
      <p:pic>
        <p:nvPicPr>
          <p:cNvPr id="7" name="Bild 6" descr="Macintosh HD:Users:x:Desktop:Phrasen:Einstieg:Energie mitbringen:31.01.2017 00-31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72" y="764704"/>
            <a:ext cx="7704856" cy="389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Einstieg:Energie mitbringen:31.01.2017 00-35 Office Lens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9144000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82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Sprache: Energie mitbringen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7</a:t>
            </a:fld>
            <a:endParaRPr lang="de-DE" dirty="0"/>
          </a:p>
        </p:txBody>
      </p:sp>
      <p:pic>
        <p:nvPicPr>
          <p:cNvPr id="7" name="Bild 6" descr="Macintosh HD:Users:x:Desktop:Phrasen:Einstieg:Energie mitbringen:31.01.2017 00-39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79711" y="-1215009"/>
            <a:ext cx="5184578" cy="9144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9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Sprache: Energie mitbringen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8</a:t>
            </a:fld>
            <a:endParaRPr lang="de-DE" dirty="0"/>
          </a:p>
        </p:txBody>
      </p:sp>
      <p:pic>
        <p:nvPicPr>
          <p:cNvPr id="7" name="Bild 6" descr="Macintosh HD:Users:x:Desktop:Phrasen:Einstieg:Energie mitbringen:31.01.2017 00-43 Office Lens (2)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812" y="1772816"/>
            <a:ext cx="7956376" cy="2487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512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 und </a:t>
            </a:r>
            <a:r>
              <a:rPr lang="de-DE" dirty="0" smtClean="0"/>
              <a:t>Sprache: Energieübertragungsketten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ZPG BNT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 effizient nutzen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11FB2-0ADC-4ABA-985B-9259769884CC}" type="slidenum">
              <a:rPr lang="de-DE" smtClean="0"/>
              <a:t>9</a:t>
            </a:fld>
            <a:endParaRPr lang="de-DE" dirty="0"/>
          </a:p>
        </p:txBody>
      </p:sp>
      <p:pic>
        <p:nvPicPr>
          <p:cNvPr id="7" name="Bild 6" descr="Macintosh HD:Users:x:Desktop:Phrasen:EUK:30.01.2017 19-43 Office Lens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92" y="692696"/>
            <a:ext cx="8316416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Macintosh HD:Users:x:Desktop:Phrasen:EUK:30.01.2017 19-44 Office Lens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6403" y="2556451"/>
            <a:ext cx="5751195" cy="4112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41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JP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CJP</Template>
  <TotalTime>0</TotalTime>
  <Words>1453</Words>
  <Application>Microsoft Macintosh PowerPoint</Application>
  <PresentationFormat>Bildschirmpräsentation (4:3)</PresentationFormat>
  <Paragraphs>264</Paragraphs>
  <Slides>21</Slides>
  <Notes>20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CJP</vt:lpstr>
      <vt:lpstr>ZPG Biologie, Naturphänomene und Technik</vt:lpstr>
      <vt:lpstr>Energie und Sprache</vt:lpstr>
      <vt:lpstr>Energie und Sprache: Energie mitbringen</vt:lpstr>
      <vt:lpstr>Energie und Sprache: Energie mitbringen</vt:lpstr>
      <vt:lpstr>Energie und Sprache: Energie mitbringen</vt:lpstr>
      <vt:lpstr>Energie und Sprache: Energie mitbringen</vt:lpstr>
      <vt:lpstr>Energie und Sprache: Energie mitbringen</vt:lpstr>
      <vt:lpstr>Energie und Sprache: Energie mitbringen</vt:lpstr>
      <vt:lpstr>Energie und Sprache: Energieübertragungsketten</vt:lpstr>
      <vt:lpstr>Energie und Sprache: Energieübertragungsketten</vt:lpstr>
      <vt:lpstr>Energie und Sprache: Energieübertragungsketten</vt:lpstr>
      <vt:lpstr>Energie und Sprache: Energieübertragungsketten</vt:lpstr>
      <vt:lpstr>Energie und Sprache: Energieübertragungsketten</vt:lpstr>
      <vt:lpstr>Energie und Sprache: Energieübertragungsketten</vt:lpstr>
      <vt:lpstr>Energie und Sprache: Energie thermisch</vt:lpstr>
      <vt:lpstr>Energie und Sprache: Energie thermisch</vt:lpstr>
      <vt:lpstr>Energie und Sprache: Energie thermisch</vt:lpstr>
      <vt:lpstr>Energie und Sprache: Energie thermisch</vt:lpstr>
      <vt:lpstr>Energie und Sprache: Energie thermisch</vt:lpstr>
      <vt:lpstr>Energie und Sprache: Energie thermisch</vt:lpstr>
      <vt:lpstr>Energie und Sprache: Energie thermisch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ZPG Biologie, Naturphänomene und Technik</dc:title>
  <dc:creator>Alexander Mink; Carl-Julian Pardall</dc:creator>
  <cp:lastModifiedBy>Alexander Mink</cp:lastModifiedBy>
  <cp:revision>422</cp:revision>
  <cp:lastPrinted>2016-01-30T18:57:11Z</cp:lastPrinted>
  <dcterms:created xsi:type="dcterms:W3CDTF">2014-11-17T20:26:36Z</dcterms:created>
  <dcterms:modified xsi:type="dcterms:W3CDTF">2017-03-23T23:37:28Z</dcterms:modified>
</cp:coreProperties>
</file>