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15" r:id="rId2"/>
    <p:sldId id="316" r:id="rId3"/>
  </p:sldIdLst>
  <p:sldSz cx="9144000" cy="6858000" type="screen4x3"/>
  <p:notesSz cx="10234613" cy="70993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76335" autoAdjust="0"/>
  </p:normalViewPr>
  <p:slideViewPr>
    <p:cSldViewPr showGuides="1">
      <p:cViewPr varScale="1">
        <p:scale>
          <a:sx n="55" d="100"/>
          <a:sy n="55" d="100"/>
        </p:scale>
        <p:origin x="-17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796110" y="1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742803"/>
            <a:ext cx="4436114" cy="3553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796110" y="6742803"/>
            <a:ext cx="4436114" cy="3553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21B95321-E6D7-4026-B4C3-8AA02FA39F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44424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797247" y="0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023463" y="3372168"/>
            <a:ext cx="8187690" cy="3194685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6743103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797247" y="6743103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6C11D2F7-29C4-440C-B6DD-2D0777AA65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9448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C11D2F7-29C4-440C-B6DD-2D0777AA65C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279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C11D2F7-29C4-440C-B6DD-2D0777AA65C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279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1181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651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5105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0839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782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JP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976664"/>
          </a:xfr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669360"/>
            <a:ext cx="2483768" cy="188640"/>
          </a:xfrm>
        </p:spPr>
        <p:txBody>
          <a:bodyPr/>
          <a:lstStyle>
            <a:lvl1pPr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ZPG BNT 2017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669360"/>
            <a:ext cx="2895600" cy="188640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732240" y="6669360"/>
            <a:ext cx="2411760" cy="188640"/>
          </a:xfrm>
        </p:spPr>
        <p:txBody>
          <a:bodyPr/>
          <a:lstStyle>
            <a:lvl1pPr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4113_Einstieg_Waermeempfinden.pptx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8203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1147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5935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60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074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3947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665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904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pixabay.com/de/holz-brennholz-scheit-holzscheit-1576675/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pixabay.com/de/batterien-batterie-energie-elektro-87535/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s://pixabay.com/de/banane-palado-obst-berry-gesunde-1810129/" TargetMode="External"/><Relationship Id="rId9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pixabay.com/de/holz-brennholz-scheit-holzscheit-1576675/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pixabay.com/de/batterien-batterie-energie-elektro-87535/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s://pixabay.com/de/banane-palado-obst-berry-gesunde-1810129/" TargetMode="External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2400" dirty="0" smtClean="0"/>
              <a:t>Check-In: Energie speichern und übertragen</a:t>
            </a:r>
            <a:endParaRPr lang="de-DE" sz="2400" b="1" dirty="0">
              <a:solidFill>
                <a:srgbClr val="FF000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300192" y="6669360"/>
            <a:ext cx="2843808" cy="188640"/>
          </a:xfrm>
        </p:spPr>
        <p:txBody>
          <a:bodyPr/>
          <a:lstStyle/>
          <a:p>
            <a:r>
              <a:rPr lang="de-DE" dirty="0" smtClean="0"/>
              <a:t>4415_Check-In_Enerrgie_Einstieg.pptx</a:t>
            </a:r>
            <a:endParaRPr lang="de-DE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4572000" y="692696"/>
            <a:ext cx="0" cy="59766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306000" y="4222707"/>
            <a:ext cx="396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Beschreibe, woran du erkennst, dass in den Gegenständen Energie gespeichert ist. </a:t>
            </a:r>
          </a:p>
          <a:p>
            <a:pPr marL="342900" indent="-342900">
              <a:buFont typeface="+mj-lt"/>
              <a:buAutoNum type="alphaLcParenR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Beschreibe, wie die gespeicherte Energie weitergegeben wird.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4878175" y="4222706"/>
            <a:ext cx="396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Beschreibe, woran du erkennst, dass in den Gegenständen Energie gespeichert ist. </a:t>
            </a:r>
          </a:p>
          <a:p>
            <a:pPr marL="342900" indent="-342900">
              <a:buFont typeface="+mj-lt"/>
              <a:buAutoNum type="alphaLcParenR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Beschreibe, wie die gespeicherte Energie weitergegeben wird.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2298475" y="1150409"/>
            <a:ext cx="1913485" cy="1977136"/>
            <a:chOff x="2112705" y="1150409"/>
            <a:chExt cx="1913485" cy="2028260"/>
          </a:xfrm>
        </p:grpSpPr>
        <p:pic>
          <p:nvPicPr>
            <p:cNvPr id="13" name="Bild 11" descr="Macintosh HD:Users:x:Desktop:Foto 3.JPG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2942" t="3092" r="18276" b="15259"/>
            <a:stretch/>
          </p:blipFill>
          <p:spPr bwMode="auto">
            <a:xfrm rot="5400000">
              <a:off x="2146176" y="1116938"/>
              <a:ext cx="1846544" cy="191348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Textfeld 4"/>
            <p:cNvSpPr txBox="1"/>
            <p:nvPr/>
          </p:nvSpPr>
          <p:spPr>
            <a:xfrm>
              <a:off x="2112705" y="2946219"/>
              <a:ext cx="1913485" cy="232450"/>
            </a:xfrm>
            <a:prstGeom prst="rect">
              <a:avLst/>
            </a:prstGeom>
            <a:noFill/>
          </p:spPr>
          <p:txBody>
            <a:bodyPr wrap="square" lIns="0" tIns="36000" rIns="0" bIns="36000" rtlCol="0">
              <a:spAutoFit/>
            </a:bodyPr>
            <a:lstStyle/>
            <a:p>
              <a:pPr algn="r"/>
              <a:r>
                <a:rPr lang="de-DE" sz="1000" i="1" dirty="0" smtClean="0">
                  <a:latin typeface="Arial" pitchFamily="34" charset="0"/>
                  <a:cs typeface="Arial" pitchFamily="34" charset="0"/>
                </a:rPr>
                <a:t>Teelicht – A. Mink</a:t>
              </a:r>
              <a:endParaRPr lang="de-DE" sz="1000" i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Gruppieren 7"/>
          <p:cNvGrpSpPr/>
          <p:nvPr/>
        </p:nvGrpSpPr>
        <p:grpSpPr>
          <a:xfrm>
            <a:off x="285938" y="1150582"/>
            <a:ext cx="1909798" cy="2458257"/>
            <a:chOff x="285938" y="1150582"/>
            <a:chExt cx="1909798" cy="2458257"/>
          </a:xfrm>
        </p:grpSpPr>
        <p:sp>
          <p:nvSpPr>
            <p:cNvPr id="15" name="Textfeld 14"/>
            <p:cNvSpPr txBox="1"/>
            <p:nvPr/>
          </p:nvSpPr>
          <p:spPr>
            <a:xfrm>
              <a:off x="287736" y="2900953"/>
              <a:ext cx="1908000" cy="707886"/>
            </a:xfrm>
            <a:prstGeom prst="rect">
              <a:avLst/>
            </a:prstGeom>
            <a:noFill/>
          </p:spPr>
          <p:txBody>
            <a:bodyPr wrap="square" lIns="0" tIns="36000" rIns="0" bIns="36000" rtlCol="0">
              <a:spAutoFit/>
            </a:bodyPr>
            <a:lstStyle/>
            <a:p>
              <a:pPr algn="r"/>
              <a:r>
                <a:rPr lang="de-DE" sz="1000" i="1" dirty="0" smtClean="0">
                  <a:latin typeface="Arial" pitchFamily="34" charset="0"/>
                  <a:cs typeface="Arial" pitchFamily="34" charset="0"/>
                </a:rPr>
                <a:t>Banane – (CC0) A. J. </a:t>
              </a:r>
              <a:r>
                <a:rPr lang="de-DE" sz="1000" i="1" dirty="0" err="1">
                  <a:latin typeface="Arial" pitchFamily="34" charset="0"/>
                  <a:cs typeface="Arial" pitchFamily="34" charset="0"/>
                </a:rPr>
                <a:t>Cespedes</a:t>
              </a:r>
              <a:endParaRPr lang="de-DE" sz="1000" i="1" dirty="0">
                <a:latin typeface="Arial" pitchFamily="34" charset="0"/>
                <a:cs typeface="Arial" pitchFamily="34" charset="0"/>
              </a:endParaRPr>
            </a:p>
            <a:p>
              <a:pPr algn="r"/>
              <a:r>
                <a:rPr lang="de-DE" sz="1000" i="1" dirty="0" smtClean="0">
                  <a:latin typeface="Arial" pitchFamily="34" charset="0"/>
                  <a:cs typeface="Arial" pitchFamily="34" charset="0"/>
                  <a:hlinkClick r:id="rId4"/>
                </a:rPr>
                <a:t>https</a:t>
              </a:r>
              <a:r>
                <a:rPr lang="de-DE" sz="1000" i="1" dirty="0">
                  <a:latin typeface="Arial" pitchFamily="34" charset="0"/>
                  <a:cs typeface="Arial" pitchFamily="34" charset="0"/>
                  <a:hlinkClick r:id="rId4"/>
                </a:rPr>
                <a:t>://pixabay.com/de/banane-palado-obst-berry-gesunde-1810129</a:t>
              </a:r>
              <a:r>
                <a:rPr lang="de-DE" sz="1000" i="1" dirty="0" smtClean="0">
                  <a:latin typeface="Arial" pitchFamily="34" charset="0"/>
                  <a:cs typeface="Arial" pitchFamily="34" charset="0"/>
                  <a:hlinkClick r:id="rId4"/>
                </a:rPr>
                <a:t>/</a:t>
              </a:r>
              <a:r>
                <a:rPr lang="de-DE" sz="1000" i="1" dirty="0" smtClean="0">
                  <a:latin typeface="Arial" pitchFamily="34" charset="0"/>
                  <a:cs typeface="Arial" pitchFamily="34" charset="0"/>
                </a:rPr>
                <a:t> (01.02.17)</a:t>
              </a:r>
              <a:endParaRPr lang="de-DE" sz="1000" i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7" name="Grafik 6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988" t="8130" r="23172"/>
            <a:stretch/>
          </p:blipFill>
          <p:spPr>
            <a:xfrm>
              <a:off x="285938" y="1150582"/>
              <a:ext cx="1907096" cy="1800000"/>
            </a:xfrm>
            <a:prstGeom prst="rect">
              <a:avLst/>
            </a:prstGeom>
          </p:spPr>
        </p:pic>
      </p:grpSp>
      <p:grpSp>
        <p:nvGrpSpPr>
          <p:cNvPr id="23" name="Gruppieren 22"/>
          <p:cNvGrpSpPr/>
          <p:nvPr/>
        </p:nvGrpSpPr>
        <p:grpSpPr>
          <a:xfrm>
            <a:off x="4932004" y="1150582"/>
            <a:ext cx="1728228" cy="2462618"/>
            <a:chOff x="5004048" y="1150582"/>
            <a:chExt cx="1728228" cy="2462618"/>
          </a:xfrm>
        </p:grpSpPr>
        <p:sp>
          <p:nvSpPr>
            <p:cNvPr id="21" name="Textfeld 20"/>
            <p:cNvSpPr txBox="1"/>
            <p:nvPr/>
          </p:nvSpPr>
          <p:spPr>
            <a:xfrm>
              <a:off x="5004240" y="2924944"/>
              <a:ext cx="1728000" cy="688256"/>
            </a:xfrm>
            <a:prstGeom prst="rect">
              <a:avLst/>
            </a:prstGeom>
            <a:noFill/>
          </p:spPr>
          <p:txBody>
            <a:bodyPr wrap="square" lIns="0" tIns="36000" rIns="0" bIns="36000" rtlCol="0">
              <a:spAutoFit/>
            </a:bodyPr>
            <a:lstStyle/>
            <a:p>
              <a:pPr algn="r"/>
              <a:r>
                <a:rPr lang="de-DE" sz="1000" i="1" dirty="0" smtClean="0">
                  <a:latin typeface="Arial" pitchFamily="34" charset="0"/>
                  <a:cs typeface="Arial" pitchFamily="34" charset="0"/>
                </a:rPr>
                <a:t>Batterien – (CC0</a:t>
              </a:r>
              <a:r>
                <a:rPr lang="de-DE" sz="1000" i="1" dirty="0">
                  <a:latin typeface="Arial" pitchFamily="34" charset="0"/>
                  <a:cs typeface="Arial" pitchFamily="34" charset="0"/>
                </a:rPr>
                <a:t>) </a:t>
              </a:r>
              <a:r>
                <a:rPr lang="de-DE" sz="1000" i="1" dirty="0" smtClean="0">
                  <a:latin typeface="Arial" pitchFamily="34" charset="0"/>
                  <a:cs typeface="Arial" pitchFamily="34" charset="0"/>
                </a:rPr>
                <a:t>E. R. </a:t>
              </a:r>
              <a:r>
                <a:rPr lang="de-DE" sz="1000" i="1" dirty="0" err="1">
                  <a:latin typeface="Arial" pitchFamily="34" charset="0"/>
                  <a:cs typeface="Arial" pitchFamily="34" charset="0"/>
                </a:rPr>
                <a:t>Vicol</a:t>
              </a:r>
              <a:r>
                <a:rPr lang="de-DE" sz="1000" i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sz="1000" i="1" dirty="0" smtClean="0">
                  <a:latin typeface="Arial" pitchFamily="34" charset="0"/>
                  <a:cs typeface="Arial" pitchFamily="34" charset="0"/>
                  <a:hlinkClick r:id="rId6"/>
                </a:rPr>
                <a:t>https://pixabay.com/de/</a:t>
              </a:r>
              <a:br>
                <a:rPr lang="de-DE" sz="1000" i="1" dirty="0" smtClean="0">
                  <a:latin typeface="Arial" pitchFamily="34" charset="0"/>
                  <a:cs typeface="Arial" pitchFamily="34" charset="0"/>
                  <a:hlinkClick r:id="rId6"/>
                </a:rPr>
              </a:br>
              <a:r>
                <a:rPr lang="de-DE" sz="1000" i="1" dirty="0" smtClean="0">
                  <a:latin typeface="Arial" pitchFamily="34" charset="0"/>
                  <a:cs typeface="Arial" pitchFamily="34" charset="0"/>
                  <a:hlinkClick r:id="rId6"/>
                </a:rPr>
                <a:t>batterien-batterie-energie-elektro-87535/</a:t>
              </a:r>
              <a:r>
                <a:rPr lang="de-DE" sz="1000" i="1" dirty="0" smtClean="0">
                  <a:latin typeface="Arial" pitchFamily="34" charset="0"/>
                  <a:cs typeface="Arial" pitchFamily="34" charset="0"/>
                </a:rPr>
                <a:t> (01.02.17)</a:t>
              </a:r>
              <a:endParaRPr lang="de-DE" sz="1000" i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4" name="Grafik 13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990"/>
            <a:stretch/>
          </p:blipFill>
          <p:spPr>
            <a:xfrm>
              <a:off x="5004048" y="1150582"/>
              <a:ext cx="1728228" cy="1800000"/>
            </a:xfrm>
            <a:prstGeom prst="rect">
              <a:avLst/>
            </a:prstGeom>
          </p:spPr>
        </p:pic>
      </p:grpSp>
      <p:grpSp>
        <p:nvGrpSpPr>
          <p:cNvPr id="25" name="Gruppieren 24"/>
          <p:cNvGrpSpPr/>
          <p:nvPr/>
        </p:nvGrpSpPr>
        <p:grpSpPr>
          <a:xfrm>
            <a:off x="6741459" y="1142811"/>
            <a:ext cx="2077973" cy="2470389"/>
            <a:chOff x="6741459" y="1142811"/>
            <a:chExt cx="2077973" cy="2470389"/>
          </a:xfrm>
        </p:grpSpPr>
        <p:sp>
          <p:nvSpPr>
            <p:cNvPr id="22" name="Textfeld 21"/>
            <p:cNvSpPr txBox="1"/>
            <p:nvPr/>
          </p:nvSpPr>
          <p:spPr>
            <a:xfrm>
              <a:off x="7091432" y="2924944"/>
              <a:ext cx="1728000" cy="688256"/>
            </a:xfrm>
            <a:prstGeom prst="rect">
              <a:avLst/>
            </a:prstGeom>
            <a:noFill/>
          </p:spPr>
          <p:txBody>
            <a:bodyPr wrap="square" lIns="0" tIns="36000" rIns="0" bIns="36000" rtlCol="0">
              <a:spAutoFit/>
            </a:bodyPr>
            <a:lstStyle/>
            <a:p>
              <a:pPr algn="r"/>
              <a:r>
                <a:rPr lang="de-DE" sz="1000" i="1" dirty="0" smtClean="0">
                  <a:latin typeface="Arial" pitchFamily="34" charset="0"/>
                  <a:cs typeface="Arial" pitchFamily="34" charset="0"/>
                </a:rPr>
                <a:t>Holzscheite – (CC0</a:t>
              </a:r>
              <a:r>
                <a:rPr lang="de-DE" sz="1000" i="1" dirty="0">
                  <a:latin typeface="Arial" pitchFamily="34" charset="0"/>
                  <a:cs typeface="Arial" pitchFamily="34" charset="0"/>
                </a:rPr>
                <a:t>) Gitti </a:t>
              </a:r>
              <a:r>
                <a:rPr lang="de-DE" sz="1000" i="1" dirty="0" smtClean="0">
                  <a:latin typeface="Arial" pitchFamily="34" charset="0"/>
                  <a:cs typeface="Arial" pitchFamily="34" charset="0"/>
                </a:rPr>
                <a:t>Lohr </a:t>
              </a:r>
              <a:r>
                <a:rPr lang="de-DE" sz="1000" i="1" dirty="0" smtClean="0">
                  <a:latin typeface="Arial" pitchFamily="34" charset="0"/>
                  <a:cs typeface="Arial" pitchFamily="34" charset="0"/>
                  <a:hlinkClick r:id="rId8"/>
                </a:rPr>
                <a:t>https://pixabay.com/de/holz-brennholz-scheit-holzscheit-1576675/</a:t>
              </a:r>
              <a:r>
                <a:rPr lang="de-DE" sz="1000" i="1" dirty="0" smtClean="0">
                  <a:latin typeface="Arial" pitchFamily="34" charset="0"/>
                  <a:cs typeface="Arial" pitchFamily="34" charset="0"/>
                </a:rPr>
                <a:t> (01.02.17)</a:t>
              </a:r>
              <a:endParaRPr lang="de-DE" sz="1000" i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4" name="Grafik 23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609"/>
            <a:stretch/>
          </p:blipFill>
          <p:spPr>
            <a:xfrm>
              <a:off x="6741459" y="1142811"/>
              <a:ext cx="2077973" cy="1800000"/>
            </a:xfrm>
            <a:prstGeom prst="rect">
              <a:avLst/>
            </a:prstGeom>
          </p:spPr>
        </p:pic>
      </p:grpSp>
      <p:sp>
        <p:nvSpPr>
          <p:cNvPr id="26" name="Textfeld 25"/>
          <p:cNvSpPr txBox="1"/>
          <p:nvPr/>
        </p:nvSpPr>
        <p:spPr>
          <a:xfrm>
            <a:off x="0" y="692696"/>
            <a:ext cx="432000" cy="43200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1">
            <a:sp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endParaRPr lang="de-DE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4572000" y="692696"/>
            <a:ext cx="432000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1">
            <a:sp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endParaRPr lang="de-DE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2400" dirty="0" smtClean="0"/>
              <a:t>Check-In: </a:t>
            </a:r>
            <a:r>
              <a:rPr lang="de-DE" sz="2400" dirty="0"/>
              <a:t>Energie speichern und übertragen </a:t>
            </a:r>
            <a:r>
              <a:rPr lang="de-DE" sz="2400" dirty="0" smtClean="0"/>
              <a:t>– Lösung</a:t>
            </a:r>
            <a:endParaRPr lang="de-DE" sz="2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4572000" y="692696"/>
            <a:ext cx="0" cy="59766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323528" y="2892946"/>
            <a:ext cx="39604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de-DE" sz="1600" i="1" dirty="0" smtClean="0">
                <a:latin typeface="Arial" pitchFamily="34" charset="0"/>
                <a:cs typeface="Arial" pitchFamily="34" charset="0"/>
              </a:rPr>
              <a:t>Die Banane ist Nahrung. Ohne Nahrung kann man nicht weiterleben. </a:t>
            </a:r>
            <a:br>
              <a:rPr lang="de-DE" sz="1600" i="1" dirty="0" smtClean="0">
                <a:latin typeface="Arial" pitchFamily="34" charset="0"/>
                <a:cs typeface="Arial" pitchFamily="34" charset="0"/>
              </a:rPr>
            </a:br>
            <a:r>
              <a:rPr lang="de-DE" sz="1600" i="1" dirty="0" smtClean="0">
                <a:latin typeface="Arial" pitchFamily="34" charset="0"/>
                <a:cs typeface="Arial" pitchFamily="34" charset="0"/>
              </a:rPr>
              <a:t>Mit dem Teelicht kann man Wasser erhitzen.</a:t>
            </a:r>
          </a:p>
          <a:p>
            <a:pPr marL="342900" indent="-342900">
              <a:buFont typeface="+mj-lt"/>
              <a:buAutoNum type="alphaLcParenR"/>
            </a:pPr>
            <a:r>
              <a:rPr lang="de-DE" sz="1600" i="1" dirty="0" smtClean="0">
                <a:latin typeface="Arial" pitchFamily="34" charset="0"/>
                <a:cs typeface="Arial" pitchFamily="34" charset="0"/>
              </a:rPr>
              <a:t>Die  Banane isst man. </a:t>
            </a:r>
            <a:br>
              <a:rPr lang="de-DE" sz="1600" i="1" dirty="0" smtClean="0">
                <a:latin typeface="Arial" pitchFamily="34" charset="0"/>
                <a:cs typeface="Arial" pitchFamily="34" charset="0"/>
              </a:rPr>
            </a:br>
            <a:r>
              <a:rPr lang="de-DE" sz="1600" i="1" dirty="0" smtClean="0">
                <a:latin typeface="Arial" pitchFamily="34" charset="0"/>
                <a:cs typeface="Arial" pitchFamily="34" charset="0"/>
              </a:rPr>
              <a:t>Das </a:t>
            </a:r>
            <a:r>
              <a:rPr lang="de-DE" sz="1600" i="1" dirty="0">
                <a:latin typeface="Arial" pitchFamily="34" charset="0"/>
                <a:cs typeface="Arial" pitchFamily="34" charset="0"/>
              </a:rPr>
              <a:t>T</a:t>
            </a:r>
            <a:r>
              <a:rPr lang="de-DE" sz="1600" i="1" dirty="0" smtClean="0">
                <a:latin typeface="Arial" pitchFamily="34" charset="0"/>
                <a:cs typeface="Arial" pitchFamily="34" charset="0"/>
              </a:rPr>
              <a:t>eelicht kann man z.B. unter eine Teekanne stellen, um den </a:t>
            </a:r>
            <a:r>
              <a:rPr lang="de-DE" sz="1600" i="1" dirty="0">
                <a:latin typeface="Arial" pitchFamily="34" charset="0"/>
                <a:cs typeface="Arial" pitchFamily="34" charset="0"/>
              </a:rPr>
              <a:t>T</a:t>
            </a:r>
            <a:r>
              <a:rPr lang="de-DE" sz="1600" i="1" dirty="0" smtClean="0">
                <a:latin typeface="Arial" pitchFamily="34" charset="0"/>
                <a:cs typeface="Arial" pitchFamily="34" charset="0"/>
              </a:rPr>
              <a:t>ee zu erwärmen.</a:t>
            </a:r>
            <a:endParaRPr lang="de-DE" sz="16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691600"/>
              </p:ext>
            </p:extLst>
          </p:nvPr>
        </p:nvGraphicFramePr>
        <p:xfrm>
          <a:off x="306815" y="5042872"/>
          <a:ext cx="39600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3186"/>
                <a:gridCol w="919286"/>
                <a:gridCol w="100752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kann ich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kann ich nicht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a)</a:t>
                      </a:r>
                      <a:r>
                        <a:rPr lang="de-DE" sz="1400" baseline="0" dirty="0" smtClean="0">
                          <a:latin typeface="Arial" pitchFamily="34" charset="0"/>
                          <a:cs typeface="Arial" pitchFamily="34" charset="0"/>
                        </a:rPr>
                        <a:t> Energiespeicher erkennen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b) Energieübertragung beschreiben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8" name="Tabel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851990"/>
              </p:ext>
            </p:extLst>
          </p:nvPr>
        </p:nvGraphicFramePr>
        <p:xfrm>
          <a:off x="4878000" y="5042872"/>
          <a:ext cx="39600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3186"/>
                <a:gridCol w="919286"/>
                <a:gridCol w="100752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kann ich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kann ich nicht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a)</a:t>
                      </a:r>
                      <a:r>
                        <a:rPr lang="de-DE" sz="1400" baseline="0" dirty="0" smtClean="0">
                          <a:latin typeface="Arial" pitchFamily="34" charset="0"/>
                          <a:cs typeface="Arial" pitchFamily="34" charset="0"/>
                        </a:rPr>
                        <a:t> Energiespeicher erkennen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b) Energieübertragung beschreiben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0" name="Textfeld 19"/>
          <p:cNvSpPr txBox="1"/>
          <p:nvPr/>
        </p:nvSpPr>
        <p:spPr>
          <a:xfrm>
            <a:off x="5436096" y="1124743"/>
            <a:ext cx="929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Brot</a:t>
            </a:r>
            <a:endParaRPr lang="de-DE" dirty="0"/>
          </a:p>
        </p:txBody>
      </p:sp>
      <p:sp>
        <p:nvSpPr>
          <p:cNvPr id="21" name="Textfeld 20"/>
          <p:cNvSpPr txBox="1"/>
          <p:nvPr/>
        </p:nvSpPr>
        <p:spPr>
          <a:xfrm>
            <a:off x="2699792" y="1150408"/>
            <a:ext cx="929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Teelicht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6858175" y="1150408"/>
            <a:ext cx="929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Holzscheit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4860032" y="2874499"/>
            <a:ext cx="39604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de-DE" sz="1600" i="1" dirty="0" smtClean="0">
                <a:latin typeface="Arial" pitchFamily="34" charset="0"/>
                <a:cs typeface="Arial" pitchFamily="34" charset="0"/>
              </a:rPr>
              <a:t>Mit der Batterie kann man elektrische Geräte antreiben. Mit dem Holzscheit kann man ein Feuer machen.</a:t>
            </a:r>
          </a:p>
          <a:p>
            <a:pPr marL="342900" indent="-342900">
              <a:buFont typeface="+mj-lt"/>
              <a:buAutoNum type="alphaLcParenR"/>
            </a:pPr>
            <a:r>
              <a:rPr lang="de-DE" sz="1600" i="1" dirty="0" smtClean="0">
                <a:latin typeface="Arial" pitchFamily="34" charset="0"/>
                <a:cs typeface="Arial" pitchFamily="34" charset="0"/>
              </a:rPr>
              <a:t> Wenn man die Batterie z.B. eine Taschenlampe einlegt, kann  die Lampe leuchten . Das brennende Holzscheit kann z.B. bei einem Lagerfeuer Speisen erhitzen.</a:t>
            </a:r>
            <a:endParaRPr lang="de-DE" sz="1600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uppieren 13"/>
          <p:cNvGrpSpPr/>
          <p:nvPr/>
        </p:nvGrpSpPr>
        <p:grpSpPr>
          <a:xfrm>
            <a:off x="2478760" y="808169"/>
            <a:ext cx="1440000" cy="1522693"/>
            <a:chOff x="2586191" y="1150407"/>
            <a:chExt cx="1440000" cy="1562066"/>
          </a:xfrm>
        </p:grpSpPr>
        <p:pic>
          <p:nvPicPr>
            <p:cNvPr id="15" name="Bild 11" descr="Macintosh HD:Users:x:Desktop:Foto 3.JPG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2942" t="3092" r="18276" b="15259"/>
            <a:stretch/>
          </p:blipFill>
          <p:spPr bwMode="auto">
            <a:xfrm rot="5400000">
              <a:off x="2611379" y="1125219"/>
              <a:ext cx="1389623" cy="1440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Textfeld 15"/>
            <p:cNvSpPr txBox="1"/>
            <p:nvPr/>
          </p:nvSpPr>
          <p:spPr>
            <a:xfrm>
              <a:off x="2694190" y="2511596"/>
              <a:ext cx="1332000" cy="200877"/>
            </a:xfrm>
            <a:prstGeom prst="rect">
              <a:avLst/>
            </a:prstGeom>
            <a:noFill/>
          </p:spPr>
          <p:txBody>
            <a:bodyPr wrap="square" lIns="0" tIns="36000" rIns="0" bIns="36000" rtlCol="0">
              <a:spAutoFit/>
            </a:bodyPr>
            <a:lstStyle/>
            <a:p>
              <a:pPr algn="r"/>
              <a:r>
                <a:rPr lang="de-DE" sz="800" i="1" dirty="0" smtClean="0">
                  <a:latin typeface="Arial" pitchFamily="34" charset="0"/>
                  <a:cs typeface="Arial" pitchFamily="34" charset="0"/>
                </a:rPr>
                <a:t>Teelicht – A. Mink</a:t>
              </a:r>
              <a:endParaRPr lang="de-DE" sz="800" i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" name="Gruppieren 16"/>
          <p:cNvGrpSpPr>
            <a:grpSpLocks noChangeAspect="1"/>
          </p:cNvGrpSpPr>
          <p:nvPr/>
        </p:nvGrpSpPr>
        <p:grpSpPr>
          <a:xfrm>
            <a:off x="755576" y="808170"/>
            <a:ext cx="1526400" cy="1961666"/>
            <a:chOff x="285216" y="1150582"/>
            <a:chExt cx="1526400" cy="1961666"/>
          </a:xfrm>
        </p:grpSpPr>
        <p:sp>
          <p:nvSpPr>
            <p:cNvPr id="24" name="Textfeld 23"/>
            <p:cNvSpPr txBox="1"/>
            <p:nvPr/>
          </p:nvSpPr>
          <p:spPr>
            <a:xfrm>
              <a:off x="285216" y="2547102"/>
              <a:ext cx="1526400" cy="565146"/>
            </a:xfrm>
            <a:prstGeom prst="rect">
              <a:avLst/>
            </a:prstGeom>
            <a:noFill/>
          </p:spPr>
          <p:txBody>
            <a:bodyPr wrap="square" lIns="0" tIns="36000" rIns="0" bIns="36000" rtlCol="0">
              <a:spAutoFit/>
            </a:bodyPr>
            <a:lstStyle/>
            <a:p>
              <a:pPr algn="r"/>
              <a:r>
                <a:rPr lang="de-DE" sz="800" i="1" dirty="0" smtClean="0">
                  <a:latin typeface="Arial" pitchFamily="34" charset="0"/>
                  <a:cs typeface="Arial" pitchFamily="34" charset="0"/>
                </a:rPr>
                <a:t>Banane – (CC0) A. J. </a:t>
              </a:r>
              <a:r>
                <a:rPr lang="de-DE" sz="800" i="1" dirty="0" err="1">
                  <a:latin typeface="Arial" pitchFamily="34" charset="0"/>
                  <a:cs typeface="Arial" pitchFamily="34" charset="0"/>
                </a:rPr>
                <a:t>Cespedes</a:t>
              </a:r>
              <a:endParaRPr lang="de-DE" sz="800" i="1" dirty="0">
                <a:latin typeface="Arial" pitchFamily="34" charset="0"/>
                <a:cs typeface="Arial" pitchFamily="34" charset="0"/>
              </a:endParaRPr>
            </a:p>
            <a:p>
              <a:pPr algn="r"/>
              <a:r>
                <a:rPr lang="de-DE" sz="800" i="1" dirty="0" smtClean="0">
                  <a:latin typeface="Arial" pitchFamily="34" charset="0"/>
                  <a:cs typeface="Arial" pitchFamily="34" charset="0"/>
                  <a:hlinkClick r:id="rId4"/>
                </a:rPr>
                <a:t>https</a:t>
              </a:r>
              <a:r>
                <a:rPr lang="de-DE" sz="800" i="1" dirty="0">
                  <a:latin typeface="Arial" pitchFamily="34" charset="0"/>
                  <a:cs typeface="Arial" pitchFamily="34" charset="0"/>
                  <a:hlinkClick r:id="rId4"/>
                </a:rPr>
                <a:t>://pixabay.com/de/banane-palado-obst-berry-gesunde-1810129</a:t>
              </a:r>
              <a:r>
                <a:rPr lang="de-DE" sz="800" i="1" dirty="0" smtClean="0">
                  <a:latin typeface="Arial" pitchFamily="34" charset="0"/>
                  <a:cs typeface="Arial" pitchFamily="34" charset="0"/>
                  <a:hlinkClick r:id="rId4"/>
                </a:rPr>
                <a:t>/</a:t>
              </a:r>
              <a:r>
                <a:rPr lang="de-DE" sz="800" i="1" dirty="0" smtClean="0">
                  <a:latin typeface="Arial" pitchFamily="34" charset="0"/>
                  <a:cs typeface="Arial" pitchFamily="34" charset="0"/>
                </a:rPr>
                <a:t> (01.02.17)</a:t>
              </a:r>
              <a:endParaRPr lang="de-DE" sz="800" i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5" name="Grafik 24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988" t="8130" r="23172"/>
            <a:stretch/>
          </p:blipFill>
          <p:spPr>
            <a:xfrm>
              <a:off x="285939" y="1150582"/>
              <a:ext cx="1525677" cy="1440000"/>
            </a:xfrm>
            <a:prstGeom prst="rect">
              <a:avLst/>
            </a:prstGeom>
          </p:spPr>
        </p:pic>
      </p:grpSp>
      <p:grpSp>
        <p:nvGrpSpPr>
          <p:cNvPr id="27" name="Gruppieren 26"/>
          <p:cNvGrpSpPr/>
          <p:nvPr/>
        </p:nvGrpSpPr>
        <p:grpSpPr>
          <a:xfrm>
            <a:off x="5209617" y="789748"/>
            <a:ext cx="1382592" cy="1979468"/>
            <a:chOff x="5004048" y="1150582"/>
            <a:chExt cx="1382592" cy="1979468"/>
          </a:xfrm>
        </p:grpSpPr>
        <p:sp>
          <p:nvSpPr>
            <p:cNvPr id="28" name="Textfeld 27"/>
            <p:cNvSpPr txBox="1"/>
            <p:nvPr/>
          </p:nvSpPr>
          <p:spPr>
            <a:xfrm>
              <a:off x="5004240" y="2564904"/>
              <a:ext cx="1382400" cy="565146"/>
            </a:xfrm>
            <a:prstGeom prst="rect">
              <a:avLst/>
            </a:prstGeom>
            <a:noFill/>
          </p:spPr>
          <p:txBody>
            <a:bodyPr wrap="square" lIns="0" tIns="36000" rIns="0" bIns="36000" rtlCol="0">
              <a:spAutoFit/>
            </a:bodyPr>
            <a:lstStyle/>
            <a:p>
              <a:pPr algn="r"/>
              <a:r>
                <a:rPr lang="de-DE" sz="800" i="1" dirty="0" smtClean="0">
                  <a:latin typeface="Arial" pitchFamily="34" charset="0"/>
                  <a:cs typeface="Arial" pitchFamily="34" charset="0"/>
                </a:rPr>
                <a:t>Batterien – (CC0</a:t>
              </a:r>
              <a:r>
                <a:rPr lang="de-DE" sz="800" i="1" dirty="0">
                  <a:latin typeface="Arial" pitchFamily="34" charset="0"/>
                  <a:cs typeface="Arial" pitchFamily="34" charset="0"/>
                </a:rPr>
                <a:t>) </a:t>
              </a:r>
              <a:r>
                <a:rPr lang="de-DE" sz="800" i="1" dirty="0" smtClean="0">
                  <a:latin typeface="Arial" pitchFamily="34" charset="0"/>
                  <a:cs typeface="Arial" pitchFamily="34" charset="0"/>
                </a:rPr>
                <a:t>E. R. </a:t>
              </a:r>
              <a:r>
                <a:rPr lang="de-DE" sz="800" i="1" dirty="0" err="1" smtClean="0">
                  <a:latin typeface="Arial" pitchFamily="34" charset="0"/>
                  <a:cs typeface="Arial" pitchFamily="34" charset="0"/>
                </a:rPr>
                <a:t>Vicol</a:t>
              </a:r>
              <a:r>
                <a:rPr lang="de-DE" sz="8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sz="800" i="1" dirty="0" smtClean="0">
                  <a:latin typeface="Arial" pitchFamily="34" charset="0"/>
                  <a:cs typeface="Arial" pitchFamily="34" charset="0"/>
                  <a:hlinkClick r:id="rId6"/>
                </a:rPr>
                <a:t>https://pixabay.com/de/</a:t>
              </a:r>
              <a:br>
                <a:rPr lang="de-DE" sz="800" i="1" dirty="0" smtClean="0">
                  <a:latin typeface="Arial" pitchFamily="34" charset="0"/>
                  <a:cs typeface="Arial" pitchFamily="34" charset="0"/>
                  <a:hlinkClick r:id="rId6"/>
                </a:rPr>
              </a:br>
              <a:r>
                <a:rPr lang="de-DE" sz="800" i="1" dirty="0" smtClean="0">
                  <a:latin typeface="Arial" pitchFamily="34" charset="0"/>
                  <a:cs typeface="Arial" pitchFamily="34" charset="0"/>
                  <a:hlinkClick r:id="rId6"/>
                </a:rPr>
                <a:t>batterien-batterie-energie-elektro-87535/</a:t>
              </a:r>
              <a:r>
                <a:rPr lang="de-DE" sz="800" i="1" dirty="0" smtClean="0">
                  <a:latin typeface="Arial" pitchFamily="34" charset="0"/>
                  <a:cs typeface="Arial" pitchFamily="34" charset="0"/>
                </a:rPr>
                <a:t> (01.02.17)</a:t>
              </a:r>
              <a:endParaRPr lang="de-DE" sz="800" i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9" name="Grafik 28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990"/>
            <a:stretch/>
          </p:blipFill>
          <p:spPr>
            <a:xfrm>
              <a:off x="5004048" y="1150582"/>
              <a:ext cx="1382582" cy="1440000"/>
            </a:xfrm>
            <a:prstGeom prst="rect">
              <a:avLst/>
            </a:prstGeom>
          </p:spPr>
        </p:pic>
      </p:grpSp>
      <p:grpSp>
        <p:nvGrpSpPr>
          <p:cNvPr id="30" name="Gruppieren 29"/>
          <p:cNvGrpSpPr/>
          <p:nvPr/>
        </p:nvGrpSpPr>
        <p:grpSpPr>
          <a:xfrm>
            <a:off x="6769416" y="800409"/>
            <a:ext cx="1662378" cy="1980519"/>
            <a:chOff x="6741459" y="1142811"/>
            <a:chExt cx="1662378" cy="1980519"/>
          </a:xfrm>
        </p:grpSpPr>
        <p:sp>
          <p:nvSpPr>
            <p:cNvPr id="31" name="Textfeld 30"/>
            <p:cNvSpPr txBox="1"/>
            <p:nvPr/>
          </p:nvSpPr>
          <p:spPr>
            <a:xfrm>
              <a:off x="6747837" y="2558184"/>
              <a:ext cx="1656000" cy="565146"/>
            </a:xfrm>
            <a:prstGeom prst="rect">
              <a:avLst/>
            </a:prstGeom>
            <a:noFill/>
          </p:spPr>
          <p:txBody>
            <a:bodyPr wrap="square" lIns="0" tIns="36000" rIns="0" bIns="36000" rtlCol="0">
              <a:spAutoFit/>
            </a:bodyPr>
            <a:lstStyle/>
            <a:p>
              <a:pPr algn="r"/>
              <a:r>
                <a:rPr lang="de-DE" sz="800" i="1" dirty="0" smtClean="0">
                  <a:latin typeface="Arial" pitchFamily="34" charset="0"/>
                  <a:cs typeface="Arial" pitchFamily="34" charset="0"/>
                </a:rPr>
                <a:t>Holzscheite – (CC0</a:t>
              </a:r>
              <a:r>
                <a:rPr lang="de-DE" sz="800" i="1" dirty="0">
                  <a:latin typeface="Arial" pitchFamily="34" charset="0"/>
                  <a:cs typeface="Arial" pitchFamily="34" charset="0"/>
                </a:rPr>
                <a:t>) Gitti </a:t>
              </a:r>
              <a:r>
                <a:rPr lang="de-DE" sz="800" i="1" dirty="0" smtClean="0">
                  <a:latin typeface="Arial" pitchFamily="34" charset="0"/>
                  <a:cs typeface="Arial" pitchFamily="34" charset="0"/>
                </a:rPr>
                <a:t>Lohr </a:t>
              </a:r>
              <a:r>
                <a:rPr lang="de-DE" sz="800" i="1" dirty="0" smtClean="0">
                  <a:latin typeface="Arial" pitchFamily="34" charset="0"/>
                  <a:cs typeface="Arial" pitchFamily="34" charset="0"/>
                  <a:hlinkClick r:id="rId8"/>
                </a:rPr>
                <a:t>https://pixabay.com/de/holz-brennholz-scheit-holzscheit-1576675/</a:t>
              </a:r>
              <a:r>
                <a:rPr lang="de-DE" sz="800" i="1" dirty="0" smtClean="0">
                  <a:latin typeface="Arial" pitchFamily="34" charset="0"/>
                  <a:cs typeface="Arial" pitchFamily="34" charset="0"/>
                </a:rPr>
                <a:t> (01.02.17)</a:t>
              </a:r>
              <a:endParaRPr lang="de-DE" sz="800" i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2" name="Grafik 31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609"/>
            <a:stretch/>
          </p:blipFill>
          <p:spPr>
            <a:xfrm>
              <a:off x="6741459" y="1142811"/>
              <a:ext cx="1662378" cy="1440000"/>
            </a:xfrm>
            <a:prstGeom prst="rect">
              <a:avLst/>
            </a:prstGeom>
          </p:spPr>
        </p:pic>
      </p:grpSp>
      <p:sp>
        <p:nvSpPr>
          <p:cNvPr id="33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300192" y="6669360"/>
            <a:ext cx="2843808" cy="188640"/>
          </a:xfrm>
        </p:spPr>
        <p:txBody>
          <a:bodyPr/>
          <a:lstStyle/>
          <a:p>
            <a:r>
              <a:rPr lang="de-DE" dirty="0" smtClean="0"/>
              <a:t>4415_Check-In_Enerrgie_Einstieg.pptx</a:t>
            </a:r>
            <a:endParaRPr lang="de-DE" dirty="0"/>
          </a:p>
        </p:txBody>
      </p:sp>
      <p:sp>
        <p:nvSpPr>
          <p:cNvPr id="26" name="Textfeld 25"/>
          <p:cNvSpPr txBox="1"/>
          <p:nvPr/>
        </p:nvSpPr>
        <p:spPr>
          <a:xfrm>
            <a:off x="0" y="692696"/>
            <a:ext cx="432000" cy="43200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1">
            <a:sp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endParaRPr lang="de-DE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4572000" y="692696"/>
            <a:ext cx="432000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1">
            <a:sp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endParaRPr lang="de-DE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8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JP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CJP</Template>
  <TotalTime>0</TotalTime>
  <Words>283</Words>
  <Application>Microsoft Office PowerPoint</Application>
  <PresentationFormat>Bildschirmpräsentation (4:3)</PresentationFormat>
  <Paragraphs>47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CJP</vt:lpstr>
      <vt:lpstr>Check-In: Energie speichern und übertragen</vt:lpstr>
      <vt:lpstr>Check-In: Energie speichern und übertragen – Lösung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Check-In: Energie speichern und übertragen</dc:title>
  <dc:creator>Carl-Julian</dc:creator>
  <cp:lastModifiedBy>Carl-Julian</cp:lastModifiedBy>
  <cp:revision>379</cp:revision>
  <cp:lastPrinted>2016-01-30T18:57:11Z</cp:lastPrinted>
  <dcterms:created xsi:type="dcterms:W3CDTF">2014-11-17T20:26:36Z</dcterms:created>
  <dcterms:modified xsi:type="dcterms:W3CDTF">2017-02-15T21:27:59Z</dcterms:modified>
</cp:coreProperties>
</file>