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5" r:id="rId2"/>
    <p:sldId id="316" r:id="rId3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7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pixabay.com/de/kraftwerk-flammen-gegenlicht-2012377/" TargetMode="External"/><Relationship Id="rId7" Type="http://schemas.openxmlformats.org/officeDocument/2006/relationships/hyperlink" Target="https://pixabay.com/de/solarzellen-photovoltaik-strom-49170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hyperlink" Target="https://pixabay.com/de/konzert-leistung-publikum-lightshow-336695/" TargetMode="External"/><Relationship Id="rId4" Type="http://schemas.openxmlformats.org/officeDocument/2006/relationships/image" Target="../media/image1.jpeg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Energieübertragung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 smtClean="0"/>
              <a:t>4126_Check-In_Energieuebertragung.pptx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74013" y="4222707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Die Bilder zeigen Teile einer Energieübertragungskette.</a:t>
            </a: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Zeichne ein passendes, möglichst vollständiges Energieflussdiagramm.</a:t>
            </a: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Erneuerbar oder nicht? Entscheide. Begründe deine Entscheidung.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058000" y="4222707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Die Bilder zeigen Teile einer Energieübertragungskette.</a:t>
            </a: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Zeichne ein passendes, möglichst vollständiges Energieflussdiagramm.</a:t>
            </a: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Erneuerbar oder nicht? Entscheide. Begründe deine Entscheidung.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ieren 23"/>
          <p:cNvGrpSpPr/>
          <p:nvPr/>
        </p:nvGrpSpPr>
        <p:grpSpPr>
          <a:xfrm>
            <a:off x="343889" y="1340768"/>
            <a:ext cx="3860248" cy="2232000"/>
            <a:chOff x="63472" y="1340768"/>
            <a:chExt cx="3860248" cy="2232000"/>
          </a:xfrm>
        </p:grpSpPr>
        <p:sp>
          <p:nvSpPr>
            <p:cNvPr id="17" name="Textfeld 37"/>
            <p:cNvSpPr txBox="1"/>
            <p:nvPr/>
          </p:nvSpPr>
          <p:spPr>
            <a:xfrm>
              <a:off x="63472" y="2954236"/>
              <a:ext cx="1800000" cy="576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de-DE" sz="1200" i="1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Kohlekraftwerk</a:t>
              </a:r>
              <a:r>
                <a:rPr lang="de-DE" sz="8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/>
              </a:r>
              <a:br>
                <a:rPr lang="de-DE" sz="8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</a:br>
              <a:r>
                <a:rPr lang="de-DE" sz="8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(CC0) </a:t>
              </a:r>
              <a:r>
                <a:rPr lang="de-DE" sz="800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MonikaP</a:t>
              </a:r>
              <a:r>
                <a:rPr lang="de-DE" sz="800" dirty="0"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de-DE" sz="800" dirty="0">
                  <a:latin typeface="Arial" pitchFamily="34" charset="0"/>
                  <a:ea typeface="Times New Roman"/>
                  <a:cs typeface="Arial" pitchFamily="34" charset="0"/>
                  <a:hlinkClick r:id="rId3"/>
                </a:rPr>
                <a:t>https://</a:t>
              </a:r>
              <a:r>
                <a:rPr lang="de-DE" sz="800" dirty="0" smtClean="0">
                  <a:latin typeface="Arial" pitchFamily="34" charset="0"/>
                  <a:ea typeface="Times New Roman"/>
                  <a:cs typeface="Arial" pitchFamily="34" charset="0"/>
                  <a:hlinkClick r:id="rId3"/>
                </a:rPr>
                <a:t>pixabay.com/de/</a:t>
              </a:r>
              <a:br>
                <a:rPr lang="de-DE" sz="800" dirty="0" smtClean="0">
                  <a:latin typeface="Arial" pitchFamily="34" charset="0"/>
                  <a:ea typeface="Times New Roman"/>
                  <a:cs typeface="Arial" pitchFamily="34" charset="0"/>
                  <a:hlinkClick r:id="rId3"/>
                </a:rPr>
              </a:br>
              <a:r>
                <a:rPr lang="de-DE" sz="800" dirty="0" smtClean="0">
                  <a:latin typeface="Arial" pitchFamily="34" charset="0"/>
                  <a:ea typeface="Times New Roman"/>
                  <a:cs typeface="Arial" pitchFamily="34" charset="0"/>
                  <a:hlinkClick r:id="rId3"/>
                </a:rPr>
                <a:t>kraftwerk-flammen-gegenlicht-2012377/</a:t>
              </a:r>
              <a:r>
                <a:rPr lang="de-DE" sz="800" dirty="0" smtClean="0">
                  <a:latin typeface="Arial" pitchFamily="34" charset="0"/>
                  <a:ea typeface="Times New Roman"/>
                  <a:cs typeface="Arial" pitchFamily="34" charset="0"/>
                </a:rPr>
                <a:t> (20.02.17)</a:t>
              </a:r>
              <a:endParaRPr lang="de-DE" sz="800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pic>
          <p:nvPicPr>
            <p:cNvPr id="18" name="Grafik 1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472" y="1340768"/>
              <a:ext cx="1792450" cy="1620000"/>
            </a:xfrm>
            <a:prstGeom prst="rect">
              <a:avLst/>
            </a:prstGeom>
          </p:spPr>
        </p:pic>
        <p:grpSp>
          <p:nvGrpSpPr>
            <p:cNvPr id="23" name="Gruppieren 22"/>
            <p:cNvGrpSpPr/>
            <p:nvPr/>
          </p:nvGrpSpPr>
          <p:grpSpPr>
            <a:xfrm>
              <a:off x="2051720" y="1340768"/>
              <a:ext cx="1872000" cy="2232000"/>
              <a:chOff x="2305752" y="1340768"/>
              <a:chExt cx="1872000" cy="2232000"/>
            </a:xfrm>
          </p:grpSpPr>
          <p:sp>
            <p:nvSpPr>
              <p:cNvPr id="19" name="Textfeld 37"/>
              <p:cNvSpPr txBox="1"/>
              <p:nvPr/>
            </p:nvSpPr>
            <p:spPr>
              <a:xfrm>
                <a:off x="2305752" y="2960768"/>
                <a:ext cx="1872000" cy="6120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de-DE" sz="1200" i="1" dirty="0" smtClean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Scheinwerfer</a:t>
                </a:r>
                <a:r>
                  <a:rPr lang="de-DE" sz="800" dirty="0" smtClean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/>
                </a:r>
                <a:br>
                  <a:rPr lang="de-DE" sz="800" dirty="0" smtClean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</a:br>
                <a:r>
                  <a:rPr lang="de-DE" sz="800" dirty="0" smtClean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(CC0) </a:t>
                </a:r>
                <a:r>
                  <a:rPr lang="de-DE" sz="800" dirty="0" err="1" smtClean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Unsplash</a:t>
                </a:r>
                <a:r>
                  <a:rPr lang="de-DE" sz="800" dirty="0">
                    <a:latin typeface="Arial" pitchFamily="34" charset="0"/>
                    <a:ea typeface="Times New Roman"/>
                    <a:cs typeface="Arial" pitchFamily="34" charset="0"/>
                  </a:rPr>
                  <a:t> </a:t>
                </a:r>
                <a:r>
                  <a:rPr lang="de-DE" sz="800" dirty="0">
                    <a:latin typeface="Arial" pitchFamily="34" charset="0"/>
                    <a:ea typeface="Times New Roman"/>
                    <a:cs typeface="Arial" pitchFamily="34" charset="0"/>
                    <a:hlinkClick r:id="rId5"/>
                  </a:rPr>
                  <a:t>https://pixabay.com/de</a:t>
                </a:r>
                <a:r>
                  <a:rPr lang="de-DE" sz="800" dirty="0" smtClean="0">
                    <a:latin typeface="Arial" pitchFamily="34" charset="0"/>
                    <a:ea typeface="Times New Roman"/>
                    <a:cs typeface="Arial" pitchFamily="34" charset="0"/>
                    <a:hlinkClick r:id="rId5"/>
                  </a:rPr>
                  <a:t>/</a:t>
                </a:r>
                <a:br>
                  <a:rPr lang="de-DE" sz="800" dirty="0" smtClean="0">
                    <a:latin typeface="Arial" pitchFamily="34" charset="0"/>
                    <a:ea typeface="Times New Roman"/>
                    <a:cs typeface="Arial" pitchFamily="34" charset="0"/>
                    <a:hlinkClick r:id="rId5"/>
                  </a:rPr>
                </a:br>
                <a:r>
                  <a:rPr lang="de-DE" sz="800" dirty="0" smtClean="0">
                    <a:latin typeface="Arial" pitchFamily="34" charset="0"/>
                    <a:ea typeface="Times New Roman"/>
                    <a:cs typeface="Arial" pitchFamily="34" charset="0"/>
                    <a:hlinkClick r:id="rId5"/>
                  </a:rPr>
                  <a:t>konzert-leistung-publikum-lightshow-336695/</a:t>
                </a:r>
                <a:r>
                  <a:rPr lang="de-DE" sz="800" dirty="0" smtClean="0">
                    <a:latin typeface="Arial" pitchFamily="34" charset="0"/>
                    <a:ea typeface="Times New Roman"/>
                    <a:cs typeface="Arial" pitchFamily="34" charset="0"/>
                  </a:rPr>
                  <a:t> </a:t>
                </a:r>
                <a:r>
                  <a:rPr lang="de-DE" sz="800" dirty="0" smtClean="0">
                    <a:latin typeface="Arial" pitchFamily="34" charset="0"/>
                    <a:ea typeface="Times New Roman"/>
                    <a:cs typeface="Arial" pitchFamily="34" charset="0"/>
                    <a:hlinkClick r:id="rId3"/>
                  </a:rPr>
                  <a:t>/</a:t>
                </a:r>
                <a:r>
                  <a:rPr lang="de-DE" sz="800" dirty="0" smtClean="0">
                    <a:latin typeface="Arial" pitchFamily="34" charset="0"/>
                    <a:ea typeface="Times New Roman"/>
                    <a:cs typeface="Arial" pitchFamily="34" charset="0"/>
                  </a:rPr>
                  <a:t> (23.02.17)</a:t>
                </a:r>
                <a:endParaRPr lang="de-DE" sz="800" dirty="0">
                  <a:effectLst/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pic>
            <p:nvPicPr>
              <p:cNvPr id="5" name="Grafik 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305752" y="1340768"/>
                <a:ext cx="1869951" cy="1620000"/>
              </a:xfrm>
              <a:prstGeom prst="rect">
                <a:avLst/>
              </a:prstGeom>
            </p:spPr>
          </p:pic>
        </p:grpSp>
      </p:grpSp>
      <p:grpSp>
        <p:nvGrpSpPr>
          <p:cNvPr id="8" name="Gruppieren 7"/>
          <p:cNvGrpSpPr/>
          <p:nvPr/>
        </p:nvGrpSpPr>
        <p:grpSpPr>
          <a:xfrm>
            <a:off x="4860032" y="1340768"/>
            <a:ext cx="4033671" cy="2225468"/>
            <a:chOff x="5058000" y="1340768"/>
            <a:chExt cx="4033671" cy="2225468"/>
          </a:xfrm>
        </p:grpSpPr>
        <p:sp>
          <p:nvSpPr>
            <p:cNvPr id="21" name="Textfeld 37"/>
            <p:cNvSpPr txBox="1"/>
            <p:nvPr/>
          </p:nvSpPr>
          <p:spPr>
            <a:xfrm>
              <a:off x="5058000" y="2954236"/>
              <a:ext cx="1872000" cy="612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de-DE" sz="1200" i="1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Solarzellen</a:t>
              </a:r>
              <a:r>
                <a:rPr lang="de-DE" sz="8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/>
              </a:r>
              <a:br>
                <a:rPr lang="de-DE" sz="8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</a:br>
              <a:r>
                <a:rPr lang="de-DE" sz="8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(CC0) M. Schwarzenberger</a:t>
              </a:r>
              <a:r>
                <a:rPr lang="de-DE" sz="800" dirty="0" smtClean="0"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de-DE" sz="800" dirty="0">
                  <a:latin typeface="Arial" pitchFamily="34" charset="0"/>
                  <a:ea typeface="Times New Roman"/>
                  <a:cs typeface="Arial" pitchFamily="34" charset="0"/>
                  <a:hlinkClick r:id="rId7"/>
                </a:rPr>
                <a:t>https://pixabay.com/de/solarzellen-photovoltaik-strom-491701</a:t>
              </a:r>
              <a:r>
                <a:rPr lang="de-DE" sz="800" dirty="0" smtClean="0">
                  <a:latin typeface="Arial" pitchFamily="34" charset="0"/>
                  <a:ea typeface="Times New Roman"/>
                  <a:cs typeface="Arial" pitchFamily="34" charset="0"/>
                  <a:hlinkClick r:id="rId7"/>
                </a:rPr>
                <a:t>/</a:t>
              </a:r>
              <a:r>
                <a:rPr lang="de-DE" sz="800" dirty="0" smtClean="0">
                  <a:latin typeface="Arial" pitchFamily="34" charset="0"/>
                  <a:ea typeface="Times New Roman"/>
                  <a:cs typeface="Arial" pitchFamily="34" charset="0"/>
                </a:rPr>
                <a:t>  (23.02.17)</a:t>
              </a:r>
              <a:endParaRPr lang="de-DE" sz="800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pic>
          <p:nvPicPr>
            <p:cNvPr id="6" name="Grafik 5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58000" y="1340768"/>
              <a:ext cx="1893534" cy="1620000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9112" y="1340768"/>
              <a:ext cx="1982559" cy="1620000"/>
            </a:xfrm>
            <a:prstGeom prst="rect">
              <a:avLst/>
            </a:prstGeom>
          </p:spPr>
        </p:pic>
        <p:sp>
          <p:nvSpPr>
            <p:cNvPr id="22" name="Textfeld 37"/>
            <p:cNvSpPr txBox="1"/>
            <p:nvPr/>
          </p:nvSpPr>
          <p:spPr>
            <a:xfrm>
              <a:off x="7109112" y="2961016"/>
              <a:ext cx="1872000" cy="39597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de-DE" sz="1200" i="1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Rührgerät</a:t>
              </a:r>
              <a:r>
                <a:rPr lang="de-DE" sz="8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/>
              </a:r>
              <a:br>
                <a:rPr lang="de-DE" sz="8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</a:br>
              <a:r>
                <a:rPr lang="de-DE" sz="8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C.-J. </a:t>
              </a:r>
              <a:r>
                <a:rPr lang="de-DE" sz="800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Pardall</a:t>
              </a:r>
              <a:endParaRPr lang="de-DE" sz="800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Energieübertragung – Lösung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/>
              <a:t>4126_Check-In_Energieuebertragung.pptx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72000" y="1340768"/>
            <a:ext cx="360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i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endParaRPr lang="de-DE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i="1" dirty="0" smtClean="0">
                <a:latin typeface="Arial" pitchFamily="34" charset="0"/>
                <a:cs typeface="Arial" pitchFamily="34" charset="0"/>
              </a:rPr>
              <a:t>Kohle kann sich praktisch gar nicht nachbilden. </a:t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>Sie ist ein nicht erneuerbarer Energieträger.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81393"/>
              </p:ext>
            </p:extLst>
          </p:nvPr>
        </p:nvGraphicFramePr>
        <p:xfrm>
          <a:off x="306815" y="4622120"/>
          <a:ext cx="3960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953"/>
                <a:gridCol w="864096"/>
                <a:gridCol w="91895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a) Energieübertragungs-ketten und Energiefluss-diagrammen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einsetzen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b) Erneuerbare und nicht erneuerbare Energie-träger unterscheiden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147298"/>
              </p:ext>
            </p:extLst>
          </p:nvPr>
        </p:nvGraphicFramePr>
        <p:xfrm>
          <a:off x="4878000" y="4616152"/>
          <a:ext cx="3960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953"/>
                <a:gridCol w="864096"/>
                <a:gridCol w="91895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a) Energieübertragungs-ketten und Energiefluss-diagrammen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einsetzen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b) Erneuerbare und nicht erneuerbare Energie-träger unterscheiden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7" name="Gruppieren 6"/>
          <p:cNvGrpSpPr/>
          <p:nvPr/>
        </p:nvGrpSpPr>
        <p:grpSpPr>
          <a:xfrm>
            <a:off x="72000" y="1844827"/>
            <a:ext cx="4427992" cy="900000"/>
            <a:chOff x="72000" y="1340768"/>
            <a:chExt cx="4427992" cy="900000"/>
          </a:xfrm>
        </p:grpSpPr>
        <p:sp>
          <p:nvSpPr>
            <p:cNvPr id="5" name="Rechteck 4"/>
            <p:cNvSpPr/>
            <p:nvPr/>
          </p:nvSpPr>
          <p:spPr>
            <a:xfrm>
              <a:off x="72000" y="1340768"/>
              <a:ext cx="720000" cy="90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Kohle</a:t>
              </a:r>
              <a:endPara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2555856" y="1340768"/>
              <a:ext cx="720000" cy="90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Schein-werfer</a:t>
              </a:r>
              <a:endPara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>
              <a:off x="3779992" y="1340768"/>
              <a:ext cx="720000" cy="90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Umge-bung</a:t>
              </a:r>
              <a:endPara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hteck 18"/>
            <p:cNvSpPr/>
            <p:nvPr/>
          </p:nvSpPr>
          <p:spPr>
            <a:xfrm>
              <a:off x="1331640" y="1340768"/>
              <a:ext cx="720000" cy="90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Kohle-kraft-werk</a:t>
              </a:r>
              <a:endPara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ichtungspfeil 5"/>
            <p:cNvSpPr/>
            <p:nvPr/>
          </p:nvSpPr>
          <p:spPr>
            <a:xfrm>
              <a:off x="755576" y="1646776"/>
              <a:ext cx="684000" cy="287983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Energie</a:t>
              </a:r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ichtungspfeil 21"/>
            <p:cNvSpPr/>
            <p:nvPr/>
          </p:nvSpPr>
          <p:spPr>
            <a:xfrm>
              <a:off x="3203848" y="1646774"/>
              <a:ext cx="684000" cy="287983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Energie</a:t>
              </a:r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ichtungspfeil 22"/>
            <p:cNvSpPr/>
            <p:nvPr/>
          </p:nvSpPr>
          <p:spPr>
            <a:xfrm>
              <a:off x="1979712" y="1646775"/>
              <a:ext cx="684000" cy="287983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Energie</a:t>
              </a:r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4644004" y="1844824"/>
            <a:ext cx="4427992" cy="900000"/>
            <a:chOff x="72000" y="1340768"/>
            <a:chExt cx="4427992" cy="900000"/>
          </a:xfrm>
        </p:grpSpPr>
        <p:sp>
          <p:nvSpPr>
            <p:cNvPr id="25" name="Rechteck 24"/>
            <p:cNvSpPr/>
            <p:nvPr/>
          </p:nvSpPr>
          <p:spPr>
            <a:xfrm>
              <a:off x="72000" y="1340768"/>
              <a:ext cx="720000" cy="90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Sonne</a:t>
              </a:r>
              <a:endPara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2555856" y="1340768"/>
              <a:ext cx="720000" cy="90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Rühr-gerät</a:t>
              </a:r>
              <a:endPara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hteck 26"/>
            <p:cNvSpPr/>
            <p:nvPr/>
          </p:nvSpPr>
          <p:spPr>
            <a:xfrm>
              <a:off x="3779992" y="1340768"/>
              <a:ext cx="720000" cy="90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Umge-bung</a:t>
              </a:r>
              <a:endPara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hteck 27"/>
            <p:cNvSpPr/>
            <p:nvPr/>
          </p:nvSpPr>
          <p:spPr>
            <a:xfrm>
              <a:off x="1331640" y="1340768"/>
              <a:ext cx="720000" cy="90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Solar-zellen</a:t>
              </a:r>
              <a:endPara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ichtungspfeil 28"/>
            <p:cNvSpPr/>
            <p:nvPr/>
          </p:nvSpPr>
          <p:spPr>
            <a:xfrm>
              <a:off x="755576" y="1646776"/>
              <a:ext cx="684000" cy="287983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Energie</a:t>
              </a:r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ichtungspfeil 29"/>
            <p:cNvSpPr/>
            <p:nvPr/>
          </p:nvSpPr>
          <p:spPr>
            <a:xfrm>
              <a:off x="3203848" y="1646774"/>
              <a:ext cx="684000" cy="287983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Energie</a:t>
              </a:r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ichtungspfeil 30"/>
            <p:cNvSpPr/>
            <p:nvPr/>
          </p:nvSpPr>
          <p:spPr>
            <a:xfrm>
              <a:off x="1979712" y="1646775"/>
              <a:ext cx="684000" cy="287983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Energie</a:t>
              </a:r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Textfeld 31"/>
          <p:cNvSpPr txBox="1"/>
          <p:nvPr/>
        </p:nvSpPr>
        <p:spPr>
          <a:xfrm>
            <a:off x="4650780" y="1340768"/>
            <a:ext cx="360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i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endParaRPr lang="de-DE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i="1" dirty="0" smtClean="0">
                <a:latin typeface="Arial" pitchFamily="34" charset="0"/>
                <a:cs typeface="Arial" pitchFamily="34" charset="0"/>
              </a:rPr>
              <a:t>Die Sonne liefert ständig neue Energie nach. </a:t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>Sie ist ein  erneuerbarer Energieträger.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152</Words>
  <Application>Microsoft Office PowerPoint</Application>
  <PresentationFormat>Bildschirmpräsentation (4:3)</PresentationFormat>
  <Paragraphs>54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CJP</vt:lpstr>
      <vt:lpstr>Check-In: Energieübertragung</vt:lpstr>
      <vt:lpstr>Check-In: Energieübertragung – Lösung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Check-In:</dc:title>
  <dc:creator>Carl-Julian</dc:creator>
  <cp:lastModifiedBy>Carl-Julian</cp:lastModifiedBy>
  <cp:revision>372</cp:revision>
  <cp:lastPrinted>2016-01-30T18:57:11Z</cp:lastPrinted>
  <dcterms:created xsi:type="dcterms:W3CDTF">2014-11-17T20:26:36Z</dcterms:created>
  <dcterms:modified xsi:type="dcterms:W3CDTF">2017-03-11T11:56:47Z</dcterms:modified>
</cp:coreProperties>
</file>