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498" r:id="rId2"/>
    <p:sldId id="530" r:id="rId3"/>
    <p:sldId id="542" r:id="rId4"/>
    <p:sldId id="543" r:id="rId5"/>
    <p:sldId id="541" r:id="rId6"/>
    <p:sldId id="531" r:id="rId7"/>
    <p:sldId id="538" r:id="rId8"/>
    <p:sldId id="532" r:id="rId9"/>
    <p:sldId id="537" r:id="rId10"/>
    <p:sldId id="539" r:id="rId11"/>
    <p:sldId id="529" r:id="rId12"/>
    <p:sldId id="511" r:id="rId13"/>
    <p:sldId id="512" r:id="rId14"/>
    <p:sldId id="513" r:id="rId15"/>
    <p:sldId id="514" r:id="rId16"/>
    <p:sldId id="499" r:id="rId17"/>
    <p:sldId id="515" r:id="rId18"/>
    <p:sldId id="516" r:id="rId19"/>
    <p:sldId id="517" r:id="rId20"/>
    <p:sldId id="502" r:id="rId21"/>
    <p:sldId id="519" r:id="rId22"/>
    <p:sldId id="521" r:id="rId23"/>
    <p:sldId id="520" r:id="rId24"/>
    <p:sldId id="518" r:id="rId25"/>
    <p:sldId id="503" r:id="rId26"/>
    <p:sldId id="504" r:id="rId27"/>
    <p:sldId id="505" r:id="rId28"/>
    <p:sldId id="522" r:id="rId29"/>
    <p:sldId id="523" r:id="rId30"/>
    <p:sldId id="524" r:id="rId31"/>
    <p:sldId id="508" r:id="rId32"/>
    <p:sldId id="525" r:id="rId33"/>
    <p:sldId id="526" r:id="rId34"/>
    <p:sldId id="506" r:id="rId35"/>
    <p:sldId id="527" r:id="rId36"/>
    <p:sldId id="528" r:id="rId37"/>
    <p:sldId id="509" r:id="rId38"/>
    <p:sldId id="540" r:id="rId39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5ADE"/>
    <a:srgbClr val="4D4D4D"/>
    <a:srgbClr val="0066FF"/>
    <a:srgbClr val="D6AD00"/>
    <a:srgbClr val="FFCC00"/>
    <a:srgbClr val="0000FF"/>
    <a:srgbClr val="FF9933"/>
    <a:srgbClr val="CC33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444" autoAdjust="0"/>
  </p:normalViewPr>
  <p:slideViewPr>
    <p:cSldViewPr>
      <p:cViewPr varScale="1">
        <p:scale>
          <a:sx n="88" d="100"/>
          <a:sy n="88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r">
              <a:defRPr sz="1300"/>
            </a:lvl1pPr>
          </a:lstStyle>
          <a:p>
            <a:fld id="{1A136899-E11A-487E-8519-BE3C6BFA3797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20" rIns="99039" bIns="495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39" tIns="49520" rIns="99039" bIns="495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r">
              <a:defRPr sz="1300"/>
            </a:lvl1pPr>
          </a:lstStyle>
          <a:p>
            <a:fld id="{69B0DF57-06E9-4811-AA0E-99F56149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97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77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74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59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68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90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61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03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99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2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63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1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5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20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6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1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feld 65"/>
          <p:cNvSpPr txBox="1"/>
          <p:nvPr/>
        </p:nvSpPr>
        <p:spPr>
          <a:xfrm>
            <a:off x="418980" y="404664"/>
            <a:ext cx="8329484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Herzlich willkommen beim </a:t>
            </a:r>
          </a:p>
          <a:p>
            <a:pPr algn="ctr"/>
            <a:r>
              <a:rPr lang="de-DE" sz="3200" dirty="0"/>
              <a:t>i</a:t>
            </a:r>
            <a:r>
              <a:rPr lang="de-DE" sz="3200" dirty="0" smtClean="0"/>
              <a:t>nteraktiven Gasbrenner</a:t>
            </a:r>
          </a:p>
        </p:txBody>
      </p:sp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 17"/>
          <p:cNvSpPr/>
          <p:nvPr/>
        </p:nvSpPr>
        <p:spPr>
          <a:xfrm>
            <a:off x="3463357" y="2795289"/>
            <a:ext cx="2250634" cy="2584836"/>
          </a:xfrm>
          <a:custGeom>
            <a:avLst/>
            <a:gdLst>
              <a:gd name="connsiteX0" fmla="*/ 571263 w 2250634"/>
              <a:gd name="connsiteY0" fmla="*/ 444717 h 2584836"/>
              <a:gd name="connsiteX1" fmla="*/ 483340 w 2250634"/>
              <a:gd name="connsiteY1" fmla="*/ 638148 h 2584836"/>
              <a:gd name="connsiteX2" fmla="*/ 158025 w 2250634"/>
              <a:gd name="connsiteY2" fmla="*/ 813994 h 2584836"/>
              <a:gd name="connsiteX3" fmla="*/ 52517 w 2250634"/>
              <a:gd name="connsiteY3" fmla="*/ 1033802 h 2584836"/>
              <a:gd name="connsiteX4" fmla="*/ 8555 w 2250634"/>
              <a:gd name="connsiteY4" fmla="*/ 1394287 h 2584836"/>
              <a:gd name="connsiteX5" fmla="*/ 219571 w 2250634"/>
              <a:gd name="connsiteY5" fmla="*/ 1798733 h 2584836"/>
              <a:gd name="connsiteX6" fmla="*/ 562471 w 2250634"/>
              <a:gd name="connsiteY6" fmla="*/ 2053710 h 2584836"/>
              <a:gd name="connsiteX7" fmla="*/ 870202 w 2250634"/>
              <a:gd name="connsiteY7" fmla="*/ 2132840 h 2584836"/>
              <a:gd name="connsiteX8" fmla="*/ 835032 w 2250634"/>
              <a:gd name="connsiteY8" fmla="*/ 2247140 h 2584836"/>
              <a:gd name="connsiteX9" fmla="*/ 887786 w 2250634"/>
              <a:gd name="connsiteY9" fmla="*/ 2493325 h 2584836"/>
              <a:gd name="connsiteX10" fmla="*/ 1046048 w 2250634"/>
              <a:gd name="connsiteY10" fmla="*/ 2563663 h 2584836"/>
              <a:gd name="connsiteX11" fmla="*/ 1274648 w 2250634"/>
              <a:gd name="connsiteY11" fmla="*/ 2572456 h 2584836"/>
              <a:gd name="connsiteX12" fmla="*/ 1556002 w 2250634"/>
              <a:gd name="connsiteY12" fmla="*/ 2405402 h 2584836"/>
              <a:gd name="connsiteX13" fmla="*/ 1547209 w 2250634"/>
              <a:gd name="connsiteY13" fmla="*/ 2097671 h 2584836"/>
              <a:gd name="connsiteX14" fmla="*/ 1890109 w 2250634"/>
              <a:gd name="connsiteY14" fmla="*/ 1983371 h 2584836"/>
              <a:gd name="connsiteX15" fmla="*/ 2153878 w 2250634"/>
              <a:gd name="connsiteY15" fmla="*/ 1552548 h 2584836"/>
              <a:gd name="connsiteX16" fmla="*/ 2250594 w 2250634"/>
              <a:gd name="connsiteY16" fmla="*/ 849163 h 2584836"/>
              <a:gd name="connsiteX17" fmla="*/ 2145086 w 2250634"/>
              <a:gd name="connsiteY17" fmla="*/ 638148 h 2584836"/>
              <a:gd name="connsiteX18" fmla="*/ 2013202 w 2250634"/>
              <a:gd name="connsiteY18" fmla="*/ 66648 h 2584836"/>
              <a:gd name="connsiteX19" fmla="*/ 1705471 w 2250634"/>
              <a:gd name="connsiteY19" fmla="*/ 330417 h 2584836"/>
              <a:gd name="connsiteX20" fmla="*/ 1468078 w 2250634"/>
              <a:gd name="connsiteY20" fmla="*/ 224910 h 2584836"/>
              <a:gd name="connsiteX21" fmla="*/ 914163 w 2250634"/>
              <a:gd name="connsiteY21" fmla="*/ 251287 h 2584836"/>
              <a:gd name="connsiteX22" fmla="*/ 694355 w 2250634"/>
              <a:gd name="connsiteY22" fmla="*/ 5102 h 2584836"/>
              <a:gd name="connsiteX23" fmla="*/ 544886 w 2250634"/>
              <a:gd name="connsiteY23" fmla="*/ 515056 h 258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50634" h="2584836">
                <a:moveTo>
                  <a:pt x="571263" y="444717"/>
                </a:moveTo>
                <a:cubicBezTo>
                  <a:pt x="561738" y="510659"/>
                  <a:pt x="552213" y="576602"/>
                  <a:pt x="483340" y="638148"/>
                </a:cubicBezTo>
                <a:cubicBezTo>
                  <a:pt x="414467" y="699694"/>
                  <a:pt x="229829" y="748052"/>
                  <a:pt x="158025" y="813994"/>
                </a:cubicBezTo>
                <a:cubicBezTo>
                  <a:pt x="86221" y="879936"/>
                  <a:pt x="77429" y="937087"/>
                  <a:pt x="52517" y="1033802"/>
                </a:cubicBezTo>
                <a:cubicBezTo>
                  <a:pt x="27605" y="1130518"/>
                  <a:pt x="-19287" y="1266799"/>
                  <a:pt x="8555" y="1394287"/>
                </a:cubicBezTo>
                <a:cubicBezTo>
                  <a:pt x="36397" y="1521775"/>
                  <a:pt x="127252" y="1688829"/>
                  <a:pt x="219571" y="1798733"/>
                </a:cubicBezTo>
                <a:cubicBezTo>
                  <a:pt x="311890" y="1908637"/>
                  <a:pt x="454033" y="1998026"/>
                  <a:pt x="562471" y="2053710"/>
                </a:cubicBezTo>
                <a:cubicBezTo>
                  <a:pt x="670909" y="2109394"/>
                  <a:pt x="824775" y="2100602"/>
                  <a:pt x="870202" y="2132840"/>
                </a:cubicBezTo>
                <a:cubicBezTo>
                  <a:pt x="915629" y="2165078"/>
                  <a:pt x="832101" y="2187059"/>
                  <a:pt x="835032" y="2247140"/>
                </a:cubicBezTo>
                <a:cubicBezTo>
                  <a:pt x="837963" y="2307221"/>
                  <a:pt x="852617" y="2440571"/>
                  <a:pt x="887786" y="2493325"/>
                </a:cubicBezTo>
                <a:cubicBezTo>
                  <a:pt x="922955" y="2546079"/>
                  <a:pt x="981571" y="2550475"/>
                  <a:pt x="1046048" y="2563663"/>
                </a:cubicBezTo>
                <a:cubicBezTo>
                  <a:pt x="1110525" y="2576851"/>
                  <a:pt x="1189656" y="2598833"/>
                  <a:pt x="1274648" y="2572456"/>
                </a:cubicBezTo>
                <a:cubicBezTo>
                  <a:pt x="1359640" y="2546079"/>
                  <a:pt x="1510575" y="2484533"/>
                  <a:pt x="1556002" y="2405402"/>
                </a:cubicBezTo>
                <a:cubicBezTo>
                  <a:pt x="1601429" y="2326271"/>
                  <a:pt x="1491524" y="2168010"/>
                  <a:pt x="1547209" y="2097671"/>
                </a:cubicBezTo>
                <a:cubicBezTo>
                  <a:pt x="1602894" y="2027332"/>
                  <a:pt x="1788998" y="2074225"/>
                  <a:pt x="1890109" y="1983371"/>
                </a:cubicBezTo>
                <a:cubicBezTo>
                  <a:pt x="1991221" y="1892517"/>
                  <a:pt x="2093797" y="1741583"/>
                  <a:pt x="2153878" y="1552548"/>
                </a:cubicBezTo>
                <a:cubicBezTo>
                  <a:pt x="2213959" y="1363513"/>
                  <a:pt x="2252059" y="1001563"/>
                  <a:pt x="2250594" y="849163"/>
                </a:cubicBezTo>
                <a:cubicBezTo>
                  <a:pt x="2249129" y="696763"/>
                  <a:pt x="2184651" y="768567"/>
                  <a:pt x="2145086" y="638148"/>
                </a:cubicBezTo>
                <a:cubicBezTo>
                  <a:pt x="2105521" y="507729"/>
                  <a:pt x="2086471" y="117936"/>
                  <a:pt x="2013202" y="66648"/>
                </a:cubicBezTo>
                <a:cubicBezTo>
                  <a:pt x="1939933" y="15359"/>
                  <a:pt x="1796325" y="304040"/>
                  <a:pt x="1705471" y="330417"/>
                </a:cubicBezTo>
                <a:cubicBezTo>
                  <a:pt x="1614617" y="356794"/>
                  <a:pt x="1599963" y="238098"/>
                  <a:pt x="1468078" y="224910"/>
                </a:cubicBezTo>
                <a:cubicBezTo>
                  <a:pt x="1336193" y="211722"/>
                  <a:pt x="1043117" y="287922"/>
                  <a:pt x="914163" y="251287"/>
                </a:cubicBezTo>
                <a:cubicBezTo>
                  <a:pt x="785209" y="214652"/>
                  <a:pt x="755901" y="-38859"/>
                  <a:pt x="694355" y="5102"/>
                </a:cubicBezTo>
                <a:cubicBezTo>
                  <a:pt x="632809" y="49063"/>
                  <a:pt x="588847" y="282059"/>
                  <a:pt x="544886" y="515056"/>
                </a:cubicBezTo>
              </a:path>
            </a:pathLst>
          </a:cu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 22"/>
          <p:cNvSpPr/>
          <p:nvPr/>
        </p:nvSpPr>
        <p:spPr>
          <a:xfrm>
            <a:off x="4111429" y="3662312"/>
            <a:ext cx="1154015" cy="1067538"/>
          </a:xfrm>
          <a:custGeom>
            <a:avLst/>
            <a:gdLst>
              <a:gd name="connsiteX0" fmla="*/ 65014 w 1154015"/>
              <a:gd name="connsiteY0" fmla="*/ 633100 h 1067538"/>
              <a:gd name="connsiteX1" fmla="*/ 390329 w 1154015"/>
              <a:gd name="connsiteY1" fmla="*/ 685854 h 1067538"/>
              <a:gd name="connsiteX2" fmla="*/ 917868 w 1154015"/>
              <a:gd name="connsiteY2" fmla="*/ 422085 h 1067538"/>
              <a:gd name="connsiteX3" fmla="*/ 1146468 w 1154015"/>
              <a:gd name="connsiteY3" fmla="*/ 54 h 1067538"/>
              <a:gd name="connsiteX4" fmla="*/ 1084922 w 1154015"/>
              <a:gd name="connsiteY4" fmla="*/ 395708 h 1067538"/>
              <a:gd name="connsiteX5" fmla="*/ 944245 w 1154015"/>
              <a:gd name="connsiteY5" fmla="*/ 817739 h 1067538"/>
              <a:gd name="connsiteX6" fmla="*/ 407914 w 1154015"/>
              <a:gd name="connsiteY6" fmla="*/ 1055131 h 1067538"/>
              <a:gd name="connsiteX7" fmla="*/ 29845 w 1154015"/>
              <a:gd name="connsiteY7" fmla="*/ 993585 h 1067538"/>
              <a:gd name="connsiteX8" fmla="*/ 65014 w 1154015"/>
              <a:gd name="connsiteY8" fmla="*/ 633100 h 106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4015" h="1067538">
                <a:moveTo>
                  <a:pt x="65014" y="633100"/>
                </a:moveTo>
                <a:cubicBezTo>
                  <a:pt x="125095" y="581812"/>
                  <a:pt x="248187" y="721023"/>
                  <a:pt x="390329" y="685854"/>
                </a:cubicBezTo>
                <a:cubicBezTo>
                  <a:pt x="532471" y="650685"/>
                  <a:pt x="791845" y="536385"/>
                  <a:pt x="917868" y="422085"/>
                </a:cubicBezTo>
                <a:cubicBezTo>
                  <a:pt x="1043891" y="307785"/>
                  <a:pt x="1118626" y="4450"/>
                  <a:pt x="1146468" y="54"/>
                </a:cubicBezTo>
                <a:cubicBezTo>
                  <a:pt x="1174310" y="-4342"/>
                  <a:pt x="1118626" y="259427"/>
                  <a:pt x="1084922" y="395708"/>
                </a:cubicBezTo>
                <a:cubicBezTo>
                  <a:pt x="1051218" y="531989"/>
                  <a:pt x="1057080" y="707835"/>
                  <a:pt x="944245" y="817739"/>
                </a:cubicBezTo>
                <a:cubicBezTo>
                  <a:pt x="831410" y="927643"/>
                  <a:pt x="560314" y="1025823"/>
                  <a:pt x="407914" y="1055131"/>
                </a:cubicBezTo>
                <a:cubicBezTo>
                  <a:pt x="255514" y="1084439"/>
                  <a:pt x="86995" y="1060993"/>
                  <a:pt x="29845" y="993585"/>
                </a:cubicBezTo>
                <a:cubicBezTo>
                  <a:pt x="-27305" y="926177"/>
                  <a:pt x="4933" y="684388"/>
                  <a:pt x="65014" y="6331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reihandform 23"/>
          <p:cNvSpPr/>
          <p:nvPr/>
        </p:nvSpPr>
        <p:spPr>
          <a:xfrm>
            <a:off x="3967413" y="3054293"/>
            <a:ext cx="477954" cy="204992"/>
          </a:xfrm>
          <a:custGeom>
            <a:avLst/>
            <a:gdLst>
              <a:gd name="connsiteX0" fmla="*/ 61546 w 396961"/>
              <a:gd name="connsiteY0" fmla="*/ 127 h 204992"/>
              <a:gd name="connsiteX1" fmla="*/ 0 w 396961"/>
              <a:gd name="connsiteY1" fmla="*/ 96842 h 204992"/>
              <a:gd name="connsiteX2" fmla="*/ 61546 w 396961"/>
              <a:gd name="connsiteY2" fmla="*/ 158389 h 204992"/>
              <a:gd name="connsiteX3" fmla="*/ 351692 w 396961"/>
              <a:gd name="connsiteY3" fmla="*/ 202350 h 204992"/>
              <a:gd name="connsiteX4" fmla="*/ 369277 w 396961"/>
              <a:gd name="connsiteY4" fmla="*/ 79258 h 204992"/>
              <a:gd name="connsiteX5" fmla="*/ 61546 w 396961"/>
              <a:gd name="connsiteY5" fmla="*/ 127 h 20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1" h="204992">
                <a:moveTo>
                  <a:pt x="61546" y="127"/>
                </a:moveTo>
                <a:cubicBezTo>
                  <a:pt x="0" y="3058"/>
                  <a:pt x="0" y="70465"/>
                  <a:pt x="0" y="96842"/>
                </a:cubicBezTo>
                <a:cubicBezTo>
                  <a:pt x="0" y="123219"/>
                  <a:pt x="2931" y="140804"/>
                  <a:pt x="61546" y="158389"/>
                </a:cubicBezTo>
                <a:cubicBezTo>
                  <a:pt x="120161" y="175974"/>
                  <a:pt x="300404" y="215539"/>
                  <a:pt x="351692" y="202350"/>
                </a:cubicBezTo>
                <a:cubicBezTo>
                  <a:pt x="402981" y="189162"/>
                  <a:pt x="413238" y="112962"/>
                  <a:pt x="369277" y="79258"/>
                </a:cubicBezTo>
                <a:cubicBezTo>
                  <a:pt x="325316" y="45554"/>
                  <a:pt x="123092" y="-2804"/>
                  <a:pt x="61546" y="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reihandform 46"/>
          <p:cNvSpPr/>
          <p:nvPr/>
        </p:nvSpPr>
        <p:spPr>
          <a:xfrm rot="20099932">
            <a:off x="4564404" y="3065309"/>
            <a:ext cx="477954" cy="204992"/>
          </a:xfrm>
          <a:custGeom>
            <a:avLst/>
            <a:gdLst>
              <a:gd name="connsiteX0" fmla="*/ 61546 w 396961"/>
              <a:gd name="connsiteY0" fmla="*/ 127 h 204992"/>
              <a:gd name="connsiteX1" fmla="*/ 0 w 396961"/>
              <a:gd name="connsiteY1" fmla="*/ 96842 h 204992"/>
              <a:gd name="connsiteX2" fmla="*/ 61546 w 396961"/>
              <a:gd name="connsiteY2" fmla="*/ 158389 h 204992"/>
              <a:gd name="connsiteX3" fmla="*/ 351692 w 396961"/>
              <a:gd name="connsiteY3" fmla="*/ 202350 h 204992"/>
              <a:gd name="connsiteX4" fmla="*/ 369277 w 396961"/>
              <a:gd name="connsiteY4" fmla="*/ 79258 h 204992"/>
              <a:gd name="connsiteX5" fmla="*/ 61546 w 396961"/>
              <a:gd name="connsiteY5" fmla="*/ 127 h 20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1" h="204992">
                <a:moveTo>
                  <a:pt x="61546" y="127"/>
                </a:moveTo>
                <a:cubicBezTo>
                  <a:pt x="0" y="3058"/>
                  <a:pt x="0" y="70465"/>
                  <a:pt x="0" y="96842"/>
                </a:cubicBezTo>
                <a:cubicBezTo>
                  <a:pt x="0" y="123219"/>
                  <a:pt x="2931" y="140804"/>
                  <a:pt x="61546" y="158389"/>
                </a:cubicBezTo>
                <a:cubicBezTo>
                  <a:pt x="120161" y="175974"/>
                  <a:pt x="300404" y="215539"/>
                  <a:pt x="351692" y="202350"/>
                </a:cubicBezTo>
                <a:cubicBezTo>
                  <a:pt x="402981" y="189162"/>
                  <a:pt x="413238" y="112962"/>
                  <a:pt x="369277" y="79258"/>
                </a:cubicBezTo>
                <a:cubicBezTo>
                  <a:pt x="325316" y="45554"/>
                  <a:pt x="123092" y="-2804"/>
                  <a:pt x="61546" y="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3965526" y="3355352"/>
            <a:ext cx="432048" cy="451421"/>
          </a:xfrm>
          <a:prstGeom prst="ellipse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4295689" y="3311509"/>
            <a:ext cx="585970" cy="544190"/>
          </a:xfrm>
          <a:prstGeom prst="ellipse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26"/>
          <p:cNvCxnSpPr>
            <a:stCxn id="23" idx="1"/>
            <a:endCxn id="23" idx="6"/>
          </p:cNvCxnSpPr>
          <p:nvPr/>
        </p:nvCxnSpPr>
        <p:spPr>
          <a:xfrm>
            <a:off x="4501758" y="4348166"/>
            <a:ext cx="17585" cy="369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4831509" y="4196081"/>
            <a:ext cx="111451" cy="369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5090380" y="4009869"/>
            <a:ext cx="108000" cy="1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4158971" y="358106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/>
        </p:nvSpPr>
        <p:spPr>
          <a:xfrm>
            <a:off x="4526368" y="356893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Freihandform 35"/>
          <p:cNvSpPr/>
          <p:nvPr/>
        </p:nvSpPr>
        <p:spPr>
          <a:xfrm>
            <a:off x="3769195" y="5261399"/>
            <a:ext cx="851551" cy="390329"/>
          </a:xfrm>
          <a:custGeom>
            <a:avLst/>
            <a:gdLst>
              <a:gd name="connsiteX0" fmla="*/ 713966 w 851551"/>
              <a:gd name="connsiteY0" fmla="*/ 0 h 390329"/>
              <a:gd name="connsiteX1" fmla="*/ 652420 w 851551"/>
              <a:gd name="connsiteY1" fmla="*/ 281353 h 390329"/>
              <a:gd name="connsiteX2" fmla="*/ 177635 w 851551"/>
              <a:gd name="connsiteY2" fmla="*/ 281353 h 390329"/>
              <a:gd name="connsiteX3" fmla="*/ 36958 w 851551"/>
              <a:gd name="connsiteY3" fmla="*/ 386861 h 390329"/>
              <a:gd name="connsiteX4" fmla="*/ 810681 w 851551"/>
              <a:gd name="connsiteY4" fmla="*/ 360484 h 390329"/>
              <a:gd name="connsiteX5" fmla="*/ 749135 w 851551"/>
              <a:gd name="connsiteY5" fmla="*/ 316523 h 390329"/>
              <a:gd name="connsiteX6" fmla="*/ 793097 w 851551"/>
              <a:gd name="connsiteY6" fmla="*/ 26376 h 39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51" h="390329">
                <a:moveTo>
                  <a:pt x="713966" y="0"/>
                </a:moveTo>
                <a:cubicBezTo>
                  <a:pt x="727887" y="117230"/>
                  <a:pt x="741808" y="234461"/>
                  <a:pt x="652420" y="281353"/>
                </a:cubicBezTo>
                <a:cubicBezTo>
                  <a:pt x="563032" y="328245"/>
                  <a:pt x="280212" y="263768"/>
                  <a:pt x="177635" y="281353"/>
                </a:cubicBezTo>
                <a:cubicBezTo>
                  <a:pt x="75058" y="298938"/>
                  <a:pt x="-68550" y="373673"/>
                  <a:pt x="36958" y="386861"/>
                </a:cubicBezTo>
                <a:cubicBezTo>
                  <a:pt x="142466" y="400049"/>
                  <a:pt x="691985" y="372207"/>
                  <a:pt x="810681" y="360484"/>
                </a:cubicBezTo>
                <a:cubicBezTo>
                  <a:pt x="929377" y="348761"/>
                  <a:pt x="752066" y="372208"/>
                  <a:pt x="749135" y="316523"/>
                </a:cubicBezTo>
                <a:cubicBezTo>
                  <a:pt x="746204" y="260838"/>
                  <a:pt x="769650" y="143607"/>
                  <a:pt x="793097" y="26376"/>
                </a:cubicBezTo>
              </a:path>
            </a:pathLst>
          </a:cu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 flipH="1">
            <a:off x="4638404" y="5270919"/>
            <a:ext cx="778443" cy="390329"/>
          </a:xfrm>
          <a:custGeom>
            <a:avLst/>
            <a:gdLst>
              <a:gd name="connsiteX0" fmla="*/ 713966 w 851551"/>
              <a:gd name="connsiteY0" fmla="*/ 0 h 390329"/>
              <a:gd name="connsiteX1" fmla="*/ 652420 w 851551"/>
              <a:gd name="connsiteY1" fmla="*/ 281353 h 390329"/>
              <a:gd name="connsiteX2" fmla="*/ 177635 w 851551"/>
              <a:gd name="connsiteY2" fmla="*/ 281353 h 390329"/>
              <a:gd name="connsiteX3" fmla="*/ 36958 w 851551"/>
              <a:gd name="connsiteY3" fmla="*/ 386861 h 390329"/>
              <a:gd name="connsiteX4" fmla="*/ 810681 w 851551"/>
              <a:gd name="connsiteY4" fmla="*/ 360484 h 390329"/>
              <a:gd name="connsiteX5" fmla="*/ 749135 w 851551"/>
              <a:gd name="connsiteY5" fmla="*/ 316523 h 390329"/>
              <a:gd name="connsiteX6" fmla="*/ 793097 w 851551"/>
              <a:gd name="connsiteY6" fmla="*/ 26376 h 39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51" h="390329">
                <a:moveTo>
                  <a:pt x="713966" y="0"/>
                </a:moveTo>
                <a:cubicBezTo>
                  <a:pt x="727887" y="117230"/>
                  <a:pt x="741808" y="234461"/>
                  <a:pt x="652420" y="281353"/>
                </a:cubicBezTo>
                <a:cubicBezTo>
                  <a:pt x="563032" y="328245"/>
                  <a:pt x="280212" y="263768"/>
                  <a:pt x="177635" y="281353"/>
                </a:cubicBezTo>
                <a:cubicBezTo>
                  <a:pt x="75058" y="298938"/>
                  <a:pt x="-68550" y="373673"/>
                  <a:pt x="36958" y="386861"/>
                </a:cubicBezTo>
                <a:cubicBezTo>
                  <a:pt x="142466" y="400049"/>
                  <a:pt x="691985" y="372207"/>
                  <a:pt x="810681" y="360484"/>
                </a:cubicBezTo>
                <a:cubicBezTo>
                  <a:pt x="929377" y="348761"/>
                  <a:pt x="752066" y="372208"/>
                  <a:pt x="749135" y="316523"/>
                </a:cubicBezTo>
                <a:cubicBezTo>
                  <a:pt x="746204" y="260838"/>
                  <a:pt x="769650" y="143607"/>
                  <a:pt x="793097" y="26376"/>
                </a:cubicBezTo>
              </a:path>
            </a:pathLst>
          </a:cu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reihandform 37"/>
          <p:cNvSpPr/>
          <p:nvPr/>
        </p:nvSpPr>
        <p:spPr>
          <a:xfrm>
            <a:off x="4934795" y="4879270"/>
            <a:ext cx="1046284" cy="633984"/>
          </a:xfrm>
          <a:custGeom>
            <a:avLst/>
            <a:gdLst>
              <a:gd name="connsiteX0" fmla="*/ 0 w 1046284"/>
              <a:gd name="connsiteY0" fmla="*/ 194369 h 633984"/>
              <a:gd name="connsiteX1" fmla="*/ 571500 w 1046284"/>
              <a:gd name="connsiteY1" fmla="*/ 379007 h 633984"/>
              <a:gd name="connsiteX2" fmla="*/ 931984 w 1046284"/>
              <a:gd name="connsiteY2" fmla="*/ 62484 h 633984"/>
              <a:gd name="connsiteX3" fmla="*/ 580292 w 1046284"/>
              <a:gd name="connsiteY3" fmla="*/ 53692 h 633984"/>
              <a:gd name="connsiteX4" fmla="*/ 1046284 w 1046284"/>
              <a:gd name="connsiteY4" fmla="*/ 633984 h 6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284" h="633984">
                <a:moveTo>
                  <a:pt x="0" y="194369"/>
                </a:moveTo>
                <a:cubicBezTo>
                  <a:pt x="208084" y="297678"/>
                  <a:pt x="416169" y="400988"/>
                  <a:pt x="571500" y="379007"/>
                </a:cubicBezTo>
                <a:cubicBezTo>
                  <a:pt x="726831" y="357026"/>
                  <a:pt x="930519" y="116703"/>
                  <a:pt x="931984" y="62484"/>
                </a:cubicBezTo>
                <a:cubicBezTo>
                  <a:pt x="933449" y="8265"/>
                  <a:pt x="561242" y="-41558"/>
                  <a:pt x="580292" y="53692"/>
                </a:cubicBezTo>
                <a:cubicBezTo>
                  <a:pt x="599342" y="148942"/>
                  <a:pt x="822813" y="391463"/>
                  <a:pt x="1046284" y="633984"/>
                </a:cubicBezTo>
              </a:path>
            </a:pathLst>
          </a:custGeom>
          <a:noFill/>
          <a:ln w="57150">
            <a:solidFill>
              <a:srgbClr val="C0504D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Freihandform 45"/>
          <p:cNvSpPr/>
          <p:nvPr/>
        </p:nvSpPr>
        <p:spPr>
          <a:xfrm>
            <a:off x="3360724" y="4767917"/>
            <a:ext cx="408471" cy="428345"/>
          </a:xfrm>
          <a:custGeom>
            <a:avLst/>
            <a:gdLst>
              <a:gd name="connsiteX0" fmla="*/ 408471 w 408471"/>
              <a:gd name="connsiteY0" fmla="*/ 129203 h 428345"/>
              <a:gd name="connsiteX1" fmla="*/ 320548 w 408471"/>
              <a:gd name="connsiteY1" fmla="*/ 14903 h 428345"/>
              <a:gd name="connsiteX2" fmla="*/ 179871 w 408471"/>
              <a:gd name="connsiteY2" fmla="*/ 6111 h 428345"/>
              <a:gd name="connsiteX3" fmla="*/ 171078 w 408471"/>
              <a:gd name="connsiteY3" fmla="*/ 58865 h 428345"/>
              <a:gd name="connsiteX4" fmla="*/ 47986 w 408471"/>
              <a:gd name="connsiteY4" fmla="*/ 32488 h 428345"/>
              <a:gd name="connsiteX5" fmla="*/ 12817 w 408471"/>
              <a:gd name="connsiteY5" fmla="*/ 85242 h 428345"/>
              <a:gd name="connsiteX6" fmla="*/ 4025 w 408471"/>
              <a:gd name="connsiteY6" fmla="*/ 181957 h 428345"/>
              <a:gd name="connsiteX7" fmla="*/ 74363 w 408471"/>
              <a:gd name="connsiteY7" fmla="*/ 181957 h 428345"/>
              <a:gd name="connsiteX8" fmla="*/ 39194 w 408471"/>
              <a:gd name="connsiteY8" fmla="*/ 208334 h 428345"/>
              <a:gd name="connsiteX9" fmla="*/ 47986 w 408471"/>
              <a:gd name="connsiteY9" fmla="*/ 322634 h 428345"/>
              <a:gd name="connsiteX10" fmla="*/ 153494 w 408471"/>
              <a:gd name="connsiteY10" fmla="*/ 322634 h 428345"/>
              <a:gd name="connsiteX11" fmla="*/ 109532 w 408471"/>
              <a:gd name="connsiteY11" fmla="*/ 357803 h 428345"/>
              <a:gd name="connsiteX12" fmla="*/ 241417 w 408471"/>
              <a:gd name="connsiteY12" fmla="*/ 428142 h 428345"/>
              <a:gd name="connsiteX13" fmla="*/ 267794 w 408471"/>
              <a:gd name="connsiteY13" fmla="*/ 375388 h 428345"/>
              <a:gd name="connsiteX14" fmla="*/ 294171 w 408471"/>
              <a:gd name="connsiteY14" fmla="*/ 269880 h 428345"/>
              <a:gd name="connsiteX15" fmla="*/ 320548 w 408471"/>
              <a:gd name="connsiteY15" fmla="*/ 164373 h 428345"/>
              <a:gd name="connsiteX16" fmla="*/ 267794 w 408471"/>
              <a:gd name="connsiteY16" fmla="*/ 234711 h 428345"/>
              <a:gd name="connsiteX17" fmla="*/ 162286 w 408471"/>
              <a:gd name="connsiteY17" fmla="*/ 243503 h 428345"/>
              <a:gd name="connsiteX18" fmla="*/ 162286 w 408471"/>
              <a:gd name="connsiteY18" fmla="*/ 146788 h 428345"/>
              <a:gd name="connsiteX19" fmla="*/ 171078 w 408471"/>
              <a:gd name="connsiteY19" fmla="*/ 58865 h 42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8471" h="428345">
                <a:moveTo>
                  <a:pt x="408471" y="129203"/>
                </a:moveTo>
                <a:cubicBezTo>
                  <a:pt x="383559" y="82310"/>
                  <a:pt x="358648" y="35418"/>
                  <a:pt x="320548" y="14903"/>
                </a:cubicBezTo>
                <a:cubicBezTo>
                  <a:pt x="282448" y="-5612"/>
                  <a:pt x="204783" y="-1216"/>
                  <a:pt x="179871" y="6111"/>
                </a:cubicBezTo>
                <a:cubicBezTo>
                  <a:pt x="154959" y="13438"/>
                  <a:pt x="193059" y="54469"/>
                  <a:pt x="171078" y="58865"/>
                </a:cubicBezTo>
                <a:cubicBezTo>
                  <a:pt x="149097" y="63261"/>
                  <a:pt x="74363" y="28092"/>
                  <a:pt x="47986" y="32488"/>
                </a:cubicBezTo>
                <a:cubicBezTo>
                  <a:pt x="21609" y="36884"/>
                  <a:pt x="20144" y="60330"/>
                  <a:pt x="12817" y="85242"/>
                </a:cubicBezTo>
                <a:cubicBezTo>
                  <a:pt x="5490" y="110153"/>
                  <a:pt x="-6233" y="165838"/>
                  <a:pt x="4025" y="181957"/>
                </a:cubicBezTo>
                <a:cubicBezTo>
                  <a:pt x="14283" y="198076"/>
                  <a:pt x="68502" y="177561"/>
                  <a:pt x="74363" y="181957"/>
                </a:cubicBezTo>
                <a:cubicBezTo>
                  <a:pt x="80224" y="186353"/>
                  <a:pt x="43590" y="184888"/>
                  <a:pt x="39194" y="208334"/>
                </a:cubicBezTo>
                <a:cubicBezTo>
                  <a:pt x="34798" y="231780"/>
                  <a:pt x="28936" y="303584"/>
                  <a:pt x="47986" y="322634"/>
                </a:cubicBezTo>
                <a:cubicBezTo>
                  <a:pt x="67036" y="341684"/>
                  <a:pt x="143236" y="316773"/>
                  <a:pt x="153494" y="322634"/>
                </a:cubicBezTo>
                <a:cubicBezTo>
                  <a:pt x="163752" y="328496"/>
                  <a:pt x="94878" y="340218"/>
                  <a:pt x="109532" y="357803"/>
                </a:cubicBezTo>
                <a:cubicBezTo>
                  <a:pt x="124186" y="375388"/>
                  <a:pt x="215040" y="425211"/>
                  <a:pt x="241417" y="428142"/>
                </a:cubicBezTo>
                <a:cubicBezTo>
                  <a:pt x="267794" y="431073"/>
                  <a:pt x="259002" y="401765"/>
                  <a:pt x="267794" y="375388"/>
                </a:cubicBezTo>
                <a:cubicBezTo>
                  <a:pt x="276586" y="349011"/>
                  <a:pt x="294171" y="269880"/>
                  <a:pt x="294171" y="269880"/>
                </a:cubicBezTo>
                <a:cubicBezTo>
                  <a:pt x="302963" y="234711"/>
                  <a:pt x="324944" y="170234"/>
                  <a:pt x="320548" y="164373"/>
                </a:cubicBezTo>
                <a:cubicBezTo>
                  <a:pt x="316152" y="158512"/>
                  <a:pt x="294171" y="221523"/>
                  <a:pt x="267794" y="234711"/>
                </a:cubicBezTo>
                <a:cubicBezTo>
                  <a:pt x="241417" y="247899"/>
                  <a:pt x="179871" y="258157"/>
                  <a:pt x="162286" y="243503"/>
                </a:cubicBezTo>
                <a:cubicBezTo>
                  <a:pt x="144701" y="228849"/>
                  <a:pt x="160821" y="177561"/>
                  <a:pt x="162286" y="146788"/>
                </a:cubicBezTo>
                <a:cubicBezTo>
                  <a:pt x="163751" y="116015"/>
                  <a:pt x="167414" y="87440"/>
                  <a:pt x="171078" y="58865"/>
                </a:cubicBezTo>
              </a:path>
            </a:pathLst>
          </a:cu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Freihandform 47"/>
          <p:cNvSpPr/>
          <p:nvPr/>
        </p:nvSpPr>
        <p:spPr>
          <a:xfrm>
            <a:off x="3642324" y="5029678"/>
            <a:ext cx="720970" cy="96863"/>
          </a:xfrm>
          <a:custGeom>
            <a:avLst/>
            <a:gdLst>
              <a:gd name="connsiteX0" fmla="*/ 720970 w 720970"/>
              <a:gd name="connsiteY0" fmla="*/ 17584 h 96863"/>
              <a:gd name="connsiteX1" fmla="*/ 422031 w 720970"/>
              <a:gd name="connsiteY1" fmla="*/ 96715 h 96863"/>
              <a:gd name="connsiteX2" fmla="*/ 0 w 720970"/>
              <a:gd name="connsiteY2" fmla="*/ 0 h 9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970" h="96863">
                <a:moveTo>
                  <a:pt x="720970" y="17584"/>
                </a:moveTo>
                <a:cubicBezTo>
                  <a:pt x="631581" y="58615"/>
                  <a:pt x="542193" y="99646"/>
                  <a:pt x="422031" y="96715"/>
                </a:cubicBezTo>
                <a:cubicBezTo>
                  <a:pt x="301869" y="93784"/>
                  <a:pt x="150934" y="46892"/>
                  <a:pt x="0" y="0"/>
                </a:cubicBezTo>
              </a:path>
            </a:pathLst>
          </a:custGeom>
          <a:noFill/>
          <a:ln w="76200"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Freihandform 49"/>
          <p:cNvSpPr/>
          <p:nvPr/>
        </p:nvSpPr>
        <p:spPr>
          <a:xfrm rot="20917526">
            <a:off x="2983371" y="3890458"/>
            <a:ext cx="628364" cy="1232158"/>
          </a:xfrm>
          <a:custGeom>
            <a:avLst/>
            <a:gdLst>
              <a:gd name="connsiteX0" fmla="*/ 628364 w 628364"/>
              <a:gd name="connsiteY0" fmla="*/ 1091481 h 1232158"/>
              <a:gd name="connsiteX1" fmla="*/ 206333 w 628364"/>
              <a:gd name="connsiteY1" fmla="*/ 124327 h 1232158"/>
              <a:gd name="connsiteX2" fmla="*/ 144787 w 628364"/>
              <a:gd name="connsiteY2" fmla="*/ 36404 h 1232158"/>
              <a:gd name="connsiteX3" fmla="*/ 12902 w 628364"/>
              <a:gd name="connsiteY3" fmla="*/ 115535 h 1232158"/>
              <a:gd name="connsiteX4" fmla="*/ 496479 w 628364"/>
              <a:gd name="connsiteY4" fmla="*/ 1232158 h 1232158"/>
              <a:gd name="connsiteX5" fmla="*/ 496479 w 628364"/>
              <a:gd name="connsiteY5" fmla="*/ 1232158 h 123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364" h="1232158">
                <a:moveTo>
                  <a:pt x="628364" y="1091481"/>
                </a:moveTo>
                <a:cubicBezTo>
                  <a:pt x="457646" y="695827"/>
                  <a:pt x="286929" y="300173"/>
                  <a:pt x="206333" y="124327"/>
                </a:cubicBezTo>
                <a:cubicBezTo>
                  <a:pt x="125737" y="-51519"/>
                  <a:pt x="177025" y="37869"/>
                  <a:pt x="144787" y="36404"/>
                </a:cubicBezTo>
                <a:cubicBezTo>
                  <a:pt x="112548" y="34939"/>
                  <a:pt x="-45713" y="-83757"/>
                  <a:pt x="12902" y="115535"/>
                </a:cubicBezTo>
                <a:cubicBezTo>
                  <a:pt x="71517" y="314827"/>
                  <a:pt x="496479" y="1232158"/>
                  <a:pt x="496479" y="1232158"/>
                </a:cubicBezTo>
                <a:lnTo>
                  <a:pt x="496479" y="1232158"/>
                </a:lnTo>
              </a:path>
            </a:pathLst>
          </a:cu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Freihandform 55"/>
          <p:cNvSpPr/>
          <p:nvPr/>
        </p:nvSpPr>
        <p:spPr>
          <a:xfrm rot="21100474">
            <a:off x="2763008" y="3737006"/>
            <a:ext cx="264991" cy="325564"/>
          </a:xfrm>
          <a:custGeom>
            <a:avLst/>
            <a:gdLst>
              <a:gd name="connsiteX0" fmla="*/ 263854 w 264991"/>
              <a:gd name="connsiteY0" fmla="*/ 263970 h 325564"/>
              <a:gd name="connsiteX1" fmla="*/ 175931 w 264991"/>
              <a:gd name="connsiteY1" fmla="*/ 70539 h 325564"/>
              <a:gd name="connsiteX2" fmla="*/ 44047 w 264991"/>
              <a:gd name="connsiteY2" fmla="*/ 201 h 325564"/>
              <a:gd name="connsiteX3" fmla="*/ 85 w 264991"/>
              <a:gd name="connsiteY3" fmla="*/ 88124 h 325564"/>
              <a:gd name="connsiteX4" fmla="*/ 35254 w 264991"/>
              <a:gd name="connsiteY4" fmla="*/ 255178 h 325564"/>
              <a:gd name="connsiteX5" fmla="*/ 114385 w 264991"/>
              <a:gd name="connsiteY5" fmla="*/ 325516 h 325564"/>
              <a:gd name="connsiteX6" fmla="*/ 263854 w 264991"/>
              <a:gd name="connsiteY6" fmla="*/ 263970 h 32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991" h="325564">
                <a:moveTo>
                  <a:pt x="263854" y="263970"/>
                </a:moveTo>
                <a:cubicBezTo>
                  <a:pt x="274112" y="221474"/>
                  <a:pt x="212565" y="114500"/>
                  <a:pt x="175931" y="70539"/>
                </a:cubicBezTo>
                <a:cubicBezTo>
                  <a:pt x="139297" y="26578"/>
                  <a:pt x="73355" y="-2730"/>
                  <a:pt x="44047" y="201"/>
                </a:cubicBezTo>
                <a:cubicBezTo>
                  <a:pt x="14739" y="3132"/>
                  <a:pt x="1550" y="45628"/>
                  <a:pt x="85" y="88124"/>
                </a:cubicBezTo>
                <a:cubicBezTo>
                  <a:pt x="-1380" y="130620"/>
                  <a:pt x="16204" y="215613"/>
                  <a:pt x="35254" y="255178"/>
                </a:cubicBezTo>
                <a:cubicBezTo>
                  <a:pt x="54304" y="294743"/>
                  <a:pt x="79216" y="326981"/>
                  <a:pt x="114385" y="325516"/>
                </a:cubicBezTo>
                <a:cubicBezTo>
                  <a:pt x="149554" y="324051"/>
                  <a:pt x="253596" y="306466"/>
                  <a:pt x="263854" y="2639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Freihandform 56"/>
          <p:cNvSpPr/>
          <p:nvPr/>
        </p:nvSpPr>
        <p:spPr>
          <a:xfrm rot="-660000">
            <a:off x="4442424" y="5161562"/>
            <a:ext cx="36000" cy="108000"/>
          </a:xfrm>
          <a:custGeom>
            <a:avLst/>
            <a:gdLst>
              <a:gd name="connsiteX0" fmla="*/ 0 w 89193"/>
              <a:gd name="connsiteY0" fmla="*/ 0 h 105508"/>
              <a:gd name="connsiteX1" fmla="*/ 87923 w 89193"/>
              <a:gd name="connsiteY1" fmla="*/ 35170 h 105508"/>
              <a:gd name="connsiteX2" fmla="*/ 43962 w 89193"/>
              <a:gd name="connsiteY2" fmla="*/ 105508 h 10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93" h="105508">
                <a:moveTo>
                  <a:pt x="0" y="0"/>
                </a:moveTo>
                <a:cubicBezTo>
                  <a:pt x="40298" y="8792"/>
                  <a:pt x="80596" y="17585"/>
                  <a:pt x="87923" y="35170"/>
                </a:cubicBezTo>
                <a:cubicBezTo>
                  <a:pt x="95250" y="52755"/>
                  <a:pt x="69606" y="79131"/>
                  <a:pt x="43962" y="1055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feld 69"/>
          <p:cNvSpPr txBox="1"/>
          <p:nvPr/>
        </p:nvSpPr>
        <p:spPr>
          <a:xfrm>
            <a:off x="423932" y="1624402"/>
            <a:ext cx="83294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Zusammen mit Theo kannst du den Gasbrenner entdecken.</a:t>
            </a:r>
          </a:p>
        </p:txBody>
      </p:sp>
      <p:sp>
        <p:nvSpPr>
          <p:cNvPr id="59" name="Rechteck 58"/>
          <p:cNvSpPr/>
          <p:nvPr/>
        </p:nvSpPr>
        <p:spPr>
          <a:xfrm>
            <a:off x="3912774" y="3326530"/>
            <a:ext cx="479841" cy="53809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/>
          <p:cNvSpPr/>
          <p:nvPr/>
        </p:nvSpPr>
        <p:spPr>
          <a:xfrm>
            <a:off x="4424034" y="3326530"/>
            <a:ext cx="479841" cy="54053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Freihandform 64"/>
          <p:cNvSpPr/>
          <p:nvPr/>
        </p:nvSpPr>
        <p:spPr>
          <a:xfrm>
            <a:off x="4897316" y="3089539"/>
            <a:ext cx="311464" cy="497722"/>
          </a:xfrm>
          <a:custGeom>
            <a:avLst/>
            <a:gdLst>
              <a:gd name="connsiteX0" fmla="*/ 0 w 311464"/>
              <a:gd name="connsiteY0" fmla="*/ 497722 h 497722"/>
              <a:gd name="connsiteX1" fmla="*/ 281354 w 311464"/>
              <a:gd name="connsiteY1" fmla="*/ 49314 h 497722"/>
              <a:gd name="connsiteX2" fmla="*/ 290146 w 311464"/>
              <a:gd name="connsiteY2" fmla="*/ 31730 h 49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464" h="497722">
                <a:moveTo>
                  <a:pt x="0" y="497722"/>
                </a:moveTo>
                <a:lnTo>
                  <a:pt x="281354" y="49314"/>
                </a:lnTo>
                <a:cubicBezTo>
                  <a:pt x="329712" y="-28351"/>
                  <a:pt x="309929" y="1689"/>
                  <a:pt x="290146" y="3173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Freihandform 73"/>
          <p:cNvSpPr>
            <a:spLocks noChangeAspect="1"/>
          </p:cNvSpPr>
          <p:nvPr/>
        </p:nvSpPr>
        <p:spPr>
          <a:xfrm rot="-2220000">
            <a:off x="2518691" y="3038799"/>
            <a:ext cx="262054" cy="1134286"/>
          </a:xfrm>
          <a:custGeom>
            <a:avLst/>
            <a:gdLst>
              <a:gd name="connsiteX0" fmla="*/ 41296 w 133602"/>
              <a:gd name="connsiteY0" fmla="*/ 441805 h 472285"/>
              <a:gd name="connsiteX1" fmla="*/ 656 w 133602"/>
              <a:gd name="connsiteY1" fmla="*/ 309725 h 472285"/>
              <a:gd name="connsiteX2" fmla="*/ 20976 w 133602"/>
              <a:gd name="connsiteY2" fmla="*/ 15085 h 472285"/>
              <a:gd name="connsiteX3" fmla="*/ 81936 w 133602"/>
              <a:gd name="connsiteY3" fmla="*/ 55725 h 472285"/>
              <a:gd name="connsiteX4" fmla="*/ 132736 w 133602"/>
              <a:gd name="connsiteY4" fmla="*/ 167485 h 472285"/>
              <a:gd name="connsiteX5" fmla="*/ 112416 w 133602"/>
              <a:gd name="connsiteY5" fmla="*/ 350365 h 472285"/>
              <a:gd name="connsiteX6" fmla="*/ 92096 w 133602"/>
              <a:gd name="connsiteY6" fmla="*/ 472285 h 47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02" h="472285">
                <a:moveTo>
                  <a:pt x="41296" y="441805"/>
                </a:moveTo>
                <a:cubicBezTo>
                  <a:pt x="22669" y="411325"/>
                  <a:pt x="4043" y="380845"/>
                  <a:pt x="656" y="309725"/>
                </a:cubicBezTo>
                <a:cubicBezTo>
                  <a:pt x="-2731" y="238605"/>
                  <a:pt x="7429" y="57418"/>
                  <a:pt x="20976" y="15085"/>
                </a:cubicBezTo>
                <a:cubicBezTo>
                  <a:pt x="34523" y="-27248"/>
                  <a:pt x="63309" y="30325"/>
                  <a:pt x="81936" y="55725"/>
                </a:cubicBezTo>
                <a:cubicBezTo>
                  <a:pt x="100563" y="81125"/>
                  <a:pt x="127656" y="118378"/>
                  <a:pt x="132736" y="167485"/>
                </a:cubicBezTo>
                <a:cubicBezTo>
                  <a:pt x="137816" y="216592"/>
                  <a:pt x="119189" y="299565"/>
                  <a:pt x="112416" y="350365"/>
                </a:cubicBezTo>
                <a:cubicBezTo>
                  <a:pt x="105643" y="401165"/>
                  <a:pt x="98869" y="436725"/>
                  <a:pt x="92096" y="472285"/>
                </a:cubicBezTo>
              </a:path>
            </a:pathLst>
          </a:cu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Kann‘s losgehen? Dann klicke rechts auf „Weiter“.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31186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418980" y="404664"/>
            <a:ext cx="472908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Um nun den Brenner in Betrieb zu nehmen, wird er zunächst in </a:t>
            </a:r>
            <a:r>
              <a:rPr lang="de-DE" b="1" dirty="0" smtClean="0"/>
              <a:t>Startposition</a:t>
            </a:r>
            <a:r>
              <a:rPr lang="de-DE" dirty="0" smtClean="0"/>
              <a:t> gebracht. </a:t>
            </a:r>
          </a:p>
          <a:p>
            <a:pPr algn="just"/>
            <a:endParaRPr lang="de-DE" dirty="0" smtClean="0"/>
          </a:p>
          <a:p>
            <a:pPr algn="just"/>
            <a:endParaRPr lang="de-DE" dirty="0"/>
          </a:p>
        </p:txBody>
      </p:sp>
      <p:sp>
        <p:nvSpPr>
          <p:cNvPr id="13" name="Interaktive Schaltfläche: Zurück oder Vorherige(r) 12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1124888" y="2621714"/>
            <a:ext cx="216000" cy="4480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Abgerundetes Rechteck 41"/>
          <p:cNvSpPr/>
          <p:nvPr/>
        </p:nvSpPr>
        <p:spPr>
          <a:xfrm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1888153" y="2220582"/>
            <a:ext cx="1531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Gashahn am </a:t>
            </a:r>
          </a:p>
          <a:p>
            <a:r>
              <a:rPr lang="de-DE" dirty="0" smtClean="0"/>
              <a:t>Arbeitsplatz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 flipH="1">
            <a:off x="1143142" y="2869569"/>
            <a:ext cx="180000" cy="35925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 flipH="1">
            <a:off x="1182528" y="2970599"/>
            <a:ext cx="108000" cy="35925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938316" y="3718737"/>
            <a:ext cx="4078915" cy="2369974"/>
          </a:xfrm>
          <a:custGeom>
            <a:avLst/>
            <a:gdLst>
              <a:gd name="connsiteX0" fmla="*/ 0 w 3965825"/>
              <a:gd name="connsiteY0" fmla="*/ 44248 h 2078532"/>
              <a:gd name="connsiteX1" fmla="*/ 801385 w 3965825"/>
              <a:gd name="connsiteY1" fmla="*/ 455215 h 2078532"/>
              <a:gd name="connsiteX2" fmla="*/ 2712378 w 3965825"/>
              <a:gd name="connsiteY2" fmla="*/ 64797 h 2078532"/>
              <a:gd name="connsiteX3" fmla="*/ 3965825 w 3965825"/>
              <a:gd name="connsiteY3" fmla="*/ 2078532 h 2078532"/>
              <a:gd name="connsiteX4" fmla="*/ 3965825 w 3965825"/>
              <a:gd name="connsiteY4" fmla="*/ 2078532 h 207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5825" h="2078532">
                <a:moveTo>
                  <a:pt x="0" y="44248"/>
                </a:moveTo>
                <a:cubicBezTo>
                  <a:pt x="174661" y="248019"/>
                  <a:pt x="349322" y="451790"/>
                  <a:pt x="801385" y="455215"/>
                </a:cubicBezTo>
                <a:cubicBezTo>
                  <a:pt x="1253448" y="458640"/>
                  <a:pt x="2184971" y="-205756"/>
                  <a:pt x="2712378" y="64797"/>
                </a:cubicBezTo>
                <a:cubicBezTo>
                  <a:pt x="3239785" y="335350"/>
                  <a:pt x="3965825" y="2078532"/>
                  <a:pt x="3965825" y="2078532"/>
                </a:cubicBezTo>
                <a:lnTo>
                  <a:pt x="3965825" y="2078532"/>
                </a:lnTo>
              </a:path>
            </a:pathLst>
          </a:custGeom>
          <a:noFill/>
          <a:ln w="2286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rapezoid 46"/>
          <p:cNvSpPr/>
          <p:nvPr/>
        </p:nvSpPr>
        <p:spPr>
          <a:xfrm>
            <a:off x="5971256" y="3134882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6403304" y="1432207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Abgerundetes Rechteck 48"/>
          <p:cNvSpPr/>
          <p:nvPr/>
        </p:nvSpPr>
        <p:spPr>
          <a:xfrm>
            <a:off x="5711153" y="5047740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6493359" y="4039628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5881328" y="4183644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6367424" y="4471724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6031399" y="4594484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/>
        </p:nvSpPr>
        <p:spPr>
          <a:xfrm>
            <a:off x="6474815" y="4523364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6778632" y="969128"/>
            <a:ext cx="153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Teclubrenner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6369233" y="1340768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/>
          <p:cNvSpPr txBox="1"/>
          <p:nvPr/>
        </p:nvSpPr>
        <p:spPr>
          <a:xfrm>
            <a:off x="3635896" y="3349405"/>
            <a:ext cx="13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Gasschlauch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Alles klar? Dann klicke rechts auf „Weiter“.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  <p:sp>
        <p:nvSpPr>
          <p:cNvPr id="27" name="Rechteck 26"/>
          <p:cNvSpPr/>
          <p:nvPr/>
        </p:nvSpPr>
        <p:spPr>
          <a:xfrm>
            <a:off x="6300264" y="4625426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6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4904319" y="38967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5336367" y="21940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4644216" y="58095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426422" y="48014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4814391" y="494549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300487" y="52335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4964462" y="53563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5407878" y="52852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100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1235208" y="53369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 rot="16200000">
            <a:off x="-111648" y="40986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Abgerundetes Rechteck 40"/>
          <p:cNvSpPr/>
          <p:nvPr/>
        </p:nvSpPr>
        <p:spPr>
          <a:xfrm>
            <a:off x="747544" y="20439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1099664" y="21540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" name="Gerade Verbindung 50"/>
          <p:cNvCxnSpPr/>
          <p:nvPr/>
        </p:nvCxnSpPr>
        <p:spPr>
          <a:xfrm>
            <a:off x="6012160" y="54550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6373088" y="50260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1888153" y="2008882"/>
            <a:ext cx="1531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Gashahn am </a:t>
            </a:r>
          </a:p>
          <a:p>
            <a:r>
              <a:rPr lang="de-DE" dirty="0" smtClean="0"/>
              <a:t>Arbeitsplatz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6872992" y="4833712"/>
            <a:ext cx="1371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Luftregler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6883152" y="5253892"/>
            <a:ext cx="127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Gasregler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6804248" y="3239376"/>
            <a:ext cx="13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Brennrohr</a:t>
            </a:r>
            <a:endParaRPr lang="de-DE" dirty="0"/>
          </a:p>
        </p:txBody>
      </p:sp>
      <p:cxnSp>
        <p:nvCxnSpPr>
          <p:cNvPr id="64" name="Gerade Verbindung 63"/>
          <p:cNvCxnSpPr/>
          <p:nvPr/>
        </p:nvCxnSpPr>
        <p:spPr>
          <a:xfrm>
            <a:off x="5835793" y="3433324"/>
            <a:ext cx="8964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3374240" y="217868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8064388" y="4833712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8064388" y="5288522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5302296" y="21026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/>
          <p:cNvSpPr txBox="1"/>
          <p:nvPr/>
        </p:nvSpPr>
        <p:spPr>
          <a:xfrm>
            <a:off x="418980" y="404664"/>
            <a:ext cx="465724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In der </a:t>
            </a:r>
            <a:r>
              <a:rPr lang="de-DE" b="1" dirty="0" smtClean="0"/>
              <a:t>Startposition</a:t>
            </a:r>
            <a:r>
              <a:rPr lang="de-DE" dirty="0" smtClean="0"/>
              <a:t> sind der Gashahn am Arbeitsplatz, der Luftregler und der Gasregler geschlossen. Also alles zu! </a:t>
            </a:r>
          </a:p>
          <a:p>
            <a:endParaRPr lang="de-DE" dirty="0"/>
          </a:p>
        </p:txBody>
      </p:sp>
      <p:sp>
        <p:nvSpPr>
          <p:cNvPr id="40" name="Interaktive Schaltfläche: Zurück oder Vorherige(r) 39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777" y="836712"/>
            <a:ext cx="1748431" cy="131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feld 32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Alles klar? Dann klicke rechts auf „Weiter“.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  <p:sp>
        <p:nvSpPr>
          <p:cNvPr id="34" name="Rechteck 33"/>
          <p:cNvSpPr/>
          <p:nvPr/>
        </p:nvSpPr>
        <p:spPr>
          <a:xfrm>
            <a:off x="5220072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84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4904319" y="3896002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5336367" y="2193327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4644216" y="5808860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426422" y="4800748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4814391" y="4944764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300487" y="5232844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4964462" y="5355604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5407878" y="5284484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302296" y="2101888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09286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1235208" y="5336196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 rot="16200000">
            <a:off x="-111648" y="4097940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Abgerundetes Rechteck 40"/>
          <p:cNvSpPr/>
          <p:nvPr/>
        </p:nvSpPr>
        <p:spPr>
          <a:xfrm>
            <a:off x="747544" y="2043236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1099664" y="2153324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1943708" y="2101867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46" name="Textfeld 45">
            <a:hlinkClick r:id="rId2" action="ppaction://hlinksldjump"/>
          </p:cNvPr>
          <p:cNvSpPr txBox="1"/>
          <p:nvPr/>
        </p:nvSpPr>
        <p:spPr>
          <a:xfrm>
            <a:off x="2525296" y="2093777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7081232" y="5259205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48" name="Textfeld 47">
            <a:hlinkClick r:id="rId3" action="ppaction://hlinksldjump"/>
          </p:cNvPr>
          <p:cNvSpPr txBox="1"/>
          <p:nvPr/>
        </p:nvSpPr>
        <p:spPr>
          <a:xfrm>
            <a:off x="7662820" y="5264178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086756" y="475922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50" name="Textfeld 49">
            <a:hlinkClick r:id="rId4" action="ppaction://hlinksldjump"/>
          </p:cNvPr>
          <p:cNvSpPr txBox="1"/>
          <p:nvPr/>
        </p:nvSpPr>
        <p:spPr>
          <a:xfrm>
            <a:off x="7668344" y="4764193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51" name="Gerade Verbindung 50"/>
          <p:cNvCxnSpPr/>
          <p:nvPr/>
        </p:nvCxnSpPr>
        <p:spPr>
          <a:xfrm>
            <a:off x="6012160" y="545435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6373088" y="5025308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>
            <a:hlinkClick r:id="rId5" action="ppaction://hlinksldjump"/>
          </p:cNvPr>
          <p:cNvSpPr txBox="1"/>
          <p:nvPr/>
        </p:nvSpPr>
        <p:spPr>
          <a:xfrm>
            <a:off x="6869234" y="1628622"/>
            <a:ext cx="8749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zünden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418980" y="404664"/>
            <a:ext cx="4657242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Jetzt kann‘s losgehen: Der Gasbrenner soll korrekt in Betrieb genommen werden. </a:t>
            </a:r>
          </a:p>
          <a:p>
            <a:pPr algn="just"/>
            <a:endParaRPr lang="de-DE" sz="1000" dirty="0"/>
          </a:p>
          <a:p>
            <a:pPr algn="just"/>
            <a:r>
              <a:rPr lang="de-DE" b="1" dirty="0" smtClean="0"/>
              <a:t>Was ist der erste Schritt? </a:t>
            </a:r>
          </a:p>
        </p:txBody>
      </p:sp>
      <p:sp>
        <p:nvSpPr>
          <p:cNvPr id="8" name="Interaktive Schaltfläche: Anfang 7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3162320" y="3094986"/>
            <a:ext cx="133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C0504D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Hmmm</a:t>
            </a:r>
            <a:r>
              <a:rPr lang="de-DE" dirty="0" smtClean="0">
                <a:solidFill>
                  <a:srgbClr val="C0504D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…</a:t>
            </a:r>
            <a:endParaRPr lang="de-DE" dirty="0">
              <a:solidFill>
                <a:srgbClr val="C0504D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09125"/>
            <a:ext cx="1226820" cy="124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Wolkenförmige Legende 33"/>
          <p:cNvSpPr/>
          <p:nvPr/>
        </p:nvSpPr>
        <p:spPr>
          <a:xfrm>
            <a:off x="3052833" y="2856532"/>
            <a:ext cx="1656184" cy="792088"/>
          </a:xfrm>
          <a:prstGeom prst="cloudCallout">
            <a:avLst>
              <a:gd name="adj1" fmla="val -45784"/>
              <a:gd name="adj2" fmla="val 53620"/>
            </a:avLst>
          </a:prstGeom>
          <a:noFill/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Interaktive Schaltfläche: Zurück oder Vorherige(r) 34">
            <a:hlinkClick r:id="rId7" action="ppaction://hlinksldjump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5995271" y="1260887"/>
            <a:ext cx="1374205" cy="440421"/>
            <a:chOff x="6182630" y="1288183"/>
            <a:chExt cx="1374205" cy="440421"/>
          </a:xfrm>
        </p:grpSpPr>
        <p:sp>
          <p:nvSpPr>
            <p:cNvPr id="36" name="Minus 35"/>
            <p:cNvSpPr/>
            <p:nvPr/>
          </p:nvSpPr>
          <p:spPr>
            <a:xfrm rot="20533176">
              <a:off x="6182630" y="1288183"/>
              <a:ext cx="1374205" cy="406650"/>
            </a:xfrm>
            <a:prstGeom prst="mathMinus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" name="Flussdiagramm: Verzögerung 9"/>
            <p:cNvSpPr/>
            <p:nvPr/>
          </p:nvSpPr>
          <p:spPr>
            <a:xfrm rot="9775755">
              <a:off x="6189340" y="1584604"/>
              <a:ext cx="324000" cy="144000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Textfeld 39"/>
          <p:cNvSpPr txBox="1"/>
          <p:nvPr/>
        </p:nvSpPr>
        <p:spPr>
          <a:xfrm>
            <a:off x="2627784" y="6123027"/>
            <a:ext cx="4705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Klicke auf eine der weißen Schaltflächen.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52" name="Textfeld 51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38" name="Rechteck 37"/>
          <p:cNvSpPr/>
          <p:nvPr/>
        </p:nvSpPr>
        <p:spPr>
          <a:xfrm>
            <a:off x="5220072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76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feld 26"/>
          <p:cNvSpPr txBox="1"/>
          <p:nvPr/>
        </p:nvSpPr>
        <p:spPr>
          <a:xfrm>
            <a:off x="404811" y="980728"/>
            <a:ext cx="8136904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>
                <a:solidFill>
                  <a:srgbClr val="CC3300"/>
                </a:solidFill>
              </a:rPr>
              <a:t>Falsch!</a:t>
            </a:r>
            <a:r>
              <a:rPr lang="de-DE" sz="3200" b="1" dirty="0" smtClean="0"/>
              <a:t> </a:t>
            </a:r>
            <a:r>
              <a:rPr lang="de-DE" sz="3200" dirty="0" smtClean="0"/>
              <a:t>Mit dem Luftregler kannst du einstellen, welche Temperatur die Brennerflamme haben soll, aber es gibt aber ja  noch keine Flamme… </a:t>
            </a:r>
          </a:p>
          <a:p>
            <a:endParaRPr lang="de-DE" sz="3200" dirty="0"/>
          </a:p>
          <a:p>
            <a:r>
              <a:rPr lang="de-DE" sz="3200" dirty="0" smtClean="0"/>
              <a:t>Der Luftregler </a:t>
            </a:r>
            <a:r>
              <a:rPr lang="de-DE" sz="3200" dirty="0"/>
              <a:t>muss noch geschlossen bleiben</a:t>
            </a:r>
            <a:r>
              <a:rPr lang="de-DE" sz="3200" dirty="0" smtClean="0"/>
              <a:t>!</a:t>
            </a:r>
          </a:p>
        </p:txBody>
      </p:sp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8601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04811" y="980723"/>
            <a:ext cx="8136904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>
                <a:solidFill>
                  <a:srgbClr val="CC3300"/>
                </a:solidFill>
              </a:rPr>
              <a:t>Falsch! </a:t>
            </a:r>
            <a:r>
              <a:rPr lang="de-DE" sz="3200" dirty="0" smtClean="0"/>
              <a:t>Mit dem Gasregler kannst du das Gas ins Brennerrohr leiten, aber es fließt ja noch gar kein Gas… </a:t>
            </a:r>
          </a:p>
          <a:p>
            <a:pPr algn="just"/>
            <a:endParaRPr lang="de-DE" sz="3200" dirty="0"/>
          </a:p>
          <a:p>
            <a:pPr algn="just"/>
            <a:r>
              <a:rPr lang="de-DE" sz="3200" dirty="0" smtClean="0"/>
              <a:t>Der Gasregler </a:t>
            </a:r>
            <a:r>
              <a:rPr lang="de-DE" sz="3200" dirty="0"/>
              <a:t>muss noch geschlossen bleiben</a:t>
            </a:r>
            <a:r>
              <a:rPr lang="de-DE" sz="3200" dirty="0" smtClean="0"/>
              <a:t>!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94603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>
                <a:solidFill>
                  <a:srgbClr val="CC3300"/>
                </a:solidFill>
              </a:rPr>
              <a:t>Falsch!</a:t>
            </a:r>
            <a:r>
              <a:rPr lang="de-DE" sz="3200" b="1" dirty="0" smtClean="0">
                <a:solidFill>
                  <a:srgbClr val="C0504D"/>
                </a:solidFill>
              </a:rPr>
              <a:t> </a:t>
            </a:r>
            <a:r>
              <a:rPr lang="de-DE" sz="3200" dirty="0" smtClean="0"/>
              <a:t>Es fließt ja noch gar kein Gas aus dem Brennerrohr, also kannst du auch noch nichts entzünden…</a:t>
            </a:r>
          </a:p>
          <a:p>
            <a:pPr algn="just"/>
            <a:endParaRPr lang="de-DE" sz="3200" dirty="0"/>
          </a:p>
          <a:p>
            <a:pPr algn="just"/>
            <a:r>
              <a:rPr lang="de-DE" sz="3200" dirty="0" smtClean="0"/>
              <a:t>Das Streichholz brauchst du noch nicht!</a:t>
            </a:r>
          </a:p>
          <a:p>
            <a:endParaRPr lang="de-DE" sz="32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6858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3903875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201200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5816733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4808621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4952637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240717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363477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292357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302296" y="2109761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17159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344069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05813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051109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61197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hlinkClick r:id="rId2" action="ppaction://hlinksldjump"/>
          </p:cNvPr>
          <p:cNvSpPr txBox="1"/>
          <p:nvPr/>
        </p:nvSpPr>
        <p:spPr>
          <a:xfrm>
            <a:off x="1943708" y="2109740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471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7081232" y="526707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2" name="Textfeld 21">
            <a:hlinkClick r:id="rId3" action="ppaction://hlinksldjump"/>
          </p:cNvPr>
          <p:cNvSpPr txBox="1"/>
          <p:nvPr/>
        </p:nvSpPr>
        <p:spPr>
          <a:xfrm>
            <a:off x="7662820" y="5272051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76709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>
            <a:hlinkClick r:id="rId4" action="ppaction://hlinksldjump"/>
          </p:cNvPr>
          <p:cNvSpPr txBox="1"/>
          <p:nvPr/>
        </p:nvSpPr>
        <p:spPr>
          <a:xfrm>
            <a:off x="7668344" y="4772066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62229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3181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hlinkClick r:id="rId5" action="ppaction://hlinksldjump"/>
          </p:cNvPr>
          <p:cNvSpPr txBox="1"/>
          <p:nvPr/>
        </p:nvSpPr>
        <p:spPr>
          <a:xfrm>
            <a:off x="6948264" y="1622588"/>
            <a:ext cx="8749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zünden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18980" y="404664"/>
            <a:ext cx="4657242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>
                <a:solidFill>
                  <a:srgbClr val="66FF66"/>
                </a:solidFill>
              </a:rPr>
              <a:t>Richtig.</a:t>
            </a:r>
            <a:r>
              <a:rPr lang="de-DE" dirty="0" smtClean="0"/>
              <a:t> Zuerst wird der Gashahn am Arbeits-platz geöffnet. </a:t>
            </a:r>
          </a:p>
          <a:p>
            <a:pPr algn="just"/>
            <a:endParaRPr lang="de-DE" sz="1000" dirty="0"/>
          </a:p>
          <a:p>
            <a:pPr algn="just"/>
            <a:r>
              <a:rPr lang="de-DE" b="1" dirty="0" smtClean="0"/>
              <a:t>Was ist der zweite Schritt? </a:t>
            </a:r>
          </a:p>
        </p:txBody>
      </p:sp>
      <p:sp>
        <p:nvSpPr>
          <p:cNvPr id="30" name="Interaktive Schaltfläche: Anfang 29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Interaktive Schaltfläche: Zurück oder Vorherige(r) 30">
            <a:hlinkClick r:id="rId6" action="ppaction://hlinksldjump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3162320" y="3102859"/>
            <a:ext cx="133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C0504D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Hmmm</a:t>
            </a:r>
            <a:r>
              <a:rPr lang="de-DE" dirty="0" smtClean="0">
                <a:solidFill>
                  <a:srgbClr val="C0504D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…</a:t>
            </a:r>
            <a:endParaRPr lang="de-DE" dirty="0">
              <a:solidFill>
                <a:srgbClr val="C0504D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16998"/>
            <a:ext cx="1226820" cy="124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Wolkenförmige Legende 33"/>
          <p:cNvSpPr/>
          <p:nvPr/>
        </p:nvSpPr>
        <p:spPr>
          <a:xfrm>
            <a:off x="3052833" y="2864405"/>
            <a:ext cx="1656184" cy="792088"/>
          </a:xfrm>
          <a:prstGeom prst="cloudCallout">
            <a:avLst>
              <a:gd name="adj1" fmla="val -45784"/>
              <a:gd name="adj2" fmla="val 53620"/>
            </a:avLst>
          </a:prstGeom>
          <a:noFill/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7" name="Gruppieren 36"/>
          <p:cNvGrpSpPr/>
          <p:nvPr/>
        </p:nvGrpSpPr>
        <p:grpSpPr>
          <a:xfrm>
            <a:off x="5995271" y="1268760"/>
            <a:ext cx="1374205" cy="440421"/>
            <a:chOff x="6182630" y="1288183"/>
            <a:chExt cx="1374205" cy="440421"/>
          </a:xfrm>
        </p:grpSpPr>
        <p:sp>
          <p:nvSpPr>
            <p:cNvPr id="38" name="Minus 37"/>
            <p:cNvSpPr/>
            <p:nvPr/>
          </p:nvSpPr>
          <p:spPr>
            <a:xfrm rot="20533176">
              <a:off x="6182630" y="1288183"/>
              <a:ext cx="1374205" cy="406650"/>
            </a:xfrm>
            <a:prstGeom prst="mathMinus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39" name="Flussdiagramm: Verzögerung 38"/>
            <p:cNvSpPr/>
            <p:nvPr/>
          </p:nvSpPr>
          <p:spPr>
            <a:xfrm rot="9775755">
              <a:off x="6189340" y="1584604"/>
              <a:ext cx="324000" cy="144000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6" name="Textfeld 35"/>
          <p:cNvSpPr txBox="1"/>
          <p:nvPr/>
        </p:nvSpPr>
        <p:spPr>
          <a:xfrm>
            <a:off x="2627784" y="6123027"/>
            <a:ext cx="4705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Klicke auf eine der weißen Schaltflächen.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41" name="Textfeld 40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eine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42" name="Rechteck 41"/>
          <p:cNvSpPr/>
          <p:nvPr/>
        </p:nvSpPr>
        <p:spPr>
          <a:xfrm>
            <a:off x="5220072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0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Wenn du jetzt den Gashahn wieder zu-drehst, hast du ja gar nichts erreicht…</a:t>
            </a:r>
          </a:p>
          <a:p>
            <a:pPr algn="just"/>
            <a:endParaRPr lang="de-DE" sz="3200" dirty="0"/>
          </a:p>
          <a:p>
            <a:pPr algn="just"/>
            <a:r>
              <a:rPr lang="de-DE" sz="3200" dirty="0" smtClean="0"/>
              <a:t>Der Gashahn muss geöffnet bleiben!</a:t>
            </a:r>
          </a:p>
          <a:p>
            <a:endParaRPr lang="de-DE" sz="32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23012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8"/>
            <a:ext cx="8136904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</a:t>
            </a:r>
            <a:r>
              <a:rPr lang="de-DE" sz="3200" dirty="0"/>
              <a:t>Mit dem Luftregler kannst </a:t>
            </a:r>
            <a:r>
              <a:rPr lang="de-DE" sz="3200" dirty="0" smtClean="0"/>
              <a:t>du </a:t>
            </a:r>
            <a:r>
              <a:rPr lang="de-DE" sz="3200" dirty="0"/>
              <a:t>die </a:t>
            </a:r>
            <a:r>
              <a:rPr lang="de-DE" sz="3200" dirty="0" smtClean="0"/>
              <a:t>Brennerflamme </a:t>
            </a:r>
            <a:r>
              <a:rPr lang="de-DE" sz="3200" dirty="0"/>
              <a:t>einstellen, aber es gibt </a:t>
            </a:r>
            <a:r>
              <a:rPr lang="de-DE" sz="3200" dirty="0" smtClean="0"/>
              <a:t>ja noch gar keine </a:t>
            </a:r>
            <a:r>
              <a:rPr lang="de-DE" sz="3200" dirty="0"/>
              <a:t>Flamme… </a:t>
            </a:r>
          </a:p>
          <a:p>
            <a:endParaRPr lang="de-DE" sz="3200" dirty="0"/>
          </a:p>
          <a:p>
            <a:r>
              <a:rPr lang="de-DE" sz="3200" dirty="0"/>
              <a:t>Der Luftregler muss noch geschlossen bleiben!</a:t>
            </a:r>
            <a:endParaRPr lang="de-DE" sz="3200" dirty="0" smtClean="0"/>
          </a:p>
          <a:p>
            <a:endParaRPr lang="de-DE" sz="32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415612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Wenn du jetzt den Gasregler öffnest, strömt das Gas direkt aus dem Brennerrohr in den Klassenraum. Das stinkt! </a:t>
            </a:r>
          </a:p>
          <a:p>
            <a:pPr algn="just"/>
            <a:endParaRPr lang="de-DE" sz="3200" dirty="0"/>
          </a:p>
          <a:p>
            <a:pPr algn="just"/>
            <a:r>
              <a:rPr lang="de-DE" sz="3200" dirty="0" smtClean="0"/>
              <a:t>Der Gasregler muss noch geschlossen bleiben!</a:t>
            </a:r>
            <a:endParaRPr lang="de-DE" sz="3200" dirty="0"/>
          </a:p>
          <a:p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415612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18980" y="404664"/>
            <a:ext cx="8311224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/>
              <a:t>Kleines Vorwort…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Der Gasbrenner ist das wahrscheinlich wichtigste Laborgerät überhaupt. Immer wenn in einem Labor </a:t>
            </a:r>
            <a:r>
              <a:rPr lang="de-DE" b="1" dirty="0" smtClean="0"/>
              <a:t>ein Stoff erhitzt werden soll </a:t>
            </a:r>
            <a:r>
              <a:rPr lang="de-DE" dirty="0" smtClean="0"/>
              <a:t>(und das ist ziemlich oft der Fall), kommt das Gerät zum Einsatz.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Leute, die nicht so viel mit Laborarbeit zu tun haben, nennen einen Gasbrenner oft grundsätzlich </a:t>
            </a:r>
            <a:r>
              <a:rPr lang="de-DE" b="1" dirty="0" smtClean="0"/>
              <a:t>Bunsenbrenner</a:t>
            </a:r>
            <a:r>
              <a:rPr lang="de-DE" dirty="0" smtClean="0"/>
              <a:t>. Diese Art von Brenner ist benannt nach dem deutschen Chemiker </a:t>
            </a:r>
            <a:r>
              <a:rPr lang="de-DE" cap="small" dirty="0" smtClean="0"/>
              <a:t>Robert Wilhelm Bunsen</a:t>
            </a:r>
            <a:r>
              <a:rPr lang="de-DE" dirty="0" smtClean="0"/>
              <a:t>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In der Schule hat man aber meistens Gasbrenner einer anderen Bauart. Sie heißen </a:t>
            </a:r>
            <a:r>
              <a:rPr lang="de-DE" b="1" dirty="0" err="1" smtClean="0"/>
              <a:t>Teclubrenner</a:t>
            </a:r>
            <a:r>
              <a:rPr lang="de-DE" b="1" dirty="0" smtClean="0"/>
              <a:t> </a:t>
            </a:r>
            <a:r>
              <a:rPr lang="de-DE" dirty="0" smtClean="0"/>
              <a:t>und sind benannt nach dem russischen Chemiker </a:t>
            </a:r>
            <a:r>
              <a:rPr lang="de-DE" cap="small" dirty="0" smtClean="0"/>
              <a:t>Nicolai </a:t>
            </a:r>
            <a:r>
              <a:rPr lang="de-DE" cap="small" dirty="0" err="1" smtClean="0"/>
              <a:t>Teclu</a:t>
            </a:r>
            <a:r>
              <a:rPr lang="de-DE" dirty="0" smtClean="0"/>
              <a:t>. </a:t>
            </a:r>
            <a:r>
              <a:rPr lang="de-DE" b="1" dirty="0" smtClean="0"/>
              <a:t>Der Gasbrenner, den du hier näher kennenlernen kannst, ist der </a:t>
            </a:r>
            <a:r>
              <a:rPr lang="de-DE" b="1" dirty="0" err="1" smtClean="0"/>
              <a:t>Teclubrenner</a:t>
            </a:r>
            <a:r>
              <a:rPr lang="de-DE" b="1" dirty="0" smtClean="0"/>
              <a:t>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Schließlich gibt es noch eine dritten Sorte von Gasbrenner, und zwar den </a:t>
            </a:r>
            <a:r>
              <a:rPr lang="de-DE" b="1" dirty="0" err="1" smtClean="0"/>
              <a:t>Kartuschenbrenner</a:t>
            </a:r>
            <a:r>
              <a:rPr lang="de-DE" dirty="0" smtClean="0"/>
              <a:t>, der so ähnlich aussieht wie ein Gaskocher beim Camping.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Übrigens kann man die drei Brennertypen auf einen Blick unterscheiden</a:t>
            </a:r>
            <a:r>
              <a:rPr lang="de-DE" dirty="0"/>
              <a:t>. </a:t>
            </a:r>
            <a:endParaRPr lang="de-DE" dirty="0" smtClean="0"/>
          </a:p>
          <a:p>
            <a:pPr algn="just"/>
            <a:endParaRPr lang="de-DE" dirty="0"/>
          </a:p>
        </p:txBody>
      </p:sp>
      <p:sp>
        <p:nvSpPr>
          <p:cNvPr id="7" name="Interaktive Schaltfläche: Zurück oder Vorherige(r) 6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K</a:t>
            </a:r>
            <a:r>
              <a:rPr lang="de-DE" dirty="0" smtClean="0"/>
              <a:t>licke rechts auf „Weiter“.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429300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3903875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201200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5816733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4808621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4952637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240717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363477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292357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302296" y="2109761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17159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344069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05813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051109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61197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hlinkClick r:id="rId2" action="ppaction://hlinksldjump"/>
          </p:cNvPr>
          <p:cNvSpPr txBox="1"/>
          <p:nvPr/>
        </p:nvSpPr>
        <p:spPr>
          <a:xfrm>
            <a:off x="1943708" y="2109740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471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>
            <a:hlinkClick r:id="rId3" action="ppaction://hlinksldjump"/>
          </p:cNvPr>
          <p:cNvSpPr txBox="1"/>
          <p:nvPr/>
        </p:nvSpPr>
        <p:spPr>
          <a:xfrm>
            <a:off x="7680416" y="525226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095087" y="525691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76709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>
            <a:hlinkClick r:id="rId4" action="ppaction://hlinksldjump"/>
          </p:cNvPr>
          <p:cNvSpPr txBox="1"/>
          <p:nvPr/>
        </p:nvSpPr>
        <p:spPr>
          <a:xfrm>
            <a:off x="7668344" y="4772066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62229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3181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18980" y="404664"/>
            <a:ext cx="4657242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>
                <a:solidFill>
                  <a:srgbClr val="66FF66"/>
                </a:solidFill>
              </a:rPr>
              <a:t>Richtig.</a:t>
            </a:r>
            <a:r>
              <a:rPr lang="de-DE" dirty="0" smtClean="0"/>
              <a:t>  Als nächstes muss das Streichholz entzündet werden. Und jetzt schnell: </a:t>
            </a:r>
          </a:p>
          <a:p>
            <a:pPr algn="just"/>
            <a:endParaRPr lang="de-DE" sz="1000" dirty="0"/>
          </a:p>
          <a:p>
            <a:pPr algn="just"/>
            <a:r>
              <a:rPr lang="de-DE" b="1" dirty="0" smtClean="0"/>
              <a:t>Was ist der dritte Schritt? </a:t>
            </a:r>
          </a:p>
        </p:txBody>
      </p:sp>
      <p:sp>
        <p:nvSpPr>
          <p:cNvPr id="30" name="Interaktive Schaltfläche: Anfang 29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Interaktive Schaltfläche: Zurück oder Vorherige(r) 30">
            <a:hlinkClick r:id="rId5" action="ppaction://hlinksldjump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3162320" y="3102859"/>
            <a:ext cx="133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C0504D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Hmmm</a:t>
            </a:r>
            <a:r>
              <a:rPr lang="de-DE" dirty="0" smtClean="0">
                <a:solidFill>
                  <a:srgbClr val="C0504D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…</a:t>
            </a:r>
            <a:endParaRPr lang="de-DE" dirty="0">
              <a:solidFill>
                <a:srgbClr val="C0504D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16998"/>
            <a:ext cx="1226820" cy="124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Wolkenförmige Legende 33"/>
          <p:cNvSpPr/>
          <p:nvPr/>
        </p:nvSpPr>
        <p:spPr>
          <a:xfrm>
            <a:off x="3052833" y="2864405"/>
            <a:ext cx="1656184" cy="792088"/>
          </a:xfrm>
          <a:prstGeom prst="cloudCallout">
            <a:avLst>
              <a:gd name="adj1" fmla="val -45784"/>
              <a:gd name="adj2" fmla="val 53620"/>
            </a:avLst>
          </a:prstGeom>
          <a:noFill/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2627784" y="6123027"/>
            <a:ext cx="4705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Klicke auf eine der weißen Schaltflächen.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41" name="Textfeld 40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42" name="Rechteck 41"/>
          <p:cNvSpPr/>
          <p:nvPr/>
        </p:nvSpPr>
        <p:spPr>
          <a:xfrm>
            <a:off x="5220072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6966571" y="1763524"/>
            <a:ext cx="874932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zünden</a:t>
            </a:r>
            <a:endParaRPr lang="de-DE" dirty="0"/>
          </a:p>
        </p:txBody>
      </p:sp>
      <p:sp>
        <p:nvSpPr>
          <p:cNvPr id="37" name="Minus 36"/>
          <p:cNvSpPr/>
          <p:nvPr/>
        </p:nvSpPr>
        <p:spPr>
          <a:xfrm rot="20533176">
            <a:off x="5756976" y="1473315"/>
            <a:ext cx="1374205" cy="406650"/>
          </a:xfrm>
          <a:prstGeom prst="mathMinus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8" name="Freihandform 37"/>
          <p:cNvSpPr/>
          <p:nvPr/>
        </p:nvSpPr>
        <p:spPr>
          <a:xfrm rot="10552417" flipH="1">
            <a:off x="5671482" y="1327834"/>
            <a:ext cx="378233" cy="551782"/>
          </a:xfrm>
          <a:custGeom>
            <a:avLst/>
            <a:gdLst>
              <a:gd name="connsiteX0" fmla="*/ 54604 w 189239"/>
              <a:gd name="connsiteY0" fmla="*/ 331901 h 331901"/>
              <a:gd name="connsiteX1" fmla="*/ 6979 w 189239"/>
              <a:gd name="connsiteY1" fmla="*/ 74726 h 331901"/>
              <a:gd name="connsiteX2" fmla="*/ 187954 w 189239"/>
              <a:gd name="connsiteY2" fmla="*/ 8051 h 331901"/>
              <a:gd name="connsiteX3" fmla="*/ 92704 w 189239"/>
              <a:gd name="connsiteY3" fmla="*/ 227126 h 331901"/>
              <a:gd name="connsiteX4" fmla="*/ 92704 w 189239"/>
              <a:gd name="connsiteY4" fmla="*/ 227126 h 33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39" h="331901">
                <a:moveTo>
                  <a:pt x="54604" y="331901"/>
                </a:moveTo>
                <a:cubicBezTo>
                  <a:pt x="19679" y="230301"/>
                  <a:pt x="-15246" y="128701"/>
                  <a:pt x="6979" y="74726"/>
                </a:cubicBezTo>
                <a:cubicBezTo>
                  <a:pt x="29204" y="20751"/>
                  <a:pt x="173667" y="-17349"/>
                  <a:pt x="187954" y="8051"/>
                </a:cubicBezTo>
                <a:cubicBezTo>
                  <a:pt x="202241" y="33451"/>
                  <a:pt x="92704" y="227126"/>
                  <a:pt x="92704" y="227126"/>
                </a:cubicBezTo>
                <a:lnTo>
                  <a:pt x="92704" y="227126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70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3323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Wenn du jetzt den Gasregler wieder zu-drehst, hast du ja gar nichts erreicht…</a:t>
            </a:r>
          </a:p>
          <a:p>
            <a:pPr algn="just"/>
            <a:endParaRPr lang="de-DE" sz="3200" dirty="0"/>
          </a:p>
          <a:p>
            <a:pPr algn="just"/>
            <a:r>
              <a:rPr lang="de-DE" sz="3200" dirty="0" smtClean="0"/>
              <a:t>Der Gasregler muss geöffnet bleiben!</a:t>
            </a:r>
          </a:p>
          <a:p>
            <a:endParaRPr lang="de-DE" sz="3200" dirty="0" smtClean="0"/>
          </a:p>
          <a:p>
            <a:endParaRPr lang="de-DE" sz="32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18032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3323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Wenn du jetzt den Gasregler wieder zu-drehst, hast du ja gar nichts erreicht…</a:t>
            </a:r>
          </a:p>
          <a:p>
            <a:pPr algn="just"/>
            <a:endParaRPr lang="de-DE" sz="3200" dirty="0"/>
          </a:p>
          <a:p>
            <a:pPr algn="just"/>
            <a:r>
              <a:rPr lang="de-DE" sz="3200" dirty="0" smtClean="0"/>
              <a:t>Der Gasregler muss geöffnet bleiben!</a:t>
            </a:r>
          </a:p>
          <a:p>
            <a:endParaRPr lang="de-DE" sz="3200" dirty="0" smtClean="0"/>
          </a:p>
          <a:p>
            <a:endParaRPr lang="de-DE" sz="32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14393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8"/>
            <a:ext cx="8136904" cy="3323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>
                <a:solidFill>
                  <a:srgbClr val="C00000"/>
                </a:solidFill>
              </a:rPr>
              <a:t>Falsch! </a:t>
            </a:r>
            <a:r>
              <a:rPr lang="de-DE" sz="3200" dirty="0" smtClean="0"/>
              <a:t>Mit dem Luftregler kannst du die Brennerflamme einstellen, aber es gibt ja noch gar keine Flamme… </a:t>
            </a:r>
          </a:p>
          <a:p>
            <a:endParaRPr lang="de-DE" sz="3200" dirty="0"/>
          </a:p>
          <a:p>
            <a:r>
              <a:rPr lang="de-DE" sz="3200" dirty="0"/>
              <a:t>Der Luftregler muss noch geschlossen bleiben!</a:t>
            </a:r>
            <a:endParaRPr lang="de-DE" sz="3200" dirty="0" smtClean="0"/>
          </a:p>
          <a:p>
            <a:endParaRPr lang="de-DE" sz="32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278941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3901042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198367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5813900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4805788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4949804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237884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360644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289524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302296" y="2106928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14326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341236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02980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048276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58364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1943708" y="2106907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188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7081232" y="5264245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62820" y="526921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76426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7668344" y="4769233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5939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0348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6966000" y="1764000"/>
            <a:ext cx="874932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zünden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18980" y="404664"/>
            <a:ext cx="4657242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>
                <a:solidFill>
                  <a:srgbClr val="66FF66"/>
                </a:solidFill>
              </a:rPr>
              <a:t>Richtig.</a:t>
            </a:r>
            <a:r>
              <a:rPr lang="de-DE" dirty="0"/>
              <a:t> </a:t>
            </a:r>
            <a:r>
              <a:rPr lang="de-DE" dirty="0" smtClean="0"/>
              <a:t>Jetzt wird schnell der Gasregler geöffnet. </a:t>
            </a:r>
            <a:r>
              <a:rPr lang="de-DE" b="1" dirty="0" smtClean="0">
                <a:solidFill>
                  <a:srgbClr val="FF0000"/>
                </a:solidFill>
              </a:rPr>
              <a:t>ACHTUNG! </a:t>
            </a:r>
            <a:r>
              <a:rPr lang="de-DE" dirty="0" smtClean="0"/>
              <a:t>Das ausströmende Gas entzündet sich und es entsteht eine ziemlich große Flamme! </a:t>
            </a:r>
          </a:p>
        </p:txBody>
      </p:sp>
      <p:sp>
        <p:nvSpPr>
          <p:cNvPr id="31" name="Interaktive Schaltfläche: Nächste(r) oder Weiter 30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Interaktive Schaltfläche: Anfang 31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Interaktive Schaltfläche: Zurück oder Vorherige(r) 29">
            <a:hlinkClick r:id="rId2" action="ppaction://hlinksldjump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3472215" y="2863716"/>
            <a:ext cx="1343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C0504D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Feuer frei!</a:t>
            </a:r>
            <a:endParaRPr lang="de-DE" dirty="0">
              <a:solidFill>
                <a:srgbClr val="C0504D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864" y="3423366"/>
            <a:ext cx="1533525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bgerundete rechteckige Legende 1"/>
          <p:cNvSpPr/>
          <p:nvPr/>
        </p:nvSpPr>
        <p:spPr>
          <a:xfrm>
            <a:off x="3437537" y="2758536"/>
            <a:ext cx="1474520" cy="841113"/>
          </a:xfrm>
          <a:prstGeom prst="wedgeRoundRectCallout">
            <a:avLst>
              <a:gd name="adj1" fmla="val -50647"/>
              <a:gd name="adj2" fmla="val 66681"/>
              <a:gd name="adj3" fmla="val 16667"/>
            </a:avLst>
          </a:prstGeom>
          <a:noFill/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Minus 35"/>
          <p:cNvSpPr/>
          <p:nvPr/>
        </p:nvSpPr>
        <p:spPr>
          <a:xfrm rot="20533176">
            <a:off x="5756976" y="1473315"/>
            <a:ext cx="1374205" cy="406650"/>
          </a:xfrm>
          <a:prstGeom prst="mathMinus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5" name="Textfeld 34"/>
          <p:cNvSpPr txBox="1"/>
          <p:nvPr/>
        </p:nvSpPr>
        <p:spPr>
          <a:xfrm>
            <a:off x="4572000" y="6123027"/>
            <a:ext cx="32403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K</a:t>
            </a:r>
            <a:r>
              <a:rPr lang="de-DE" dirty="0" smtClean="0"/>
              <a:t>licke rechts auf „Weiter“.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42" name="Textfeld 41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eine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  <p:sp>
        <p:nvSpPr>
          <p:cNvPr id="40" name="Rechteck 39"/>
          <p:cNvSpPr/>
          <p:nvPr/>
        </p:nvSpPr>
        <p:spPr>
          <a:xfrm rot="5400000">
            <a:off x="5233927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5309989" y="1275508"/>
            <a:ext cx="488324" cy="839766"/>
            <a:chOff x="5309989" y="1275508"/>
            <a:chExt cx="488324" cy="839766"/>
          </a:xfrm>
        </p:grpSpPr>
        <p:sp>
          <p:nvSpPr>
            <p:cNvPr id="44" name="Freihandform 43"/>
            <p:cNvSpPr/>
            <p:nvPr/>
          </p:nvSpPr>
          <p:spPr>
            <a:xfrm rot="21000000">
              <a:off x="5309989" y="1275508"/>
              <a:ext cx="274964" cy="828336"/>
            </a:xfrm>
            <a:custGeom>
              <a:avLst/>
              <a:gdLst>
                <a:gd name="connsiteX0" fmla="*/ 0 w 130629"/>
                <a:gd name="connsiteY0" fmla="*/ 415637 h 415637"/>
                <a:gd name="connsiteX1" fmla="*/ 118753 w 130629"/>
                <a:gd name="connsiteY1" fmla="*/ 279070 h 415637"/>
                <a:gd name="connsiteX2" fmla="*/ 11875 w 130629"/>
                <a:gd name="connsiteY2" fmla="*/ 142504 h 415637"/>
                <a:gd name="connsiteX3" fmla="*/ 130629 w 130629"/>
                <a:gd name="connsiteY3" fmla="*/ 0 h 4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9" h="415637">
                  <a:moveTo>
                    <a:pt x="0" y="415637"/>
                  </a:moveTo>
                  <a:cubicBezTo>
                    <a:pt x="58387" y="370114"/>
                    <a:pt x="116774" y="324592"/>
                    <a:pt x="118753" y="279070"/>
                  </a:cubicBezTo>
                  <a:cubicBezTo>
                    <a:pt x="120732" y="233548"/>
                    <a:pt x="9896" y="189016"/>
                    <a:pt x="11875" y="142504"/>
                  </a:cubicBezTo>
                  <a:cubicBezTo>
                    <a:pt x="13854" y="95992"/>
                    <a:pt x="72241" y="47996"/>
                    <a:pt x="130629" y="0"/>
                  </a:cubicBezTo>
                </a:path>
              </a:pathLst>
            </a:cu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5" name="Freihandform 44"/>
            <p:cNvSpPr/>
            <p:nvPr/>
          </p:nvSpPr>
          <p:spPr>
            <a:xfrm rot="21000000">
              <a:off x="5410954" y="1281223"/>
              <a:ext cx="274964" cy="828336"/>
            </a:xfrm>
            <a:custGeom>
              <a:avLst/>
              <a:gdLst>
                <a:gd name="connsiteX0" fmla="*/ 0 w 130629"/>
                <a:gd name="connsiteY0" fmla="*/ 415637 h 415637"/>
                <a:gd name="connsiteX1" fmla="*/ 118753 w 130629"/>
                <a:gd name="connsiteY1" fmla="*/ 279070 h 415637"/>
                <a:gd name="connsiteX2" fmla="*/ 11875 w 130629"/>
                <a:gd name="connsiteY2" fmla="*/ 142504 h 415637"/>
                <a:gd name="connsiteX3" fmla="*/ 130629 w 130629"/>
                <a:gd name="connsiteY3" fmla="*/ 0 h 4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9" h="415637">
                  <a:moveTo>
                    <a:pt x="0" y="415637"/>
                  </a:moveTo>
                  <a:cubicBezTo>
                    <a:pt x="58387" y="370114"/>
                    <a:pt x="116774" y="324592"/>
                    <a:pt x="118753" y="279070"/>
                  </a:cubicBezTo>
                  <a:cubicBezTo>
                    <a:pt x="120732" y="233548"/>
                    <a:pt x="9896" y="189016"/>
                    <a:pt x="11875" y="142504"/>
                  </a:cubicBezTo>
                  <a:cubicBezTo>
                    <a:pt x="13854" y="95992"/>
                    <a:pt x="72241" y="47996"/>
                    <a:pt x="130629" y="0"/>
                  </a:cubicBezTo>
                </a:path>
              </a:pathLst>
            </a:cu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6" name="Freihandform 45"/>
            <p:cNvSpPr/>
            <p:nvPr/>
          </p:nvSpPr>
          <p:spPr>
            <a:xfrm rot="21000000">
              <a:off x="5523349" y="1286938"/>
              <a:ext cx="274964" cy="828336"/>
            </a:xfrm>
            <a:custGeom>
              <a:avLst/>
              <a:gdLst>
                <a:gd name="connsiteX0" fmla="*/ 0 w 130629"/>
                <a:gd name="connsiteY0" fmla="*/ 415637 h 415637"/>
                <a:gd name="connsiteX1" fmla="*/ 118753 w 130629"/>
                <a:gd name="connsiteY1" fmla="*/ 279070 h 415637"/>
                <a:gd name="connsiteX2" fmla="*/ 11875 w 130629"/>
                <a:gd name="connsiteY2" fmla="*/ 142504 h 415637"/>
                <a:gd name="connsiteX3" fmla="*/ 130629 w 130629"/>
                <a:gd name="connsiteY3" fmla="*/ 0 h 4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9" h="415637">
                  <a:moveTo>
                    <a:pt x="0" y="415637"/>
                  </a:moveTo>
                  <a:cubicBezTo>
                    <a:pt x="58387" y="370114"/>
                    <a:pt x="116774" y="324592"/>
                    <a:pt x="118753" y="279070"/>
                  </a:cubicBezTo>
                  <a:cubicBezTo>
                    <a:pt x="120732" y="233548"/>
                    <a:pt x="9896" y="189016"/>
                    <a:pt x="11875" y="142504"/>
                  </a:cubicBezTo>
                  <a:cubicBezTo>
                    <a:pt x="13854" y="95992"/>
                    <a:pt x="72241" y="47996"/>
                    <a:pt x="130629" y="0"/>
                  </a:cubicBezTo>
                </a:path>
              </a:pathLst>
            </a:cu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7" name="Freihandform 46"/>
          <p:cNvSpPr/>
          <p:nvPr/>
        </p:nvSpPr>
        <p:spPr>
          <a:xfrm rot="10552417" flipH="1">
            <a:off x="5671482" y="1327834"/>
            <a:ext cx="378233" cy="551782"/>
          </a:xfrm>
          <a:custGeom>
            <a:avLst/>
            <a:gdLst>
              <a:gd name="connsiteX0" fmla="*/ 54604 w 189239"/>
              <a:gd name="connsiteY0" fmla="*/ 331901 h 331901"/>
              <a:gd name="connsiteX1" fmla="*/ 6979 w 189239"/>
              <a:gd name="connsiteY1" fmla="*/ 74726 h 331901"/>
              <a:gd name="connsiteX2" fmla="*/ 187954 w 189239"/>
              <a:gd name="connsiteY2" fmla="*/ 8051 h 331901"/>
              <a:gd name="connsiteX3" fmla="*/ 92704 w 189239"/>
              <a:gd name="connsiteY3" fmla="*/ 227126 h 331901"/>
              <a:gd name="connsiteX4" fmla="*/ 92704 w 189239"/>
              <a:gd name="connsiteY4" fmla="*/ 227126 h 33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39" h="331901">
                <a:moveTo>
                  <a:pt x="54604" y="331901"/>
                </a:moveTo>
                <a:cubicBezTo>
                  <a:pt x="19679" y="230301"/>
                  <a:pt x="-15246" y="128701"/>
                  <a:pt x="6979" y="74726"/>
                </a:cubicBezTo>
                <a:cubicBezTo>
                  <a:pt x="29204" y="20751"/>
                  <a:pt x="173667" y="-17349"/>
                  <a:pt x="187954" y="8051"/>
                </a:cubicBezTo>
                <a:cubicBezTo>
                  <a:pt x="202241" y="33451"/>
                  <a:pt x="92704" y="227126"/>
                  <a:pt x="92704" y="227126"/>
                </a:cubicBezTo>
                <a:lnTo>
                  <a:pt x="92704" y="227126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46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124888" y="2414926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03580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048876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58964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1943708" y="2107507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248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7081232" y="5264845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62820" y="526981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76486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7668344" y="4769833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5999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0948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4644216" y="-810236"/>
            <a:ext cx="1872000" cy="6840760"/>
            <a:chOff x="4644216" y="-603448"/>
            <a:chExt cx="1872000" cy="6840760"/>
          </a:xfrm>
        </p:grpSpPr>
        <p:sp>
          <p:nvSpPr>
            <p:cNvPr id="4" name="Trapezoid 3"/>
            <p:cNvSpPr/>
            <p:nvPr/>
          </p:nvSpPr>
          <p:spPr>
            <a:xfrm>
              <a:off x="4904319" y="4108430"/>
              <a:ext cx="1296144" cy="1048762"/>
            </a:xfrm>
            <a:prstGeom prst="trapezoid">
              <a:avLst>
                <a:gd name="adj" fmla="val 4085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5336367" y="2405755"/>
              <a:ext cx="432048" cy="17433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4644216" y="6021288"/>
              <a:ext cx="1872000" cy="216024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5426422" y="5013176"/>
              <a:ext cx="279648" cy="100811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4814391" y="5157192"/>
              <a:ext cx="1476000" cy="144000"/>
            </a:xfrm>
            <a:prstGeom prst="roundRect">
              <a:avLst/>
            </a:prstGeom>
            <a:pattFill prst="ltVert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/>
            <p:cNvSpPr/>
            <p:nvPr/>
          </p:nvSpPr>
          <p:spPr>
            <a:xfrm>
              <a:off x="5300487" y="5445272"/>
              <a:ext cx="535306" cy="432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4964462" y="5568032"/>
              <a:ext cx="504000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5407878" y="5496912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" name="Freihandform 1"/>
            <p:cNvSpPr/>
            <p:nvPr/>
          </p:nvSpPr>
          <p:spPr>
            <a:xfrm>
              <a:off x="5283107" y="-603448"/>
              <a:ext cx="467741" cy="2987084"/>
            </a:xfrm>
            <a:custGeom>
              <a:avLst/>
              <a:gdLst>
                <a:gd name="connsiteX0" fmla="*/ 112088 w 467741"/>
                <a:gd name="connsiteY0" fmla="*/ 2465611 h 2514912"/>
                <a:gd name="connsiteX1" fmla="*/ 112088 w 467741"/>
                <a:gd name="connsiteY1" fmla="*/ 1977931 h 2514912"/>
                <a:gd name="connsiteX2" fmla="*/ 112088 w 467741"/>
                <a:gd name="connsiteY2" fmla="*/ 1744251 h 2514912"/>
                <a:gd name="connsiteX3" fmla="*/ 10488 w 467741"/>
                <a:gd name="connsiteY3" fmla="*/ 1195611 h 2514912"/>
                <a:gd name="connsiteX4" fmla="*/ 30808 w 467741"/>
                <a:gd name="connsiteY4" fmla="*/ 657131 h 2514912"/>
                <a:gd name="connsiteX5" fmla="*/ 254328 w 467741"/>
                <a:gd name="connsiteY5" fmla="*/ 169451 h 2514912"/>
                <a:gd name="connsiteX6" fmla="*/ 315288 w 467741"/>
                <a:gd name="connsiteY6" fmla="*/ 67851 h 2514912"/>
                <a:gd name="connsiteX7" fmla="*/ 355928 w 467741"/>
                <a:gd name="connsiteY7" fmla="*/ 27211 h 2514912"/>
                <a:gd name="connsiteX8" fmla="*/ 366088 w 467741"/>
                <a:gd name="connsiteY8" fmla="*/ 494571 h 2514912"/>
                <a:gd name="connsiteX9" fmla="*/ 406728 w 467741"/>
                <a:gd name="connsiteY9" fmla="*/ 1124491 h 2514912"/>
                <a:gd name="connsiteX10" fmla="*/ 447368 w 467741"/>
                <a:gd name="connsiteY10" fmla="*/ 1388651 h 2514912"/>
                <a:gd name="connsiteX11" fmla="*/ 427048 w 467741"/>
                <a:gd name="connsiteY11" fmla="*/ 1510571 h 2514912"/>
                <a:gd name="connsiteX12" fmla="*/ 467688 w 467741"/>
                <a:gd name="connsiteY12" fmla="*/ 1927131 h 2514912"/>
                <a:gd name="connsiteX13" fmla="*/ 416888 w 467741"/>
                <a:gd name="connsiteY13" fmla="*/ 2435131 h 2514912"/>
                <a:gd name="connsiteX14" fmla="*/ 234008 w 467741"/>
                <a:gd name="connsiteY14" fmla="*/ 2506251 h 251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7741" h="2514912">
                  <a:moveTo>
                    <a:pt x="112088" y="2465611"/>
                  </a:moveTo>
                  <a:lnTo>
                    <a:pt x="112088" y="1977931"/>
                  </a:lnTo>
                  <a:cubicBezTo>
                    <a:pt x="112088" y="1857704"/>
                    <a:pt x="129021" y="1874638"/>
                    <a:pt x="112088" y="1744251"/>
                  </a:cubicBezTo>
                  <a:cubicBezTo>
                    <a:pt x="95155" y="1613864"/>
                    <a:pt x="24035" y="1376798"/>
                    <a:pt x="10488" y="1195611"/>
                  </a:cubicBezTo>
                  <a:cubicBezTo>
                    <a:pt x="-3059" y="1014424"/>
                    <a:pt x="-9832" y="828158"/>
                    <a:pt x="30808" y="657131"/>
                  </a:cubicBezTo>
                  <a:cubicBezTo>
                    <a:pt x="71448" y="486104"/>
                    <a:pt x="206915" y="267664"/>
                    <a:pt x="254328" y="169451"/>
                  </a:cubicBezTo>
                  <a:cubicBezTo>
                    <a:pt x="301741" y="71238"/>
                    <a:pt x="298355" y="91558"/>
                    <a:pt x="315288" y="67851"/>
                  </a:cubicBezTo>
                  <a:cubicBezTo>
                    <a:pt x="332221" y="44144"/>
                    <a:pt x="347461" y="-43909"/>
                    <a:pt x="355928" y="27211"/>
                  </a:cubicBezTo>
                  <a:cubicBezTo>
                    <a:pt x="364395" y="98331"/>
                    <a:pt x="357621" y="311691"/>
                    <a:pt x="366088" y="494571"/>
                  </a:cubicBezTo>
                  <a:cubicBezTo>
                    <a:pt x="374555" y="677451"/>
                    <a:pt x="393181" y="975478"/>
                    <a:pt x="406728" y="1124491"/>
                  </a:cubicBezTo>
                  <a:cubicBezTo>
                    <a:pt x="420275" y="1273504"/>
                    <a:pt x="443981" y="1324304"/>
                    <a:pt x="447368" y="1388651"/>
                  </a:cubicBezTo>
                  <a:cubicBezTo>
                    <a:pt x="450755" y="1452998"/>
                    <a:pt x="423661" y="1420824"/>
                    <a:pt x="427048" y="1510571"/>
                  </a:cubicBezTo>
                  <a:cubicBezTo>
                    <a:pt x="430435" y="1600318"/>
                    <a:pt x="469381" y="1773038"/>
                    <a:pt x="467688" y="1927131"/>
                  </a:cubicBezTo>
                  <a:cubicBezTo>
                    <a:pt x="465995" y="2081224"/>
                    <a:pt x="455835" y="2338611"/>
                    <a:pt x="416888" y="2435131"/>
                  </a:cubicBezTo>
                  <a:cubicBezTo>
                    <a:pt x="377941" y="2531651"/>
                    <a:pt x="305974" y="2518951"/>
                    <a:pt x="234008" y="2506251"/>
                  </a:cubicBez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5302296" y="2314316"/>
              <a:ext cx="504000" cy="512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5890414" y="485908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LEUCHTENDE </a:t>
            </a:r>
          </a:p>
          <a:p>
            <a:r>
              <a:rPr lang="de-DE" dirty="0" smtClean="0"/>
              <a:t>FLAMME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418980" y="404664"/>
            <a:ext cx="4657242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Mit diesem Flammentyp kann man nicht viel anfangen…Mit dem Luftregler kann man aber andere Flammentypen einstellen.</a:t>
            </a:r>
          </a:p>
          <a:p>
            <a:pPr algn="just"/>
            <a:endParaRPr lang="de-DE" dirty="0"/>
          </a:p>
        </p:txBody>
      </p:sp>
      <p:sp>
        <p:nvSpPr>
          <p:cNvPr id="28" name="Interaktive Schaltfläche: Nächste(r) oder Weiter 27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Interaktive Schaltfläche: Anfang 29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Interaktive Schaltfläche: Zurück oder Vorherige(r) 30">
            <a:hlinkClick r:id="" action="ppaction://hlinkshowjump?jump=previousslide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4572000" y="6123027"/>
            <a:ext cx="32403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K</a:t>
            </a:r>
            <a:r>
              <a:rPr lang="de-DE" dirty="0" smtClean="0"/>
              <a:t>licke rechts auf „Weiter“.</a:t>
            </a:r>
          </a:p>
        </p:txBody>
      </p:sp>
      <p:sp>
        <p:nvSpPr>
          <p:cNvPr id="33" name="Rechteck 32"/>
          <p:cNvSpPr/>
          <p:nvPr/>
        </p:nvSpPr>
        <p:spPr>
          <a:xfrm>
            <a:off x="1235208" y="5341836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37" name="Textfeld 36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eine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  <p:sp>
        <p:nvSpPr>
          <p:cNvPr id="39" name="Rechteck 38"/>
          <p:cNvSpPr/>
          <p:nvPr/>
        </p:nvSpPr>
        <p:spPr>
          <a:xfrm rot="5400000">
            <a:off x="5233927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5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3901642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198967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5814500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4806388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4980884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238484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361244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290124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14926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341836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03580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048876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58964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1943708" y="2107507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248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7081232" y="5264845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62820" y="526981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764860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7668344" y="476983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5999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0948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ihandform 2"/>
          <p:cNvSpPr/>
          <p:nvPr/>
        </p:nvSpPr>
        <p:spPr>
          <a:xfrm>
            <a:off x="5272799" y="116632"/>
            <a:ext cx="533497" cy="2088232"/>
          </a:xfrm>
          <a:custGeom>
            <a:avLst/>
            <a:gdLst>
              <a:gd name="connsiteX0" fmla="*/ 59055 w 336894"/>
              <a:gd name="connsiteY0" fmla="*/ 1933240 h 1943400"/>
              <a:gd name="connsiteX1" fmla="*/ 69215 w 336894"/>
              <a:gd name="connsiteY1" fmla="*/ 1252520 h 1943400"/>
              <a:gd name="connsiteX2" fmla="*/ 28575 w 336894"/>
              <a:gd name="connsiteY2" fmla="*/ 734360 h 1943400"/>
              <a:gd name="connsiteX3" fmla="*/ 8255 w 336894"/>
              <a:gd name="connsiteY3" fmla="*/ 368600 h 1943400"/>
              <a:gd name="connsiteX4" fmla="*/ 170815 w 336894"/>
              <a:gd name="connsiteY4" fmla="*/ 2840 h 1943400"/>
              <a:gd name="connsiteX5" fmla="*/ 333375 w 336894"/>
              <a:gd name="connsiteY5" fmla="*/ 571800 h 1943400"/>
              <a:gd name="connsiteX6" fmla="*/ 282575 w 336894"/>
              <a:gd name="connsiteY6" fmla="*/ 1110280 h 1943400"/>
              <a:gd name="connsiteX7" fmla="*/ 282575 w 336894"/>
              <a:gd name="connsiteY7" fmla="*/ 1943400 h 19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894" h="1943400">
                <a:moveTo>
                  <a:pt x="59055" y="1933240"/>
                </a:moveTo>
                <a:cubicBezTo>
                  <a:pt x="66675" y="1692786"/>
                  <a:pt x="74295" y="1452333"/>
                  <a:pt x="69215" y="1252520"/>
                </a:cubicBezTo>
                <a:cubicBezTo>
                  <a:pt x="64135" y="1052707"/>
                  <a:pt x="38735" y="881680"/>
                  <a:pt x="28575" y="734360"/>
                </a:cubicBezTo>
                <a:cubicBezTo>
                  <a:pt x="18415" y="587040"/>
                  <a:pt x="-15452" y="490520"/>
                  <a:pt x="8255" y="368600"/>
                </a:cubicBezTo>
                <a:cubicBezTo>
                  <a:pt x="31962" y="246680"/>
                  <a:pt x="116628" y="-31027"/>
                  <a:pt x="170815" y="2840"/>
                </a:cubicBezTo>
                <a:cubicBezTo>
                  <a:pt x="225002" y="36707"/>
                  <a:pt x="314748" y="387227"/>
                  <a:pt x="333375" y="571800"/>
                </a:cubicBezTo>
                <a:cubicBezTo>
                  <a:pt x="352002" y="756373"/>
                  <a:pt x="291042" y="881680"/>
                  <a:pt x="282575" y="1110280"/>
                </a:cubicBezTo>
                <a:cubicBezTo>
                  <a:pt x="274108" y="1338880"/>
                  <a:pt x="278341" y="1641140"/>
                  <a:pt x="282575" y="1943400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Gleichschenkliges Dreieck 12"/>
          <p:cNvSpPr/>
          <p:nvPr/>
        </p:nvSpPr>
        <p:spPr>
          <a:xfrm>
            <a:off x="5397718" y="953088"/>
            <a:ext cx="288032" cy="1261011"/>
          </a:xfrm>
          <a:prstGeom prst="triangle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5302296" y="2107528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5890414" y="485908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NICHTLEUCHTENDE</a:t>
            </a:r>
          </a:p>
          <a:p>
            <a:r>
              <a:rPr lang="de-DE" dirty="0" smtClean="0"/>
              <a:t>FLAMME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418980" y="404664"/>
            <a:ext cx="4657242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Wird die Schraube </a:t>
            </a:r>
            <a:r>
              <a:rPr lang="de-DE" b="1" dirty="0" smtClean="0"/>
              <a:t>ein Stück weit geöffnet</a:t>
            </a:r>
            <a:r>
              <a:rPr lang="de-DE" dirty="0" smtClean="0"/>
              <a:t>, so entsteht die nichtleuchtende Flamme. Sie ist ideal wenn z.B. Wasser erhitzt werden soll.</a:t>
            </a:r>
          </a:p>
          <a:p>
            <a:pPr algn="just"/>
            <a:endParaRPr lang="de-DE" dirty="0" smtClean="0"/>
          </a:p>
        </p:txBody>
      </p:sp>
      <p:sp>
        <p:nvSpPr>
          <p:cNvPr id="29" name="Interaktive Schaltfläche: Nächste(r) oder Weiter 28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Interaktive Schaltfläche: Anfang 29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Interaktive Schaltfläche: Zurück oder Vorherige(r) 30">
            <a:hlinkClick r:id="" action="ppaction://hlinkshowjump?jump=previousslide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4572000" y="6123027"/>
            <a:ext cx="32403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K</a:t>
            </a:r>
            <a:r>
              <a:rPr lang="de-DE" dirty="0" smtClean="0"/>
              <a:t>licke rechts auf „Weiter“.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36" name="Textfeld 35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  <p:sp>
        <p:nvSpPr>
          <p:cNvPr id="38" name="Rechteck 37"/>
          <p:cNvSpPr/>
          <p:nvPr/>
        </p:nvSpPr>
        <p:spPr>
          <a:xfrm rot="5400000">
            <a:off x="5233927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9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3901642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198967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5814500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4806388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02241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238484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361244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290124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14926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341836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03580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048876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58964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1943708" y="2107507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248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7081232" y="5264845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62820" y="526981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764860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7668344" y="476983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5999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0948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5302296" y="2107528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5890414" y="485908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RAUSCHENDE </a:t>
            </a:r>
          </a:p>
          <a:p>
            <a:r>
              <a:rPr lang="de-DE" dirty="0" smtClean="0"/>
              <a:t>FLAMME</a:t>
            </a:r>
            <a:endParaRPr lang="de-DE" dirty="0"/>
          </a:p>
        </p:txBody>
      </p:sp>
      <p:sp>
        <p:nvSpPr>
          <p:cNvPr id="30" name="Gleichschenkliges Dreieck 29"/>
          <p:cNvSpPr/>
          <p:nvPr/>
        </p:nvSpPr>
        <p:spPr>
          <a:xfrm>
            <a:off x="5304999" y="451344"/>
            <a:ext cx="469929" cy="1656184"/>
          </a:xfrm>
          <a:prstGeom prst="triangle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leichschenkliges Dreieck 30"/>
          <p:cNvSpPr/>
          <p:nvPr/>
        </p:nvSpPr>
        <p:spPr>
          <a:xfrm>
            <a:off x="5359444" y="1205988"/>
            <a:ext cx="378981" cy="92340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418980" y="404664"/>
            <a:ext cx="465724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Wird die Schraube </a:t>
            </a:r>
            <a:r>
              <a:rPr lang="de-DE" b="1" dirty="0" smtClean="0"/>
              <a:t>ganz geöffnet</a:t>
            </a:r>
            <a:r>
              <a:rPr lang="de-DE" dirty="0" smtClean="0"/>
              <a:t>, so entsteht die die </a:t>
            </a:r>
            <a:r>
              <a:rPr lang="de-DE" dirty="0"/>
              <a:t>r</a:t>
            </a:r>
            <a:r>
              <a:rPr lang="de-DE" dirty="0" smtClean="0"/>
              <a:t>auschende Flamme. Sie ist geeignet, wenn sehr intensiv erhitzt werden muss.</a:t>
            </a:r>
          </a:p>
          <a:p>
            <a:pPr algn="just"/>
            <a:endParaRPr lang="de-DE" dirty="0"/>
          </a:p>
        </p:txBody>
      </p:sp>
      <p:sp>
        <p:nvSpPr>
          <p:cNvPr id="29" name="Interaktive Schaltfläche: Anfang 28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Interaktive Schaltfläche: Nächste(r) oder Weiter 33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Interaktive Schaltfläche: Zurück oder Vorherige(r) 35">
            <a:hlinkClick r:id="" action="ppaction://hlinkshowjump?jump=previousslide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34"/>
          <p:cNvCxnSpPr/>
          <p:nvPr/>
        </p:nvCxnSpPr>
        <p:spPr>
          <a:xfrm>
            <a:off x="5544320" y="1226308"/>
            <a:ext cx="19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7467386" y="1229958"/>
            <a:ext cx="128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1500°C</a:t>
            </a:r>
            <a:endParaRPr lang="de-DE" dirty="0"/>
          </a:p>
        </p:txBody>
      </p:sp>
      <p:cxnSp>
        <p:nvCxnSpPr>
          <p:cNvPr id="40" name="Gerade Verbindung 39"/>
          <p:cNvCxnSpPr>
            <a:stCxn id="31" idx="3"/>
          </p:cNvCxnSpPr>
          <p:nvPr/>
        </p:nvCxnSpPr>
        <p:spPr>
          <a:xfrm flipV="1">
            <a:off x="5548935" y="2091282"/>
            <a:ext cx="1962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7511717" y="2094932"/>
            <a:ext cx="1236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300°C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5526576" y="432372"/>
            <a:ext cx="19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7461556" y="251412"/>
            <a:ext cx="128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1200°C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4572000" y="6123027"/>
            <a:ext cx="32403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K</a:t>
            </a:r>
            <a:r>
              <a:rPr lang="de-DE" dirty="0" smtClean="0"/>
              <a:t>licke rechts auf „Weiter“.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50" name="Textfeld 49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  <p:sp>
        <p:nvSpPr>
          <p:cNvPr id="43" name="Rechteck 42"/>
          <p:cNvSpPr/>
          <p:nvPr/>
        </p:nvSpPr>
        <p:spPr>
          <a:xfrm rot="5400000">
            <a:off x="5233927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4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3908498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205823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5821356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4813244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029268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245340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368100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296980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21782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348692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10436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055732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65820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hlinkClick r:id="rId2" action="ppaction://hlinksldjump"/>
          </p:cNvPr>
          <p:cNvSpPr txBox="1"/>
          <p:nvPr/>
        </p:nvSpPr>
        <p:spPr>
          <a:xfrm>
            <a:off x="1943708" y="2114363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9336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>
            <a:hlinkClick r:id="rId3" action="ppaction://hlinksldjump"/>
          </p:cNvPr>
          <p:cNvSpPr txBox="1"/>
          <p:nvPr/>
        </p:nvSpPr>
        <p:spPr>
          <a:xfrm>
            <a:off x="7081232" y="5271701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62820" y="5276674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>
            <a:hlinkClick r:id="rId4" action="ppaction://hlinksldjump"/>
          </p:cNvPr>
          <p:cNvSpPr txBox="1"/>
          <p:nvPr/>
        </p:nvSpPr>
        <p:spPr>
          <a:xfrm>
            <a:off x="7086756" y="4771716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7668344" y="4776689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66852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7804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5302296" y="2114384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5890414" y="492764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RAUSCHENDE </a:t>
            </a:r>
          </a:p>
          <a:p>
            <a:r>
              <a:rPr lang="de-DE" dirty="0" smtClean="0"/>
              <a:t>FLAMME</a:t>
            </a:r>
            <a:endParaRPr lang="de-DE" dirty="0"/>
          </a:p>
        </p:txBody>
      </p:sp>
      <p:sp>
        <p:nvSpPr>
          <p:cNvPr id="30" name="Gleichschenkliges Dreieck 29"/>
          <p:cNvSpPr/>
          <p:nvPr/>
        </p:nvSpPr>
        <p:spPr>
          <a:xfrm>
            <a:off x="5304999" y="458200"/>
            <a:ext cx="469929" cy="1656184"/>
          </a:xfrm>
          <a:prstGeom prst="triangle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leichschenkliges Dreieck 30"/>
          <p:cNvSpPr/>
          <p:nvPr/>
        </p:nvSpPr>
        <p:spPr>
          <a:xfrm>
            <a:off x="5359444" y="1212844"/>
            <a:ext cx="378981" cy="92340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418980" y="395428"/>
            <a:ext cx="4657242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Jetzt sollst du den Brenner wieder korrekt abstellen.</a:t>
            </a:r>
          </a:p>
          <a:p>
            <a:pPr algn="just"/>
            <a:endParaRPr lang="de-DE" sz="1000" dirty="0"/>
          </a:p>
          <a:p>
            <a:pPr algn="just"/>
            <a:r>
              <a:rPr lang="de-DE" b="1" dirty="0"/>
              <a:t>Was ist der erste Schritt? </a:t>
            </a:r>
            <a:endParaRPr lang="de-DE" b="1" dirty="0" smtClean="0"/>
          </a:p>
        </p:txBody>
      </p:sp>
      <p:sp>
        <p:nvSpPr>
          <p:cNvPr id="29" name="Interaktive Schaltfläche: Anfang 28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Interaktive Schaltfläche: Zurück oder Vorherige(r) 34">
            <a:hlinkClick r:id="" action="ppaction://hlinkshowjump?jump=previousslide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2627784" y="6123027"/>
            <a:ext cx="4705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Klicke auf eine der weißen Schaltflächen.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40" name="Textfeld 39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34" name="Rechteck 33"/>
          <p:cNvSpPr/>
          <p:nvPr/>
        </p:nvSpPr>
        <p:spPr>
          <a:xfrm rot="5400000">
            <a:off x="5233927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09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3046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Wird bei rauschender Flamme die Gas-zufuhr vermindert, kann die Flamme in das Brennerrohr bis nach ganz unten „zurück-schlagen“ und dort weiterbrennen</a:t>
            </a:r>
            <a:r>
              <a:rPr lang="de-DE" sz="3200" dirty="0"/>
              <a:t>.</a:t>
            </a:r>
            <a:r>
              <a:rPr lang="de-DE" sz="3200" dirty="0" smtClean="0"/>
              <a:t> Durch die große Hitze kann sich dann der Gummischlauch entzünden! </a:t>
            </a:r>
            <a:r>
              <a:rPr lang="de-DE" sz="3200" b="1" dirty="0" smtClean="0">
                <a:solidFill>
                  <a:srgbClr val="C00000"/>
                </a:solidFill>
              </a:rPr>
              <a:t>Das ist gefährlich! </a:t>
            </a:r>
            <a:endParaRPr lang="de-DE" sz="3200" b="1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51476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48546" y="424533"/>
            <a:ext cx="8311224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/>
              <a:t>Ein klarer Unterschied…</a:t>
            </a:r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</p:txBody>
      </p:sp>
      <p:sp>
        <p:nvSpPr>
          <p:cNvPr id="7" name="Interaktive Schaltfläche: Zurück oder Vorherige(r) 6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rapezoid 26"/>
          <p:cNvSpPr/>
          <p:nvPr/>
        </p:nvSpPr>
        <p:spPr>
          <a:xfrm>
            <a:off x="1303711" y="2981574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1735759" y="1278899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Abgerundetes Rechteck 28"/>
          <p:cNvSpPr/>
          <p:nvPr/>
        </p:nvSpPr>
        <p:spPr>
          <a:xfrm>
            <a:off x="1043608" y="4894432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1825814" y="3886320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Abgerundetes Rechteck 30"/>
          <p:cNvSpPr/>
          <p:nvPr/>
        </p:nvSpPr>
        <p:spPr>
          <a:xfrm>
            <a:off x="1213783" y="4030336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1699879" y="4318416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1363854" y="4441176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1807270" y="4370056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rapezoid 34"/>
          <p:cNvSpPr/>
          <p:nvPr/>
        </p:nvSpPr>
        <p:spPr>
          <a:xfrm>
            <a:off x="1911806" y="4202259"/>
            <a:ext cx="108000" cy="648000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1187624" y="5229200"/>
            <a:ext cx="153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Teclubrenner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1701688" y="1187460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4472063" y="1278899"/>
            <a:ext cx="432048" cy="27514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Abgerundetes Rechteck 39"/>
          <p:cNvSpPr/>
          <p:nvPr/>
        </p:nvSpPr>
        <p:spPr>
          <a:xfrm>
            <a:off x="3779912" y="4894432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4562118" y="3886320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4436183" y="4318416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100158" y="4441176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4543574" y="4370056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rapezoid 45"/>
          <p:cNvSpPr/>
          <p:nvPr/>
        </p:nvSpPr>
        <p:spPr>
          <a:xfrm>
            <a:off x="4648110" y="4202259"/>
            <a:ext cx="108000" cy="648000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4437992" y="1187460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lussdiagramm: Verzögerung 1"/>
          <p:cNvSpPr/>
          <p:nvPr/>
        </p:nvSpPr>
        <p:spPr>
          <a:xfrm rot="5400000">
            <a:off x="4526839" y="3556655"/>
            <a:ext cx="339974" cy="256159"/>
          </a:xfrm>
          <a:prstGeom prst="flowChartDelay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3898100" y="5229200"/>
            <a:ext cx="172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Bunsenbrenner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Alles klar? Dann klicke rechts auf „Weiter“.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  <p:sp>
        <p:nvSpPr>
          <p:cNvPr id="3" name="Rechteck 2"/>
          <p:cNvSpPr/>
          <p:nvPr/>
        </p:nvSpPr>
        <p:spPr>
          <a:xfrm>
            <a:off x="6372200" y="3305717"/>
            <a:ext cx="1800200" cy="1797939"/>
          </a:xfrm>
          <a:prstGeom prst="rect">
            <a:avLst/>
          </a:prstGeom>
          <a:solidFill>
            <a:srgbClr val="005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472063" y="3487201"/>
            <a:ext cx="432048" cy="381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Abgerundetes Rechteck 47"/>
          <p:cNvSpPr/>
          <p:nvPr/>
        </p:nvSpPr>
        <p:spPr>
          <a:xfrm>
            <a:off x="4420979" y="3458588"/>
            <a:ext cx="540000" cy="72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7070100" y="1278899"/>
            <a:ext cx="404400" cy="1286005"/>
          </a:xfrm>
          <a:prstGeom prst="rect">
            <a:avLst/>
          </a:prstGeom>
          <a:solidFill>
            <a:srgbClr val="D6A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/>
          <p:cNvSpPr/>
          <p:nvPr/>
        </p:nvSpPr>
        <p:spPr>
          <a:xfrm>
            <a:off x="7011532" y="980728"/>
            <a:ext cx="517852" cy="392821"/>
          </a:xfrm>
          <a:prstGeom prst="rect">
            <a:avLst/>
          </a:prstGeom>
          <a:solidFill>
            <a:srgbClr val="D6A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/>
          <p:cNvSpPr/>
          <p:nvPr/>
        </p:nvSpPr>
        <p:spPr>
          <a:xfrm rot="16200000">
            <a:off x="7609671" y="2536090"/>
            <a:ext cx="121850" cy="468000"/>
          </a:xfrm>
          <a:prstGeom prst="rect">
            <a:avLst/>
          </a:prstGeom>
          <a:solidFill>
            <a:srgbClr val="D6A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7018458" y="2492896"/>
            <a:ext cx="504000" cy="582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/>
        </p:nvSpPr>
        <p:spPr>
          <a:xfrm>
            <a:off x="7763346" y="2587526"/>
            <a:ext cx="445858" cy="346653"/>
          </a:xfrm>
          <a:prstGeom prst="rect">
            <a:avLst/>
          </a:prstGeom>
          <a:pattFill prst="dkHorz">
            <a:fgClr>
              <a:srgbClr val="005ADE"/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5A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6896608" y="3022224"/>
            <a:ext cx="747700" cy="283493"/>
          </a:xfrm>
          <a:prstGeom prst="rect">
            <a:avLst/>
          </a:prstGeom>
          <a:solidFill>
            <a:srgbClr val="005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7189330" y="2617588"/>
            <a:ext cx="504000" cy="30735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lussdiagramm: Verzögerung 58"/>
          <p:cNvSpPr/>
          <p:nvPr/>
        </p:nvSpPr>
        <p:spPr>
          <a:xfrm rot="5400000">
            <a:off x="7111786" y="2018115"/>
            <a:ext cx="339974" cy="252000"/>
          </a:xfrm>
          <a:prstGeom prst="flowChartDelay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/>
          <p:cNvSpPr/>
          <p:nvPr/>
        </p:nvSpPr>
        <p:spPr>
          <a:xfrm>
            <a:off x="7070100" y="1540022"/>
            <a:ext cx="404400" cy="6120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ussdiagramm: Verzögerung 9"/>
          <p:cNvSpPr/>
          <p:nvPr/>
        </p:nvSpPr>
        <p:spPr>
          <a:xfrm rot="10800000">
            <a:off x="6744340" y="1542080"/>
            <a:ext cx="396000" cy="244864"/>
          </a:xfrm>
          <a:prstGeom prst="flowChartDelay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lussdiagramm: Verzögerung 62"/>
          <p:cNvSpPr/>
          <p:nvPr/>
        </p:nvSpPr>
        <p:spPr>
          <a:xfrm rot="10800000">
            <a:off x="6756244" y="1909272"/>
            <a:ext cx="396000" cy="244864"/>
          </a:xfrm>
          <a:prstGeom prst="flowChartDelay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372200" y="3494588"/>
            <a:ext cx="1800200" cy="2944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6409144" y="3466384"/>
            <a:ext cx="1772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5ADE"/>
                </a:solidFill>
              </a:rPr>
              <a:t>BUTAN/PROPAN</a:t>
            </a:r>
            <a:endParaRPr lang="de-DE" dirty="0">
              <a:solidFill>
                <a:srgbClr val="005ADE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925702"/>
            <a:ext cx="785428" cy="785428"/>
          </a:xfrm>
          <a:prstGeom prst="rect">
            <a:avLst/>
          </a:prstGeom>
        </p:spPr>
      </p:pic>
      <p:sp>
        <p:nvSpPr>
          <p:cNvPr id="65" name="Textfeld 64"/>
          <p:cNvSpPr txBox="1"/>
          <p:nvPr/>
        </p:nvSpPr>
        <p:spPr>
          <a:xfrm>
            <a:off x="6273512" y="5210672"/>
            <a:ext cx="2177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Kartuschenbrenner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601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Das ist die „Holzhammermethode“, die nur im Notfall zulässig ist.  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212175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3901642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198967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5814500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4806388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4950404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238484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361244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290124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14926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341836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03580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048876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58964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hlinkClick r:id="rId2" action="ppaction://hlinksldjump"/>
          </p:cNvPr>
          <p:cNvSpPr txBox="1"/>
          <p:nvPr/>
        </p:nvSpPr>
        <p:spPr>
          <a:xfrm>
            <a:off x="1943708" y="2107507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248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>
            <a:hlinkClick r:id="rId3" action="ppaction://hlinksldjump"/>
          </p:cNvPr>
          <p:cNvSpPr txBox="1"/>
          <p:nvPr/>
        </p:nvSpPr>
        <p:spPr>
          <a:xfrm>
            <a:off x="7081232" y="5264845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62820" y="526981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764860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>
            <a:hlinkClick r:id="rId4" action="ppaction://hlinksldjump"/>
          </p:cNvPr>
          <p:cNvSpPr txBox="1"/>
          <p:nvPr/>
        </p:nvSpPr>
        <p:spPr>
          <a:xfrm>
            <a:off x="7668344" y="4769833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5999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0948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5890414" y="620688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LEUCHTENDE </a:t>
            </a:r>
          </a:p>
          <a:p>
            <a:r>
              <a:rPr lang="de-DE" dirty="0" smtClean="0"/>
              <a:t>FLAMME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418980" y="404664"/>
            <a:ext cx="4657242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>
                <a:solidFill>
                  <a:srgbClr val="66FF66"/>
                </a:solidFill>
              </a:rPr>
              <a:t>Richtig.</a:t>
            </a:r>
            <a:r>
              <a:rPr lang="de-DE" dirty="0" smtClean="0"/>
              <a:t> Zuerst wird der Luftregler geschlossen.</a:t>
            </a:r>
          </a:p>
          <a:p>
            <a:pPr algn="just"/>
            <a:endParaRPr lang="de-DE" sz="1000" dirty="0"/>
          </a:p>
          <a:p>
            <a:pPr algn="just"/>
            <a:r>
              <a:rPr lang="de-DE" b="1" dirty="0" smtClean="0"/>
              <a:t>Was </a:t>
            </a:r>
            <a:r>
              <a:rPr lang="de-DE" b="1" dirty="0"/>
              <a:t>ist der </a:t>
            </a:r>
            <a:r>
              <a:rPr lang="de-DE" b="1" dirty="0" smtClean="0"/>
              <a:t>zweite </a:t>
            </a:r>
            <a:r>
              <a:rPr lang="de-DE" b="1" dirty="0"/>
              <a:t>Schritt? </a:t>
            </a:r>
            <a:endParaRPr lang="de-DE" b="1" dirty="0" smtClean="0"/>
          </a:p>
        </p:txBody>
      </p:sp>
      <p:sp>
        <p:nvSpPr>
          <p:cNvPr id="28" name="Freihandform 27"/>
          <p:cNvSpPr/>
          <p:nvPr/>
        </p:nvSpPr>
        <p:spPr>
          <a:xfrm>
            <a:off x="5283107" y="-603448"/>
            <a:ext cx="467741" cy="2987084"/>
          </a:xfrm>
          <a:custGeom>
            <a:avLst/>
            <a:gdLst>
              <a:gd name="connsiteX0" fmla="*/ 112088 w 467741"/>
              <a:gd name="connsiteY0" fmla="*/ 2465611 h 2514912"/>
              <a:gd name="connsiteX1" fmla="*/ 112088 w 467741"/>
              <a:gd name="connsiteY1" fmla="*/ 1977931 h 2514912"/>
              <a:gd name="connsiteX2" fmla="*/ 112088 w 467741"/>
              <a:gd name="connsiteY2" fmla="*/ 1744251 h 2514912"/>
              <a:gd name="connsiteX3" fmla="*/ 10488 w 467741"/>
              <a:gd name="connsiteY3" fmla="*/ 1195611 h 2514912"/>
              <a:gd name="connsiteX4" fmla="*/ 30808 w 467741"/>
              <a:gd name="connsiteY4" fmla="*/ 657131 h 2514912"/>
              <a:gd name="connsiteX5" fmla="*/ 254328 w 467741"/>
              <a:gd name="connsiteY5" fmla="*/ 169451 h 2514912"/>
              <a:gd name="connsiteX6" fmla="*/ 315288 w 467741"/>
              <a:gd name="connsiteY6" fmla="*/ 67851 h 2514912"/>
              <a:gd name="connsiteX7" fmla="*/ 355928 w 467741"/>
              <a:gd name="connsiteY7" fmla="*/ 27211 h 2514912"/>
              <a:gd name="connsiteX8" fmla="*/ 366088 w 467741"/>
              <a:gd name="connsiteY8" fmla="*/ 494571 h 2514912"/>
              <a:gd name="connsiteX9" fmla="*/ 406728 w 467741"/>
              <a:gd name="connsiteY9" fmla="*/ 1124491 h 2514912"/>
              <a:gd name="connsiteX10" fmla="*/ 447368 w 467741"/>
              <a:gd name="connsiteY10" fmla="*/ 1388651 h 2514912"/>
              <a:gd name="connsiteX11" fmla="*/ 427048 w 467741"/>
              <a:gd name="connsiteY11" fmla="*/ 1510571 h 2514912"/>
              <a:gd name="connsiteX12" fmla="*/ 467688 w 467741"/>
              <a:gd name="connsiteY12" fmla="*/ 1927131 h 2514912"/>
              <a:gd name="connsiteX13" fmla="*/ 416888 w 467741"/>
              <a:gd name="connsiteY13" fmla="*/ 2435131 h 2514912"/>
              <a:gd name="connsiteX14" fmla="*/ 234008 w 467741"/>
              <a:gd name="connsiteY14" fmla="*/ 2506251 h 251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741" h="2514912">
                <a:moveTo>
                  <a:pt x="112088" y="2465611"/>
                </a:moveTo>
                <a:lnTo>
                  <a:pt x="112088" y="1977931"/>
                </a:lnTo>
                <a:cubicBezTo>
                  <a:pt x="112088" y="1857704"/>
                  <a:pt x="129021" y="1874638"/>
                  <a:pt x="112088" y="1744251"/>
                </a:cubicBezTo>
                <a:cubicBezTo>
                  <a:pt x="95155" y="1613864"/>
                  <a:pt x="24035" y="1376798"/>
                  <a:pt x="10488" y="1195611"/>
                </a:cubicBezTo>
                <a:cubicBezTo>
                  <a:pt x="-3059" y="1014424"/>
                  <a:pt x="-9832" y="828158"/>
                  <a:pt x="30808" y="657131"/>
                </a:cubicBezTo>
                <a:cubicBezTo>
                  <a:pt x="71448" y="486104"/>
                  <a:pt x="206915" y="267664"/>
                  <a:pt x="254328" y="169451"/>
                </a:cubicBezTo>
                <a:cubicBezTo>
                  <a:pt x="301741" y="71238"/>
                  <a:pt x="298355" y="91558"/>
                  <a:pt x="315288" y="67851"/>
                </a:cubicBezTo>
                <a:cubicBezTo>
                  <a:pt x="332221" y="44144"/>
                  <a:pt x="347461" y="-43909"/>
                  <a:pt x="355928" y="27211"/>
                </a:cubicBezTo>
                <a:cubicBezTo>
                  <a:pt x="364395" y="98331"/>
                  <a:pt x="357621" y="311691"/>
                  <a:pt x="366088" y="494571"/>
                </a:cubicBezTo>
                <a:cubicBezTo>
                  <a:pt x="374555" y="677451"/>
                  <a:pt x="393181" y="975478"/>
                  <a:pt x="406728" y="1124491"/>
                </a:cubicBezTo>
                <a:cubicBezTo>
                  <a:pt x="420275" y="1273504"/>
                  <a:pt x="443981" y="1324304"/>
                  <a:pt x="447368" y="1388651"/>
                </a:cubicBezTo>
                <a:cubicBezTo>
                  <a:pt x="450755" y="1452998"/>
                  <a:pt x="423661" y="1420824"/>
                  <a:pt x="427048" y="1510571"/>
                </a:cubicBezTo>
                <a:cubicBezTo>
                  <a:pt x="430435" y="1600318"/>
                  <a:pt x="469381" y="1773038"/>
                  <a:pt x="467688" y="1927131"/>
                </a:cubicBezTo>
                <a:cubicBezTo>
                  <a:pt x="465995" y="2081224"/>
                  <a:pt x="455835" y="2338611"/>
                  <a:pt x="416888" y="2435131"/>
                </a:cubicBezTo>
                <a:cubicBezTo>
                  <a:pt x="377941" y="2531651"/>
                  <a:pt x="305974" y="2518951"/>
                  <a:pt x="234008" y="2506251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5302296" y="2107528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Interaktive Schaltfläche: Anfang 30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Interaktive Schaltfläche: Zurück oder Vorherige(r) 31">
            <a:hlinkClick r:id="rId5" action="ppaction://hlinksldjump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/>
          <p:cNvSpPr txBox="1"/>
          <p:nvPr/>
        </p:nvSpPr>
        <p:spPr>
          <a:xfrm>
            <a:off x="2627784" y="6123027"/>
            <a:ext cx="4705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Klicke auf eine der weißen Schaltflächen.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39" name="Textfeld 38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33" name="Rechteck 32"/>
          <p:cNvSpPr/>
          <p:nvPr/>
        </p:nvSpPr>
        <p:spPr>
          <a:xfrm rot="5400000">
            <a:off x="5233927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7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3323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Das ist die „Holzhammermethode“, die nur im Notfall zulässig ist.  </a:t>
            </a:r>
            <a:endParaRPr lang="de-DE" sz="3200" dirty="0"/>
          </a:p>
          <a:p>
            <a:endParaRPr lang="de-DE" sz="3200" dirty="0" smtClean="0"/>
          </a:p>
          <a:p>
            <a:endParaRPr lang="de-DE" sz="3200" dirty="0"/>
          </a:p>
          <a:p>
            <a:endParaRPr lang="de-DE" sz="3200" dirty="0" smtClean="0"/>
          </a:p>
          <a:p>
            <a:endParaRPr lang="de-DE" sz="32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</p:spTree>
    <p:extLst>
      <p:ext uri="{BB962C8B-B14F-4D97-AF65-F5344CB8AC3E}">
        <p14:creationId xmlns:p14="http://schemas.microsoft.com/office/powerpoint/2010/main" val="191369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2554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</a:t>
            </a:r>
            <a:r>
              <a:rPr lang="de-DE" sz="3200" dirty="0"/>
              <a:t>Wenn </a:t>
            </a:r>
            <a:r>
              <a:rPr lang="de-DE" sz="3200" dirty="0" smtClean="0"/>
              <a:t>du </a:t>
            </a:r>
            <a:r>
              <a:rPr lang="de-DE" sz="3200" dirty="0"/>
              <a:t>jetzt </a:t>
            </a:r>
            <a:r>
              <a:rPr lang="de-DE" sz="3200" dirty="0" smtClean="0"/>
              <a:t>den Luftregler wieder aufdrehst</a:t>
            </a:r>
            <a:r>
              <a:rPr lang="de-DE" sz="3200" dirty="0"/>
              <a:t>, hast </a:t>
            </a:r>
            <a:r>
              <a:rPr lang="de-DE" sz="3200" dirty="0" smtClean="0"/>
              <a:t>du </a:t>
            </a:r>
            <a:r>
              <a:rPr lang="de-DE" sz="3200" dirty="0"/>
              <a:t>ja gar nichts erreicht…</a:t>
            </a:r>
          </a:p>
          <a:p>
            <a:pPr algn="just"/>
            <a:endParaRPr lang="de-DE" sz="3200" dirty="0"/>
          </a:p>
          <a:p>
            <a:pPr algn="just"/>
            <a:r>
              <a:rPr lang="de-DE" sz="3200" dirty="0" smtClean="0"/>
              <a:t>Der Luftregler </a:t>
            </a:r>
            <a:r>
              <a:rPr lang="de-DE" sz="3200" dirty="0"/>
              <a:t>muss </a:t>
            </a:r>
            <a:r>
              <a:rPr lang="de-DE" sz="3200" dirty="0" smtClean="0"/>
              <a:t>geschlossen </a:t>
            </a:r>
            <a:r>
              <a:rPr lang="de-DE" sz="3200" dirty="0"/>
              <a:t>bleiben!</a:t>
            </a:r>
          </a:p>
          <a:p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98720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3905238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202563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5818096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4809984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4954888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242080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364840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293720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18522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345432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07176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052472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62560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hlinkClick r:id="rId2" action="ppaction://hlinksldjump"/>
          </p:cNvPr>
          <p:cNvSpPr txBox="1"/>
          <p:nvPr/>
        </p:nvSpPr>
        <p:spPr>
          <a:xfrm>
            <a:off x="1943708" y="2111103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6076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7081232" y="5268441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2" name="Textfeld 21">
            <a:hlinkClick r:id="rId3" action="ppaction://hlinksldjump"/>
          </p:cNvPr>
          <p:cNvSpPr txBox="1"/>
          <p:nvPr/>
        </p:nvSpPr>
        <p:spPr>
          <a:xfrm>
            <a:off x="7662820" y="5273414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768456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>
            <a:hlinkClick r:id="rId4" action="ppaction://hlinksldjump"/>
          </p:cNvPr>
          <p:cNvSpPr txBox="1"/>
          <p:nvPr/>
        </p:nvSpPr>
        <p:spPr>
          <a:xfrm>
            <a:off x="7668344" y="4773429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63592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4544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5890414" y="1560332"/>
            <a:ext cx="24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SPARFLAMME</a:t>
            </a:r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5424784" y="1661323"/>
            <a:ext cx="133602" cy="472285"/>
          </a:xfrm>
          <a:custGeom>
            <a:avLst/>
            <a:gdLst>
              <a:gd name="connsiteX0" fmla="*/ 41296 w 133602"/>
              <a:gd name="connsiteY0" fmla="*/ 441805 h 472285"/>
              <a:gd name="connsiteX1" fmla="*/ 656 w 133602"/>
              <a:gd name="connsiteY1" fmla="*/ 309725 h 472285"/>
              <a:gd name="connsiteX2" fmla="*/ 20976 w 133602"/>
              <a:gd name="connsiteY2" fmla="*/ 15085 h 472285"/>
              <a:gd name="connsiteX3" fmla="*/ 81936 w 133602"/>
              <a:gd name="connsiteY3" fmla="*/ 55725 h 472285"/>
              <a:gd name="connsiteX4" fmla="*/ 132736 w 133602"/>
              <a:gd name="connsiteY4" fmla="*/ 167485 h 472285"/>
              <a:gd name="connsiteX5" fmla="*/ 112416 w 133602"/>
              <a:gd name="connsiteY5" fmla="*/ 350365 h 472285"/>
              <a:gd name="connsiteX6" fmla="*/ 92096 w 133602"/>
              <a:gd name="connsiteY6" fmla="*/ 472285 h 47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02" h="472285">
                <a:moveTo>
                  <a:pt x="41296" y="441805"/>
                </a:moveTo>
                <a:cubicBezTo>
                  <a:pt x="22669" y="411325"/>
                  <a:pt x="4043" y="380845"/>
                  <a:pt x="656" y="309725"/>
                </a:cubicBezTo>
                <a:cubicBezTo>
                  <a:pt x="-2731" y="238605"/>
                  <a:pt x="7429" y="57418"/>
                  <a:pt x="20976" y="15085"/>
                </a:cubicBezTo>
                <a:cubicBezTo>
                  <a:pt x="34523" y="-27248"/>
                  <a:pt x="63309" y="30325"/>
                  <a:pt x="81936" y="55725"/>
                </a:cubicBezTo>
                <a:cubicBezTo>
                  <a:pt x="100563" y="81125"/>
                  <a:pt x="127656" y="118378"/>
                  <a:pt x="132736" y="167485"/>
                </a:cubicBezTo>
                <a:cubicBezTo>
                  <a:pt x="137816" y="216592"/>
                  <a:pt x="119189" y="299565"/>
                  <a:pt x="112416" y="350365"/>
                </a:cubicBezTo>
                <a:cubicBezTo>
                  <a:pt x="105643" y="401165"/>
                  <a:pt x="98869" y="436725"/>
                  <a:pt x="92096" y="472285"/>
                </a:cubicBezTo>
              </a:path>
            </a:pathLst>
          </a:cu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5302296" y="2111124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18980" y="404664"/>
            <a:ext cx="4657242" cy="109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>
                <a:solidFill>
                  <a:srgbClr val="66FF66"/>
                </a:solidFill>
              </a:rPr>
              <a:t>Richtig.</a:t>
            </a:r>
            <a:r>
              <a:rPr lang="de-DE" dirty="0" smtClean="0"/>
              <a:t> Danach wird der Gasregler geschlossen, so dass nur noch die Sparflamme brennt.</a:t>
            </a:r>
          </a:p>
          <a:p>
            <a:pPr algn="just"/>
            <a:endParaRPr lang="de-DE" sz="1000" dirty="0"/>
          </a:p>
          <a:p>
            <a:pPr algn="just"/>
            <a:r>
              <a:rPr lang="de-DE" b="1" dirty="0"/>
              <a:t>Was ist der </a:t>
            </a:r>
            <a:r>
              <a:rPr lang="de-DE" b="1" dirty="0" smtClean="0"/>
              <a:t>dritte </a:t>
            </a:r>
            <a:r>
              <a:rPr lang="de-DE" b="1" dirty="0"/>
              <a:t>Schritt? </a:t>
            </a:r>
          </a:p>
        </p:txBody>
      </p:sp>
      <p:sp>
        <p:nvSpPr>
          <p:cNvPr id="28" name="Interaktive Schaltfläche: Anfang 27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Interaktive Schaltfläche: Zurück oder Vorherige(r) 29">
            <a:hlinkClick r:id="rId5" action="ppaction://hlinksldjump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2627784" y="6123027"/>
            <a:ext cx="4705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Klicke auf eine der weißen Schaltflächen.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37" name="Textfeld 36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908319" y="1989882"/>
            <a:ext cx="267765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1200" b="1" dirty="0" smtClean="0">
                <a:solidFill>
                  <a:srgbClr val="FF0000"/>
                </a:solidFill>
              </a:rPr>
              <a:t>ACHTUNG:</a:t>
            </a:r>
            <a:r>
              <a:rPr lang="de-DE" sz="1200" dirty="0" smtClean="0"/>
              <a:t> Auch wenn es verlockend erscheint: Die Sparflamme niemals wie eine Kerze auspusten, denn dann fließt ständig Gas aus dem Brenner. </a:t>
            </a:r>
          </a:p>
        </p:txBody>
      </p:sp>
      <p:sp>
        <p:nvSpPr>
          <p:cNvPr id="34" name="Rechteck 33"/>
          <p:cNvSpPr/>
          <p:nvPr/>
        </p:nvSpPr>
        <p:spPr>
          <a:xfrm>
            <a:off x="5220072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37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3323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</a:t>
            </a:r>
            <a:r>
              <a:rPr lang="de-DE" sz="3200" dirty="0"/>
              <a:t>Wenn </a:t>
            </a:r>
            <a:r>
              <a:rPr lang="de-DE" sz="3200" dirty="0" smtClean="0"/>
              <a:t>du </a:t>
            </a:r>
            <a:r>
              <a:rPr lang="de-DE" sz="3200" dirty="0"/>
              <a:t>jetzt </a:t>
            </a:r>
            <a:r>
              <a:rPr lang="de-DE" sz="3200" dirty="0" smtClean="0"/>
              <a:t>den Luftregler </a:t>
            </a:r>
            <a:r>
              <a:rPr lang="de-DE" sz="3200" dirty="0"/>
              <a:t>wieder </a:t>
            </a:r>
            <a:r>
              <a:rPr lang="de-DE" sz="3200" dirty="0" smtClean="0"/>
              <a:t>zudrehst</a:t>
            </a:r>
            <a:r>
              <a:rPr lang="de-DE" sz="3200" dirty="0"/>
              <a:t>, hast </a:t>
            </a:r>
            <a:r>
              <a:rPr lang="de-DE" sz="3200" dirty="0" smtClean="0"/>
              <a:t>du </a:t>
            </a:r>
            <a:r>
              <a:rPr lang="de-DE" sz="3200" dirty="0"/>
              <a:t>ja gar nichts erreicht…</a:t>
            </a:r>
          </a:p>
          <a:p>
            <a:pPr algn="just"/>
            <a:endParaRPr lang="de-DE" sz="3200" dirty="0"/>
          </a:p>
          <a:p>
            <a:pPr algn="just"/>
            <a:r>
              <a:rPr lang="de-DE" sz="3200" dirty="0" smtClean="0"/>
              <a:t>Der Luftregler </a:t>
            </a:r>
            <a:r>
              <a:rPr lang="de-DE" sz="3200" dirty="0"/>
              <a:t>muss </a:t>
            </a:r>
            <a:r>
              <a:rPr lang="de-DE" sz="3200" dirty="0" smtClean="0"/>
              <a:t>geöffnet </a:t>
            </a:r>
            <a:r>
              <a:rPr lang="de-DE" sz="3200" dirty="0"/>
              <a:t>bleiben!</a:t>
            </a:r>
          </a:p>
          <a:p>
            <a:endParaRPr lang="de-DE" sz="3200" dirty="0"/>
          </a:p>
          <a:p>
            <a:endParaRPr lang="de-DE" sz="32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6075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Zurück oder Vorherige(r) 27">
            <a:hlinkClick r:id="rId2" action="ppaction://hlinksldjump" highlightClick="1"/>
          </p:cNvPr>
          <p:cNvSpPr/>
          <p:nvPr/>
        </p:nvSpPr>
        <p:spPr>
          <a:xfrm>
            <a:off x="395536" y="610662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4811" y="980723"/>
            <a:ext cx="8136904" cy="3323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>
                <a:solidFill>
                  <a:srgbClr val="C00000"/>
                </a:solidFill>
              </a:rPr>
              <a:t>Falsch!</a:t>
            </a:r>
            <a:r>
              <a:rPr lang="de-DE" sz="3200" dirty="0" smtClean="0"/>
              <a:t> </a:t>
            </a:r>
            <a:r>
              <a:rPr lang="de-DE" sz="3200" dirty="0"/>
              <a:t>Wenn </a:t>
            </a:r>
            <a:r>
              <a:rPr lang="de-DE" sz="3200" dirty="0" smtClean="0"/>
              <a:t>du </a:t>
            </a:r>
            <a:r>
              <a:rPr lang="de-DE" sz="3200" dirty="0"/>
              <a:t>jetzt </a:t>
            </a:r>
            <a:r>
              <a:rPr lang="de-DE" sz="3200" dirty="0" smtClean="0"/>
              <a:t>den Gasregler </a:t>
            </a:r>
            <a:r>
              <a:rPr lang="de-DE" sz="3200" dirty="0"/>
              <a:t>wieder </a:t>
            </a:r>
            <a:r>
              <a:rPr lang="de-DE" sz="3200" dirty="0" smtClean="0"/>
              <a:t>aufdrehst</a:t>
            </a:r>
            <a:r>
              <a:rPr lang="de-DE" sz="3200" dirty="0"/>
              <a:t>, hast </a:t>
            </a:r>
            <a:r>
              <a:rPr lang="de-DE" sz="3200" dirty="0" smtClean="0"/>
              <a:t>du </a:t>
            </a:r>
            <a:r>
              <a:rPr lang="de-DE" sz="3200" dirty="0"/>
              <a:t>ja gar nichts erreicht…</a:t>
            </a:r>
          </a:p>
          <a:p>
            <a:pPr algn="just"/>
            <a:endParaRPr lang="de-DE" sz="3200" dirty="0"/>
          </a:p>
          <a:p>
            <a:pPr algn="just"/>
            <a:r>
              <a:rPr lang="de-DE" sz="3200" dirty="0" smtClean="0"/>
              <a:t>Der Gasregler </a:t>
            </a:r>
            <a:r>
              <a:rPr lang="de-DE" sz="3200" dirty="0"/>
              <a:t>muss </a:t>
            </a:r>
            <a:r>
              <a:rPr lang="de-DE" sz="3200" dirty="0" smtClean="0"/>
              <a:t>geschlossen </a:t>
            </a:r>
            <a:r>
              <a:rPr lang="de-DE" sz="3200" dirty="0"/>
              <a:t>bleiben!</a:t>
            </a:r>
          </a:p>
          <a:p>
            <a:endParaRPr lang="de-DE" sz="3200" dirty="0"/>
          </a:p>
          <a:p>
            <a:endParaRPr lang="de-DE" sz="32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klar? Dann klicke links auf „Zurück“.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4811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6075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3904378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201703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5817236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4809124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4954028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241220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363980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292860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417662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344572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106316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0800000">
            <a:off x="747544" y="2051612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161700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1943708" y="211024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525296" y="2115216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7081232" y="5267581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62820" y="5272554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767596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7668344" y="4772569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462732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033684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5302296" y="2110264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18980" y="404664"/>
            <a:ext cx="4657242" cy="135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>
                <a:solidFill>
                  <a:srgbClr val="66FF66"/>
                </a:solidFill>
              </a:rPr>
              <a:t>Richtig.</a:t>
            </a:r>
            <a:r>
              <a:rPr lang="de-DE" dirty="0" smtClean="0"/>
              <a:t> Zuletzt wird der Gashahn am Arbeits-platz geschlossen und der Gasregler befindet sich wieder in der Startposition.</a:t>
            </a:r>
          </a:p>
          <a:p>
            <a:pPr algn="just"/>
            <a:endParaRPr lang="de-DE" sz="1000" dirty="0"/>
          </a:p>
          <a:p>
            <a:pPr algn="just"/>
            <a:r>
              <a:rPr lang="de-DE" dirty="0" smtClean="0"/>
              <a:t>Du bist fertig! Fast jedenfalls…</a:t>
            </a:r>
          </a:p>
        </p:txBody>
      </p:sp>
      <p:sp>
        <p:nvSpPr>
          <p:cNvPr id="28" name="Interaktive Schaltfläche: Anfang 27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Interaktive Schaltfläche: Zurück oder Vorherige(r) 29">
            <a:hlinkClick r:id="rId2" action="ppaction://hlinksldjump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Interaktive Schaltfläche: Nächste(r) oder Weiter 30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4572000" y="6123027"/>
            <a:ext cx="32403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K</a:t>
            </a:r>
            <a:r>
              <a:rPr lang="de-DE" dirty="0" smtClean="0"/>
              <a:t>licke rechts auf „Weiter“.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37" name="Textfeld 36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  <p:sp>
        <p:nvSpPr>
          <p:cNvPr id="33" name="Rechteck 32"/>
          <p:cNvSpPr/>
          <p:nvPr/>
        </p:nvSpPr>
        <p:spPr>
          <a:xfrm>
            <a:off x="5220072" y="540093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7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teraktive Schaltfläche: Anfang 27">
            <a:hlinkClick r:id="" action="ppaction://hlinkshowjump?jump=firstslide" highlightClick="1"/>
          </p:cNvPr>
          <p:cNvSpPr/>
          <p:nvPr/>
        </p:nvSpPr>
        <p:spPr>
          <a:xfrm>
            <a:off x="414394" y="6090922"/>
            <a:ext cx="618568" cy="396044"/>
          </a:xfrm>
          <a:prstGeom prst="actionButtonBeginning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Interaktive Schaltfläche: Zurück oder Vorherige(r) 29">
            <a:hlinkClick r:id="" action="ppaction://hlinkshowjump?jump=previousslide" highlightClick="1"/>
          </p:cNvPr>
          <p:cNvSpPr/>
          <p:nvPr/>
        </p:nvSpPr>
        <p:spPr>
          <a:xfrm>
            <a:off x="1198672" y="6086302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404811" y="980723"/>
            <a:ext cx="8136904" cy="135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/>
              <a:t>Nicht vergessen, den Brenner auskühlen zu lassen, bevor du ihn wieder wegräumst!</a:t>
            </a:r>
          </a:p>
          <a:p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514" y="3212976"/>
            <a:ext cx="2889498" cy="24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Abgerundete rechteckige Legende 33"/>
          <p:cNvSpPr/>
          <p:nvPr/>
        </p:nvSpPr>
        <p:spPr>
          <a:xfrm>
            <a:off x="5881440" y="2788723"/>
            <a:ext cx="1474520" cy="1140637"/>
          </a:xfrm>
          <a:prstGeom prst="wedgeRoundRectCallout">
            <a:avLst>
              <a:gd name="adj1" fmla="val -95434"/>
              <a:gd name="adj2" fmla="val 64900"/>
              <a:gd name="adj3" fmla="val 16667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/>
          <p:cNvSpPr txBox="1"/>
          <p:nvPr/>
        </p:nvSpPr>
        <p:spPr>
          <a:xfrm>
            <a:off x="5947316" y="2881987"/>
            <a:ext cx="13431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Heiiiiiiiisss</a:t>
            </a:r>
            <a:r>
              <a:rPr lang="de-DE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!</a:t>
            </a:r>
            <a:endParaRPr lang="de-DE" sz="28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68275" y="5753721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</a:t>
            </a:r>
            <a:r>
              <a:rPr lang="de-DE" sz="800" dirty="0" smtClean="0"/>
              <a:t>urück zum </a:t>
            </a:r>
          </a:p>
          <a:p>
            <a:r>
              <a:rPr lang="de-DE" sz="800" dirty="0" smtClean="0"/>
              <a:t>Anfang</a:t>
            </a:r>
            <a:endParaRPr lang="de-DE" sz="800" dirty="0"/>
          </a:p>
        </p:txBody>
      </p:sp>
      <p:sp>
        <p:nvSpPr>
          <p:cNvPr id="11" name="Textfeld 10"/>
          <p:cNvSpPr txBox="1"/>
          <p:nvPr/>
        </p:nvSpPr>
        <p:spPr>
          <a:xfrm>
            <a:off x="1141785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213607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48546" y="424533"/>
            <a:ext cx="8311224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/>
              <a:t>…mit klaren Gemeinsamkeiten</a:t>
            </a:r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</p:txBody>
      </p:sp>
      <p:sp>
        <p:nvSpPr>
          <p:cNvPr id="7" name="Interaktive Schaltfläche: Zurück oder Vorherige(r) 6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Alles klar? Dann klicke rechts auf „Weiter“.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6313191" cy="35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519004" y="4095544"/>
            <a:ext cx="146070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3122604" y="3735504"/>
            <a:ext cx="648072" cy="485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/>
          <p:cNvSpPr/>
          <p:nvPr/>
        </p:nvSpPr>
        <p:spPr>
          <a:xfrm>
            <a:off x="5015164" y="2204864"/>
            <a:ext cx="80868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/>
        </p:nvSpPr>
        <p:spPr>
          <a:xfrm>
            <a:off x="980836" y="4414104"/>
            <a:ext cx="504056" cy="5547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/>
          <p:cNvSpPr/>
          <p:nvPr/>
        </p:nvSpPr>
        <p:spPr>
          <a:xfrm>
            <a:off x="3194612" y="4414765"/>
            <a:ext cx="504056" cy="5547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/>
          <p:cNvSpPr/>
          <p:nvPr/>
        </p:nvSpPr>
        <p:spPr>
          <a:xfrm>
            <a:off x="5884736" y="2996952"/>
            <a:ext cx="504056" cy="4827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14"/>
          <p:cNvCxnSpPr>
            <a:endCxn id="51" idx="1"/>
          </p:cNvCxnSpPr>
          <p:nvPr/>
        </p:nvCxnSpPr>
        <p:spPr>
          <a:xfrm flipV="1">
            <a:off x="1979712" y="3978296"/>
            <a:ext cx="1142892" cy="2972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>
            <a:endCxn id="54" idx="1"/>
          </p:cNvCxnSpPr>
          <p:nvPr/>
        </p:nvCxnSpPr>
        <p:spPr>
          <a:xfrm flipV="1">
            <a:off x="3770676" y="2564904"/>
            <a:ext cx="1244488" cy="14133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5809820" y="2564904"/>
            <a:ext cx="1066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>
            <a:endCxn id="62" idx="1"/>
          </p:cNvCxnSpPr>
          <p:nvPr/>
        </p:nvCxnSpPr>
        <p:spPr>
          <a:xfrm flipV="1">
            <a:off x="1484892" y="4692151"/>
            <a:ext cx="17097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>
            <a:endCxn id="64" idx="1"/>
          </p:cNvCxnSpPr>
          <p:nvPr/>
        </p:nvCxnSpPr>
        <p:spPr>
          <a:xfrm flipV="1">
            <a:off x="3698668" y="3238334"/>
            <a:ext cx="2186068" cy="14585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6388792" y="3267060"/>
            <a:ext cx="48746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6875620" y="2380238"/>
            <a:ext cx="153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Luftregler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876256" y="3078196"/>
            <a:ext cx="153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</a:rPr>
              <a:t>Gasregler</a:t>
            </a:r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400720" y="2132856"/>
            <a:ext cx="8329484" cy="19082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Regel 1: Lange Haare, Schals und Halstücher aus dem Gefahrenbereich entfernen!</a:t>
            </a:r>
          </a:p>
          <a:p>
            <a:endParaRPr lang="de-DE" sz="1000" b="1" dirty="0" smtClean="0"/>
          </a:p>
          <a:p>
            <a:r>
              <a:rPr lang="de-DE" dirty="0" smtClean="0"/>
              <a:t>Wenn du lange Haare hast, musst du sie mit einem Haargummi zurückbinden. Dann können die Haare nicht in die Brennerflamme geraten. </a:t>
            </a:r>
          </a:p>
          <a:p>
            <a:endParaRPr lang="de-DE" dirty="0"/>
          </a:p>
          <a:p>
            <a:r>
              <a:rPr lang="de-DE" dirty="0" smtClean="0"/>
              <a:t>Schals und Halstücher musst du ganz entfernen. </a:t>
            </a:r>
          </a:p>
          <a:p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811" y="518857"/>
            <a:ext cx="1572437" cy="12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18980" y="404664"/>
            <a:ext cx="47290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Bevor es richtig losgeht, musst du dir fünf </a:t>
            </a:r>
            <a:r>
              <a:rPr lang="de-DE" b="1" dirty="0" smtClean="0"/>
              <a:t>Sicherheitsregeln</a:t>
            </a:r>
            <a:r>
              <a:rPr lang="de-DE" dirty="0" smtClean="0"/>
              <a:t> für den Umgang mit dem Gasbrenner einprägen.</a:t>
            </a:r>
          </a:p>
        </p:txBody>
      </p:sp>
      <p:sp>
        <p:nvSpPr>
          <p:cNvPr id="7" name="Interaktive Schaltfläche: Zurück oder Vorherige(r) 6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Alles klar? Dann klicke unten rechts auf „Weiter“.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229793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400720" y="2132856"/>
            <a:ext cx="8329484" cy="19082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Regel 2: Schutzbrille aufsetzen!</a:t>
            </a:r>
          </a:p>
          <a:p>
            <a:endParaRPr lang="de-DE" sz="1000" b="1" dirty="0" smtClean="0"/>
          </a:p>
          <a:p>
            <a:pPr algn="just"/>
            <a:r>
              <a:rPr lang="de-DE" dirty="0" smtClean="0"/>
              <a:t>Bei der Arbeit mit dem Gasbrenner stellen Funken oder heiße Spritzer eine ständige Gefahr dar - vor allem für deine Augen.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Daher gilt für die Arbeit mit dem Gasbrenner die eiserne Regel: Ganz egal, was du vorhast, immer die Schutzbrille aufsetzen!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811" y="518857"/>
            <a:ext cx="1572437" cy="12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nteraktive Schaltfläche: Zurück oder Vorherige(r) 9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418980" y="404664"/>
            <a:ext cx="47290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Bevor es richtig losgeht, musst du dir fünf </a:t>
            </a:r>
            <a:r>
              <a:rPr lang="de-DE" b="1" dirty="0" smtClean="0"/>
              <a:t>Sicherheitsregeln</a:t>
            </a:r>
            <a:r>
              <a:rPr lang="de-DE" dirty="0" smtClean="0"/>
              <a:t> für den Umgang mit dem Gasbrenner einprägen.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Alles klar? Dann klicke rechts auf „Weiter“.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39222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811" y="518857"/>
            <a:ext cx="1572437" cy="12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400720" y="2132856"/>
            <a:ext cx="8329484" cy="19082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Regel 3: </a:t>
            </a:r>
            <a:r>
              <a:rPr lang="de-DE" b="1" dirty="0"/>
              <a:t>S</a:t>
            </a:r>
            <a:r>
              <a:rPr lang="de-DE" b="1" dirty="0" smtClean="0"/>
              <a:t>tehen – nicht sitzen!</a:t>
            </a:r>
          </a:p>
          <a:p>
            <a:endParaRPr lang="de-DE" sz="1000" b="1" dirty="0" smtClean="0"/>
          </a:p>
          <a:p>
            <a:pPr algn="just"/>
            <a:r>
              <a:rPr lang="de-DE" dirty="0" smtClean="0"/>
              <a:t>Stell dir vor, du erhitzt mit dem Gasbrenner in einem Becherglas Wasser und das </a:t>
            </a:r>
            <a:r>
              <a:rPr lang="de-DE" dirty="0"/>
              <a:t>B</a:t>
            </a:r>
            <a:r>
              <a:rPr lang="de-DE" dirty="0" smtClean="0"/>
              <a:t>echerglas kippt um. Wenn du sitzt, landet die heiße Brühe womöglich direkt in deinem Schoß.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Mit dem Gasbrenner darf man daher nicht im Sitzen arbeiten. </a:t>
            </a:r>
          </a:p>
        </p:txBody>
      </p:sp>
      <p:sp>
        <p:nvSpPr>
          <p:cNvPr id="11" name="Interaktive Schaltfläche: Zurück oder Vorherige(r) 10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18980" y="404664"/>
            <a:ext cx="47290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Bevor es richtig losgeht, musst du dir fünf </a:t>
            </a:r>
            <a:r>
              <a:rPr lang="de-DE" b="1" dirty="0" smtClean="0"/>
              <a:t>Sicherheitsregeln</a:t>
            </a:r>
            <a:r>
              <a:rPr lang="de-DE" dirty="0" smtClean="0"/>
              <a:t> für den Umgang mit dem Gasbrenner einprägen.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Alles klar? Dann klicke rechts auf „Weiter“.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243806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00720" y="2132856"/>
            <a:ext cx="8329484" cy="19082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Regel 4: Nie über die Flamme beugen!</a:t>
            </a:r>
          </a:p>
          <a:p>
            <a:endParaRPr lang="de-DE" sz="1000" b="1" dirty="0" smtClean="0"/>
          </a:p>
          <a:p>
            <a:pPr algn="just"/>
            <a:r>
              <a:rPr lang="de-DE" dirty="0" smtClean="0"/>
              <a:t>Die gefährlichste Position, die du einnehmen kannst, ist vorüber gebeugt über die Brennerflamme, denn so „tauchen“ dein Kopf und dein Oberkörper direkt in den Gefahrenbereich ein.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Stelle dich daher immer aufrecht vor den Brenner!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811" y="518857"/>
            <a:ext cx="1572437" cy="12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nteraktive Schaltfläche: Zurück oder Vorherige(r) 9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18980" y="404664"/>
            <a:ext cx="47290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Bevor es richtig losgeht, musst du dir fünf </a:t>
            </a:r>
            <a:r>
              <a:rPr lang="de-DE" b="1" dirty="0" smtClean="0"/>
              <a:t>Sicherheitsregeln</a:t>
            </a:r>
            <a:r>
              <a:rPr lang="de-DE" dirty="0" smtClean="0"/>
              <a:t> für den Umgang mit dem Gasbrenner einprägen.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Alles klar? Dann klicke rechts auf „Weiter“.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299339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nteraktive Schaltfläche: Nächste(r) oder Weiter 75">
            <a:hlinkClick r:id="" action="ppaction://hlinkshowjump?jump=nextslide" highlightClick="1"/>
          </p:cNvPr>
          <p:cNvSpPr/>
          <p:nvPr/>
        </p:nvSpPr>
        <p:spPr>
          <a:xfrm>
            <a:off x="8028384" y="6129300"/>
            <a:ext cx="576064" cy="396044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811" y="518857"/>
            <a:ext cx="1572437" cy="12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400720" y="2132856"/>
            <a:ext cx="8329484" cy="19082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Regel 5: Der Brenner muss sicher stehen und beaufsichtigt sein! </a:t>
            </a:r>
          </a:p>
          <a:p>
            <a:endParaRPr lang="de-DE" sz="1000" b="1" dirty="0" smtClean="0"/>
          </a:p>
          <a:p>
            <a:pPr algn="just"/>
            <a:r>
              <a:rPr lang="de-DE" dirty="0" smtClean="0"/>
              <a:t>Achte darauf, dass der Brenner kippsicher steht und dass der Tisch die entstehende Hitze aushält. Bei Holztischen solltest du eine feuerfeste Unterlage unterlegen.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Sobald der Brenner in Betrieb ist, muss immer jemand in der Nähe sein, der ihn beaufsichtigt.</a:t>
            </a:r>
          </a:p>
        </p:txBody>
      </p:sp>
      <p:sp>
        <p:nvSpPr>
          <p:cNvPr id="13" name="Interaktive Schaltfläche: Zurück oder Vorherige(r) 12">
            <a:hlinkClick r:id="" action="ppaction://hlinkshowjump?jump=previousslide" highlightClick="1"/>
          </p:cNvPr>
          <p:cNvSpPr/>
          <p:nvPr/>
        </p:nvSpPr>
        <p:spPr>
          <a:xfrm>
            <a:off x="519004" y="6123027"/>
            <a:ext cx="576064" cy="396044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418980" y="404664"/>
            <a:ext cx="47290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Bevor es richtig losgeht, musst du dir fünf </a:t>
            </a:r>
            <a:r>
              <a:rPr lang="de-DE" b="1" dirty="0" smtClean="0"/>
              <a:t>Sicherheitsregeln</a:t>
            </a:r>
            <a:r>
              <a:rPr lang="de-DE" dirty="0" smtClean="0"/>
              <a:t> für den Umgang mit dem Gasbrenner einprägen.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331640" y="6123027"/>
            <a:ext cx="6480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Alles klar? Dann klicke rechts auf „Weiter“.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02608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zurück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996347" y="5760964"/>
            <a:ext cx="7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</a:t>
            </a:r>
            <a:r>
              <a:rPr lang="de-DE" sz="800" dirty="0" smtClean="0"/>
              <a:t>ine Seite</a:t>
            </a:r>
          </a:p>
          <a:p>
            <a:r>
              <a:rPr lang="de-DE" sz="800" dirty="0" smtClean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362386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1831</Words>
  <Application>Microsoft Office PowerPoint</Application>
  <PresentationFormat>Bildschirmpräsentation (4:3)</PresentationFormat>
  <Paragraphs>425</Paragraphs>
  <Slides>38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3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Thorsten Kress</dc:creator>
  <cp:lastModifiedBy>Thorsten Kress</cp:lastModifiedBy>
  <cp:revision>522</cp:revision>
  <cp:lastPrinted>2015-11-06T16:10:52Z</cp:lastPrinted>
  <dcterms:created xsi:type="dcterms:W3CDTF">2010-12-27T09:34:17Z</dcterms:created>
  <dcterms:modified xsi:type="dcterms:W3CDTF">2017-04-01T10:09:21Z</dcterms:modified>
</cp:coreProperties>
</file>