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
  </p:notesMasterIdLst>
  <p:handoutMasterIdLst>
    <p:handoutMasterId r:id="rId5"/>
  </p:handoutMasterIdLst>
  <p:sldIdLst>
    <p:sldId id="315" r:id="rId2"/>
    <p:sldId id="316" r:id="rId3"/>
  </p:sldIdLst>
  <p:sldSz cx="9144000" cy="6858000" type="screen4x3"/>
  <p:notesSz cx="10234613" cy="70993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34" autoAdjust="0"/>
    <p:restoredTop sz="76335" autoAdjust="0"/>
  </p:normalViewPr>
  <p:slideViewPr>
    <p:cSldViewPr showGuides="1">
      <p:cViewPr>
        <p:scale>
          <a:sx n="98" d="100"/>
          <a:sy n="98" d="100"/>
        </p:scale>
        <p:origin x="-564" y="30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handoutMaster" Target="handoutMasters/handoutMaster1.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1" y="1"/>
            <a:ext cx="4436114" cy="355363"/>
          </a:xfrm>
          <a:prstGeom prst="rect">
            <a:avLst/>
          </a:prstGeom>
        </p:spPr>
        <p:txBody>
          <a:bodyPr vert="horz" lIns="94768" tIns="47384" rIns="94768" bIns="47384" rtlCol="0"/>
          <a:lstStyle>
            <a:lvl1pPr algn="l">
              <a:defRPr sz="1200"/>
            </a:lvl1pPr>
          </a:lstStyle>
          <a:p>
            <a:r>
              <a:rPr lang="de-DE" smtClean="0"/>
              <a:t>Praktikum</a:t>
            </a:r>
            <a:endParaRPr lang="de-DE"/>
          </a:p>
        </p:txBody>
      </p:sp>
      <p:sp>
        <p:nvSpPr>
          <p:cNvPr id="3" name="Datumsplatzhalter 2"/>
          <p:cNvSpPr>
            <a:spLocks noGrp="1"/>
          </p:cNvSpPr>
          <p:nvPr>
            <p:ph type="dt" sz="quarter" idx="1"/>
          </p:nvPr>
        </p:nvSpPr>
        <p:spPr>
          <a:xfrm>
            <a:off x="5796110" y="1"/>
            <a:ext cx="4436114" cy="355363"/>
          </a:xfrm>
          <a:prstGeom prst="rect">
            <a:avLst/>
          </a:prstGeom>
        </p:spPr>
        <p:txBody>
          <a:bodyPr vert="horz" lIns="94768" tIns="47384" rIns="94768" bIns="47384" rtlCol="0"/>
          <a:lstStyle>
            <a:lvl1pPr algn="r">
              <a:defRPr sz="1200"/>
            </a:lvl1pPr>
          </a:lstStyle>
          <a:p>
            <a:r>
              <a:rPr lang="de-DE" smtClean="0"/>
              <a:t>02.02.2016</a:t>
            </a:r>
            <a:endParaRPr lang="de-DE"/>
          </a:p>
        </p:txBody>
      </p:sp>
      <p:sp>
        <p:nvSpPr>
          <p:cNvPr id="4" name="Fußzeilenplatzhalter 3"/>
          <p:cNvSpPr>
            <a:spLocks noGrp="1"/>
          </p:cNvSpPr>
          <p:nvPr>
            <p:ph type="ftr" sz="quarter" idx="2"/>
          </p:nvPr>
        </p:nvSpPr>
        <p:spPr>
          <a:xfrm>
            <a:off x="1" y="6742803"/>
            <a:ext cx="4436114" cy="355362"/>
          </a:xfrm>
          <a:prstGeom prst="rect">
            <a:avLst/>
          </a:prstGeom>
        </p:spPr>
        <p:txBody>
          <a:bodyPr vert="horz" lIns="94768" tIns="47384" rIns="94768" bIns="47384" rtlCol="0" anchor="b"/>
          <a:lstStyle>
            <a:lvl1pPr algn="l">
              <a:defRPr sz="1200"/>
            </a:lvl1pPr>
          </a:lstStyle>
          <a:p>
            <a:r>
              <a:rPr lang="de-DE" smtClean="0"/>
              <a:t>C.-J. Pardall / C.J. Popp</a:t>
            </a:r>
            <a:endParaRPr lang="de-DE"/>
          </a:p>
        </p:txBody>
      </p:sp>
      <p:sp>
        <p:nvSpPr>
          <p:cNvPr id="5" name="Foliennummernplatzhalter 4"/>
          <p:cNvSpPr>
            <a:spLocks noGrp="1"/>
          </p:cNvSpPr>
          <p:nvPr>
            <p:ph type="sldNum" sz="quarter" idx="3"/>
          </p:nvPr>
        </p:nvSpPr>
        <p:spPr>
          <a:xfrm>
            <a:off x="5796110" y="6742803"/>
            <a:ext cx="4436114" cy="355362"/>
          </a:xfrm>
          <a:prstGeom prst="rect">
            <a:avLst/>
          </a:prstGeom>
        </p:spPr>
        <p:txBody>
          <a:bodyPr vert="horz" lIns="94768" tIns="47384" rIns="94768" bIns="47384" rtlCol="0" anchor="b"/>
          <a:lstStyle>
            <a:lvl1pPr algn="r">
              <a:defRPr sz="1200"/>
            </a:lvl1pPr>
          </a:lstStyle>
          <a:p>
            <a:fld id="{21B95321-E6D7-4026-B4C3-8AA02FA39F6A}" type="slidenum">
              <a:rPr lang="de-DE" smtClean="0"/>
              <a:t>‹Nr.›</a:t>
            </a:fld>
            <a:endParaRPr lang="de-DE"/>
          </a:p>
        </p:txBody>
      </p:sp>
    </p:spTree>
    <p:extLst>
      <p:ext uri="{BB962C8B-B14F-4D97-AF65-F5344CB8AC3E}">
        <p14:creationId xmlns:p14="http://schemas.microsoft.com/office/powerpoint/2010/main" val="2699444240"/>
      </p:ext>
    </p:extLst>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1" y="0"/>
            <a:ext cx="4434999" cy="354965"/>
          </a:xfrm>
          <a:prstGeom prst="rect">
            <a:avLst/>
          </a:prstGeom>
        </p:spPr>
        <p:txBody>
          <a:bodyPr vert="horz" lIns="94768" tIns="47384" rIns="94768" bIns="47384" rtlCol="0"/>
          <a:lstStyle>
            <a:lvl1pPr algn="l">
              <a:defRPr sz="1200"/>
            </a:lvl1pPr>
          </a:lstStyle>
          <a:p>
            <a:r>
              <a:rPr lang="de-DE" smtClean="0"/>
              <a:t>Praktikum</a:t>
            </a:r>
            <a:endParaRPr lang="de-DE"/>
          </a:p>
        </p:txBody>
      </p:sp>
      <p:sp>
        <p:nvSpPr>
          <p:cNvPr id="3" name="Datumsplatzhalter 2"/>
          <p:cNvSpPr>
            <a:spLocks noGrp="1"/>
          </p:cNvSpPr>
          <p:nvPr>
            <p:ph type="dt" idx="1"/>
          </p:nvPr>
        </p:nvSpPr>
        <p:spPr>
          <a:xfrm>
            <a:off x="5797247" y="0"/>
            <a:ext cx="4434999" cy="354965"/>
          </a:xfrm>
          <a:prstGeom prst="rect">
            <a:avLst/>
          </a:prstGeom>
        </p:spPr>
        <p:txBody>
          <a:bodyPr vert="horz" lIns="94768" tIns="47384" rIns="94768" bIns="47384" rtlCol="0"/>
          <a:lstStyle>
            <a:lvl1pPr algn="r">
              <a:defRPr sz="1200"/>
            </a:lvl1pPr>
          </a:lstStyle>
          <a:p>
            <a:r>
              <a:rPr lang="de-DE" smtClean="0"/>
              <a:t>02.02.2016</a:t>
            </a:r>
            <a:endParaRPr lang="de-DE"/>
          </a:p>
        </p:txBody>
      </p:sp>
      <p:sp>
        <p:nvSpPr>
          <p:cNvPr id="4" name="Folienbildplatzhalter 3"/>
          <p:cNvSpPr>
            <a:spLocks noGrp="1" noRot="1" noChangeAspect="1"/>
          </p:cNvSpPr>
          <p:nvPr>
            <p:ph type="sldImg" idx="2"/>
          </p:nvPr>
        </p:nvSpPr>
        <p:spPr>
          <a:xfrm>
            <a:off x="3341688" y="531813"/>
            <a:ext cx="3551237" cy="2663825"/>
          </a:xfrm>
          <a:prstGeom prst="rect">
            <a:avLst/>
          </a:prstGeom>
          <a:noFill/>
          <a:ln w="12700">
            <a:solidFill>
              <a:prstClr val="black"/>
            </a:solidFill>
          </a:ln>
        </p:spPr>
        <p:txBody>
          <a:bodyPr vert="horz" lIns="94768" tIns="47384" rIns="94768" bIns="47384" rtlCol="0" anchor="ctr"/>
          <a:lstStyle/>
          <a:p>
            <a:endParaRPr lang="de-DE"/>
          </a:p>
        </p:txBody>
      </p:sp>
      <p:sp>
        <p:nvSpPr>
          <p:cNvPr id="5" name="Notizenplatzhalter 4"/>
          <p:cNvSpPr>
            <a:spLocks noGrp="1"/>
          </p:cNvSpPr>
          <p:nvPr>
            <p:ph type="body" sz="quarter" idx="3"/>
          </p:nvPr>
        </p:nvSpPr>
        <p:spPr>
          <a:xfrm>
            <a:off x="1023463" y="3372168"/>
            <a:ext cx="8187690" cy="3194685"/>
          </a:xfrm>
          <a:prstGeom prst="rect">
            <a:avLst/>
          </a:prstGeom>
        </p:spPr>
        <p:txBody>
          <a:bodyPr vert="horz" lIns="94768" tIns="47384" rIns="94768" bIns="47384" rtlCol="0"/>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6" name="Fußzeilenplatzhalter 5"/>
          <p:cNvSpPr>
            <a:spLocks noGrp="1"/>
          </p:cNvSpPr>
          <p:nvPr>
            <p:ph type="ftr" sz="quarter" idx="4"/>
          </p:nvPr>
        </p:nvSpPr>
        <p:spPr>
          <a:xfrm>
            <a:off x="1" y="6743103"/>
            <a:ext cx="4434999" cy="354965"/>
          </a:xfrm>
          <a:prstGeom prst="rect">
            <a:avLst/>
          </a:prstGeom>
        </p:spPr>
        <p:txBody>
          <a:bodyPr vert="horz" lIns="94768" tIns="47384" rIns="94768" bIns="47384" rtlCol="0" anchor="b"/>
          <a:lstStyle>
            <a:lvl1pPr algn="l">
              <a:defRPr sz="1200"/>
            </a:lvl1pPr>
          </a:lstStyle>
          <a:p>
            <a:r>
              <a:rPr lang="de-DE" smtClean="0"/>
              <a:t>C.-J. Pardall / C.J. Popp</a:t>
            </a:r>
            <a:endParaRPr lang="de-DE"/>
          </a:p>
        </p:txBody>
      </p:sp>
      <p:sp>
        <p:nvSpPr>
          <p:cNvPr id="7" name="Foliennummernplatzhalter 6"/>
          <p:cNvSpPr>
            <a:spLocks noGrp="1"/>
          </p:cNvSpPr>
          <p:nvPr>
            <p:ph type="sldNum" sz="quarter" idx="5"/>
          </p:nvPr>
        </p:nvSpPr>
        <p:spPr>
          <a:xfrm>
            <a:off x="5797247" y="6743103"/>
            <a:ext cx="4434999" cy="354965"/>
          </a:xfrm>
          <a:prstGeom prst="rect">
            <a:avLst/>
          </a:prstGeom>
        </p:spPr>
        <p:txBody>
          <a:bodyPr vert="horz" lIns="94768" tIns="47384" rIns="94768" bIns="47384" rtlCol="0" anchor="b"/>
          <a:lstStyle>
            <a:lvl1pPr algn="r">
              <a:defRPr sz="1200"/>
            </a:lvl1pPr>
          </a:lstStyle>
          <a:p>
            <a:fld id="{6C11D2F7-29C4-440C-B6DD-2D0777AA65CA}" type="slidenum">
              <a:rPr lang="de-DE" smtClean="0"/>
              <a:t>‹Nr.›</a:t>
            </a:fld>
            <a:endParaRPr lang="de-DE"/>
          </a:p>
        </p:txBody>
      </p:sp>
    </p:spTree>
    <p:extLst>
      <p:ext uri="{BB962C8B-B14F-4D97-AF65-F5344CB8AC3E}">
        <p14:creationId xmlns:p14="http://schemas.microsoft.com/office/powerpoint/2010/main" val="877944879"/>
      </p:ext>
    </p:extLst>
  </p:cSld>
  <p:clrMap bg1="lt1" tx1="dk1" bg2="lt2" tx2="dk2" accent1="accent1" accent2="accent2" accent3="accent3" accent4="accent4" accent5="accent5" accent6="accent6" hlink="hlink" folHlink="folHlink"/>
  <p:hf/>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indent="0">
              <a:buFont typeface="Arial" pitchFamily="34" charset="0"/>
              <a:buNone/>
            </a:pPr>
            <a:endParaRPr lang="de-DE" dirty="0"/>
          </a:p>
        </p:txBody>
      </p:sp>
      <p:sp>
        <p:nvSpPr>
          <p:cNvPr id="4" name="Kopfzeilenplatzhalter 3"/>
          <p:cNvSpPr>
            <a:spLocks noGrp="1"/>
          </p:cNvSpPr>
          <p:nvPr>
            <p:ph type="hdr" sz="quarter" idx="10"/>
          </p:nvPr>
        </p:nvSpPr>
        <p:spPr/>
        <p:txBody>
          <a:bodyPr/>
          <a:lstStyle/>
          <a:p>
            <a:r>
              <a:rPr lang="de-DE" smtClean="0"/>
              <a:t>Praktikum</a:t>
            </a:r>
            <a:endParaRPr lang="de-DE"/>
          </a:p>
        </p:txBody>
      </p:sp>
      <p:sp>
        <p:nvSpPr>
          <p:cNvPr id="5" name="Datumsplatzhalter 4"/>
          <p:cNvSpPr>
            <a:spLocks noGrp="1"/>
          </p:cNvSpPr>
          <p:nvPr>
            <p:ph type="dt" idx="11"/>
          </p:nvPr>
        </p:nvSpPr>
        <p:spPr/>
        <p:txBody>
          <a:bodyPr/>
          <a:lstStyle/>
          <a:p>
            <a:r>
              <a:rPr lang="de-DE" smtClean="0"/>
              <a:t>02.02.2016</a:t>
            </a:r>
            <a:endParaRPr lang="de-DE"/>
          </a:p>
        </p:txBody>
      </p:sp>
      <p:sp>
        <p:nvSpPr>
          <p:cNvPr id="6" name="Fußzeilenplatzhalter 5"/>
          <p:cNvSpPr>
            <a:spLocks noGrp="1"/>
          </p:cNvSpPr>
          <p:nvPr>
            <p:ph type="ftr" sz="quarter" idx="12"/>
          </p:nvPr>
        </p:nvSpPr>
        <p:spPr/>
        <p:txBody>
          <a:bodyPr/>
          <a:lstStyle/>
          <a:p>
            <a:r>
              <a:rPr lang="de-DE" smtClean="0"/>
              <a:t>C.-J. Pardall / C.J. Popp</a:t>
            </a:r>
            <a:endParaRPr lang="de-DE"/>
          </a:p>
        </p:txBody>
      </p:sp>
      <p:sp>
        <p:nvSpPr>
          <p:cNvPr id="7" name="Foliennummernplatzhalter 6"/>
          <p:cNvSpPr>
            <a:spLocks noGrp="1"/>
          </p:cNvSpPr>
          <p:nvPr>
            <p:ph type="sldNum" sz="quarter" idx="13"/>
          </p:nvPr>
        </p:nvSpPr>
        <p:spPr/>
        <p:txBody>
          <a:bodyPr/>
          <a:lstStyle/>
          <a:p>
            <a:fld id="{6C11D2F7-29C4-440C-B6DD-2D0777AA65CA}" type="slidenum">
              <a:rPr lang="de-DE" smtClean="0"/>
              <a:t>1</a:t>
            </a:fld>
            <a:endParaRPr lang="de-DE"/>
          </a:p>
        </p:txBody>
      </p:sp>
    </p:spTree>
    <p:extLst>
      <p:ext uri="{BB962C8B-B14F-4D97-AF65-F5344CB8AC3E}">
        <p14:creationId xmlns:p14="http://schemas.microsoft.com/office/powerpoint/2010/main" val="9782797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indent="0">
              <a:buFont typeface="Arial" pitchFamily="34" charset="0"/>
              <a:buNone/>
            </a:pPr>
            <a:endParaRPr lang="de-DE" dirty="0"/>
          </a:p>
        </p:txBody>
      </p:sp>
      <p:sp>
        <p:nvSpPr>
          <p:cNvPr id="4" name="Kopfzeilenplatzhalter 3"/>
          <p:cNvSpPr>
            <a:spLocks noGrp="1"/>
          </p:cNvSpPr>
          <p:nvPr>
            <p:ph type="hdr" sz="quarter" idx="10"/>
          </p:nvPr>
        </p:nvSpPr>
        <p:spPr/>
        <p:txBody>
          <a:bodyPr/>
          <a:lstStyle/>
          <a:p>
            <a:r>
              <a:rPr lang="de-DE" smtClean="0"/>
              <a:t>Praktikum</a:t>
            </a:r>
            <a:endParaRPr lang="de-DE"/>
          </a:p>
        </p:txBody>
      </p:sp>
      <p:sp>
        <p:nvSpPr>
          <p:cNvPr id="5" name="Datumsplatzhalter 4"/>
          <p:cNvSpPr>
            <a:spLocks noGrp="1"/>
          </p:cNvSpPr>
          <p:nvPr>
            <p:ph type="dt" idx="11"/>
          </p:nvPr>
        </p:nvSpPr>
        <p:spPr/>
        <p:txBody>
          <a:bodyPr/>
          <a:lstStyle/>
          <a:p>
            <a:r>
              <a:rPr lang="de-DE" smtClean="0"/>
              <a:t>02.02.2016</a:t>
            </a:r>
            <a:endParaRPr lang="de-DE"/>
          </a:p>
        </p:txBody>
      </p:sp>
      <p:sp>
        <p:nvSpPr>
          <p:cNvPr id="6" name="Fußzeilenplatzhalter 5"/>
          <p:cNvSpPr>
            <a:spLocks noGrp="1"/>
          </p:cNvSpPr>
          <p:nvPr>
            <p:ph type="ftr" sz="quarter" idx="12"/>
          </p:nvPr>
        </p:nvSpPr>
        <p:spPr/>
        <p:txBody>
          <a:bodyPr/>
          <a:lstStyle/>
          <a:p>
            <a:r>
              <a:rPr lang="de-DE" smtClean="0"/>
              <a:t>C.-J. Pardall / C.J. Popp</a:t>
            </a:r>
            <a:endParaRPr lang="de-DE"/>
          </a:p>
        </p:txBody>
      </p:sp>
      <p:sp>
        <p:nvSpPr>
          <p:cNvPr id="7" name="Foliennummernplatzhalter 6"/>
          <p:cNvSpPr>
            <a:spLocks noGrp="1"/>
          </p:cNvSpPr>
          <p:nvPr>
            <p:ph type="sldNum" sz="quarter" idx="13"/>
          </p:nvPr>
        </p:nvSpPr>
        <p:spPr/>
        <p:txBody>
          <a:bodyPr/>
          <a:lstStyle/>
          <a:p>
            <a:fld id="{6C11D2F7-29C4-440C-B6DD-2D0777AA65CA}" type="slidenum">
              <a:rPr lang="de-DE" smtClean="0"/>
              <a:t>2</a:t>
            </a:fld>
            <a:endParaRPr lang="de-DE"/>
          </a:p>
        </p:txBody>
      </p:sp>
    </p:spTree>
    <p:extLst>
      <p:ext uri="{BB962C8B-B14F-4D97-AF65-F5344CB8AC3E}">
        <p14:creationId xmlns:p14="http://schemas.microsoft.com/office/powerpoint/2010/main" val="9782797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smtClean="0"/>
              <a:t>Formatvorlage des Untertitelmasters durch Klicken bearbeiten</a:t>
            </a:r>
            <a:endParaRPr lang="de-DE"/>
          </a:p>
        </p:txBody>
      </p:sp>
      <p:sp>
        <p:nvSpPr>
          <p:cNvPr id="4" name="Datumsplatzhalter 3"/>
          <p:cNvSpPr>
            <a:spLocks noGrp="1"/>
          </p:cNvSpPr>
          <p:nvPr>
            <p:ph type="dt" sz="half" idx="10"/>
          </p:nvPr>
        </p:nvSpPr>
        <p:spPr/>
        <p:txBody>
          <a:bodyPr/>
          <a:lstStyle/>
          <a:p>
            <a:r>
              <a:rPr lang="de-DE" smtClean="0"/>
              <a:t>ZPG BNT 2017</a:t>
            </a:r>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55EC7425-2ABE-4C18-80E7-BDCBBB0C4F2E}" type="slidenum">
              <a:rPr lang="de-DE" smtClean="0"/>
              <a:t>‹Nr.›</a:t>
            </a:fld>
            <a:endParaRPr lang="de-DE"/>
          </a:p>
        </p:txBody>
      </p:sp>
    </p:spTree>
    <p:extLst>
      <p:ext uri="{BB962C8B-B14F-4D97-AF65-F5344CB8AC3E}">
        <p14:creationId xmlns:p14="http://schemas.microsoft.com/office/powerpoint/2010/main" val="11611814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smtClean="0"/>
              <a:t>Bild durch Klicken auf Symbol hinzufügen</a:t>
            </a:r>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p>
            <a:r>
              <a:rPr lang="de-DE" smtClean="0"/>
              <a:t>ZPG BNT 2017</a:t>
            </a:r>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55EC7425-2ABE-4C18-80E7-BDCBBB0C4F2E}" type="slidenum">
              <a:rPr lang="de-DE" smtClean="0"/>
              <a:t>‹Nr.›</a:t>
            </a:fld>
            <a:endParaRPr lang="de-DE"/>
          </a:p>
        </p:txBody>
      </p:sp>
    </p:spTree>
    <p:extLst>
      <p:ext uri="{BB962C8B-B14F-4D97-AF65-F5344CB8AC3E}">
        <p14:creationId xmlns:p14="http://schemas.microsoft.com/office/powerpoint/2010/main" val="18065178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r>
              <a:rPr lang="de-DE" smtClean="0"/>
              <a:t>ZPG BNT 2017</a:t>
            </a:r>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55EC7425-2ABE-4C18-80E7-BDCBBB0C4F2E}" type="slidenum">
              <a:rPr lang="de-DE" smtClean="0"/>
              <a:t>‹Nr.›</a:t>
            </a:fld>
            <a:endParaRPr lang="de-DE"/>
          </a:p>
        </p:txBody>
      </p:sp>
    </p:spTree>
    <p:extLst>
      <p:ext uri="{BB962C8B-B14F-4D97-AF65-F5344CB8AC3E}">
        <p14:creationId xmlns:p14="http://schemas.microsoft.com/office/powerpoint/2010/main" val="225510589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457200" y="274638"/>
            <a:ext cx="6019800" cy="5851525"/>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r>
              <a:rPr lang="de-DE" smtClean="0"/>
              <a:t>ZPG BNT 2017</a:t>
            </a:r>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55EC7425-2ABE-4C18-80E7-BDCBBB0C4F2E}" type="slidenum">
              <a:rPr lang="de-DE" smtClean="0"/>
              <a:t>‹Nr.›</a:t>
            </a:fld>
            <a:endParaRPr lang="de-DE"/>
          </a:p>
        </p:txBody>
      </p:sp>
    </p:spTree>
    <p:extLst>
      <p:ext uri="{BB962C8B-B14F-4D97-AF65-F5344CB8AC3E}">
        <p14:creationId xmlns:p14="http://schemas.microsoft.com/office/powerpoint/2010/main" val="4508393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r>
              <a:rPr lang="de-DE" smtClean="0"/>
              <a:t>ZPG BNT 2017</a:t>
            </a:r>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55EC7425-2ABE-4C18-80E7-BDCBBB0C4F2E}" type="slidenum">
              <a:rPr lang="de-DE" smtClean="0"/>
              <a:t>‹Nr.›</a:t>
            </a:fld>
            <a:endParaRPr lang="de-DE"/>
          </a:p>
        </p:txBody>
      </p:sp>
    </p:spTree>
    <p:extLst>
      <p:ext uri="{BB962C8B-B14F-4D97-AF65-F5344CB8AC3E}">
        <p14:creationId xmlns:p14="http://schemas.microsoft.com/office/powerpoint/2010/main" val="24878238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CJP_01">
    <p:spTree>
      <p:nvGrpSpPr>
        <p:cNvPr id="1" name=""/>
        <p:cNvGrpSpPr/>
        <p:nvPr/>
      </p:nvGrpSpPr>
      <p:grpSpPr>
        <a:xfrm>
          <a:off x="0" y="0"/>
          <a:ext cx="0" cy="0"/>
          <a:chOff x="0" y="0"/>
          <a:chExt cx="0" cy="0"/>
        </a:xfrm>
      </p:grpSpPr>
      <p:sp>
        <p:nvSpPr>
          <p:cNvPr id="2" name="Titel 1"/>
          <p:cNvSpPr>
            <a:spLocks noGrp="1"/>
          </p:cNvSpPr>
          <p:nvPr>
            <p:ph type="title"/>
          </p:nvPr>
        </p:nvSpPr>
        <p:spPr>
          <a:xfrm>
            <a:off x="0" y="0"/>
            <a:ext cx="9144000" cy="692696"/>
          </a:xfrm>
        </p:spPr>
        <p:txBody>
          <a:bodyPr/>
          <a:lstStyle>
            <a:lvl1pPr>
              <a:defRPr sz="3200">
                <a:latin typeface="Arial" pitchFamily="34" charset="0"/>
                <a:cs typeface="Arial" pitchFamily="34" charset="0"/>
              </a:defRPr>
            </a:lvl1pPr>
          </a:lstStyle>
          <a:p>
            <a:r>
              <a:rPr lang="de-DE" dirty="0" smtClean="0"/>
              <a:t>Titelmasterformat durch Klicken bearbeiten</a:t>
            </a:r>
            <a:endParaRPr lang="de-DE" dirty="0"/>
          </a:p>
        </p:txBody>
      </p:sp>
      <p:sp>
        <p:nvSpPr>
          <p:cNvPr id="3" name="Inhaltsplatzhalter 2"/>
          <p:cNvSpPr>
            <a:spLocks noGrp="1"/>
          </p:cNvSpPr>
          <p:nvPr>
            <p:ph idx="1"/>
          </p:nvPr>
        </p:nvSpPr>
        <p:spPr>
          <a:xfrm>
            <a:off x="0" y="692696"/>
            <a:ext cx="9144000" cy="5976664"/>
          </a:xfrm>
        </p:spPr>
        <p:txBody>
          <a:bodyPr>
            <a:normAutofit/>
          </a:bodyPr>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stStyle>
          <a:p>
            <a:pPr lvl="0"/>
            <a:r>
              <a:rPr lang="de-DE" dirty="0" smtClean="0"/>
              <a:t>Textmasterformat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DE" dirty="0"/>
          </a:p>
        </p:txBody>
      </p:sp>
      <p:sp>
        <p:nvSpPr>
          <p:cNvPr id="4" name="Datumsplatzhalter 3"/>
          <p:cNvSpPr>
            <a:spLocks noGrp="1"/>
          </p:cNvSpPr>
          <p:nvPr>
            <p:ph type="dt" sz="half" idx="10"/>
          </p:nvPr>
        </p:nvSpPr>
        <p:spPr>
          <a:xfrm>
            <a:off x="0" y="6669360"/>
            <a:ext cx="2483768" cy="188640"/>
          </a:xfrm>
        </p:spPr>
        <p:txBody>
          <a:bodyPr/>
          <a:lstStyle>
            <a:lvl1pPr>
              <a:defRPr sz="1000">
                <a:solidFill>
                  <a:schemeClr val="bg1">
                    <a:lumMod val="50000"/>
                  </a:schemeClr>
                </a:solidFill>
                <a:latin typeface="Arial" pitchFamily="34" charset="0"/>
                <a:cs typeface="Arial" pitchFamily="34" charset="0"/>
              </a:defRPr>
            </a:lvl1pPr>
          </a:lstStyle>
          <a:p>
            <a:r>
              <a:rPr lang="de-DE" smtClean="0"/>
              <a:t>ZPG BNT 2017</a:t>
            </a:r>
            <a:endParaRPr lang="de-DE" dirty="0"/>
          </a:p>
        </p:txBody>
      </p:sp>
      <p:sp>
        <p:nvSpPr>
          <p:cNvPr id="5" name="Fußzeilenplatzhalter 4"/>
          <p:cNvSpPr>
            <a:spLocks noGrp="1"/>
          </p:cNvSpPr>
          <p:nvPr>
            <p:ph type="ftr" sz="quarter" idx="11"/>
          </p:nvPr>
        </p:nvSpPr>
        <p:spPr>
          <a:xfrm>
            <a:off x="3124200" y="6669360"/>
            <a:ext cx="2895600" cy="188640"/>
          </a:xfrm>
        </p:spPr>
        <p:txBody>
          <a:bodyPr/>
          <a:lstStyle>
            <a:lvl1pPr>
              <a:defRPr sz="1000">
                <a:solidFill>
                  <a:schemeClr val="tx1"/>
                </a:solidFill>
                <a:latin typeface="Arial" pitchFamily="34" charset="0"/>
                <a:cs typeface="Arial" pitchFamily="34" charset="0"/>
              </a:defRPr>
            </a:lvl1pPr>
          </a:lstStyle>
          <a:p>
            <a:endParaRPr lang="de-DE" dirty="0"/>
          </a:p>
        </p:txBody>
      </p:sp>
      <p:sp>
        <p:nvSpPr>
          <p:cNvPr id="6" name="Foliennummernplatzhalter 5"/>
          <p:cNvSpPr>
            <a:spLocks noGrp="1"/>
          </p:cNvSpPr>
          <p:nvPr>
            <p:ph type="sldNum" sz="quarter" idx="12"/>
          </p:nvPr>
        </p:nvSpPr>
        <p:spPr>
          <a:xfrm>
            <a:off x="6732240" y="6669360"/>
            <a:ext cx="2411760" cy="188640"/>
          </a:xfrm>
        </p:spPr>
        <p:txBody>
          <a:bodyPr/>
          <a:lstStyle>
            <a:lvl1pPr>
              <a:defRPr sz="1000">
                <a:solidFill>
                  <a:schemeClr val="bg1">
                    <a:lumMod val="50000"/>
                  </a:schemeClr>
                </a:solidFill>
                <a:latin typeface="Arial" pitchFamily="34" charset="0"/>
                <a:cs typeface="Arial" pitchFamily="34" charset="0"/>
              </a:defRPr>
            </a:lvl1pPr>
          </a:lstStyle>
          <a:p>
            <a:r>
              <a:rPr lang="de-DE" smtClean="0"/>
              <a:t>4113_Einstieg_Waermeempfinden.pptx</a:t>
            </a:r>
            <a:endParaRPr lang="de-DE" dirty="0"/>
          </a:p>
        </p:txBody>
      </p:sp>
      <p:cxnSp>
        <p:nvCxnSpPr>
          <p:cNvPr id="8" name="Gerade Verbindung 7"/>
          <p:cNvCxnSpPr/>
          <p:nvPr/>
        </p:nvCxnSpPr>
        <p:spPr>
          <a:xfrm>
            <a:off x="0" y="692696"/>
            <a:ext cx="9144000" cy="0"/>
          </a:xfrm>
          <a:prstGeom prst="line">
            <a:avLst/>
          </a:prstGeom>
          <a:ln w="1905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9" name="Gerade Verbindung 8"/>
          <p:cNvCxnSpPr/>
          <p:nvPr/>
        </p:nvCxnSpPr>
        <p:spPr>
          <a:xfrm>
            <a:off x="0" y="6669360"/>
            <a:ext cx="9144000" cy="0"/>
          </a:xfrm>
          <a:prstGeom prst="line">
            <a:avLst/>
          </a:prstGeom>
          <a:ln w="19050">
            <a:solidFill>
              <a:srgbClr val="0070C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3820365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Textmasterformat bearbeiten</a:t>
            </a:r>
          </a:p>
        </p:txBody>
      </p:sp>
      <p:sp>
        <p:nvSpPr>
          <p:cNvPr id="4" name="Datumsplatzhalter 3"/>
          <p:cNvSpPr>
            <a:spLocks noGrp="1"/>
          </p:cNvSpPr>
          <p:nvPr>
            <p:ph type="dt" sz="half" idx="10"/>
          </p:nvPr>
        </p:nvSpPr>
        <p:spPr/>
        <p:txBody>
          <a:bodyPr/>
          <a:lstStyle/>
          <a:p>
            <a:r>
              <a:rPr lang="de-DE" smtClean="0"/>
              <a:t>ZPG BNT 2017</a:t>
            </a:r>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55EC7425-2ABE-4C18-80E7-BDCBBB0C4F2E}" type="slidenum">
              <a:rPr lang="de-DE" smtClean="0"/>
              <a:t>‹Nr.›</a:t>
            </a:fld>
            <a:endParaRPr lang="de-DE"/>
          </a:p>
        </p:txBody>
      </p:sp>
    </p:spTree>
    <p:extLst>
      <p:ext uri="{BB962C8B-B14F-4D97-AF65-F5344CB8AC3E}">
        <p14:creationId xmlns:p14="http://schemas.microsoft.com/office/powerpoint/2010/main" val="42111472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p>
            <a:r>
              <a:rPr lang="de-DE" smtClean="0"/>
              <a:t>ZPG BNT 2017</a:t>
            </a:r>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55EC7425-2ABE-4C18-80E7-BDCBBB0C4F2E}" type="slidenum">
              <a:rPr lang="de-DE" smtClean="0"/>
              <a:t>‹Nr.›</a:t>
            </a:fld>
            <a:endParaRPr lang="de-DE"/>
          </a:p>
        </p:txBody>
      </p:sp>
    </p:spTree>
    <p:extLst>
      <p:ext uri="{BB962C8B-B14F-4D97-AF65-F5344CB8AC3E}">
        <p14:creationId xmlns:p14="http://schemas.microsoft.com/office/powerpoint/2010/main" val="16059350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p>
            <a:r>
              <a:rPr lang="de-DE" smtClean="0"/>
              <a:t>ZPG BNT 2017</a:t>
            </a:r>
            <a:endParaRPr lang="de-DE"/>
          </a:p>
        </p:txBody>
      </p:sp>
      <p:sp>
        <p:nvSpPr>
          <p:cNvPr id="8" name="Fußzeilenplatzhalter 7"/>
          <p:cNvSpPr>
            <a:spLocks noGrp="1"/>
          </p:cNvSpPr>
          <p:nvPr>
            <p:ph type="ftr" sz="quarter" idx="11"/>
          </p:nvPr>
        </p:nvSpPr>
        <p:spPr/>
        <p:txBody>
          <a:bodyPr/>
          <a:lstStyle/>
          <a:p>
            <a:endParaRPr lang="de-DE"/>
          </a:p>
        </p:txBody>
      </p:sp>
      <p:sp>
        <p:nvSpPr>
          <p:cNvPr id="9" name="Foliennummernplatzhalter 8"/>
          <p:cNvSpPr>
            <a:spLocks noGrp="1"/>
          </p:cNvSpPr>
          <p:nvPr>
            <p:ph type="sldNum" sz="quarter" idx="12"/>
          </p:nvPr>
        </p:nvSpPr>
        <p:spPr/>
        <p:txBody>
          <a:bodyPr/>
          <a:lstStyle/>
          <a:p>
            <a:fld id="{55EC7425-2ABE-4C18-80E7-BDCBBB0C4F2E}" type="slidenum">
              <a:rPr lang="de-DE" smtClean="0"/>
              <a:t>‹Nr.›</a:t>
            </a:fld>
            <a:endParaRPr lang="de-DE"/>
          </a:p>
        </p:txBody>
      </p:sp>
    </p:spTree>
    <p:extLst>
      <p:ext uri="{BB962C8B-B14F-4D97-AF65-F5344CB8AC3E}">
        <p14:creationId xmlns:p14="http://schemas.microsoft.com/office/powerpoint/2010/main" val="28016004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p>
            <a:r>
              <a:rPr lang="de-DE" smtClean="0"/>
              <a:t>ZPG BNT 2017</a:t>
            </a:r>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lstStyle/>
          <a:p>
            <a:fld id="{55EC7425-2ABE-4C18-80E7-BDCBBB0C4F2E}" type="slidenum">
              <a:rPr lang="de-DE" smtClean="0"/>
              <a:t>‹Nr.›</a:t>
            </a:fld>
            <a:endParaRPr lang="de-DE"/>
          </a:p>
        </p:txBody>
      </p:sp>
    </p:spTree>
    <p:extLst>
      <p:ext uri="{BB962C8B-B14F-4D97-AF65-F5344CB8AC3E}">
        <p14:creationId xmlns:p14="http://schemas.microsoft.com/office/powerpoint/2010/main" val="28340745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r>
              <a:rPr lang="de-DE" smtClean="0"/>
              <a:t>ZPG BNT 2017</a:t>
            </a:r>
            <a:endParaRPr lang="de-DE"/>
          </a:p>
        </p:txBody>
      </p:sp>
      <p:sp>
        <p:nvSpPr>
          <p:cNvPr id="3" name="Fußzeilenplatzhalter 2"/>
          <p:cNvSpPr>
            <a:spLocks noGrp="1"/>
          </p:cNvSpPr>
          <p:nvPr>
            <p:ph type="ftr" sz="quarter" idx="11"/>
          </p:nvPr>
        </p:nvSpPr>
        <p:spPr/>
        <p:txBody>
          <a:bodyPr/>
          <a:lstStyle/>
          <a:p>
            <a:endParaRPr lang="de-DE"/>
          </a:p>
        </p:txBody>
      </p:sp>
      <p:sp>
        <p:nvSpPr>
          <p:cNvPr id="4" name="Foliennummernplatzhalter 3"/>
          <p:cNvSpPr>
            <a:spLocks noGrp="1"/>
          </p:cNvSpPr>
          <p:nvPr>
            <p:ph type="sldNum" sz="quarter" idx="12"/>
          </p:nvPr>
        </p:nvSpPr>
        <p:spPr/>
        <p:txBody>
          <a:bodyPr/>
          <a:lstStyle/>
          <a:p>
            <a:fld id="{55EC7425-2ABE-4C18-80E7-BDCBBB0C4F2E}" type="slidenum">
              <a:rPr lang="de-DE" smtClean="0"/>
              <a:t>‹Nr.›</a:t>
            </a:fld>
            <a:endParaRPr lang="de-DE"/>
          </a:p>
        </p:txBody>
      </p:sp>
    </p:spTree>
    <p:extLst>
      <p:ext uri="{BB962C8B-B14F-4D97-AF65-F5344CB8AC3E}">
        <p14:creationId xmlns:p14="http://schemas.microsoft.com/office/powerpoint/2010/main" val="27139476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p>
            <a:r>
              <a:rPr lang="de-DE" smtClean="0"/>
              <a:t>ZPG BNT 2017</a:t>
            </a:r>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55EC7425-2ABE-4C18-80E7-BDCBBB0C4F2E}" type="slidenum">
              <a:rPr lang="de-DE" smtClean="0"/>
              <a:t>‹Nr.›</a:t>
            </a:fld>
            <a:endParaRPr lang="de-DE"/>
          </a:p>
        </p:txBody>
      </p:sp>
    </p:spTree>
    <p:extLst>
      <p:ext uri="{BB962C8B-B14F-4D97-AF65-F5344CB8AC3E}">
        <p14:creationId xmlns:p14="http://schemas.microsoft.com/office/powerpoint/2010/main" val="9966572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e-DE" smtClean="0"/>
              <a:t>Titelmasterformat durch Klicken bearbeiten</a:t>
            </a:r>
            <a:endParaRPr lang="de-DE"/>
          </a:p>
        </p:txBody>
      </p:sp>
      <p:sp>
        <p:nvSpPr>
          <p:cNvPr id="3" name="Textplatzhalt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de-DE" smtClean="0"/>
              <a:t>ZPG BNT 2017</a:t>
            </a:r>
            <a:endParaRPr lang="de-DE"/>
          </a:p>
        </p:txBody>
      </p:sp>
      <p:sp>
        <p:nvSpPr>
          <p:cNvPr id="5" name="Fußzeilenplatzhalt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5EC7425-2ABE-4C18-80E7-BDCBBB0C4F2E}" type="slidenum">
              <a:rPr lang="de-DE" smtClean="0"/>
              <a:t>‹Nr.›</a:t>
            </a:fld>
            <a:endParaRPr lang="de-DE"/>
          </a:p>
        </p:txBody>
      </p:sp>
    </p:spTree>
    <p:extLst>
      <p:ext uri="{BB962C8B-B14F-4D97-AF65-F5344CB8AC3E}">
        <p14:creationId xmlns:p14="http://schemas.microsoft.com/office/powerpoint/2010/main" val="83904653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hf hdr="0" ft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3.xml"/><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3.xml"/><Relationship Id="rId4" Type="http://schemas.openxmlformats.org/officeDocument/2006/relationships/image" Target="../media/image4.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pPr algn="l"/>
            <a:r>
              <a:rPr lang="de-DE" sz="2400" dirty="0" smtClean="0"/>
              <a:t>Check-In: Wärmeempfinden</a:t>
            </a:r>
            <a:endParaRPr lang="de-DE" sz="2400" dirty="0"/>
          </a:p>
        </p:txBody>
      </p:sp>
      <p:sp>
        <p:nvSpPr>
          <p:cNvPr id="4" name="Datumsplatzhalter 3"/>
          <p:cNvSpPr>
            <a:spLocks noGrp="1"/>
          </p:cNvSpPr>
          <p:nvPr>
            <p:ph type="dt" sz="half" idx="10"/>
          </p:nvPr>
        </p:nvSpPr>
        <p:spPr/>
        <p:txBody>
          <a:bodyPr/>
          <a:lstStyle/>
          <a:p>
            <a:r>
              <a:rPr lang="de-DE" smtClean="0"/>
              <a:t>ZPG BNT 2017</a:t>
            </a:r>
            <a:endParaRPr lang="de-DE" dirty="0"/>
          </a:p>
        </p:txBody>
      </p:sp>
      <p:sp>
        <p:nvSpPr>
          <p:cNvPr id="9" name="Foliennummernplatzhalter 8"/>
          <p:cNvSpPr>
            <a:spLocks noGrp="1"/>
          </p:cNvSpPr>
          <p:nvPr>
            <p:ph type="sldNum" sz="quarter" idx="12"/>
          </p:nvPr>
        </p:nvSpPr>
        <p:spPr>
          <a:xfrm>
            <a:off x="6300192" y="6669360"/>
            <a:ext cx="2843808" cy="188640"/>
          </a:xfrm>
        </p:spPr>
        <p:txBody>
          <a:bodyPr/>
          <a:lstStyle/>
          <a:p>
            <a:r>
              <a:rPr lang="de-DE" dirty="0" smtClean="0"/>
              <a:t>4415_Check-In_Waermeempfinden.pptx</a:t>
            </a:r>
            <a:endParaRPr lang="de-DE" dirty="0"/>
          </a:p>
        </p:txBody>
      </p:sp>
      <p:grpSp>
        <p:nvGrpSpPr>
          <p:cNvPr id="14" name="Gruppieren 13"/>
          <p:cNvGrpSpPr/>
          <p:nvPr/>
        </p:nvGrpSpPr>
        <p:grpSpPr>
          <a:xfrm>
            <a:off x="5077289" y="720000"/>
            <a:ext cx="3561422" cy="3752801"/>
            <a:chOff x="5077289" y="720000"/>
            <a:chExt cx="3561422" cy="3752801"/>
          </a:xfrm>
        </p:grpSpPr>
        <p:sp>
          <p:nvSpPr>
            <p:cNvPr id="6" name="Textfeld 9"/>
            <p:cNvSpPr txBox="1"/>
            <p:nvPr/>
          </p:nvSpPr>
          <p:spPr>
            <a:xfrm>
              <a:off x="7523095" y="4293096"/>
              <a:ext cx="1115616" cy="179705"/>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36000" tIns="36000" rIns="36000" bIns="36000" numCol="1" spcCol="0" rtlCol="0" fromWordArt="0" anchor="t" anchorCtr="0" forceAA="0" compatLnSpc="1">
              <a:prstTxWarp prst="textNoShape">
                <a:avLst/>
              </a:prstTxWarp>
              <a:noAutofit/>
            </a:bodyPr>
            <a:lstStyle/>
            <a:p>
              <a:pPr algn="r">
                <a:spcAft>
                  <a:spcPts val="600"/>
                </a:spcAft>
              </a:pPr>
              <a:r>
                <a:rPr lang="de-DE" sz="1000" dirty="0" smtClean="0">
                  <a:effectLst/>
                  <a:latin typeface="Arial" pitchFamily="34" charset="0"/>
                  <a:ea typeface="Times New Roman"/>
                  <a:cs typeface="Arial" pitchFamily="34" charset="0"/>
                </a:rPr>
                <a:t>(C</a:t>
              </a:r>
              <a:r>
                <a:rPr lang="de-DE" sz="1000" dirty="0">
                  <a:effectLst/>
                  <a:latin typeface="Arial" pitchFamily="34" charset="0"/>
                  <a:ea typeface="Times New Roman"/>
                  <a:cs typeface="Arial" pitchFamily="34" charset="0"/>
                </a:rPr>
                <a:t>.-J. </a:t>
              </a:r>
              <a:r>
                <a:rPr lang="de-DE" sz="1000" dirty="0" err="1" smtClean="0">
                  <a:effectLst/>
                  <a:latin typeface="Arial" pitchFamily="34" charset="0"/>
                  <a:ea typeface="Times New Roman"/>
                  <a:cs typeface="Arial" pitchFamily="34" charset="0"/>
                </a:rPr>
                <a:t>Pardall</a:t>
              </a:r>
              <a:r>
                <a:rPr lang="de-DE" sz="1000" dirty="0" smtClean="0">
                  <a:effectLst/>
                  <a:latin typeface="Arial" pitchFamily="34" charset="0"/>
                  <a:ea typeface="Times New Roman"/>
                  <a:cs typeface="Arial" pitchFamily="34" charset="0"/>
                </a:rPr>
                <a:t>)</a:t>
              </a:r>
              <a:endParaRPr lang="de-DE" sz="1600" dirty="0">
                <a:effectLst/>
                <a:latin typeface="Arial" pitchFamily="34" charset="0"/>
                <a:ea typeface="Times New Roman"/>
                <a:cs typeface="Arial" pitchFamily="34" charset="0"/>
              </a:endParaRPr>
            </a:p>
          </p:txBody>
        </p:sp>
        <p:pic>
          <p:nvPicPr>
            <p:cNvPr id="7" name="Grafik 6"/>
            <p:cNvPicPr>
              <a:picLocks noChangeAspect="1"/>
            </p:cNvPicPr>
            <p:nvPr/>
          </p:nvPicPr>
          <p:blipFill rotWithShape="1">
            <a:blip r:embed="rId3" cstate="print">
              <a:extLst>
                <a:ext uri="{28A0092B-C50C-407E-A947-70E740481C1C}">
                  <a14:useLocalDpi xmlns:a14="http://schemas.microsoft.com/office/drawing/2010/main" val="0"/>
                </a:ext>
              </a:extLst>
            </a:blip>
            <a:srcRect r="-2"/>
            <a:stretch/>
          </p:blipFill>
          <p:spPr>
            <a:xfrm rot="5400000">
              <a:off x="5058000" y="739289"/>
              <a:ext cx="3600000" cy="3561422"/>
            </a:xfrm>
            <a:prstGeom prst="rect">
              <a:avLst/>
            </a:prstGeom>
          </p:spPr>
        </p:pic>
      </p:grpSp>
      <p:cxnSp>
        <p:nvCxnSpPr>
          <p:cNvPr id="11" name="Gerade Verbindung 10"/>
          <p:cNvCxnSpPr/>
          <p:nvPr/>
        </p:nvCxnSpPr>
        <p:spPr>
          <a:xfrm>
            <a:off x="4572000" y="692696"/>
            <a:ext cx="0" cy="5976664"/>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12" name="Textfeld 11"/>
          <p:cNvSpPr txBox="1"/>
          <p:nvPr/>
        </p:nvSpPr>
        <p:spPr>
          <a:xfrm>
            <a:off x="474013" y="4222707"/>
            <a:ext cx="3600000" cy="1754326"/>
          </a:xfrm>
          <a:prstGeom prst="rect">
            <a:avLst/>
          </a:prstGeom>
          <a:noFill/>
        </p:spPr>
        <p:txBody>
          <a:bodyPr wrap="square" rtlCol="0">
            <a:spAutoFit/>
          </a:bodyPr>
          <a:lstStyle/>
          <a:p>
            <a:r>
              <a:rPr lang="de-DE" dirty="0" smtClean="0">
                <a:latin typeface="Arial" pitchFamily="34" charset="0"/>
                <a:cs typeface="Arial" pitchFamily="34" charset="0"/>
              </a:rPr>
              <a:t>Bei Pias Roller ist ein Griff abgegangen. Die eine Seite des Lenkers fühlt sich viel kälter an als die andere.</a:t>
            </a:r>
          </a:p>
          <a:p>
            <a:endParaRPr lang="de-DE" dirty="0" smtClean="0">
              <a:latin typeface="Arial" pitchFamily="34" charset="0"/>
              <a:cs typeface="Arial" pitchFamily="34" charset="0"/>
            </a:endParaRPr>
          </a:p>
          <a:p>
            <a:r>
              <a:rPr lang="de-DE" dirty="0" smtClean="0">
                <a:latin typeface="Arial" pitchFamily="34" charset="0"/>
                <a:cs typeface="Arial" pitchFamily="34" charset="0"/>
              </a:rPr>
              <a:t>Erkläre. </a:t>
            </a:r>
            <a:endParaRPr lang="de-DE" dirty="0">
              <a:latin typeface="Arial" pitchFamily="34" charset="0"/>
              <a:cs typeface="Arial" pitchFamily="34" charset="0"/>
            </a:endParaRPr>
          </a:p>
        </p:txBody>
      </p:sp>
      <p:grpSp>
        <p:nvGrpSpPr>
          <p:cNvPr id="15" name="Gruppieren 14"/>
          <p:cNvGrpSpPr/>
          <p:nvPr/>
        </p:nvGrpSpPr>
        <p:grpSpPr>
          <a:xfrm>
            <a:off x="486000" y="720000"/>
            <a:ext cx="3600000" cy="2853016"/>
            <a:chOff x="486000" y="720000"/>
            <a:chExt cx="3600000" cy="2853016"/>
          </a:xfrm>
        </p:grpSpPr>
        <p:pic>
          <p:nvPicPr>
            <p:cNvPr id="5" name="Grafik 4"/>
            <p:cNvPicPr>
              <a:picLocks noChangeAspect="1"/>
            </p:cNvPicPr>
            <p:nvPr/>
          </p:nvPicPr>
          <p:blipFill rotWithShape="1">
            <a:blip r:embed="rId4" cstate="print">
              <a:extLst>
                <a:ext uri="{28A0092B-C50C-407E-A947-70E740481C1C}">
                  <a14:useLocalDpi xmlns:a14="http://schemas.microsoft.com/office/drawing/2010/main" val="0"/>
                </a:ext>
              </a:extLst>
            </a:blip>
            <a:srcRect/>
            <a:stretch/>
          </p:blipFill>
          <p:spPr>
            <a:xfrm>
              <a:off x="486000" y="720000"/>
              <a:ext cx="3600000" cy="2706801"/>
            </a:xfrm>
            <a:prstGeom prst="rect">
              <a:avLst/>
            </a:prstGeom>
          </p:spPr>
        </p:pic>
        <p:sp>
          <p:nvSpPr>
            <p:cNvPr id="13" name="Textfeld 9"/>
            <p:cNvSpPr txBox="1"/>
            <p:nvPr/>
          </p:nvSpPr>
          <p:spPr>
            <a:xfrm>
              <a:off x="2970296" y="3393311"/>
              <a:ext cx="1115616" cy="179705"/>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36000" tIns="36000" rIns="36000" bIns="36000" numCol="1" spcCol="0" rtlCol="0" fromWordArt="0" anchor="t" anchorCtr="0" forceAA="0" compatLnSpc="1">
              <a:prstTxWarp prst="textNoShape">
                <a:avLst/>
              </a:prstTxWarp>
              <a:noAutofit/>
            </a:bodyPr>
            <a:lstStyle/>
            <a:p>
              <a:pPr algn="r">
                <a:spcAft>
                  <a:spcPts val="600"/>
                </a:spcAft>
              </a:pPr>
              <a:r>
                <a:rPr lang="de-DE" sz="1000" dirty="0" smtClean="0">
                  <a:effectLst/>
                  <a:latin typeface="Arial" pitchFamily="34" charset="0"/>
                  <a:ea typeface="Times New Roman"/>
                  <a:cs typeface="Arial" pitchFamily="34" charset="0"/>
                </a:rPr>
                <a:t>(C</a:t>
              </a:r>
              <a:r>
                <a:rPr lang="de-DE" sz="1000" dirty="0">
                  <a:effectLst/>
                  <a:latin typeface="Arial" pitchFamily="34" charset="0"/>
                  <a:ea typeface="Times New Roman"/>
                  <a:cs typeface="Arial" pitchFamily="34" charset="0"/>
                </a:rPr>
                <a:t>.-J. </a:t>
              </a:r>
              <a:r>
                <a:rPr lang="de-DE" sz="1000" dirty="0" err="1" smtClean="0">
                  <a:effectLst/>
                  <a:latin typeface="Arial" pitchFamily="34" charset="0"/>
                  <a:ea typeface="Times New Roman"/>
                  <a:cs typeface="Arial" pitchFamily="34" charset="0"/>
                </a:rPr>
                <a:t>Pardall</a:t>
              </a:r>
              <a:r>
                <a:rPr lang="de-DE" sz="1000" dirty="0" smtClean="0">
                  <a:effectLst/>
                  <a:latin typeface="Arial" pitchFamily="34" charset="0"/>
                  <a:ea typeface="Times New Roman"/>
                  <a:cs typeface="Arial" pitchFamily="34" charset="0"/>
                </a:rPr>
                <a:t>)</a:t>
              </a:r>
              <a:endParaRPr lang="de-DE" sz="1600" dirty="0">
                <a:effectLst/>
                <a:latin typeface="Arial" pitchFamily="34" charset="0"/>
                <a:ea typeface="Times New Roman"/>
                <a:cs typeface="Arial" pitchFamily="34" charset="0"/>
              </a:endParaRPr>
            </a:p>
          </p:txBody>
        </p:sp>
      </p:grpSp>
      <p:sp>
        <p:nvSpPr>
          <p:cNvPr id="16" name="Textfeld 15"/>
          <p:cNvSpPr txBox="1"/>
          <p:nvPr/>
        </p:nvSpPr>
        <p:spPr>
          <a:xfrm>
            <a:off x="5058000" y="4499705"/>
            <a:ext cx="3600000" cy="1477328"/>
          </a:xfrm>
          <a:prstGeom prst="rect">
            <a:avLst/>
          </a:prstGeom>
          <a:noFill/>
        </p:spPr>
        <p:txBody>
          <a:bodyPr wrap="square" rtlCol="0">
            <a:spAutoFit/>
          </a:bodyPr>
          <a:lstStyle/>
          <a:p>
            <a:r>
              <a:rPr lang="de-DE" dirty="0" smtClean="0">
                <a:latin typeface="Arial" pitchFamily="34" charset="0"/>
                <a:cs typeface="Arial" pitchFamily="34" charset="0"/>
              </a:rPr>
              <a:t>Barfuß fühlt es sich auf der Badematte wärmer an als auf den Fliesen.</a:t>
            </a:r>
          </a:p>
          <a:p>
            <a:endParaRPr lang="de-DE" dirty="0" smtClean="0">
              <a:latin typeface="Arial" pitchFamily="34" charset="0"/>
              <a:cs typeface="Arial" pitchFamily="34" charset="0"/>
            </a:endParaRPr>
          </a:p>
          <a:p>
            <a:r>
              <a:rPr lang="de-DE" dirty="0" smtClean="0">
                <a:latin typeface="Arial" pitchFamily="34" charset="0"/>
                <a:cs typeface="Arial" pitchFamily="34" charset="0"/>
              </a:rPr>
              <a:t>Erkläre. </a:t>
            </a:r>
            <a:endParaRPr lang="de-DE" dirty="0">
              <a:latin typeface="Arial" pitchFamily="34" charset="0"/>
              <a:cs typeface="Arial" pitchFamily="34" charset="0"/>
            </a:endParaRPr>
          </a:p>
        </p:txBody>
      </p:sp>
      <p:sp>
        <p:nvSpPr>
          <p:cNvPr id="17" name="Textfeld 16"/>
          <p:cNvSpPr txBox="1"/>
          <p:nvPr/>
        </p:nvSpPr>
        <p:spPr>
          <a:xfrm>
            <a:off x="0" y="692696"/>
            <a:ext cx="432000" cy="432000"/>
          </a:xfrm>
          <a:prstGeom prst="rect">
            <a:avLst/>
          </a:prstGeom>
          <a:solidFill>
            <a:srgbClr val="0070C0"/>
          </a:solidFill>
        </p:spPr>
        <p:txBody>
          <a:bodyPr wrap="square" rtlCol="0" anchor="ctr" anchorCtr="1">
            <a:spAutoFit/>
          </a:bodyPr>
          <a:lstStyle/>
          <a:p>
            <a:r>
              <a:rPr lang="de-DE" sz="2400" b="1" dirty="0" smtClean="0">
                <a:solidFill>
                  <a:schemeClr val="bg1"/>
                </a:solidFill>
                <a:latin typeface="Arial" pitchFamily="34" charset="0"/>
                <a:cs typeface="Arial" pitchFamily="34" charset="0"/>
              </a:rPr>
              <a:t>A</a:t>
            </a:r>
            <a:endParaRPr lang="de-DE" sz="2400" b="1" dirty="0">
              <a:solidFill>
                <a:schemeClr val="bg1"/>
              </a:solidFill>
              <a:latin typeface="Arial" pitchFamily="34" charset="0"/>
              <a:cs typeface="Arial" pitchFamily="34" charset="0"/>
            </a:endParaRPr>
          </a:p>
        </p:txBody>
      </p:sp>
      <p:sp>
        <p:nvSpPr>
          <p:cNvPr id="18" name="Textfeld 17"/>
          <p:cNvSpPr txBox="1"/>
          <p:nvPr/>
        </p:nvSpPr>
        <p:spPr>
          <a:xfrm>
            <a:off x="4572000" y="692696"/>
            <a:ext cx="432000" cy="461665"/>
          </a:xfrm>
          <a:prstGeom prst="rect">
            <a:avLst/>
          </a:prstGeom>
          <a:solidFill>
            <a:srgbClr val="0070C0"/>
          </a:solidFill>
        </p:spPr>
        <p:txBody>
          <a:bodyPr wrap="square" rtlCol="0" anchor="ctr" anchorCtr="1">
            <a:spAutoFit/>
          </a:bodyPr>
          <a:lstStyle/>
          <a:p>
            <a:r>
              <a:rPr lang="de-DE" sz="2400" b="1" dirty="0" smtClean="0">
                <a:solidFill>
                  <a:schemeClr val="bg1"/>
                </a:solidFill>
                <a:latin typeface="Arial" pitchFamily="34" charset="0"/>
                <a:cs typeface="Arial" pitchFamily="34" charset="0"/>
              </a:rPr>
              <a:t>B</a:t>
            </a:r>
            <a:endParaRPr lang="de-DE" sz="2400" b="1" dirty="0">
              <a:solidFill>
                <a:schemeClr val="bg1"/>
              </a:solidFill>
              <a:latin typeface="Arial" pitchFamily="34" charset="0"/>
              <a:cs typeface="Arial" pitchFamily="34" charset="0"/>
            </a:endParaRPr>
          </a:p>
        </p:txBody>
      </p:sp>
    </p:spTree>
    <p:extLst>
      <p:ext uri="{BB962C8B-B14F-4D97-AF65-F5344CB8AC3E}">
        <p14:creationId xmlns:p14="http://schemas.microsoft.com/office/powerpoint/2010/main" val="1551446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pPr algn="l"/>
            <a:r>
              <a:rPr lang="de-DE" sz="2400" dirty="0" smtClean="0"/>
              <a:t>Check-In: Wärmeempfinden – Lösung</a:t>
            </a:r>
            <a:endParaRPr lang="de-DE" sz="2400" dirty="0"/>
          </a:p>
        </p:txBody>
      </p:sp>
      <p:sp>
        <p:nvSpPr>
          <p:cNvPr id="4" name="Datumsplatzhalter 3"/>
          <p:cNvSpPr>
            <a:spLocks noGrp="1"/>
          </p:cNvSpPr>
          <p:nvPr>
            <p:ph type="dt" sz="half" idx="10"/>
          </p:nvPr>
        </p:nvSpPr>
        <p:spPr/>
        <p:txBody>
          <a:bodyPr/>
          <a:lstStyle/>
          <a:p>
            <a:r>
              <a:rPr lang="de-DE" smtClean="0"/>
              <a:t>ZPG BNT 2017</a:t>
            </a:r>
            <a:endParaRPr lang="de-DE" dirty="0"/>
          </a:p>
        </p:txBody>
      </p:sp>
      <p:sp>
        <p:nvSpPr>
          <p:cNvPr id="9" name="Foliennummernplatzhalter 8"/>
          <p:cNvSpPr>
            <a:spLocks noGrp="1"/>
          </p:cNvSpPr>
          <p:nvPr>
            <p:ph type="sldNum" sz="quarter" idx="12"/>
          </p:nvPr>
        </p:nvSpPr>
        <p:spPr>
          <a:xfrm>
            <a:off x="6300192" y="6669360"/>
            <a:ext cx="2843808" cy="188640"/>
          </a:xfrm>
        </p:spPr>
        <p:txBody>
          <a:bodyPr/>
          <a:lstStyle/>
          <a:p>
            <a:r>
              <a:rPr lang="de-DE" dirty="0" smtClean="0"/>
              <a:t>4415_Check-In_Waermeempfinden.pptx</a:t>
            </a:r>
            <a:endParaRPr lang="de-DE" dirty="0"/>
          </a:p>
        </p:txBody>
      </p:sp>
      <p:grpSp>
        <p:nvGrpSpPr>
          <p:cNvPr id="14" name="Gruppieren 13"/>
          <p:cNvGrpSpPr/>
          <p:nvPr/>
        </p:nvGrpSpPr>
        <p:grpSpPr>
          <a:xfrm>
            <a:off x="5967644" y="720000"/>
            <a:ext cx="1780712" cy="1952601"/>
            <a:chOff x="5067644" y="720001"/>
            <a:chExt cx="1780712" cy="1952601"/>
          </a:xfrm>
        </p:grpSpPr>
        <p:sp>
          <p:nvSpPr>
            <p:cNvPr id="6" name="Textfeld 9"/>
            <p:cNvSpPr txBox="1"/>
            <p:nvPr/>
          </p:nvSpPr>
          <p:spPr>
            <a:xfrm>
              <a:off x="5732740" y="2492897"/>
              <a:ext cx="1115616" cy="179705"/>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36000" tIns="36000" rIns="36000" bIns="36000" numCol="1" spcCol="0" rtlCol="0" fromWordArt="0" anchor="t" anchorCtr="0" forceAA="0" compatLnSpc="1">
              <a:prstTxWarp prst="textNoShape">
                <a:avLst/>
              </a:prstTxWarp>
              <a:noAutofit/>
            </a:bodyPr>
            <a:lstStyle/>
            <a:p>
              <a:pPr algn="r">
                <a:spcAft>
                  <a:spcPts val="600"/>
                </a:spcAft>
              </a:pPr>
              <a:r>
                <a:rPr lang="de-DE" sz="1000" dirty="0" smtClean="0">
                  <a:effectLst/>
                  <a:latin typeface="Arial" pitchFamily="34" charset="0"/>
                  <a:ea typeface="Times New Roman"/>
                  <a:cs typeface="Arial" pitchFamily="34" charset="0"/>
                </a:rPr>
                <a:t>(C.-.J</a:t>
              </a:r>
              <a:r>
                <a:rPr lang="de-DE" sz="1000" dirty="0">
                  <a:effectLst/>
                  <a:latin typeface="Arial" pitchFamily="34" charset="0"/>
                  <a:ea typeface="Times New Roman"/>
                  <a:cs typeface="Arial" pitchFamily="34" charset="0"/>
                </a:rPr>
                <a:t>. </a:t>
              </a:r>
              <a:r>
                <a:rPr lang="de-DE" sz="1000" dirty="0" err="1" smtClean="0">
                  <a:effectLst/>
                  <a:latin typeface="Arial" pitchFamily="34" charset="0"/>
                  <a:ea typeface="Times New Roman"/>
                  <a:cs typeface="Arial" pitchFamily="34" charset="0"/>
                </a:rPr>
                <a:t>Pardall</a:t>
              </a:r>
              <a:r>
                <a:rPr lang="de-DE" sz="1000" dirty="0" smtClean="0">
                  <a:effectLst/>
                  <a:latin typeface="Arial" pitchFamily="34" charset="0"/>
                  <a:ea typeface="Times New Roman"/>
                  <a:cs typeface="Arial" pitchFamily="34" charset="0"/>
                </a:rPr>
                <a:t>)</a:t>
              </a:r>
              <a:endParaRPr lang="de-DE" sz="1600" dirty="0">
                <a:effectLst/>
                <a:latin typeface="Arial" pitchFamily="34" charset="0"/>
                <a:ea typeface="Times New Roman"/>
                <a:cs typeface="Arial" pitchFamily="34" charset="0"/>
              </a:endParaRPr>
            </a:p>
          </p:txBody>
        </p:sp>
        <p:pic>
          <p:nvPicPr>
            <p:cNvPr id="7" name="Grafik 6"/>
            <p:cNvPicPr>
              <a:picLocks noChangeAspect="1"/>
            </p:cNvPicPr>
            <p:nvPr/>
          </p:nvPicPr>
          <p:blipFill rotWithShape="1">
            <a:blip r:embed="rId3" cstate="print">
              <a:extLst>
                <a:ext uri="{28A0092B-C50C-407E-A947-70E740481C1C}">
                  <a14:useLocalDpi xmlns:a14="http://schemas.microsoft.com/office/drawing/2010/main" val="0"/>
                </a:ext>
              </a:extLst>
            </a:blip>
            <a:srcRect r="-2"/>
            <a:stretch/>
          </p:blipFill>
          <p:spPr>
            <a:xfrm rot="5400000">
              <a:off x="5058000" y="729645"/>
              <a:ext cx="1800000" cy="1780711"/>
            </a:xfrm>
            <a:prstGeom prst="rect">
              <a:avLst/>
            </a:prstGeom>
          </p:spPr>
        </p:pic>
      </p:grpSp>
      <p:cxnSp>
        <p:nvCxnSpPr>
          <p:cNvPr id="11" name="Gerade Verbindung 10"/>
          <p:cNvCxnSpPr/>
          <p:nvPr/>
        </p:nvCxnSpPr>
        <p:spPr>
          <a:xfrm>
            <a:off x="4572000" y="692696"/>
            <a:ext cx="0" cy="5976664"/>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12" name="Textfeld 11"/>
          <p:cNvSpPr txBox="1"/>
          <p:nvPr/>
        </p:nvSpPr>
        <p:spPr>
          <a:xfrm>
            <a:off x="486815" y="2636912"/>
            <a:ext cx="3600000" cy="2031325"/>
          </a:xfrm>
          <a:prstGeom prst="rect">
            <a:avLst/>
          </a:prstGeom>
          <a:noFill/>
        </p:spPr>
        <p:txBody>
          <a:bodyPr wrap="square" rtlCol="0">
            <a:spAutoFit/>
          </a:bodyPr>
          <a:lstStyle/>
          <a:p>
            <a:r>
              <a:rPr lang="de-DE" i="1" dirty="0" smtClean="0">
                <a:latin typeface="Arial" pitchFamily="34" charset="0"/>
                <a:cs typeface="Arial" pitchFamily="34" charset="0"/>
              </a:rPr>
              <a:t>Der Griff besteht aus einem Material, das ein schlechterer Wärmeleiter ist als Metall. Beim Griff erwärmt sich durch Pias warmer Hand fast nur die Oberfläche. Beim Metall wird die Energie besser abtransportiert. </a:t>
            </a:r>
            <a:endParaRPr lang="de-DE" i="1" dirty="0">
              <a:latin typeface="Arial" pitchFamily="34" charset="0"/>
              <a:cs typeface="Arial" pitchFamily="34" charset="0"/>
            </a:endParaRPr>
          </a:p>
        </p:txBody>
      </p:sp>
      <p:grpSp>
        <p:nvGrpSpPr>
          <p:cNvPr id="15" name="Gruppieren 14"/>
          <p:cNvGrpSpPr/>
          <p:nvPr/>
        </p:nvGrpSpPr>
        <p:grpSpPr>
          <a:xfrm>
            <a:off x="1385592" y="720000"/>
            <a:ext cx="1800815" cy="1484864"/>
            <a:chOff x="486000" y="720000"/>
            <a:chExt cx="1800815" cy="1484864"/>
          </a:xfrm>
        </p:grpSpPr>
        <p:pic>
          <p:nvPicPr>
            <p:cNvPr id="5" name="Grafik 4"/>
            <p:cNvPicPr>
              <a:picLocks noChangeAspect="1"/>
            </p:cNvPicPr>
            <p:nvPr/>
          </p:nvPicPr>
          <p:blipFill rotWithShape="1">
            <a:blip r:embed="rId4" cstate="print">
              <a:extLst>
                <a:ext uri="{28A0092B-C50C-407E-A947-70E740481C1C}">
                  <a14:useLocalDpi xmlns:a14="http://schemas.microsoft.com/office/drawing/2010/main" val="0"/>
                </a:ext>
              </a:extLst>
            </a:blip>
            <a:srcRect/>
            <a:stretch/>
          </p:blipFill>
          <p:spPr>
            <a:xfrm>
              <a:off x="486000" y="720000"/>
              <a:ext cx="1800000" cy="1353401"/>
            </a:xfrm>
            <a:prstGeom prst="rect">
              <a:avLst/>
            </a:prstGeom>
          </p:spPr>
        </p:pic>
        <p:sp>
          <p:nvSpPr>
            <p:cNvPr id="13" name="Textfeld 9"/>
            <p:cNvSpPr txBox="1"/>
            <p:nvPr/>
          </p:nvSpPr>
          <p:spPr>
            <a:xfrm>
              <a:off x="1171199" y="2025159"/>
              <a:ext cx="1115616" cy="179705"/>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36000" tIns="36000" rIns="36000" bIns="36000" numCol="1" spcCol="0" rtlCol="0" fromWordArt="0" anchor="t" anchorCtr="0" forceAA="0" compatLnSpc="1">
              <a:prstTxWarp prst="textNoShape">
                <a:avLst/>
              </a:prstTxWarp>
              <a:noAutofit/>
            </a:bodyPr>
            <a:lstStyle/>
            <a:p>
              <a:pPr algn="r">
                <a:spcAft>
                  <a:spcPts val="600"/>
                </a:spcAft>
              </a:pPr>
              <a:r>
                <a:rPr lang="de-DE" sz="1000" dirty="0" smtClean="0">
                  <a:effectLst/>
                  <a:latin typeface="Arial" pitchFamily="34" charset="0"/>
                  <a:ea typeface="Times New Roman"/>
                  <a:cs typeface="Arial" pitchFamily="34" charset="0"/>
                </a:rPr>
                <a:t>(C</a:t>
              </a:r>
              <a:r>
                <a:rPr lang="de-DE" sz="1000" dirty="0">
                  <a:effectLst/>
                  <a:latin typeface="Arial" pitchFamily="34" charset="0"/>
                  <a:ea typeface="Times New Roman"/>
                  <a:cs typeface="Arial" pitchFamily="34" charset="0"/>
                </a:rPr>
                <a:t>.-J. </a:t>
              </a:r>
              <a:r>
                <a:rPr lang="de-DE" sz="1000" dirty="0" err="1" smtClean="0">
                  <a:effectLst/>
                  <a:latin typeface="Arial" pitchFamily="34" charset="0"/>
                  <a:ea typeface="Times New Roman"/>
                  <a:cs typeface="Arial" pitchFamily="34" charset="0"/>
                </a:rPr>
                <a:t>Pardall</a:t>
              </a:r>
              <a:r>
                <a:rPr lang="de-DE" sz="1000" dirty="0" smtClean="0">
                  <a:effectLst/>
                  <a:latin typeface="Arial" pitchFamily="34" charset="0"/>
                  <a:ea typeface="Times New Roman"/>
                  <a:cs typeface="Arial" pitchFamily="34" charset="0"/>
                </a:rPr>
                <a:t>)</a:t>
              </a:r>
              <a:endParaRPr lang="de-DE" sz="1600" dirty="0">
                <a:effectLst/>
                <a:latin typeface="Arial" pitchFamily="34" charset="0"/>
                <a:ea typeface="Times New Roman"/>
                <a:cs typeface="Arial" pitchFamily="34" charset="0"/>
              </a:endParaRPr>
            </a:p>
          </p:txBody>
        </p:sp>
      </p:grpSp>
      <p:sp>
        <p:nvSpPr>
          <p:cNvPr id="16" name="Textfeld 15"/>
          <p:cNvSpPr txBox="1"/>
          <p:nvPr/>
        </p:nvSpPr>
        <p:spPr>
          <a:xfrm>
            <a:off x="5058000" y="2699705"/>
            <a:ext cx="3600000" cy="2031325"/>
          </a:xfrm>
          <a:prstGeom prst="rect">
            <a:avLst/>
          </a:prstGeom>
          <a:noFill/>
        </p:spPr>
        <p:txBody>
          <a:bodyPr wrap="square" rtlCol="0">
            <a:spAutoFit/>
          </a:bodyPr>
          <a:lstStyle/>
          <a:p>
            <a:r>
              <a:rPr lang="de-DE" i="1" dirty="0" smtClean="0">
                <a:latin typeface="Arial" pitchFamily="34" charset="0"/>
                <a:cs typeface="Arial" pitchFamily="34" charset="0"/>
              </a:rPr>
              <a:t>Der Stoff der Badematte ist ein schlechterer Wärmeleiter als die Fliesen. Die Badematte erwärmt sich durch den warmen Fuß fast nur an der Oberfläche. Bei den Fliesen wird die Energie besser abtransportiert.</a:t>
            </a:r>
            <a:endParaRPr lang="de-DE" i="1" dirty="0">
              <a:latin typeface="Arial" pitchFamily="34" charset="0"/>
              <a:cs typeface="Arial" pitchFamily="34" charset="0"/>
            </a:endParaRPr>
          </a:p>
        </p:txBody>
      </p:sp>
      <p:graphicFrame>
        <p:nvGraphicFramePr>
          <p:cNvPr id="8" name="Tabelle 7"/>
          <p:cNvGraphicFramePr>
            <a:graphicFrameLocks noGrp="1"/>
          </p:cNvGraphicFramePr>
          <p:nvPr>
            <p:extLst>
              <p:ext uri="{D42A27DB-BD31-4B8C-83A1-F6EECF244321}">
                <p14:modId xmlns:p14="http://schemas.microsoft.com/office/powerpoint/2010/main" val="445865328"/>
              </p:ext>
            </p:extLst>
          </p:nvPr>
        </p:nvGraphicFramePr>
        <p:xfrm>
          <a:off x="305592" y="5589240"/>
          <a:ext cx="3960000" cy="1036320"/>
        </p:xfrm>
        <a:graphic>
          <a:graphicData uri="http://schemas.openxmlformats.org/drawingml/2006/table">
            <a:tbl>
              <a:tblPr firstRow="1" bandRow="1">
                <a:tableStyleId>{5C22544A-7EE6-4342-B048-85BDC9FD1C3A}</a:tableStyleId>
              </a:tblPr>
              <a:tblGrid>
                <a:gridCol w="2033186"/>
                <a:gridCol w="919286"/>
                <a:gridCol w="1007528"/>
              </a:tblGrid>
              <a:tr h="370840">
                <a:tc>
                  <a:txBody>
                    <a:bodyPr/>
                    <a:lstStyle/>
                    <a:p>
                      <a:pPr algn="ctr"/>
                      <a:endParaRPr lang="de-DE" sz="1400" dirty="0">
                        <a:latin typeface="Arial" pitchFamily="34" charset="0"/>
                        <a:cs typeface="Arial" pitchFamily="34" charset="0"/>
                      </a:endParaRPr>
                    </a:p>
                  </a:txBody>
                  <a:tcPr anchor="ctr"/>
                </a:tc>
                <a:tc>
                  <a:txBody>
                    <a:bodyPr/>
                    <a:lstStyle/>
                    <a:p>
                      <a:pPr algn="ctr"/>
                      <a:r>
                        <a:rPr lang="de-DE" sz="1400" dirty="0" smtClean="0">
                          <a:latin typeface="Arial" pitchFamily="34" charset="0"/>
                          <a:cs typeface="Arial" pitchFamily="34" charset="0"/>
                        </a:rPr>
                        <a:t>kann ich</a:t>
                      </a:r>
                      <a:endParaRPr lang="de-DE" sz="1400" dirty="0">
                        <a:latin typeface="Arial" pitchFamily="34" charset="0"/>
                        <a:cs typeface="Arial" pitchFamily="34" charset="0"/>
                      </a:endParaRPr>
                    </a:p>
                  </a:txBody>
                  <a:tcPr anchor="ctr"/>
                </a:tc>
                <a:tc>
                  <a:txBody>
                    <a:bodyPr/>
                    <a:lstStyle/>
                    <a:p>
                      <a:pPr algn="ctr"/>
                      <a:r>
                        <a:rPr lang="de-DE" sz="1400" dirty="0" smtClean="0">
                          <a:latin typeface="Arial" pitchFamily="34" charset="0"/>
                          <a:cs typeface="Arial" pitchFamily="34" charset="0"/>
                        </a:rPr>
                        <a:t>kann ich nicht</a:t>
                      </a:r>
                      <a:endParaRPr lang="de-DE" sz="1400" dirty="0">
                        <a:latin typeface="Arial" pitchFamily="34" charset="0"/>
                        <a:cs typeface="Arial" pitchFamily="34" charset="0"/>
                      </a:endParaRPr>
                    </a:p>
                  </a:txBody>
                  <a:tcPr anchor="ctr"/>
                </a:tc>
              </a:tr>
              <a:tr h="370840">
                <a:tc>
                  <a:txBody>
                    <a:bodyPr/>
                    <a:lstStyle/>
                    <a:p>
                      <a:pPr algn="l"/>
                      <a:r>
                        <a:rPr lang="de-DE" sz="1400" dirty="0" smtClean="0">
                          <a:latin typeface="Arial" pitchFamily="34" charset="0"/>
                          <a:cs typeface="Arial" pitchFamily="34" charset="0"/>
                        </a:rPr>
                        <a:t>Das</a:t>
                      </a:r>
                      <a:r>
                        <a:rPr lang="de-DE" sz="1400" baseline="0" dirty="0" smtClean="0">
                          <a:latin typeface="Arial" pitchFamily="34" charset="0"/>
                          <a:cs typeface="Arial" pitchFamily="34" charset="0"/>
                        </a:rPr>
                        <a:t> Wärmeempfinden erklären</a:t>
                      </a:r>
                      <a:endParaRPr lang="de-DE" sz="1400" dirty="0">
                        <a:latin typeface="Arial" pitchFamily="34" charset="0"/>
                        <a:cs typeface="Arial" pitchFamily="34" charset="0"/>
                      </a:endParaRPr>
                    </a:p>
                  </a:txBody>
                  <a:tcPr anchor="ctr"/>
                </a:tc>
                <a:tc>
                  <a:txBody>
                    <a:bodyPr/>
                    <a:lstStyle/>
                    <a:p>
                      <a:pPr algn="ctr"/>
                      <a:endParaRPr lang="de-DE" sz="1400">
                        <a:latin typeface="Arial" pitchFamily="34" charset="0"/>
                        <a:cs typeface="Arial" pitchFamily="34" charset="0"/>
                      </a:endParaRPr>
                    </a:p>
                  </a:txBody>
                  <a:tcPr anchor="ctr"/>
                </a:tc>
                <a:tc>
                  <a:txBody>
                    <a:bodyPr/>
                    <a:lstStyle/>
                    <a:p>
                      <a:pPr algn="ctr"/>
                      <a:endParaRPr lang="de-DE" sz="1400" dirty="0">
                        <a:latin typeface="Arial" pitchFamily="34" charset="0"/>
                        <a:cs typeface="Arial" pitchFamily="34" charset="0"/>
                      </a:endParaRPr>
                    </a:p>
                  </a:txBody>
                  <a:tcPr anchor="ctr"/>
                </a:tc>
              </a:tr>
            </a:tbl>
          </a:graphicData>
        </a:graphic>
      </p:graphicFrame>
      <p:graphicFrame>
        <p:nvGraphicFramePr>
          <p:cNvPr id="17" name="Tabelle 16"/>
          <p:cNvGraphicFramePr>
            <a:graphicFrameLocks noGrp="1"/>
          </p:cNvGraphicFramePr>
          <p:nvPr>
            <p:extLst>
              <p:ext uri="{D42A27DB-BD31-4B8C-83A1-F6EECF244321}">
                <p14:modId xmlns:p14="http://schemas.microsoft.com/office/powerpoint/2010/main" val="125849109"/>
              </p:ext>
            </p:extLst>
          </p:nvPr>
        </p:nvGraphicFramePr>
        <p:xfrm>
          <a:off x="4878000" y="5600854"/>
          <a:ext cx="3960000" cy="1036320"/>
        </p:xfrm>
        <a:graphic>
          <a:graphicData uri="http://schemas.openxmlformats.org/drawingml/2006/table">
            <a:tbl>
              <a:tblPr firstRow="1" bandRow="1">
                <a:tableStyleId>{5C22544A-7EE6-4342-B048-85BDC9FD1C3A}</a:tableStyleId>
              </a:tblPr>
              <a:tblGrid>
                <a:gridCol w="2033186"/>
                <a:gridCol w="919286"/>
                <a:gridCol w="1007528"/>
              </a:tblGrid>
              <a:tr h="370840">
                <a:tc>
                  <a:txBody>
                    <a:bodyPr/>
                    <a:lstStyle/>
                    <a:p>
                      <a:pPr algn="ctr"/>
                      <a:endParaRPr lang="de-DE" sz="1400" dirty="0">
                        <a:latin typeface="Arial" pitchFamily="34" charset="0"/>
                        <a:cs typeface="Arial" pitchFamily="34" charset="0"/>
                      </a:endParaRPr>
                    </a:p>
                  </a:txBody>
                  <a:tcPr anchor="ctr"/>
                </a:tc>
                <a:tc>
                  <a:txBody>
                    <a:bodyPr/>
                    <a:lstStyle/>
                    <a:p>
                      <a:pPr algn="ctr"/>
                      <a:r>
                        <a:rPr lang="de-DE" sz="1400" dirty="0" smtClean="0">
                          <a:latin typeface="Arial" pitchFamily="34" charset="0"/>
                          <a:cs typeface="Arial" pitchFamily="34" charset="0"/>
                        </a:rPr>
                        <a:t>kann ich</a:t>
                      </a:r>
                      <a:endParaRPr lang="de-DE" sz="1400" dirty="0">
                        <a:latin typeface="Arial" pitchFamily="34" charset="0"/>
                        <a:cs typeface="Arial" pitchFamily="34" charset="0"/>
                      </a:endParaRPr>
                    </a:p>
                  </a:txBody>
                  <a:tcPr anchor="ctr"/>
                </a:tc>
                <a:tc>
                  <a:txBody>
                    <a:bodyPr/>
                    <a:lstStyle/>
                    <a:p>
                      <a:pPr algn="ctr"/>
                      <a:r>
                        <a:rPr lang="de-DE" sz="1400" dirty="0" smtClean="0">
                          <a:latin typeface="Arial" pitchFamily="34" charset="0"/>
                          <a:cs typeface="Arial" pitchFamily="34" charset="0"/>
                        </a:rPr>
                        <a:t>kann ich nicht</a:t>
                      </a:r>
                      <a:endParaRPr lang="de-DE" sz="1400" dirty="0">
                        <a:latin typeface="Arial" pitchFamily="34" charset="0"/>
                        <a:cs typeface="Arial" pitchFamily="34" charset="0"/>
                      </a:endParaRPr>
                    </a:p>
                  </a:txBody>
                  <a:tcPr anchor="ctr"/>
                </a:tc>
              </a:tr>
              <a:tr h="370840">
                <a:tc>
                  <a:txBody>
                    <a:bodyPr/>
                    <a:lstStyle/>
                    <a:p>
                      <a:pPr algn="l"/>
                      <a:r>
                        <a:rPr lang="de-DE" sz="1400" dirty="0" smtClean="0">
                          <a:latin typeface="Arial" pitchFamily="34" charset="0"/>
                          <a:cs typeface="Arial" pitchFamily="34" charset="0"/>
                        </a:rPr>
                        <a:t>Das</a:t>
                      </a:r>
                      <a:r>
                        <a:rPr lang="de-DE" sz="1400" baseline="0" dirty="0" smtClean="0">
                          <a:latin typeface="Arial" pitchFamily="34" charset="0"/>
                          <a:cs typeface="Arial" pitchFamily="34" charset="0"/>
                        </a:rPr>
                        <a:t> Wärmeempfinden erklären</a:t>
                      </a:r>
                      <a:endParaRPr lang="de-DE" sz="1400" dirty="0">
                        <a:latin typeface="Arial" pitchFamily="34" charset="0"/>
                        <a:cs typeface="Arial" pitchFamily="34" charset="0"/>
                      </a:endParaRPr>
                    </a:p>
                  </a:txBody>
                  <a:tcPr anchor="ctr"/>
                </a:tc>
                <a:tc>
                  <a:txBody>
                    <a:bodyPr/>
                    <a:lstStyle/>
                    <a:p>
                      <a:pPr algn="ctr"/>
                      <a:endParaRPr lang="de-DE" sz="1400">
                        <a:latin typeface="Arial" pitchFamily="34" charset="0"/>
                        <a:cs typeface="Arial" pitchFamily="34" charset="0"/>
                      </a:endParaRPr>
                    </a:p>
                  </a:txBody>
                  <a:tcPr anchor="ctr"/>
                </a:tc>
                <a:tc>
                  <a:txBody>
                    <a:bodyPr/>
                    <a:lstStyle/>
                    <a:p>
                      <a:pPr algn="ctr"/>
                      <a:endParaRPr lang="de-DE" sz="1400" dirty="0">
                        <a:latin typeface="Arial" pitchFamily="34" charset="0"/>
                        <a:cs typeface="Arial" pitchFamily="34" charset="0"/>
                      </a:endParaRPr>
                    </a:p>
                  </a:txBody>
                  <a:tcPr anchor="ctr"/>
                </a:tc>
              </a:tr>
            </a:tbl>
          </a:graphicData>
        </a:graphic>
      </p:graphicFrame>
      <p:sp>
        <p:nvSpPr>
          <p:cNvPr id="18" name="Textfeld 17"/>
          <p:cNvSpPr txBox="1"/>
          <p:nvPr/>
        </p:nvSpPr>
        <p:spPr>
          <a:xfrm>
            <a:off x="0" y="692696"/>
            <a:ext cx="432000" cy="432000"/>
          </a:xfrm>
          <a:prstGeom prst="rect">
            <a:avLst/>
          </a:prstGeom>
          <a:solidFill>
            <a:srgbClr val="0070C0"/>
          </a:solidFill>
        </p:spPr>
        <p:txBody>
          <a:bodyPr wrap="square" rtlCol="0" anchor="ctr" anchorCtr="1">
            <a:spAutoFit/>
          </a:bodyPr>
          <a:lstStyle/>
          <a:p>
            <a:r>
              <a:rPr lang="de-DE" sz="2400" b="1" dirty="0" smtClean="0">
                <a:solidFill>
                  <a:schemeClr val="bg1"/>
                </a:solidFill>
                <a:latin typeface="Arial" pitchFamily="34" charset="0"/>
                <a:cs typeface="Arial" pitchFamily="34" charset="0"/>
              </a:rPr>
              <a:t>A</a:t>
            </a:r>
            <a:endParaRPr lang="de-DE" sz="2400" b="1" dirty="0">
              <a:solidFill>
                <a:schemeClr val="bg1"/>
              </a:solidFill>
              <a:latin typeface="Arial" pitchFamily="34" charset="0"/>
              <a:cs typeface="Arial" pitchFamily="34" charset="0"/>
            </a:endParaRPr>
          </a:p>
        </p:txBody>
      </p:sp>
      <p:sp>
        <p:nvSpPr>
          <p:cNvPr id="19" name="Textfeld 18"/>
          <p:cNvSpPr txBox="1"/>
          <p:nvPr/>
        </p:nvSpPr>
        <p:spPr>
          <a:xfrm>
            <a:off x="4572000" y="692696"/>
            <a:ext cx="432000" cy="461665"/>
          </a:xfrm>
          <a:prstGeom prst="rect">
            <a:avLst/>
          </a:prstGeom>
          <a:solidFill>
            <a:srgbClr val="0070C0"/>
          </a:solidFill>
        </p:spPr>
        <p:txBody>
          <a:bodyPr wrap="square" rtlCol="0" anchor="ctr" anchorCtr="1">
            <a:spAutoFit/>
          </a:bodyPr>
          <a:lstStyle/>
          <a:p>
            <a:r>
              <a:rPr lang="de-DE" sz="2400" b="1" dirty="0" smtClean="0">
                <a:solidFill>
                  <a:schemeClr val="bg1"/>
                </a:solidFill>
                <a:latin typeface="Arial" pitchFamily="34" charset="0"/>
                <a:cs typeface="Arial" pitchFamily="34" charset="0"/>
              </a:rPr>
              <a:t>B</a:t>
            </a:r>
            <a:endParaRPr lang="de-DE" sz="2400" b="1" dirty="0">
              <a:solidFill>
                <a:schemeClr val="bg1"/>
              </a:solidFill>
              <a:latin typeface="Arial" pitchFamily="34" charset="0"/>
              <a:cs typeface="Arial" pitchFamily="34" charset="0"/>
            </a:endParaRPr>
          </a:p>
        </p:txBody>
      </p:sp>
    </p:spTree>
    <p:extLst>
      <p:ext uri="{BB962C8B-B14F-4D97-AF65-F5344CB8AC3E}">
        <p14:creationId xmlns:p14="http://schemas.microsoft.com/office/powerpoint/2010/main" val="227984729"/>
      </p:ext>
    </p:extLst>
  </p:cSld>
  <p:clrMapOvr>
    <a:masterClrMapping/>
  </p:clrMapOvr>
  <p:timing>
    <p:tnLst>
      <p:par>
        <p:cTn id="1" dur="indefinite" restart="never" nodeType="tmRoot"/>
      </p:par>
    </p:tnLst>
  </p:timing>
</p:sld>
</file>

<file path=ppt/theme/theme1.xml><?xml version="1.0" encoding="utf-8"?>
<a:theme xmlns:a="http://schemas.openxmlformats.org/drawingml/2006/main" name="CJP">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CJP</Template>
  <TotalTime>0</TotalTime>
  <Words>199</Words>
  <Application>Microsoft Office PowerPoint</Application>
  <PresentationFormat>Bildschirmpräsentation (4:3)</PresentationFormat>
  <Paragraphs>36</Paragraphs>
  <Slides>2</Slides>
  <Notes>2</Notes>
  <HiddenSlides>0</HiddenSlides>
  <MMClips>0</MMClips>
  <ScaleCrop>false</ScaleCrop>
  <HeadingPairs>
    <vt:vector size="4" baseType="variant">
      <vt:variant>
        <vt:lpstr>Design</vt:lpstr>
      </vt:variant>
      <vt:variant>
        <vt:i4>1</vt:i4>
      </vt:variant>
      <vt:variant>
        <vt:lpstr>Folientitel</vt:lpstr>
      </vt:variant>
      <vt:variant>
        <vt:i4>2</vt:i4>
      </vt:variant>
    </vt:vector>
  </HeadingPairs>
  <TitlesOfParts>
    <vt:vector size="3" baseType="lpstr">
      <vt:lpstr>CJP</vt:lpstr>
      <vt:lpstr>Check-In: Wärmeempfinden</vt:lpstr>
      <vt:lpstr>Check-In: Wärmeempfinden – Lösung</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Check-In Wärmeempfinden</dc:title>
  <dc:creator>Carl-Julian</dc:creator>
  <cp:lastModifiedBy>Carl-Julian</cp:lastModifiedBy>
  <cp:revision>366</cp:revision>
  <cp:lastPrinted>2016-01-30T18:57:11Z</cp:lastPrinted>
  <dcterms:created xsi:type="dcterms:W3CDTF">2014-11-17T20:26:36Z</dcterms:created>
  <dcterms:modified xsi:type="dcterms:W3CDTF">2017-03-02T13:52:08Z</dcterms:modified>
</cp:coreProperties>
</file>