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5" r:id="rId2"/>
  </p:sldIdLst>
  <p:sldSz cx="9144000" cy="6858000" type="screen4x3"/>
  <p:notesSz cx="10234613" cy="7099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76335" autoAdjust="0"/>
  </p:normalViewPr>
  <p:slideViewPr>
    <p:cSldViewPr showGuides="1">
      <p:cViewPr varScale="1">
        <p:scale>
          <a:sx n="55" d="100"/>
          <a:sy n="55" d="100"/>
        </p:scale>
        <p:origin x="-18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796110" y="1"/>
            <a:ext cx="4436114" cy="355363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796110" y="6742803"/>
            <a:ext cx="4436114" cy="355362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21B95321-E6D7-4026-B4C3-8AA02FA39F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944424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023463" y="3372168"/>
            <a:ext cx="8187690" cy="3194685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797247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6C11D2F7-29C4-440C-B6DD-2D0777AA65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9448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de-DE" dirty="0" smtClean="0"/>
              <a:t>Der Einstieg</a:t>
            </a:r>
            <a:r>
              <a:rPr lang="de-DE" baseline="0" dirty="0" smtClean="0"/>
              <a:t> greift direkt die Fehlvorstellung „Wolle wärmt“ auf.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de-DE" baseline="0" dirty="0" smtClean="0"/>
              <a:t>In 4622_Waermedaemmung.docx wird die Wärmedämmung im Modellversuch mit Eiswasser durchgeführt. Es ist daher sinnvoll, dies vorher zu thematisieren. Natürlich kann die Folie auch komplett unabhängig davon genutzt werden.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de-DE" baseline="0" dirty="0" smtClean="0"/>
              <a:t>Methodisch bietet sich hier ein „</a:t>
            </a:r>
            <a:r>
              <a:rPr lang="de-DE" baseline="0" dirty="0" err="1" smtClean="0"/>
              <a:t>think</a:t>
            </a:r>
            <a:r>
              <a:rPr lang="de-DE" baseline="0" dirty="0" smtClean="0"/>
              <a:t> – pair – </a:t>
            </a:r>
            <a:r>
              <a:rPr lang="de-DE" baseline="0" dirty="0" err="1" smtClean="0"/>
              <a:t>share</a:t>
            </a:r>
            <a:r>
              <a:rPr lang="de-DE" baseline="0" dirty="0" smtClean="0"/>
              <a:t>“ („ich – du – wir“) an, ähnlich wie bei einem „</a:t>
            </a:r>
            <a:r>
              <a:rPr lang="de-DE" baseline="0" dirty="0" err="1" smtClean="0"/>
              <a:t>Concept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cartoon</a:t>
            </a:r>
            <a:r>
              <a:rPr lang="de-DE" baseline="0" dirty="0" smtClean="0"/>
              <a:t>“.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de-DE" baseline="0" dirty="0" smtClean="0"/>
              <a:t>Natürlich kann ein entsprechender Versuch durchgeführt werden. Mit einem einzelnen Eiswürfel sollte man eine </a:t>
            </a:r>
            <a:r>
              <a:rPr lang="de-DE" baseline="0" smtClean="0"/>
              <a:t>Viertelstunde einplanen.</a:t>
            </a:r>
            <a:endParaRPr lang="de-DE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Praktikum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02.02.2016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 smtClean="0"/>
              <a:t>C.-J. Pardall / C.J. Popp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6C11D2F7-29C4-440C-B6DD-2D0777AA65C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8279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118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651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105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0839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782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JP_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5976664"/>
          </a:xfrm>
        </p:spPr>
        <p:txBody>
          <a:bodyPr>
            <a:normAutofit/>
          </a:bodyPr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669360"/>
            <a:ext cx="2483768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669360"/>
            <a:ext cx="2895600" cy="188640"/>
          </a:xfr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732240" y="6669360"/>
            <a:ext cx="2411760" cy="188640"/>
          </a:xfrm>
        </p:spPr>
        <p:txBody>
          <a:bodyPr/>
          <a:lstStyle>
            <a:lvl1pPr>
              <a:defRPr sz="100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4113_Einstieg_Waermeempfinden.pptx</a:t>
            </a:r>
            <a:endParaRPr lang="de-DE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0" y="692696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>
            <a:off x="0" y="6669360"/>
            <a:ext cx="9144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8203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114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593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60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407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394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665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ZPG BNT 2017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C7425-2ABE-4C18-80E7-BDCBBB0C4F2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904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xelio.de/media/44053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Hilft der Schal oder schadet er?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ZPG BNT 2017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16216" y="6669360"/>
            <a:ext cx="2627784" cy="188640"/>
          </a:xfrm>
        </p:spPr>
        <p:txBody>
          <a:bodyPr/>
          <a:lstStyle/>
          <a:p>
            <a:r>
              <a:rPr lang="de-DE" dirty="0" smtClean="0"/>
              <a:t>4621_Einstieg_Waermedaemmung.pptx</a:t>
            </a:r>
            <a:endParaRPr lang="de-DE" dirty="0"/>
          </a:p>
        </p:txBody>
      </p:sp>
      <p:grpSp>
        <p:nvGrpSpPr>
          <p:cNvPr id="6" name="Gruppieren 5"/>
          <p:cNvGrpSpPr/>
          <p:nvPr/>
        </p:nvGrpSpPr>
        <p:grpSpPr>
          <a:xfrm>
            <a:off x="0" y="836712"/>
            <a:ext cx="4644000" cy="3816424"/>
            <a:chOff x="2980247" y="765064"/>
            <a:chExt cx="4644000" cy="3816424"/>
          </a:xfrm>
        </p:grpSpPr>
        <p:sp>
          <p:nvSpPr>
            <p:cNvPr id="11" name="Textfeld 9"/>
            <p:cNvSpPr txBox="1"/>
            <p:nvPr/>
          </p:nvSpPr>
          <p:spPr>
            <a:xfrm>
              <a:off x="4244834" y="4221488"/>
              <a:ext cx="3348000" cy="3600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r"/>
              <a:r>
                <a:rPr lang="de-DE" sz="1000" dirty="0">
                  <a:latin typeface="Arial" pitchFamily="34" charset="0"/>
                  <a:cs typeface="Arial" pitchFamily="34" charset="0"/>
                </a:rPr>
                <a:t>© </a:t>
              </a:r>
              <a:r>
                <a:rPr lang="de-DE" sz="1000" dirty="0">
                  <a:latin typeface="Arial" pitchFamily="34" charset="0"/>
                  <a:cs typeface="Arial" pitchFamily="34" charset="0"/>
                </a:rPr>
                <a:t>Helga </a:t>
              </a:r>
              <a:r>
                <a:rPr lang="de-DE" sz="1000" dirty="0" err="1">
                  <a:latin typeface="Arial" pitchFamily="34" charset="0"/>
                  <a:cs typeface="Arial" pitchFamily="34" charset="0"/>
                </a:rPr>
                <a:t>Schmadel</a:t>
              </a:r>
              <a:r>
                <a:rPr lang="de-DE" sz="1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de-DE" sz="1000" dirty="0">
                  <a:latin typeface="Arial" pitchFamily="34" charset="0"/>
                  <a:cs typeface="Arial" pitchFamily="34" charset="0"/>
                </a:rPr>
                <a:t>/ 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pixelio.de </a:t>
              </a:r>
              <a:r>
                <a:rPr lang="de-DE" sz="1000" u="sng" dirty="0">
                  <a:latin typeface="Arial" pitchFamily="34" charset="0"/>
                  <a:cs typeface="Arial" pitchFamily="34" charset="0"/>
                  <a:hlinkClick r:id="rId3"/>
                </a:rPr>
                <a:t>http://</a:t>
              </a:r>
              <a:r>
                <a:rPr lang="de-DE" sz="1000" u="sng" dirty="0" smtClean="0">
                  <a:latin typeface="Arial" pitchFamily="34" charset="0"/>
                  <a:cs typeface="Arial" pitchFamily="34" charset="0"/>
                  <a:hlinkClick r:id="rId3"/>
                </a:rPr>
                <a:t>www.pixelio.de/media/440531</a:t>
              </a:r>
              <a:r>
                <a:rPr lang="de-DE" sz="1000" dirty="0" smtClean="0">
                  <a:latin typeface="Arial" pitchFamily="34" charset="0"/>
                  <a:cs typeface="Arial" pitchFamily="34" charset="0"/>
                </a:rPr>
                <a:t> (15.03.17</a:t>
              </a:r>
              <a:r>
                <a:rPr lang="de-DE" sz="1000" dirty="0">
                  <a:latin typeface="Arial" pitchFamily="34" charset="0"/>
                  <a:cs typeface="Arial" pitchFamily="34" charset="0"/>
                </a:rPr>
                <a:t>)</a:t>
              </a:r>
            </a:p>
          </p:txBody>
        </p:sp>
        <p:pic>
          <p:nvPicPr>
            <p:cNvPr id="5" name="Grafik 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0247" y="765064"/>
              <a:ext cx="4644000" cy="3483000"/>
            </a:xfrm>
            <a:prstGeom prst="rect">
              <a:avLst/>
            </a:prstGeom>
          </p:spPr>
        </p:pic>
      </p:grpSp>
      <p:sp>
        <p:nvSpPr>
          <p:cNvPr id="7" name="Textfeld 6"/>
          <p:cNvSpPr txBox="1"/>
          <p:nvPr/>
        </p:nvSpPr>
        <p:spPr>
          <a:xfrm>
            <a:off x="4824000" y="764703"/>
            <a:ext cx="4320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Anna und Jonas möchten, dass ein Beutel mit Eiswürfeln möglichst lange nicht schmilzt.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Anna schlägt vor:</a:t>
            </a:r>
            <a:br>
              <a:rPr lang="de-DE" sz="2000" dirty="0" smtClean="0">
                <a:latin typeface="Arial" pitchFamily="34" charset="0"/>
                <a:cs typeface="Arial" pitchFamily="34" charset="0"/>
              </a:rPr>
            </a:br>
            <a:r>
              <a:rPr lang="de-DE" sz="2000" dirty="0" smtClean="0">
                <a:latin typeface="Arial" pitchFamily="34" charset="0"/>
                <a:cs typeface="Arial" pitchFamily="34" charset="0"/>
              </a:rPr>
              <a:t>„Wir packen den Beutel einfach mit einem dicken Schal ein, dann dauert es länger, bis das Eis schmilzt.“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Jonas meint: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„Nein. Mit Schal schmilzt das Eis noch schneller als ohne!“ </a:t>
            </a:r>
            <a:br>
              <a:rPr lang="de-DE" sz="2000" dirty="0" smtClean="0">
                <a:latin typeface="Arial" pitchFamily="34" charset="0"/>
                <a:cs typeface="Arial" pitchFamily="34" charset="0"/>
              </a:rPr>
            </a:b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Was denkst du?</a:t>
            </a:r>
          </a:p>
          <a:p>
            <a:r>
              <a:rPr lang="de-DE" sz="2000" dirty="0" smtClean="0">
                <a:latin typeface="Arial" pitchFamily="34" charset="0"/>
                <a:cs typeface="Arial" pitchFamily="34" charset="0"/>
              </a:rPr>
              <a:t>Hilft der Schal oder schadet er?</a:t>
            </a:r>
            <a:br>
              <a:rPr lang="de-DE" sz="2000" dirty="0" smtClean="0">
                <a:latin typeface="Arial" pitchFamily="34" charset="0"/>
                <a:cs typeface="Arial" pitchFamily="34" charset="0"/>
              </a:rPr>
            </a:br>
            <a:r>
              <a:rPr lang="de-DE" sz="2000" dirty="0" smtClean="0">
                <a:latin typeface="Arial" pitchFamily="34" charset="0"/>
                <a:cs typeface="Arial" pitchFamily="34" charset="0"/>
              </a:rPr>
              <a:t>Begründe deine 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A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ntwort.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JP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CJP</Template>
  <TotalTime>0</TotalTime>
  <Words>144</Words>
  <Application>Microsoft Office PowerPoint</Application>
  <PresentationFormat>Bildschirmpräsentation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CJP</vt:lpstr>
      <vt:lpstr>Hilft der Schal oder schadet er?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Einstieg</dc:title>
  <dc:creator>Carl-Julian</dc:creator>
  <cp:lastModifiedBy>Carl-Julian</cp:lastModifiedBy>
  <cp:revision>365</cp:revision>
  <cp:lastPrinted>2016-01-30T18:57:11Z</cp:lastPrinted>
  <dcterms:created xsi:type="dcterms:W3CDTF">2014-11-17T20:26:36Z</dcterms:created>
  <dcterms:modified xsi:type="dcterms:W3CDTF">2017-03-15T21:26:27Z</dcterms:modified>
</cp:coreProperties>
</file>