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15" r:id="rId2"/>
    <p:sldId id="316" r:id="rId3"/>
  </p:sldIdLst>
  <p:sldSz cx="9144000" cy="6858000" type="screen4x3"/>
  <p:notesSz cx="10234613" cy="70993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76335" autoAdjust="0"/>
  </p:normalViewPr>
  <p:slideViewPr>
    <p:cSldViewPr showGuides="1">
      <p:cViewPr varScale="1">
        <p:scale>
          <a:sx n="55" d="100"/>
          <a:sy n="55" d="100"/>
        </p:scale>
        <p:origin x="-17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796110" y="1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742803"/>
            <a:ext cx="4436114" cy="3553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796110" y="6742803"/>
            <a:ext cx="4436114" cy="3553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21B95321-E6D7-4026-B4C3-8AA02FA39F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44424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797247" y="0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023463" y="3372168"/>
            <a:ext cx="8187690" cy="3194685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6743103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797247" y="6743103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6C11D2F7-29C4-440C-B6DD-2D0777AA65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9448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C11D2F7-29C4-440C-B6DD-2D0777AA65C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279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de-DE" dirty="0" smtClean="0"/>
              <a:t>Bei Glühlampen nutzen</a:t>
            </a:r>
            <a:r>
              <a:rPr lang="de-DE" baseline="0" dirty="0" smtClean="0"/>
              <a:t> nur 5% der Energie für die Beleuchtung, d.h. das Licht ist eher eine kleine Nebenwirkung der Heizung</a:t>
            </a:r>
            <a:r>
              <a:rPr lang="de-DE" baseline="0" smtClean="0"/>
              <a:t>. </a:t>
            </a:r>
          </a:p>
          <a:p>
            <a:pPr marL="0" indent="0">
              <a:buFont typeface="Arial" pitchFamily="34" charset="0"/>
              <a:buNone/>
            </a:pPr>
            <a:r>
              <a:rPr lang="de-DE" baseline="0" smtClean="0"/>
              <a:t>Selbst </a:t>
            </a:r>
            <a:r>
              <a:rPr lang="de-DE" baseline="0" dirty="0" smtClean="0"/>
              <a:t>bei LEDs sind es nur ca. 20%!</a:t>
            </a:r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C11D2F7-29C4-440C-B6DD-2D0777AA65C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279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1181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651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5105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0839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782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JP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976664"/>
          </a:xfr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669360"/>
            <a:ext cx="2483768" cy="188640"/>
          </a:xfrm>
        </p:spPr>
        <p:txBody>
          <a:bodyPr/>
          <a:lstStyle>
            <a:lvl1pPr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ZPG BNT 2017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669360"/>
            <a:ext cx="2895600" cy="188640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732240" y="6669360"/>
            <a:ext cx="2411760" cy="188640"/>
          </a:xfrm>
        </p:spPr>
        <p:txBody>
          <a:bodyPr/>
          <a:lstStyle>
            <a:lvl1pPr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4113_Einstieg_Waermeempfinden.pptx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8203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1147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5935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60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074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3947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665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904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ixelio.de/media/54635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hyperlink" Target="http://www.pixelio.de/media/191835" TargetMode="Externa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2400" dirty="0" smtClean="0"/>
              <a:t>Check-In: </a:t>
            </a:r>
            <a:r>
              <a:rPr lang="de-DE" sz="2400" dirty="0" smtClean="0"/>
              <a:t>Sorgsamer Umgang mit Energie</a:t>
            </a:r>
            <a:endParaRPr lang="de-DE" sz="2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300192" y="6669360"/>
            <a:ext cx="2843808" cy="188640"/>
          </a:xfrm>
        </p:spPr>
        <p:txBody>
          <a:bodyPr/>
          <a:lstStyle/>
          <a:p>
            <a:r>
              <a:rPr lang="de-DE" dirty="0" smtClean="0"/>
              <a:t>4633_Check-In_Sorgsamer+Umgang.pptx</a:t>
            </a:r>
            <a:endParaRPr lang="de-DE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4572000" y="692696"/>
            <a:ext cx="0" cy="59766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474013" y="4509120"/>
            <a:ext cx="360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Herr Müller hat das Fenster zum Lüften aufgemacht und lässt dabei die Heizung laufen.</a:t>
            </a:r>
            <a:br>
              <a:rPr lang="de-DE" dirty="0" smtClean="0">
                <a:latin typeface="Arial" pitchFamily="34" charset="0"/>
                <a:cs typeface="Arial" pitchFamily="34" charset="0"/>
              </a:rPr>
            </a:br>
            <a:r>
              <a:rPr lang="de-DE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dirty="0" smtClean="0">
                <a:latin typeface="Arial" pitchFamily="34" charset="0"/>
                <a:cs typeface="Arial" pitchFamily="34" charset="0"/>
              </a:rPr>
            </a:br>
            <a:r>
              <a:rPr lang="de-DE" dirty="0" smtClean="0">
                <a:latin typeface="Arial" pitchFamily="34" charset="0"/>
                <a:cs typeface="Arial" pitchFamily="34" charset="0"/>
              </a:rPr>
              <a:t>Erkläre anhand eines Energie-flussdiagramms, wie er die Energie besser nutzen könnte.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0" y="692696"/>
            <a:ext cx="432000" cy="43200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1">
            <a:sp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endParaRPr lang="de-DE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4572000" y="692696"/>
            <a:ext cx="432000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1">
            <a:sp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endParaRPr lang="de-DE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1187624" y="908696"/>
            <a:ext cx="2221200" cy="3384000"/>
            <a:chOff x="1300693" y="908696"/>
            <a:chExt cx="2221200" cy="3384000"/>
          </a:xfrm>
        </p:grpSpPr>
        <p:sp>
          <p:nvSpPr>
            <p:cNvPr id="20" name="Textfeld 9"/>
            <p:cNvSpPr txBox="1"/>
            <p:nvPr/>
          </p:nvSpPr>
          <p:spPr>
            <a:xfrm>
              <a:off x="1300693" y="3788696"/>
              <a:ext cx="2221200" cy="5040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de-DE" sz="1000" dirty="0">
                  <a:latin typeface="Arial" pitchFamily="34" charset="0"/>
                  <a:cs typeface="Arial" pitchFamily="34" charset="0"/>
                </a:rPr>
                <a:t>© </a:t>
              </a:r>
              <a:r>
                <a:rPr lang="de-DE" sz="1000" dirty="0">
                  <a:latin typeface="Arial" pitchFamily="34" charset="0"/>
                  <a:cs typeface="Arial" pitchFamily="34" charset="0"/>
                </a:rPr>
                <a:t>Helene </a:t>
              </a:r>
              <a:r>
                <a:rPr lang="de-DE" sz="1000" dirty="0" err="1" smtClean="0">
                  <a:latin typeface="Arial" pitchFamily="34" charset="0"/>
                  <a:cs typeface="Arial" pitchFamily="34" charset="0"/>
                </a:rPr>
                <a:t>Souza</a:t>
              </a:r>
              <a:r>
                <a:rPr lang="de-DE" sz="1000" dirty="0" smtClean="0">
                  <a:latin typeface="Arial" pitchFamily="34" charset="0"/>
                  <a:cs typeface="Arial" pitchFamily="34" charset="0"/>
                </a:rPr>
                <a:t> / </a:t>
              </a:r>
              <a:r>
                <a:rPr lang="de-DE" sz="1000" dirty="0">
                  <a:latin typeface="Arial" pitchFamily="34" charset="0"/>
                  <a:cs typeface="Arial" pitchFamily="34" charset="0"/>
                </a:rPr>
                <a:t>pixelio.de </a:t>
              </a:r>
              <a:r>
                <a:rPr lang="de-DE" sz="1000" u="sng" dirty="0">
                  <a:latin typeface="Arial" pitchFamily="34" charset="0"/>
                  <a:cs typeface="Arial" pitchFamily="34" charset="0"/>
                  <a:hlinkClick r:id="rId3"/>
                </a:rPr>
                <a:t>http://</a:t>
              </a:r>
              <a:r>
                <a:rPr lang="de-DE" sz="1000" u="sng" dirty="0" smtClean="0">
                  <a:latin typeface="Arial" pitchFamily="34" charset="0"/>
                  <a:cs typeface="Arial" pitchFamily="34" charset="0"/>
                  <a:hlinkClick r:id="rId3"/>
                </a:rPr>
                <a:t>www.pixelio.de/media/546356</a:t>
              </a:r>
              <a:r>
                <a:rPr lang="de-DE" sz="1000" dirty="0" smtClean="0">
                  <a:latin typeface="Arial" pitchFamily="34" charset="0"/>
                  <a:cs typeface="Arial" pitchFamily="34" charset="0"/>
                </a:rPr>
                <a:t> (15.03.17</a:t>
              </a:r>
              <a:r>
                <a:rPr lang="de-DE" sz="1000" dirty="0">
                  <a:latin typeface="Arial" pitchFamily="34" charset="0"/>
                  <a:cs typeface="Arial" pitchFamily="34" charset="0"/>
                </a:rPr>
                <a:t>)</a:t>
              </a:r>
            </a:p>
          </p:txBody>
        </p:sp>
        <p:pic>
          <p:nvPicPr>
            <p:cNvPr id="5" name="Grafik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01227" y="908696"/>
              <a:ext cx="2220666" cy="2880000"/>
            </a:xfrm>
            <a:prstGeom prst="rect">
              <a:avLst/>
            </a:prstGeom>
          </p:spPr>
        </p:pic>
      </p:grpSp>
      <p:grpSp>
        <p:nvGrpSpPr>
          <p:cNvPr id="13" name="Gruppieren 12"/>
          <p:cNvGrpSpPr/>
          <p:nvPr/>
        </p:nvGrpSpPr>
        <p:grpSpPr>
          <a:xfrm>
            <a:off x="5580111" y="908720"/>
            <a:ext cx="2221201" cy="3373020"/>
            <a:chOff x="5580111" y="836712"/>
            <a:chExt cx="2221201" cy="3373020"/>
          </a:xfrm>
        </p:grpSpPr>
        <p:sp>
          <p:nvSpPr>
            <p:cNvPr id="22" name="Textfeld 9"/>
            <p:cNvSpPr txBox="1"/>
            <p:nvPr/>
          </p:nvSpPr>
          <p:spPr>
            <a:xfrm>
              <a:off x="5580112" y="3705732"/>
              <a:ext cx="2221200" cy="5040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de-DE" sz="1000" dirty="0">
                  <a:latin typeface="Arial" pitchFamily="34" charset="0"/>
                  <a:cs typeface="Arial" pitchFamily="34" charset="0"/>
                </a:rPr>
                <a:t>© </a:t>
              </a:r>
              <a:r>
                <a:rPr lang="de-DE" sz="1000" dirty="0">
                  <a:latin typeface="Arial" pitchFamily="34" charset="0"/>
                  <a:cs typeface="Arial" pitchFamily="34" charset="0"/>
                </a:rPr>
                <a:t>Siegfried Fries </a:t>
              </a:r>
              <a:r>
                <a:rPr lang="de-DE" sz="1000" dirty="0" smtClean="0">
                  <a:latin typeface="Arial" pitchFamily="34" charset="0"/>
                  <a:cs typeface="Arial" pitchFamily="34" charset="0"/>
                </a:rPr>
                <a:t>/ </a:t>
              </a:r>
              <a:r>
                <a:rPr lang="de-DE" sz="1000" dirty="0">
                  <a:latin typeface="Arial" pitchFamily="34" charset="0"/>
                  <a:cs typeface="Arial" pitchFamily="34" charset="0"/>
                </a:rPr>
                <a:t>pixelio.de </a:t>
              </a:r>
              <a:r>
                <a:rPr lang="de-DE" sz="1000" u="sng" dirty="0">
                  <a:latin typeface="Arial" pitchFamily="34" charset="0"/>
                  <a:cs typeface="Arial" pitchFamily="34" charset="0"/>
                  <a:hlinkClick r:id="rId5"/>
                </a:rPr>
                <a:t>http://</a:t>
              </a:r>
              <a:r>
                <a:rPr lang="de-DE" sz="1000" u="sng" dirty="0" smtClean="0">
                  <a:latin typeface="Arial" pitchFamily="34" charset="0"/>
                  <a:cs typeface="Arial" pitchFamily="34" charset="0"/>
                  <a:hlinkClick r:id="rId5"/>
                </a:rPr>
                <a:t>www.pixelio.de/media/191835</a:t>
              </a:r>
              <a:r>
                <a:rPr lang="de-DE" sz="1000" u="sng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sz="1000" dirty="0" smtClean="0">
                  <a:latin typeface="Arial" pitchFamily="34" charset="0"/>
                  <a:cs typeface="Arial" pitchFamily="34" charset="0"/>
                </a:rPr>
                <a:t>(15.03.17</a:t>
              </a:r>
              <a:r>
                <a:rPr lang="de-DE" sz="1000" dirty="0">
                  <a:latin typeface="Arial" pitchFamily="34" charset="0"/>
                  <a:cs typeface="Arial" pitchFamily="34" charset="0"/>
                </a:rPr>
                <a:t>)</a:t>
              </a:r>
            </a:p>
          </p:txBody>
        </p:sp>
        <p:pic>
          <p:nvPicPr>
            <p:cNvPr id="7" name="Grafik 6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580111" y="836712"/>
              <a:ext cx="2221201" cy="2880000"/>
            </a:xfrm>
            <a:prstGeom prst="rect">
              <a:avLst/>
            </a:prstGeom>
          </p:spPr>
        </p:pic>
      </p:grpSp>
      <p:sp>
        <p:nvSpPr>
          <p:cNvPr id="23" name="Textfeld 22"/>
          <p:cNvSpPr txBox="1"/>
          <p:nvPr/>
        </p:nvSpPr>
        <p:spPr>
          <a:xfrm>
            <a:off x="4890710" y="4509119"/>
            <a:ext cx="400177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Frau Müller hat festgestellt, dass Glühlampen sehr heiß werden, </a:t>
            </a:r>
            <a:br>
              <a:rPr lang="de-DE" dirty="0" smtClean="0">
                <a:latin typeface="Arial" pitchFamily="34" charset="0"/>
                <a:cs typeface="Arial" pitchFamily="34" charset="0"/>
              </a:rPr>
            </a:br>
            <a:r>
              <a:rPr lang="de-DE" dirty="0" smtClean="0">
                <a:latin typeface="Arial" pitchFamily="34" charset="0"/>
                <a:cs typeface="Arial" pitchFamily="34" charset="0"/>
              </a:rPr>
              <a:t>LEDs aber nicht</a:t>
            </a:r>
            <a:br>
              <a:rPr lang="de-DE" dirty="0" smtClean="0">
                <a:latin typeface="Arial" pitchFamily="34" charset="0"/>
                <a:cs typeface="Arial" pitchFamily="34" charset="0"/>
              </a:rPr>
            </a:br>
            <a:r>
              <a:rPr lang="de-DE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dirty="0" smtClean="0">
                <a:latin typeface="Arial" pitchFamily="34" charset="0"/>
                <a:cs typeface="Arial" pitchFamily="34" charset="0"/>
              </a:rPr>
            </a:br>
            <a:r>
              <a:rPr lang="de-DE" dirty="0" smtClean="0">
                <a:latin typeface="Arial" pitchFamily="34" charset="0"/>
                <a:cs typeface="Arial" pitchFamily="34" charset="0"/>
              </a:rPr>
              <a:t>Erkläre anhand eines Energie-flussdiagramms, wie die Energie bei Glühlampen nicht gut genutzt wird.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2400" dirty="0" smtClean="0"/>
              <a:t>Check-In: </a:t>
            </a:r>
            <a:r>
              <a:rPr lang="de-DE" sz="2400" dirty="0"/>
              <a:t>Sorgsamer Umgang mit Energie </a:t>
            </a:r>
            <a:r>
              <a:rPr lang="de-DE" sz="2400" dirty="0" smtClean="0"/>
              <a:t>– Lösung</a:t>
            </a:r>
            <a:endParaRPr lang="de-DE" sz="2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300192" y="6669360"/>
            <a:ext cx="2843808" cy="188640"/>
          </a:xfrm>
        </p:spPr>
        <p:txBody>
          <a:bodyPr/>
          <a:lstStyle/>
          <a:p>
            <a:r>
              <a:rPr lang="de-DE" dirty="0"/>
              <a:t>4633_Check-In_Sorgsamer+Umgang.pptx</a:t>
            </a:r>
            <a:endParaRPr lang="de-DE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4572000" y="692696"/>
            <a:ext cx="0" cy="59766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486815" y="2699705"/>
            <a:ext cx="360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 smtClean="0">
                <a:latin typeface="Arial" pitchFamily="34" charset="0"/>
                <a:cs typeface="Arial" pitchFamily="34" charset="0"/>
              </a:rPr>
              <a:t>Durch das geöffnete Fenster geht die Energie direkt von der Heizung in die Umgebung, ohne dass das Zimmer warm wird.</a:t>
            </a:r>
          </a:p>
          <a:p>
            <a:r>
              <a:rPr lang="de-DE" i="1" dirty="0" smtClean="0">
                <a:latin typeface="Arial" pitchFamily="34" charset="0"/>
                <a:cs typeface="Arial" pitchFamily="34" charset="0"/>
              </a:rPr>
              <a:t>Beim Lüften sollte Herr Müller die Heizung abschalten. Für die gleiche Wärme im Zimmer benötigt er dann weniger Energie</a:t>
            </a:r>
            <a:endParaRPr lang="de-DE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5058000" y="2699705"/>
            <a:ext cx="360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 smtClean="0">
                <a:latin typeface="Arial" pitchFamily="34" charset="0"/>
                <a:cs typeface="Arial" pitchFamily="34" charset="0"/>
              </a:rPr>
              <a:t>Bei Glühlampen geht der größte Teil der Energie durch die Wärme an die Umgebung, ohne dass etwas beleuchtet wird. </a:t>
            </a:r>
          </a:p>
          <a:p>
            <a:r>
              <a:rPr lang="de-DE" i="1" dirty="0" smtClean="0">
                <a:latin typeface="Arial" pitchFamily="34" charset="0"/>
                <a:cs typeface="Arial" pitchFamily="34" charset="0"/>
              </a:rPr>
              <a:t>Wenn Frau Müller statt Glühlampen LEDs benutzt, benötigt sie für die gleiche Beleuchtung weniger Energie.</a:t>
            </a:r>
            <a:endParaRPr lang="de-DE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898505"/>
              </p:ext>
            </p:extLst>
          </p:nvPr>
        </p:nvGraphicFramePr>
        <p:xfrm>
          <a:off x="305592" y="5589240"/>
          <a:ext cx="3960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3186"/>
                <a:gridCol w="919286"/>
                <a:gridCol w="100752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kann ich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kann ich nicht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Sorgsamen Umgang mit Energie erklären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7" name="Tabel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49109"/>
              </p:ext>
            </p:extLst>
          </p:nvPr>
        </p:nvGraphicFramePr>
        <p:xfrm>
          <a:off x="4878000" y="5600854"/>
          <a:ext cx="3960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3186"/>
                <a:gridCol w="919286"/>
                <a:gridCol w="100752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kann ich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kann ich nicht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Sorgsamen Umgang mit Energie erklären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8" name="Textfeld 17"/>
          <p:cNvSpPr txBox="1"/>
          <p:nvPr/>
        </p:nvSpPr>
        <p:spPr>
          <a:xfrm>
            <a:off x="0" y="692696"/>
            <a:ext cx="432000" cy="43200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1">
            <a:sp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endParaRPr lang="de-DE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4572000" y="692696"/>
            <a:ext cx="432000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1">
            <a:sp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endParaRPr lang="de-DE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uppieren 12"/>
          <p:cNvGrpSpPr/>
          <p:nvPr/>
        </p:nvGrpSpPr>
        <p:grpSpPr>
          <a:xfrm>
            <a:off x="810651" y="1628800"/>
            <a:ext cx="2952328" cy="725237"/>
            <a:chOff x="6156196" y="5656011"/>
            <a:chExt cx="2952328" cy="725237"/>
          </a:xfrm>
        </p:grpSpPr>
        <p:sp>
          <p:nvSpPr>
            <p:cNvPr id="14" name="Pfeil nach rechts 13"/>
            <p:cNvSpPr/>
            <p:nvPr/>
          </p:nvSpPr>
          <p:spPr>
            <a:xfrm>
              <a:off x="6696196" y="6165304"/>
              <a:ext cx="1908000" cy="180000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e-DE" sz="1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Energie</a:t>
              </a:r>
              <a:endParaRPr lang="de-DE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5" name="Gruppieren 14"/>
            <p:cNvGrpSpPr/>
            <p:nvPr/>
          </p:nvGrpSpPr>
          <p:grpSpPr>
            <a:xfrm>
              <a:off x="6156196" y="5656011"/>
              <a:ext cx="2952328" cy="725237"/>
              <a:chOff x="107504" y="5656011"/>
              <a:chExt cx="2952328" cy="725237"/>
            </a:xfrm>
          </p:grpSpPr>
          <p:sp>
            <p:nvSpPr>
              <p:cNvPr id="20" name="Rechteck 19"/>
              <p:cNvSpPr/>
              <p:nvPr/>
            </p:nvSpPr>
            <p:spPr>
              <a:xfrm>
                <a:off x="107504" y="5661248"/>
                <a:ext cx="540000" cy="720000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de-DE" sz="1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Hei-</a:t>
                </a:r>
                <a:r>
                  <a:rPr lang="de-DE" sz="14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zung</a:t>
                </a:r>
                <a:endParaRPr lang="de-DE" sz="1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Pfeil nach rechts 20"/>
              <p:cNvSpPr/>
              <p:nvPr/>
            </p:nvSpPr>
            <p:spPr>
              <a:xfrm>
                <a:off x="646174" y="5710011"/>
                <a:ext cx="720000" cy="360000"/>
              </a:xfrm>
              <a:prstGeom prst="rightArrow">
                <a:avLst>
                  <a:gd name="adj1" fmla="val 100000"/>
                  <a:gd name="adj2" fmla="val 50000"/>
                </a:avLst>
              </a:prstGeom>
              <a:solidFill>
                <a:srgbClr val="FFF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Energie</a:t>
                </a:r>
                <a:endParaRPr lang="de-DE" sz="1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Pfeil nach rechts 21"/>
              <p:cNvSpPr/>
              <p:nvPr/>
            </p:nvSpPr>
            <p:spPr>
              <a:xfrm>
                <a:off x="1871756" y="5800011"/>
                <a:ext cx="684000" cy="180000"/>
              </a:xfrm>
              <a:prstGeom prst="rightArrow">
                <a:avLst>
                  <a:gd name="adj1" fmla="val 100000"/>
                  <a:gd name="adj2" fmla="val 50000"/>
                </a:avLst>
              </a:prstGeom>
              <a:solidFill>
                <a:srgbClr val="FFF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Energie</a:t>
                </a:r>
                <a:endParaRPr lang="de-DE" sz="1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Rechteck 22"/>
              <p:cNvSpPr/>
              <p:nvPr/>
            </p:nvSpPr>
            <p:spPr>
              <a:xfrm>
                <a:off x="2519832" y="5661248"/>
                <a:ext cx="540000" cy="720000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de-DE" sz="1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Um-</a:t>
                </a:r>
                <a:r>
                  <a:rPr lang="de-DE" sz="14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ge</a:t>
                </a:r>
                <a:r>
                  <a:rPr lang="de-DE" sz="1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de-DE" sz="14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bung</a:t>
                </a:r>
                <a:endParaRPr lang="de-DE" sz="1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Rechteck 23"/>
              <p:cNvSpPr/>
              <p:nvPr/>
            </p:nvSpPr>
            <p:spPr>
              <a:xfrm>
                <a:off x="1349672" y="5656011"/>
                <a:ext cx="540000" cy="468000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de-DE" sz="14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Zim-mer</a:t>
                </a:r>
                <a:endParaRPr lang="de-DE" sz="1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5" name="Gruppieren 24"/>
          <p:cNvGrpSpPr/>
          <p:nvPr/>
        </p:nvGrpSpPr>
        <p:grpSpPr>
          <a:xfrm>
            <a:off x="5381836" y="1634037"/>
            <a:ext cx="2952328" cy="725237"/>
            <a:chOff x="6156196" y="5656011"/>
            <a:chExt cx="2952328" cy="725237"/>
          </a:xfrm>
        </p:grpSpPr>
        <p:sp>
          <p:nvSpPr>
            <p:cNvPr id="26" name="Pfeil nach rechts 25"/>
            <p:cNvSpPr/>
            <p:nvPr/>
          </p:nvSpPr>
          <p:spPr>
            <a:xfrm>
              <a:off x="6696196" y="6165304"/>
              <a:ext cx="1908000" cy="180000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e-DE" sz="1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Energie</a:t>
              </a:r>
              <a:endParaRPr lang="de-DE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7" name="Gruppieren 26"/>
            <p:cNvGrpSpPr/>
            <p:nvPr/>
          </p:nvGrpSpPr>
          <p:grpSpPr>
            <a:xfrm>
              <a:off x="6156196" y="5656011"/>
              <a:ext cx="2952328" cy="725237"/>
              <a:chOff x="107504" y="5656011"/>
              <a:chExt cx="2952328" cy="725237"/>
            </a:xfrm>
          </p:grpSpPr>
          <p:sp>
            <p:nvSpPr>
              <p:cNvPr id="28" name="Rechteck 27"/>
              <p:cNvSpPr/>
              <p:nvPr/>
            </p:nvSpPr>
            <p:spPr>
              <a:xfrm>
                <a:off x="107504" y="5661248"/>
                <a:ext cx="540000" cy="720000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de-DE" sz="1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Glüh-</a:t>
                </a:r>
                <a:r>
                  <a:rPr lang="de-DE" sz="14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lam</a:t>
                </a:r>
                <a:r>
                  <a:rPr lang="de-DE" sz="1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de-DE" sz="14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pe</a:t>
                </a:r>
                <a:endParaRPr lang="de-DE" sz="1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Pfeil nach rechts 28"/>
              <p:cNvSpPr/>
              <p:nvPr/>
            </p:nvSpPr>
            <p:spPr>
              <a:xfrm>
                <a:off x="646174" y="5710011"/>
                <a:ext cx="720000" cy="360000"/>
              </a:xfrm>
              <a:prstGeom prst="rightArrow">
                <a:avLst>
                  <a:gd name="adj1" fmla="val 100000"/>
                  <a:gd name="adj2" fmla="val 50000"/>
                </a:avLst>
              </a:prstGeom>
              <a:solidFill>
                <a:srgbClr val="FFF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Energie</a:t>
                </a:r>
                <a:endParaRPr lang="de-DE" sz="1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Pfeil nach rechts 29"/>
              <p:cNvSpPr/>
              <p:nvPr/>
            </p:nvSpPr>
            <p:spPr>
              <a:xfrm>
                <a:off x="1871756" y="5800011"/>
                <a:ext cx="684000" cy="180000"/>
              </a:xfrm>
              <a:prstGeom prst="rightArrow">
                <a:avLst>
                  <a:gd name="adj1" fmla="val 100000"/>
                  <a:gd name="adj2" fmla="val 50000"/>
                </a:avLst>
              </a:prstGeom>
              <a:solidFill>
                <a:srgbClr val="FFF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Energie</a:t>
                </a:r>
                <a:endParaRPr lang="de-DE" sz="1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" name="Rechteck 30"/>
              <p:cNvSpPr/>
              <p:nvPr/>
            </p:nvSpPr>
            <p:spPr>
              <a:xfrm>
                <a:off x="2519832" y="5661248"/>
                <a:ext cx="540000" cy="720000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de-DE" sz="1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Um-</a:t>
                </a:r>
                <a:r>
                  <a:rPr lang="de-DE" sz="14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ge</a:t>
                </a:r>
                <a:r>
                  <a:rPr lang="de-DE" sz="1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de-DE" sz="14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bung</a:t>
                </a:r>
                <a:endParaRPr lang="de-DE" sz="1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" name="Rechteck 31"/>
              <p:cNvSpPr/>
              <p:nvPr/>
            </p:nvSpPr>
            <p:spPr>
              <a:xfrm>
                <a:off x="1349672" y="5656011"/>
                <a:ext cx="540000" cy="468000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de-DE" sz="11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Beleuchtung</a:t>
                </a:r>
                <a:endParaRPr lang="de-DE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798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JP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CJP</Template>
  <TotalTime>0</TotalTime>
  <Words>244</Words>
  <Application>Microsoft Office PowerPoint</Application>
  <PresentationFormat>Bildschirmpräsentation (4:3)</PresentationFormat>
  <Paragraphs>46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CJP</vt:lpstr>
      <vt:lpstr>Check-In: Sorgsamer Umgang mit Energie</vt:lpstr>
      <vt:lpstr>Check-In: Sorgsamer Umgang mit Energie – Lösung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Check-In</dc:title>
  <dc:creator>Carl-Julian</dc:creator>
  <cp:lastModifiedBy>Carl-Julian</cp:lastModifiedBy>
  <cp:revision>375</cp:revision>
  <cp:lastPrinted>2016-01-30T18:57:11Z</cp:lastPrinted>
  <dcterms:created xsi:type="dcterms:W3CDTF">2014-11-17T20:26:36Z</dcterms:created>
  <dcterms:modified xsi:type="dcterms:W3CDTF">2017-03-15T22:54:16Z</dcterms:modified>
</cp:coreProperties>
</file>