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15" r:id="rId2"/>
    <p:sldId id="316" r:id="rId3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76335" autoAdjust="0"/>
  </p:normalViewPr>
  <p:slideViewPr>
    <p:cSldViewPr showGuides="1">
      <p:cViewPr varScale="1">
        <p:scale>
          <a:sx n="55" d="100"/>
          <a:sy n="55" d="100"/>
        </p:scale>
        <p:origin x="-17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1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1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1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83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8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483768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240" y="6669360"/>
            <a:ext cx="2411760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4113_Einstieg_Waermeempfinden.pptx</a:t>
            </a:r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0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14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94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04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3.0/at/" TargetMode="Externa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pixelio.de/media/414489" TargetMode="External"/><Relationship Id="rId5" Type="http://schemas.openxmlformats.org/officeDocument/2006/relationships/image" Target="../media/image1.jpeg"/><Relationship Id="rId4" Type="http://schemas.openxmlformats.org/officeDocument/2006/relationships/hyperlink" Target="https://commons.wikimedia.org/w/index.php?curid=35189300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2400" dirty="0" smtClean="0"/>
              <a:t>Check-In: </a:t>
            </a:r>
            <a:r>
              <a:rPr lang="de-DE" sz="2400" dirty="0" smtClean="0"/>
              <a:t>Fenster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300192" y="6669360"/>
            <a:ext cx="2843808" cy="188640"/>
          </a:xfrm>
        </p:spPr>
        <p:txBody>
          <a:bodyPr/>
          <a:lstStyle/>
          <a:p>
            <a:r>
              <a:rPr lang="de-DE" dirty="0" smtClean="0"/>
              <a:t>4613_Check-In_Fenster.pptx</a:t>
            </a:r>
            <a:endParaRPr lang="de-DE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4572000" y="692696"/>
            <a:ext cx="0" cy="5976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474013" y="4222707"/>
            <a:ext cx="360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In denkmalgeschützten Häusern müssen die alten Einfachglas-fenster erhalten bleiben. Man baut dort ein zweites „Kasten-fenster“ dahinter.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Erkläre, warum das gut für die Wärmedämmung ist.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040659" y="4222707"/>
            <a:ext cx="360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Um im Winter Heizkosten zu sparen soll man die Rollläden immer ganz schließen.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>
                <a:latin typeface="Arial" pitchFamily="34" charset="0"/>
                <a:cs typeface="Arial" pitchFamily="34" charset="0"/>
              </a:rPr>
              <a:t/>
            </a:r>
            <a:br>
              <a:rPr lang="de-DE" dirty="0">
                <a:latin typeface="Arial" pitchFamily="34" charset="0"/>
                <a:cs typeface="Arial" pitchFamily="34" charset="0"/>
              </a:rPr>
            </a:br>
            <a:r>
              <a:rPr lang="de-DE" dirty="0">
                <a:latin typeface="Arial" pitchFamily="34" charset="0"/>
                <a:cs typeface="Arial" pitchFamily="34" charset="0"/>
              </a:rPr>
              <a:t>Erkläre, warum das gut für die Wärmedämmung ist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0" y="692696"/>
            <a:ext cx="432000" cy="43200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4572000" y="692696"/>
            <a:ext cx="4320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866484" y="801028"/>
            <a:ext cx="2818800" cy="3358013"/>
            <a:chOff x="866484" y="801028"/>
            <a:chExt cx="2818800" cy="3358013"/>
          </a:xfrm>
        </p:grpSpPr>
        <p:sp>
          <p:nvSpPr>
            <p:cNvPr id="19" name="Textfeld 9"/>
            <p:cNvSpPr txBox="1"/>
            <p:nvPr/>
          </p:nvSpPr>
          <p:spPr>
            <a:xfrm>
              <a:off x="866484" y="3655041"/>
              <a:ext cx="2818800" cy="504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von Friedrich </a:t>
              </a:r>
              <a:r>
                <a:rPr lang="en-US" sz="1000" dirty="0" err="1" smtClean="0">
                  <a:latin typeface="Arial" pitchFamily="34" charset="0"/>
                  <a:cs typeface="Arial" pitchFamily="34" charset="0"/>
                </a:rPr>
                <a:t>Böhringer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- </a:t>
              </a:r>
              <a:r>
                <a:rPr lang="en-US" sz="1000" dirty="0" err="1" smtClean="0">
                  <a:latin typeface="Arial" pitchFamily="34" charset="0"/>
                  <a:cs typeface="Arial" pitchFamily="34" charset="0"/>
                </a:rPr>
                <a:t>eigenes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000" dirty="0" err="1">
                  <a:latin typeface="Arial" pitchFamily="34" charset="0"/>
                  <a:cs typeface="Arial" pitchFamily="34" charset="0"/>
                </a:rPr>
                <a:t>Werk</a:t>
              </a:r>
              <a:r>
                <a:rPr lang="en-US" sz="1000" dirty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  <a:hlinkClick r:id="rId3"/>
                </a:rPr>
                <a:t>CC </a:t>
              </a:r>
              <a:r>
                <a:rPr lang="en-US" sz="1000" dirty="0">
                  <a:latin typeface="Arial" pitchFamily="34" charset="0"/>
                  <a:cs typeface="Arial" pitchFamily="34" charset="0"/>
                  <a:hlinkClick r:id="rId3"/>
                </a:rPr>
                <a:t>BY-SA 3.0 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  <a:hlinkClick r:id="rId3"/>
                </a:rPr>
                <a:t>AT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), </a:t>
              </a:r>
              <a:r>
                <a:rPr lang="en-US" sz="1000" dirty="0">
                  <a:latin typeface="Arial" pitchFamily="34" charset="0"/>
                  <a:cs typeface="Arial" pitchFamily="34" charset="0"/>
                  <a:hlinkClick r:id="rId4"/>
                </a:rPr>
                <a:t>https://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  <a:hlinkClick r:id="rId4"/>
                </a:rPr>
                <a:t>commons.wikimedia.org/w/</a:t>
              </a:r>
              <a:br>
                <a:rPr lang="en-US" sz="1000" dirty="0" smtClean="0">
                  <a:latin typeface="Arial" pitchFamily="34" charset="0"/>
                  <a:cs typeface="Arial" pitchFamily="34" charset="0"/>
                  <a:hlinkClick r:id="rId4"/>
                </a:rPr>
              </a:br>
              <a:r>
                <a:rPr lang="en-US" sz="1000" dirty="0" err="1" smtClean="0">
                  <a:latin typeface="Arial" pitchFamily="34" charset="0"/>
                  <a:cs typeface="Arial" pitchFamily="34" charset="0"/>
                  <a:hlinkClick r:id="rId4"/>
                </a:rPr>
                <a:t>index.php?curid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  <a:hlinkClick r:id="rId4"/>
                </a:rPr>
                <a:t>=35189300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(26.02.17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66484" y="801028"/>
              <a:ext cx="2818415" cy="2880000"/>
            </a:xfrm>
            <a:prstGeom prst="rect">
              <a:avLst/>
            </a:prstGeom>
          </p:spPr>
        </p:pic>
      </p:grpSp>
      <p:grpSp>
        <p:nvGrpSpPr>
          <p:cNvPr id="7" name="Gruppieren 6"/>
          <p:cNvGrpSpPr/>
          <p:nvPr/>
        </p:nvGrpSpPr>
        <p:grpSpPr>
          <a:xfrm>
            <a:off x="5596247" y="801027"/>
            <a:ext cx="2487600" cy="3210923"/>
            <a:chOff x="5596247" y="801027"/>
            <a:chExt cx="2487600" cy="3210923"/>
          </a:xfrm>
        </p:grpSpPr>
        <p:sp>
          <p:nvSpPr>
            <p:cNvPr id="20" name="Textfeld 9"/>
            <p:cNvSpPr txBox="1"/>
            <p:nvPr/>
          </p:nvSpPr>
          <p:spPr>
            <a:xfrm>
              <a:off x="5596247" y="3651950"/>
              <a:ext cx="2487600" cy="360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de-DE" sz="1000" dirty="0">
                  <a:latin typeface="Arial" pitchFamily="34" charset="0"/>
                  <a:cs typeface="Arial" pitchFamily="34" charset="0"/>
                </a:rPr>
                <a:t>© 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Rainer Sturm 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/ pixelio.de </a:t>
              </a:r>
              <a:r>
                <a:rPr lang="de-DE" sz="1000" u="sng" dirty="0" smtClean="0">
                  <a:latin typeface="Arial" pitchFamily="34" charset="0"/>
                  <a:cs typeface="Arial" pitchFamily="34" charset="0"/>
                  <a:hlinkClick r:id="rId6"/>
                </a:rPr>
                <a:t>http://</a:t>
              </a:r>
              <a:br>
                <a:rPr lang="de-DE" sz="1000" u="sng" dirty="0" smtClean="0">
                  <a:latin typeface="Arial" pitchFamily="34" charset="0"/>
                  <a:cs typeface="Arial" pitchFamily="34" charset="0"/>
                  <a:hlinkClick r:id="rId6"/>
                </a:rPr>
              </a:br>
              <a:r>
                <a:rPr lang="de-DE" sz="1000" u="sng" dirty="0" smtClean="0">
                  <a:latin typeface="Arial" pitchFamily="34" charset="0"/>
                  <a:cs typeface="Arial" pitchFamily="34" charset="0"/>
                  <a:hlinkClick r:id="rId6"/>
                </a:rPr>
                <a:t>www.pixelio.de/media/414489</a:t>
              </a:r>
              <a:r>
                <a:rPr lang="de-DE" sz="1000" dirty="0" smtClean="0">
                  <a:latin typeface="Arial" pitchFamily="34" charset="0"/>
                  <a:cs typeface="Arial" pitchFamily="34" charset="0"/>
                </a:rPr>
                <a:t> (27.02.17</a:t>
              </a:r>
              <a:r>
                <a:rPr lang="de-DE" sz="1000" dirty="0"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59" t="8762" r="4715" b="20424"/>
            <a:stretch/>
          </p:blipFill>
          <p:spPr>
            <a:xfrm>
              <a:off x="5597470" y="801027"/>
              <a:ext cx="2486377" cy="288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5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2400" dirty="0" smtClean="0"/>
              <a:t>Check-In: </a:t>
            </a:r>
            <a:r>
              <a:rPr lang="de-DE" sz="2400" dirty="0" smtClean="0"/>
              <a:t>Fenster </a:t>
            </a:r>
            <a:r>
              <a:rPr lang="de-DE" sz="2400" dirty="0" smtClean="0"/>
              <a:t>– Lösung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300192" y="6669360"/>
            <a:ext cx="2843808" cy="188640"/>
          </a:xfrm>
        </p:spPr>
        <p:txBody>
          <a:bodyPr/>
          <a:lstStyle/>
          <a:p>
            <a:r>
              <a:rPr lang="de-DE" dirty="0" smtClean="0"/>
              <a:t>4613_Check-In_Fenster.pptx</a:t>
            </a:r>
            <a:endParaRPr lang="de-DE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4572000" y="692696"/>
            <a:ext cx="0" cy="5976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486815" y="2699705"/>
            <a:ext cx="360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>
                <a:latin typeface="Arial" pitchFamily="34" charset="0"/>
                <a:cs typeface="Arial" pitchFamily="34" charset="0"/>
              </a:rPr>
              <a:t>Die Luft zwischen äußerem und innerem Fenster ist eingeschlossen. </a:t>
            </a:r>
          </a:p>
          <a:p>
            <a:r>
              <a:rPr lang="de-DE" i="1" dirty="0" smtClean="0">
                <a:latin typeface="Arial" pitchFamily="34" charset="0"/>
                <a:cs typeface="Arial" pitchFamily="34" charset="0"/>
              </a:rPr>
              <a:t>So kann man ausnutzen, dass Luft ein schlechter Wärmeleiter ist und verhindert gleichzeitig die Energieübertragung durch Konvektion bei der Luft.</a:t>
            </a:r>
            <a:endParaRPr lang="de-DE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058000" y="2699705"/>
            <a:ext cx="360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>
                <a:latin typeface="Arial" pitchFamily="34" charset="0"/>
                <a:cs typeface="Arial" pitchFamily="34" charset="0"/>
              </a:rPr>
              <a:t>Die Luft zwischen </a:t>
            </a:r>
            <a:r>
              <a:rPr lang="de-DE" i="1" dirty="0" smtClean="0">
                <a:latin typeface="Arial" pitchFamily="34" charset="0"/>
                <a:cs typeface="Arial" pitchFamily="34" charset="0"/>
              </a:rPr>
              <a:t>Rollladen </a:t>
            </a:r>
            <a:r>
              <a:rPr lang="de-DE" i="1" dirty="0">
                <a:latin typeface="Arial" pitchFamily="34" charset="0"/>
                <a:cs typeface="Arial" pitchFamily="34" charset="0"/>
              </a:rPr>
              <a:t>und </a:t>
            </a:r>
            <a:r>
              <a:rPr lang="de-DE" i="1" dirty="0" smtClean="0">
                <a:latin typeface="Arial" pitchFamily="34" charset="0"/>
                <a:cs typeface="Arial" pitchFamily="34" charset="0"/>
              </a:rPr>
              <a:t>Fenster </a:t>
            </a:r>
            <a:r>
              <a:rPr lang="de-DE" i="1" dirty="0">
                <a:latin typeface="Arial" pitchFamily="34" charset="0"/>
                <a:cs typeface="Arial" pitchFamily="34" charset="0"/>
              </a:rPr>
              <a:t>ist eingeschlossen. </a:t>
            </a:r>
          </a:p>
          <a:p>
            <a:r>
              <a:rPr lang="de-DE" i="1" dirty="0">
                <a:latin typeface="Arial" pitchFamily="34" charset="0"/>
                <a:cs typeface="Arial" pitchFamily="34" charset="0"/>
              </a:rPr>
              <a:t>So kann man ausnutzen, dass Luft ein schlechter Wärmeleiter ist und verhindert gleichzeitig die Energieübertragung durch Konvektion bei der Luft.</a:t>
            </a:r>
            <a:endParaRPr lang="de-DE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485032"/>
              </p:ext>
            </p:extLst>
          </p:nvPr>
        </p:nvGraphicFramePr>
        <p:xfrm>
          <a:off x="305592" y="5589240"/>
          <a:ext cx="39600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186"/>
                <a:gridCol w="919286"/>
                <a:gridCol w="100752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 nicht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Erklären,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wie</a:t>
                      </a:r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 Wärme-dämmung funktioniert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7" name="Tabel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708817"/>
              </p:ext>
            </p:extLst>
          </p:nvPr>
        </p:nvGraphicFramePr>
        <p:xfrm>
          <a:off x="4878000" y="5600854"/>
          <a:ext cx="39600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186"/>
                <a:gridCol w="919286"/>
                <a:gridCol w="100752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 nicht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Erklären,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wie</a:t>
                      </a:r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 Wärme-dämmung funktioniert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8" name="Textfeld 17"/>
          <p:cNvSpPr txBox="1"/>
          <p:nvPr/>
        </p:nvSpPr>
        <p:spPr>
          <a:xfrm>
            <a:off x="0" y="692696"/>
            <a:ext cx="432000" cy="43200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4572000" y="692696"/>
            <a:ext cx="4320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8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J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</Template>
  <TotalTime>0</TotalTime>
  <Words>185</Words>
  <Application>Microsoft Office PowerPoint</Application>
  <PresentationFormat>Bildschirmpräsentation (4:3)</PresentationFormat>
  <Paragraphs>32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CJP</vt:lpstr>
      <vt:lpstr>Check-In: Fenster</vt:lpstr>
      <vt:lpstr>Check-In: Fenster – Lösung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Check-In</dc:title>
  <dc:creator>Carl-Julian</dc:creator>
  <cp:lastModifiedBy>Carl-Julian</cp:lastModifiedBy>
  <cp:revision>372</cp:revision>
  <cp:lastPrinted>2016-01-30T18:57:11Z</cp:lastPrinted>
  <dcterms:created xsi:type="dcterms:W3CDTF">2014-11-17T20:26:36Z</dcterms:created>
  <dcterms:modified xsi:type="dcterms:W3CDTF">2017-02-26T23:20:32Z</dcterms:modified>
</cp:coreProperties>
</file>