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89" r:id="rId2"/>
    <p:sldId id="384" r:id="rId3"/>
    <p:sldId id="385" r:id="rId4"/>
    <p:sldId id="358" r:id="rId5"/>
    <p:sldId id="360" r:id="rId6"/>
    <p:sldId id="346" r:id="rId7"/>
    <p:sldId id="369" r:id="rId8"/>
    <p:sldId id="386" r:id="rId9"/>
    <p:sldId id="362" r:id="rId10"/>
    <p:sldId id="361" r:id="rId11"/>
    <p:sldId id="368" r:id="rId12"/>
    <p:sldId id="377" r:id="rId13"/>
    <p:sldId id="364" r:id="rId14"/>
    <p:sldId id="365" r:id="rId15"/>
    <p:sldId id="383" r:id="rId16"/>
    <p:sldId id="370" r:id="rId17"/>
    <p:sldId id="307" r:id="rId18"/>
    <p:sldId id="359" r:id="rId19"/>
    <p:sldId id="312" r:id="rId20"/>
    <p:sldId id="382" r:id="rId21"/>
    <p:sldId id="372" r:id="rId22"/>
    <p:sldId id="378" r:id="rId23"/>
    <p:sldId id="371" r:id="rId24"/>
    <p:sldId id="379" r:id="rId25"/>
    <p:sldId id="380" r:id="rId26"/>
    <p:sldId id="381" r:id="rId27"/>
    <p:sldId id="306" r:id="rId28"/>
  </p:sldIdLst>
  <p:sldSz cx="12192000" cy="6858000"/>
  <p:notesSz cx="6864350" cy="9996488"/>
  <p:defaultTextStyle>
    <a:defPPr>
      <a:defRPr lang="de-DE"/>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0501"/>
    <a:srgbClr val="FF0000"/>
    <a:srgbClr val="4CE465"/>
    <a:srgbClr val="D30BAD"/>
    <a:srgbClr val="B977B0"/>
    <a:srgbClr val="FFC000"/>
    <a:srgbClr val="BFBFB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76" autoAdjust="0"/>
    <p:restoredTop sz="85084" autoAdjust="0"/>
  </p:normalViewPr>
  <p:slideViewPr>
    <p:cSldViewPr snapToGrid="0">
      <p:cViewPr varScale="1">
        <p:scale>
          <a:sx n="70" d="100"/>
          <a:sy n="70" d="100"/>
        </p:scale>
        <p:origin x="1104" y="6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4975" cy="501650"/>
          </a:xfrm>
          <a:prstGeom prst="rect">
            <a:avLst/>
          </a:prstGeom>
        </p:spPr>
        <p:txBody>
          <a:bodyPr vert="horz" lIns="96341" tIns="48171" rIns="96341" bIns="48171" rtlCol="0"/>
          <a:lstStyle>
            <a:lvl1pPr algn="l" eaLnBrk="1" fontAlgn="auto" hangingPunct="1">
              <a:spcBef>
                <a:spcPts val="0"/>
              </a:spcBef>
              <a:spcAft>
                <a:spcPts val="0"/>
              </a:spcAft>
              <a:defRPr sz="1300">
                <a:latin typeface="+mn-lt"/>
              </a:defRPr>
            </a:lvl1pPr>
          </a:lstStyle>
          <a:p>
            <a:pPr>
              <a:defRPr/>
            </a:pPr>
            <a:endParaRPr lang="de-DE"/>
          </a:p>
        </p:txBody>
      </p:sp>
      <p:sp>
        <p:nvSpPr>
          <p:cNvPr id="3" name="Datumsplatzhalter 2"/>
          <p:cNvSpPr>
            <a:spLocks noGrp="1"/>
          </p:cNvSpPr>
          <p:nvPr>
            <p:ph type="dt" sz="quarter" idx="1"/>
          </p:nvPr>
        </p:nvSpPr>
        <p:spPr>
          <a:xfrm>
            <a:off x="3887788" y="0"/>
            <a:ext cx="2974975" cy="501650"/>
          </a:xfrm>
          <a:prstGeom prst="rect">
            <a:avLst/>
          </a:prstGeom>
        </p:spPr>
        <p:txBody>
          <a:bodyPr vert="horz" lIns="96341" tIns="48171" rIns="96341" bIns="48171" rtlCol="0"/>
          <a:lstStyle>
            <a:lvl1pPr algn="r" eaLnBrk="1" fontAlgn="auto" hangingPunct="1">
              <a:spcBef>
                <a:spcPts val="0"/>
              </a:spcBef>
              <a:spcAft>
                <a:spcPts val="0"/>
              </a:spcAft>
              <a:defRPr sz="1300">
                <a:latin typeface="+mn-lt"/>
              </a:defRPr>
            </a:lvl1pPr>
          </a:lstStyle>
          <a:p>
            <a:pPr>
              <a:defRPr/>
            </a:pPr>
            <a:fld id="{2F6281E9-E722-4ED0-9F67-88AC12503BDA}" type="datetimeFigureOut">
              <a:rPr lang="de-DE"/>
              <a:pPr>
                <a:defRPr/>
              </a:pPr>
              <a:t>05.04.2017</a:t>
            </a:fld>
            <a:endParaRPr lang="de-DE"/>
          </a:p>
        </p:txBody>
      </p:sp>
      <p:sp>
        <p:nvSpPr>
          <p:cNvPr id="4" name="Fußzeilenplatzhalter 3"/>
          <p:cNvSpPr>
            <a:spLocks noGrp="1"/>
          </p:cNvSpPr>
          <p:nvPr>
            <p:ph type="ftr" sz="quarter" idx="2"/>
          </p:nvPr>
        </p:nvSpPr>
        <p:spPr>
          <a:xfrm>
            <a:off x="0" y="9494838"/>
            <a:ext cx="2974975" cy="501650"/>
          </a:xfrm>
          <a:prstGeom prst="rect">
            <a:avLst/>
          </a:prstGeom>
        </p:spPr>
        <p:txBody>
          <a:bodyPr vert="horz" lIns="96341" tIns="48171" rIns="96341" bIns="48171" rtlCol="0" anchor="b"/>
          <a:lstStyle>
            <a:lvl1pPr algn="l" eaLnBrk="1" fontAlgn="auto" hangingPunct="1">
              <a:spcBef>
                <a:spcPts val="0"/>
              </a:spcBef>
              <a:spcAft>
                <a:spcPts val="0"/>
              </a:spcAft>
              <a:defRPr sz="1300">
                <a:latin typeface="+mn-lt"/>
              </a:defRPr>
            </a:lvl1pPr>
          </a:lstStyle>
          <a:p>
            <a:pPr>
              <a:defRPr/>
            </a:pPr>
            <a:endParaRPr lang="de-DE"/>
          </a:p>
        </p:txBody>
      </p:sp>
      <p:sp>
        <p:nvSpPr>
          <p:cNvPr id="5" name="Foliennummernplatzhalter 4"/>
          <p:cNvSpPr>
            <a:spLocks noGrp="1"/>
          </p:cNvSpPr>
          <p:nvPr>
            <p:ph type="sldNum" sz="quarter" idx="3"/>
          </p:nvPr>
        </p:nvSpPr>
        <p:spPr>
          <a:xfrm>
            <a:off x="3887788" y="9494838"/>
            <a:ext cx="2974975" cy="501650"/>
          </a:xfrm>
          <a:prstGeom prst="rect">
            <a:avLst/>
          </a:prstGeom>
        </p:spPr>
        <p:txBody>
          <a:bodyPr vert="horz" wrap="square" lIns="96341" tIns="48171" rIns="96341" bIns="48171" numCol="1" anchor="b" anchorCtr="0" compatLnSpc="1">
            <a:prstTxWarp prst="textNoShape">
              <a:avLst/>
            </a:prstTxWarp>
          </a:bodyPr>
          <a:lstStyle>
            <a:lvl1pPr algn="r" eaLnBrk="1" hangingPunct="1">
              <a:defRPr sz="1300"/>
            </a:lvl1pPr>
          </a:lstStyle>
          <a:p>
            <a:pPr>
              <a:defRPr/>
            </a:pPr>
            <a:fld id="{CE2F73F8-D5EF-4A59-84A4-06C7E8FE8DD2}" type="slidenum">
              <a:rPr lang="de-DE" altLang="de-DE"/>
              <a:pPr>
                <a:defRPr/>
              </a:pPr>
              <a:t>‹Nr.›</a:t>
            </a:fld>
            <a:endParaRPr lang="de-DE" altLang="de-DE"/>
          </a:p>
        </p:txBody>
      </p:sp>
    </p:spTree>
    <p:extLst>
      <p:ext uri="{BB962C8B-B14F-4D97-AF65-F5344CB8AC3E}">
        <p14:creationId xmlns:p14="http://schemas.microsoft.com/office/powerpoint/2010/main" val="17328987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4975" cy="500063"/>
          </a:xfrm>
          <a:prstGeom prst="rect">
            <a:avLst/>
          </a:prstGeom>
        </p:spPr>
        <p:txBody>
          <a:bodyPr vert="horz" lIns="96341" tIns="48171" rIns="96341" bIns="48171" rtlCol="0"/>
          <a:lstStyle>
            <a:lvl1pPr algn="l" eaLnBrk="1" fontAlgn="auto" hangingPunct="1">
              <a:spcBef>
                <a:spcPts val="0"/>
              </a:spcBef>
              <a:spcAft>
                <a:spcPts val="0"/>
              </a:spcAft>
              <a:defRPr sz="1300">
                <a:latin typeface="+mn-lt"/>
              </a:defRPr>
            </a:lvl1pPr>
          </a:lstStyle>
          <a:p>
            <a:pPr>
              <a:defRPr/>
            </a:pPr>
            <a:endParaRPr lang="de-CH"/>
          </a:p>
        </p:txBody>
      </p:sp>
      <p:sp>
        <p:nvSpPr>
          <p:cNvPr id="3" name="Datumsplatzhalter 2"/>
          <p:cNvSpPr>
            <a:spLocks noGrp="1"/>
          </p:cNvSpPr>
          <p:nvPr>
            <p:ph type="dt" idx="1"/>
          </p:nvPr>
        </p:nvSpPr>
        <p:spPr>
          <a:xfrm>
            <a:off x="3887788" y="0"/>
            <a:ext cx="2974975" cy="500063"/>
          </a:xfrm>
          <a:prstGeom prst="rect">
            <a:avLst/>
          </a:prstGeom>
        </p:spPr>
        <p:txBody>
          <a:bodyPr vert="horz" lIns="96341" tIns="48171" rIns="96341" bIns="48171" rtlCol="0"/>
          <a:lstStyle>
            <a:lvl1pPr algn="r" eaLnBrk="1" fontAlgn="auto" hangingPunct="1">
              <a:spcBef>
                <a:spcPts val="0"/>
              </a:spcBef>
              <a:spcAft>
                <a:spcPts val="0"/>
              </a:spcAft>
              <a:defRPr sz="1300">
                <a:latin typeface="+mn-lt"/>
              </a:defRPr>
            </a:lvl1pPr>
          </a:lstStyle>
          <a:p>
            <a:pPr>
              <a:defRPr/>
            </a:pPr>
            <a:fld id="{DDE969CA-DE34-480B-9958-E7D03085FB30}" type="datetimeFigureOut">
              <a:rPr lang="de-CH"/>
              <a:pPr>
                <a:defRPr/>
              </a:pPr>
              <a:t>05.04.2017</a:t>
            </a:fld>
            <a:endParaRPr lang="de-CH"/>
          </a:p>
        </p:txBody>
      </p:sp>
      <p:sp>
        <p:nvSpPr>
          <p:cNvPr id="4" name="Folienbildplatzhalter 3"/>
          <p:cNvSpPr>
            <a:spLocks noGrp="1" noRot="1" noChangeAspect="1"/>
          </p:cNvSpPr>
          <p:nvPr>
            <p:ph type="sldImg" idx="2"/>
          </p:nvPr>
        </p:nvSpPr>
        <p:spPr>
          <a:xfrm>
            <a:off x="100013" y="749300"/>
            <a:ext cx="6664325" cy="3749675"/>
          </a:xfrm>
          <a:prstGeom prst="rect">
            <a:avLst/>
          </a:prstGeom>
          <a:noFill/>
          <a:ln w="12700">
            <a:solidFill>
              <a:prstClr val="black"/>
            </a:solidFill>
          </a:ln>
        </p:spPr>
        <p:txBody>
          <a:bodyPr vert="horz" lIns="96341" tIns="48171" rIns="96341" bIns="48171" rtlCol="0" anchor="ctr"/>
          <a:lstStyle/>
          <a:p>
            <a:pPr lvl="0"/>
            <a:endParaRPr lang="de-CH" noProof="0"/>
          </a:p>
        </p:txBody>
      </p:sp>
      <p:sp>
        <p:nvSpPr>
          <p:cNvPr id="5" name="Notizenplatzhalter 4"/>
          <p:cNvSpPr>
            <a:spLocks noGrp="1"/>
          </p:cNvSpPr>
          <p:nvPr>
            <p:ph type="body" sz="quarter" idx="3"/>
          </p:nvPr>
        </p:nvSpPr>
        <p:spPr>
          <a:xfrm>
            <a:off x="685800" y="4748213"/>
            <a:ext cx="5492750" cy="4498975"/>
          </a:xfrm>
          <a:prstGeom prst="rect">
            <a:avLst/>
          </a:prstGeom>
        </p:spPr>
        <p:txBody>
          <a:bodyPr vert="horz" lIns="96341" tIns="48171" rIns="96341" bIns="48171" rtlCol="0"/>
          <a:lstStyle/>
          <a:p>
            <a:pPr lvl="0"/>
            <a:r>
              <a:rPr lang="de-DE" noProof="0" smtClean="0"/>
              <a:t>Textmasterformat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CH" noProof="0"/>
          </a:p>
        </p:txBody>
      </p:sp>
      <p:sp>
        <p:nvSpPr>
          <p:cNvPr id="6" name="Fußzeilenplatzhalter 5"/>
          <p:cNvSpPr>
            <a:spLocks noGrp="1"/>
          </p:cNvSpPr>
          <p:nvPr>
            <p:ph type="ftr" sz="quarter" idx="4"/>
          </p:nvPr>
        </p:nvSpPr>
        <p:spPr>
          <a:xfrm>
            <a:off x="0" y="9494838"/>
            <a:ext cx="2974975" cy="500062"/>
          </a:xfrm>
          <a:prstGeom prst="rect">
            <a:avLst/>
          </a:prstGeom>
        </p:spPr>
        <p:txBody>
          <a:bodyPr vert="horz" lIns="96341" tIns="48171" rIns="96341" bIns="48171" rtlCol="0" anchor="b"/>
          <a:lstStyle>
            <a:lvl1pPr algn="l" eaLnBrk="1" fontAlgn="auto" hangingPunct="1">
              <a:spcBef>
                <a:spcPts val="0"/>
              </a:spcBef>
              <a:spcAft>
                <a:spcPts val="0"/>
              </a:spcAft>
              <a:defRPr sz="1300">
                <a:latin typeface="+mn-lt"/>
              </a:defRPr>
            </a:lvl1pPr>
          </a:lstStyle>
          <a:p>
            <a:pPr>
              <a:defRPr/>
            </a:pPr>
            <a:endParaRPr lang="de-CH"/>
          </a:p>
        </p:txBody>
      </p:sp>
      <p:sp>
        <p:nvSpPr>
          <p:cNvPr id="7" name="Foliennummernplatzhalter 6"/>
          <p:cNvSpPr>
            <a:spLocks noGrp="1"/>
          </p:cNvSpPr>
          <p:nvPr>
            <p:ph type="sldNum" sz="quarter" idx="5"/>
          </p:nvPr>
        </p:nvSpPr>
        <p:spPr>
          <a:xfrm>
            <a:off x="3887788" y="9494838"/>
            <a:ext cx="2974975" cy="500062"/>
          </a:xfrm>
          <a:prstGeom prst="rect">
            <a:avLst/>
          </a:prstGeom>
        </p:spPr>
        <p:txBody>
          <a:bodyPr vert="horz" wrap="square" lIns="96341" tIns="48171" rIns="96341" bIns="48171" numCol="1" anchor="b" anchorCtr="0" compatLnSpc="1">
            <a:prstTxWarp prst="textNoShape">
              <a:avLst/>
            </a:prstTxWarp>
          </a:bodyPr>
          <a:lstStyle>
            <a:lvl1pPr algn="r" eaLnBrk="1" hangingPunct="1">
              <a:defRPr sz="1300"/>
            </a:lvl1pPr>
          </a:lstStyle>
          <a:p>
            <a:pPr>
              <a:defRPr/>
            </a:pPr>
            <a:fld id="{4840AEBB-0A9D-463E-AEE6-5C0B6DCA19CE}" type="slidenum">
              <a:rPr lang="de-CH" altLang="de-DE"/>
              <a:pPr>
                <a:defRPr/>
              </a:pPr>
              <a:t>‹Nr.›</a:t>
            </a:fld>
            <a:endParaRPr lang="de-CH" altLang="de-DE"/>
          </a:p>
        </p:txBody>
      </p:sp>
    </p:spTree>
    <p:extLst>
      <p:ext uri="{BB962C8B-B14F-4D97-AF65-F5344CB8AC3E}">
        <p14:creationId xmlns:p14="http://schemas.microsoft.com/office/powerpoint/2010/main" val="8443039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p:txBody>
      </p:sp>
      <p:sp>
        <p:nvSpPr>
          <p:cNvPr id="5124"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789C214D-42F2-409C-8167-6E3B12EB6C0F}" type="slidenum">
              <a:rPr lang="de-CH" altLang="de-DE" smtClean="0"/>
              <a:pPr/>
              <a:t>1</a:t>
            </a:fld>
            <a:endParaRPr lang="de-CH" altLang="de-DE" smtClean="0"/>
          </a:p>
        </p:txBody>
      </p:sp>
    </p:spTree>
    <p:extLst>
      <p:ext uri="{BB962C8B-B14F-4D97-AF65-F5344CB8AC3E}">
        <p14:creationId xmlns:p14="http://schemas.microsoft.com/office/powerpoint/2010/main" val="111311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115000"/>
              </a:lnSpc>
              <a:spcBef>
                <a:spcPct val="0"/>
              </a:spcBef>
              <a:spcAft>
                <a:spcPts val="1000"/>
              </a:spcAft>
            </a:pPr>
            <a:endParaRPr lang="de-DE" altLang="de-DE" smtClean="0">
              <a:latin typeface="Century Gothic" panose="020B0502020202020204" pitchFamily="34" charset="0"/>
              <a:ea typeface="Calibri" panose="020F0502020204030204" pitchFamily="34" charset="0"/>
              <a:cs typeface="Times New Roman" panose="02020603050405020304" pitchFamily="18" charset="0"/>
            </a:endParaRPr>
          </a:p>
        </p:txBody>
      </p:sp>
      <p:sp>
        <p:nvSpPr>
          <p:cNvPr id="24580"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FBE545B1-3CB7-4A0B-8292-1FC8FC1AA73F}" type="slidenum">
              <a:rPr lang="de-CH" altLang="de-DE" smtClean="0"/>
              <a:pPr/>
              <a:t>11</a:t>
            </a:fld>
            <a:endParaRPr lang="de-CH" altLang="de-DE" smtClean="0"/>
          </a:p>
        </p:txBody>
      </p:sp>
    </p:spTree>
    <p:extLst>
      <p:ext uri="{BB962C8B-B14F-4D97-AF65-F5344CB8AC3E}">
        <p14:creationId xmlns:p14="http://schemas.microsoft.com/office/powerpoint/2010/main" val="157312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115000"/>
              </a:lnSpc>
              <a:spcBef>
                <a:spcPct val="0"/>
              </a:spcBef>
              <a:spcAft>
                <a:spcPts val="1000"/>
              </a:spcAft>
            </a:pPr>
            <a:endParaRPr lang="de-DE" altLang="de-DE" smtClean="0">
              <a:latin typeface="Century Gothic" panose="020B0502020202020204" pitchFamily="34" charset="0"/>
              <a:ea typeface="Calibri" panose="020F0502020204030204" pitchFamily="34" charset="0"/>
              <a:cs typeface="Times New Roman" panose="02020603050405020304" pitchFamily="18" charset="0"/>
            </a:endParaRPr>
          </a:p>
        </p:txBody>
      </p:sp>
      <p:sp>
        <p:nvSpPr>
          <p:cNvPr id="2662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1AF3C5BE-C120-4DDB-BAEF-7005575434D6}" type="slidenum">
              <a:rPr lang="de-CH" altLang="de-DE" smtClean="0"/>
              <a:pPr/>
              <a:t>12</a:t>
            </a:fld>
            <a:endParaRPr lang="de-CH" altLang="de-DE" smtClean="0"/>
          </a:p>
        </p:txBody>
      </p:sp>
    </p:spTree>
    <p:extLst>
      <p:ext uri="{BB962C8B-B14F-4D97-AF65-F5344CB8AC3E}">
        <p14:creationId xmlns:p14="http://schemas.microsoft.com/office/powerpoint/2010/main" val="320242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CH" altLang="de-DE" smtClean="0"/>
              <a:t>Vernetzung mit zahlreichen biologischen Teilthemen</a:t>
            </a:r>
          </a:p>
        </p:txBody>
      </p:sp>
      <p:sp>
        <p:nvSpPr>
          <p:cNvPr id="3174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2493F2F-0511-4A13-BA66-21B4F55DF8F0}" type="slidenum">
              <a:rPr lang="de-CH" altLang="de-DE" smtClean="0"/>
              <a:pPr/>
              <a:t>16</a:t>
            </a:fld>
            <a:endParaRPr lang="de-CH" altLang="de-DE" smtClean="0"/>
          </a:p>
        </p:txBody>
      </p:sp>
    </p:spTree>
    <p:extLst>
      <p:ext uri="{BB962C8B-B14F-4D97-AF65-F5344CB8AC3E}">
        <p14:creationId xmlns:p14="http://schemas.microsoft.com/office/powerpoint/2010/main" val="14179098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e-DE" altLang="de-DE" smtClean="0"/>
          </a:p>
        </p:txBody>
      </p:sp>
      <p:sp>
        <p:nvSpPr>
          <p:cNvPr id="3686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FAFF4B3-AC60-4296-A38A-5127FF39D310}" type="slidenum">
              <a:rPr lang="de-CH" altLang="de-DE" smtClean="0"/>
              <a:pPr/>
              <a:t>20</a:t>
            </a:fld>
            <a:endParaRPr lang="de-CH" altLang="de-DE" smtClean="0"/>
          </a:p>
        </p:txBody>
      </p:sp>
    </p:spTree>
    <p:extLst>
      <p:ext uri="{BB962C8B-B14F-4D97-AF65-F5344CB8AC3E}">
        <p14:creationId xmlns:p14="http://schemas.microsoft.com/office/powerpoint/2010/main" val="1500874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CH" altLang="de-DE" smtClean="0"/>
              <a:t>Vernetzung mit zahlreichen biologischen Teilthemen</a:t>
            </a:r>
          </a:p>
        </p:txBody>
      </p:sp>
      <p:sp>
        <p:nvSpPr>
          <p:cNvPr id="3891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2A1117C-383C-4F90-B9E8-5E8E212A3DA0}" type="slidenum">
              <a:rPr lang="de-CH" altLang="de-DE" smtClean="0"/>
              <a:pPr/>
              <a:t>21</a:t>
            </a:fld>
            <a:endParaRPr lang="de-CH" altLang="de-DE" smtClean="0"/>
          </a:p>
        </p:txBody>
      </p:sp>
    </p:spTree>
    <p:extLst>
      <p:ext uri="{BB962C8B-B14F-4D97-AF65-F5344CB8AC3E}">
        <p14:creationId xmlns:p14="http://schemas.microsoft.com/office/powerpoint/2010/main" val="2836540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smtClean="0"/>
          </a:p>
        </p:txBody>
      </p:sp>
      <p:sp>
        <p:nvSpPr>
          <p:cNvPr id="45060"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F7F0E2B-BF45-4170-B244-93F94CD9118A}" type="slidenum">
              <a:rPr lang="de-CH" altLang="de-DE" smtClean="0"/>
              <a:pPr/>
              <a:t>26</a:t>
            </a:fld>
            <a:endParaRPr lang="de-CH" altLang="de-DE" smtClean="0"/>
          </a:p>
        </p:txBody>
      </p:sp>
    </p:spTree>
    <p:extLst>
      <p:ext uri="{BB962C8B-B14F-4D97-AF65-F5344CB8AC3E}">
        <p14:creationId xmlns:p14="http://schemas.microsoft.com/office/powerpoint/2010/main" val="1435364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defRPr/>
            </a:pPr>
            <a:r>
              <a:rPr lang="de-CH" dirty="0" smtClean="0"/>
              <a:t>Reihenfolge und Stundenumfänge entsprechen dem Modulplan (Datei 1205)</a:t>
            </a:r>
          </a:p>
          <a:p>
            <a:pPr marL="171450" indent="-171450">
              <a:buFont typeface="Arial" panose="020B0604020202020204" pitchFamily="34" charset="0"/>
              <a:buChar char="•"/>
              <a:defRPr/>
            </a:pPr>
            <a:endParaRPr lang="de-CH" dirty="0" smtClean="0"/>
          </a:p>
          <a:p>
            <a:pPr marL="171450" indent="-171450">
              <a:buFont typeface="Arial" panose="020B0604020202020204" pitchFamily="34" charset="0"/>
              <a:buChar char="•"/>
              <a:defRPr/>
            </a:pPr>
            <a:r>
              <a:rPr lang="de-CH" dirty="0" smtClean="0"/>
              <a:t>Abb. entspricht Variante 1 von mehreren möglichen</a:t>
            </a:r>
          </a:p>
          <a:p>
            <a:pPr marL="171450" indent="-171450">
              <a:buFont typeface="Arial" panose="020B0604020202020204" pitchFamily="34" charset="0"/>
              <a:buChar char="•"/>
              <a:defRPr/>
            </a:pPr>
            <a:endParaRPr lang="de-CH" dirty="0" smtClean="0"/>
          </a:p>
          <a:p>
            <a:pPr marL="171450" indent="-171450">
              <a:buFont typeface="Arial" panose="020B0604020202020204" pitchFamily="34" charset="0"/>
              <a:buChar char="•"/>
              <a:defRPr/>
            </a:pPr>
            <a:r>
              <a:rPr lang="de-CH" dirty="0" smtClean="0"/>
              <a:t>Bei allen Varianten sollten die Themenblöcke 41xx, 42xx und 43xx am Anfang des Moduls und dieser Abfolge gesetzt werden. Sie stehen in logischem Zusammenhang. Sie legen notwendige Grundkenntnisse für die nachfolgenden Themenblöcke.</a:t>
            </a:r>
          </a:p>
          <a:p>
            <a:pPr>
              <a:defRPr/>
            </a:pPr>
            <a:endParaRPr lang="de-CH" dirty="0"/>
          </a:p>
        </p:txBody>
      </p:sp>
      <p:sp>
        <p:nvSpPr>
          <p:cNvPr id="7172"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6D38BDCC-47EE-4A45-9F68-C3282124F47B}" type="slidenum">
              <a:rPr lang="de-CH" altLang="de-DE" smtClean="0"/>
              <a:pPr/>
              <a:t>2</a:t>
            </a:fld>
            <a:endParaRPr lang="de-CH" altLang="de-DE" smtClean="0"/>
          </a:p>
        </p:txBody>
      </p:sp>
    </p:spTree>
    <p:extLst>
      <p:ext uri="{BB962C8B-B14F-4D97-AF65-F5344CB8AC3E}">
        <p14:creationId xmlns:p14="http://schemas.microsoft.com/office/powerpoint/2010/main" val="25761625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de-CH" altLang="de-DE" smtClean="0"/>
              <a:t>Abb. zeigt eine zweite mögliche Variante der Modulgliederung.</a:t>
            </a:r>
          </a:p>
          <a:p>
            <a:pPr marL="171450" indent="-171450">
              <a:buFontTx/>
              <a:buChar char="•"/>
            </a:pPr>
            <a:endParaRPr lang="de-CH" altLang="de-DE" smtClean="0"/>
          </a:p>
          <a:p>
            <a:pPr marL="171450" indent="-171450">
              <a:buFontTx/>
              <a:buChar char="•"/>
            </a:pPr>
            <a:r>
              <a:rPr lang="de-CH" altLang="de-DE" smtClean="0"/>
              <a:t>Themenblöcke 47xx und 48xx können z. B. direkt nach Themenblock 44xx angeschlossen werden. Die notwendigen Grundkenntnisse werden in 41xx bis 44xx gelegt.</a:t>
            </a:r>
          </a:p>
          <a:p>
            <a:pPr marL="171450" indent="-171450">
              <a:buFontTx/>
              <a:buChar char="•"/>
            </a:pPr>
            <a:endParaRPr lang="de-CH" altLang="de-DE" smtClean="0"/>
          </a:p>
          <a:p>
            <a:pPr marL="171450" indent="-171450">
              <a:buFontTx/>
              <a:buChar char="•"/>
            </a:pPr>
            <a:r>
              <a:rPr lang="de-CH" altLang="de-DE" smtClean="0"/>
              <a:t>Weitere Varianten sind denkbar.</a:t>
            </a:r>
          </a:p>
        </p:txBody>
      </p:sp>
      <p:sp>
        <p:nvSpPr>
          <p:cNvPr id="9220"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0BCAAFF-1151-4D7C-9651-7D0B1D60E31C}" type="slidenum">
              <a:rPr lang="de-CH" altLang="de-DE" smtClean="0"/>
              <a:pPr/>
              <a:t>3</a:t>
            </a:fld>
            <a:endParaRPr lang="de-CH" altLang="de-DE" smtClean="0"/>
          </a:p>
        </p:txBody>
      </p:sp>
    </p:spTree>
    <p:extLst>
      <p:ext uri="{BB962C8B-B14F-4D97-AF65-F5344CB8AC3E}">
        <p14:creationId xmlns:p14="http://schemas.microsoft.com/office/powerpoint/2010/main" val="1085969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CH" altLang="de-DE" smtClean="0"/>
              <a:t>Vernetzung mit zahlreichen biologischen Teilthemen</a:t>
            </a:r>
          </a:p>
        </p:txBody>
      </p:sp>
      <p:sp>
        <p:nvSpPr>
          <p:cNvPr id="1126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13F0AB7-E49E-4CEE-8E04-979DDD330661}" type="slidenum">
              <a:rPr lang="de-CH" altLang="de-DE" smtClean="0"/>
              <a:pPr/>
              <a:t>4</a:t>
            </a:fld>
            <a:endParaRPr lang="de-CH" altLang="de-DE" smtClean="0"/>
          </a:p>
        </p:txBody>
      </p:sp>
    </p:spTree>
    <p:extLst>
      <p:ext uri="{BB962C8B-B14F-4D97-AF65-F5344CB8AC3E}">
        <p14:creationId xmlns:p14="http://schemas.microsoft.com/office/powerpoint/2010/main" val="1919053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altLang="de-DE" smtClean="0"/>
              <a:t>Energie der Sonne wird auf Pflanzen übertragen. Das Blatt stellt daraus energiereiche Stoffe her, verbraucht diese selbst (für Stoffwechselprozess, Wachstum u.a.) und speichert die nichtverbrauchten energiereichen Stoffe; Mensch / Tier nutzt diese, um Energie für eigene Lebensprozesse (Bewegung, Wachstum...) aufrechtzuerhalten; </a:t>
            </a:r>
            <a:r>
              <a:rPr lang="de-DE" altLang="de-DE" b="1" smtClean="0"/>
              <a:t>hier wird  also die Energieübertragungskette (EÜK) </a:t>
            </a:r>
            <a:r>
              <a:rPr lang="de-DE" altLang="de-DE" smtClean="0"/>
              <a:t>deutlich</a:t>
            </a:r>
            <a:endParaRPr lang="de-CH" altLang="de-DE" smtClean="0"/>
          </a:p>
        </p:txBody>
      </p:sp>
      <p:sp>
        <p:nvSpPr>
          <p:cNvPr id="14340"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5A03166-7CB7-4FB7-BF6B-988DAC86F009}" type="slidenum">
              <a:rPr lang="de-CH" altLang="de-DE" smtClean="0"/>
              <a:pPr/>
              <a:t>6</a:t>
            </a:fld>
            <a:endParaRPr lang="de-CH" altLang="de-DE" smtClean="0"/>
          </a:p>
        </p:txBody>
      </p:sp>
    </p:spTree>
    <p:extLst>
      <p:ext uri="{BB962C8B-B14F-4D97-AF65-F5344CB8AC3E}">
        <p14:creationId xmlns:p14="http://schemas.microsoft.com/office/powerpoint/2010/main" val="1875605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CH" altLang="de-DE" smtClean="0"/>
              <a:t>Vernetzung mit zahlreichen biologischen Teilthemen</a:t>
            </a:r>
          </a:p>
        </p:txBody>
      </p:sp>
      <p:sp>
        <p:nvSpPr>
          <p:cNvPr id="16388"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20DB9594-6BEE-4370-9E6D-34F7A598EECB}" type="slidenum">
              <a:rPr lang="de-CH" altLang="de-DE" smtClean="0"/>
              <a:pPr/>
              <a:t>7</a:t>
            </a:fld>
            <a:endParaRPr lang="de-CH" altLang="de-DE" smtClean="0"/>
          </a:p>
        </p:txBody>
      </p:sp>
    </p:spTree>
    <p:extLst>
      <p:ext uri="{BB962C8B-B14F-4D97-AF65-F5344CB8AC3E}">
        <p14:creationId xmlns:p14="http://schemas.microsoft.com/office/powerpoint/2010/main" val="1368644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izenplatzhalt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buFontTx/>
              <a:buAutoNum type="arabicPeriod"/>
              <a:defRPr/>
            </a:pPr>
            <a:r>
              <a:rPr lang="de-DE" dirty="0" smtClean="0"/>
              <a:t>fast alle Wärmedämm-Maßnahmen zielen darauf ab, die Konvektion der Luft </a:t>
            </a:r>
            <a:r>
              <a:rPr lang="de-DE" dirty="0" smtClean="0"/>
              <a:t> im Material zu </a:t>
            </a:r>
            <a:r>
              <a:rPr lang="de-DE" dirty="0" smtClean="0"/>
              <a:t>verhindern, </a:t>
            </a:r>
          </a:p>
          <a:p>
            <a:pPr>
              <a:defRPr/>
            </a:pPr>
            <a:r>
              <a:rPr lang="de-DE" dirty="0" smtClean="0"/>
              <a:t>      sowohl bei der Kleidung des Menschen als auch bei Fell und Federn der Tiere </a:t>
            </a:r>
          </a:p>
          <a:p>
            <a:pPr marL="228600" indent="-228600">
              <a:buFontTx/>
              <a:buAutoNum type="arabicPeriod" startAt="2"/>
              <a:defRPr/>
            </a:pPr>
            <a:r>
              <a:rPr lang="de-DE" dirty="0" smtClean="0"/>
              <a:t>Bei Strahlung: etwas untergeordneter bzw. in geringerem Umfang E-Aufnahme durch </a:t>
            </a:r>
          </a:p>
          <a:p>
            <a:pPr>
              <a:defRPr/>
            </a:pPr>
            <a:r>
              <a:rPr lang="de-DE" dirty="0" smtClean="0"/>
              <a:t>      Absorption elektromagnetischer Wellen z.B. beim durchsichtigen Eisbärenfell und dessen </a:t>
            </a:r>
          </a:p>
          <a:p>
            <a:pPr>
              <a:defRPr/>
            </a:pPr>
            <a:r>
              <a:rPr lang="de-DE" dirty="0" smtClean="0"/>
              <a:t>      schwarzer Haut</a:t>
            </a:r>
          </a:p>
          <a:p>
            <a:pPr>
              <a:defRPr/>
            </a:pPr>
            <a:endParaRPr lang="de-DE" dirty="0" smtClean="0"/>
          </a:p>
          <a:p>
            <a:pPr>
              <a:defRPr/>
            </a:pPr>
            <a:endParaRPr lang="de-DE" dirty="0" smtClean="0"/>
          </a:p>
          <a:p>
            <a:pPr>
              <a:defRPr/>
            </a:pPr>
            <a:endParaRPr lang="de-CH" altLang="de-DE" dirty="0" smtClean="0"/>
          </a:p>
        </p:txBody>
      </p:sp>
      <p:sp>
        <p:nvSpPr>
          <p:cNvPr id="18436"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B8BD71B-0DED-4A84-9729-994D700450F3}" type="slidenum">
              <a:rPr lang="de-CH" altLang="de-DE" smtClean="0"/>
              <a:pPr/>
              <a:t>8</a:t>
            </a:fld>
            <a:endParaRPr lang="de-CH" altLang="de-DE" smtClean="0"/>
          </a:p>
        </p:txBody>
      </p:sp>
    </p:spTree>
    <p:extLst>
      <p:ext uri="{BB962C8B-B14F-4D97-AF65-F5344CB8AC3E}">
        <p14:creationId xmlns:p14="http://schemas.microsoft.com/office/powerpoint/2010/main" val="3800368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altLang="de-DE" smtClean="0"/>
              <a:t>Über Nahrungsangebot muss genauso viel Energie aufgenommen werden, wie Energie an die Umgebung abgegeben wird.</a:t>
            </a:r>
          </a:p>
        </p:txBody>
      </p:sp>
      <p:sp>
        <p:nvSpPr>
          <p:cNvPr id="20484"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D2E68084-4DAA-4320-9CE6-4347AA49574F}" type="slidenum">
              <a:rPr lang="de-CH" altLang="de-DE" smtClean="0"/>
              <a:pPr/>
              <a:t>9</a:t>
            </a:fld>
            <a:endParaRPr lang="de-CH" altLang="de-DE" smtClean="0"/>
          </a:p>
        </p:txBody>
      </p:sp>
    </p:spTree>
    <p:extLst>
      <p:ext uri="{BB962C8B-B14F-4D97-AF65-F5344CB8AC3E}">
        <p14:creationId xmlns:p14="http://schemas.microsoft.com/office/powerpoint/2010/main" val="115731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de-DE" altLang="de-DE" smtClean="0">
                <a:latin typeface="Century Gothic" panose="020B0502020202020204" pitchFamily="34" charset="0"/>
                <a:ea typeface="Calibri" panose="020F0502020204030204" pitchFamily="34" charset="0"/>
                <a:cs typeface="Times New Roman" panose="02020603050405020304" pitchFamily="18" charset="0"/>
              </a:rPr>
              <a:t>Kleine Säugetiere haben im Gegensatz zu ihrem Körpervolumen eine große Oberfläche, über die viel Wärme an die Umgebung abgegeben wird (Konvektion). Im Winter benötigen sie demzufolge mehr Energie um ihre Körpertemperatur aufrecht zu erhalten, obwohl das Nahrungsangebot knapper wird</a:t>
            </a:r>
            <a:endParaRPr lang="de-DE" altLang="de-DE" smtClean="0">
              <a:ea typeface="Calibri" panose="020F0502020204030204" pitchFamily="34" charset="0"/>
              <a:cs typeface="Times New Roman" panose="02020603050405020304" pitchFamily="18" charset="0"/>
            </a:endParaRPr>
          </a:p>
          <a:p>
            <a:endParaRPr lang="de-DE" altLang="de-DE" smtClean="0">
              <a:ea typeface="Calibri" panose="020F0502020204030204" pitchFamily="34" charset="0"/>
              <a:cs typeface="Times New Roman" panose="02020603050405020304" pitchFamily="18" charset="0"/>
            </a:endParaRPr>
          </a:p>
        </p:txBody>
      </p:sp>
      <p:sp>
        <p:nvSpPr>
          <p:cNvPr id="22532" name="Foliennummernplatzhalt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02D714C5-D7C3-48F9-B718-DD0AC57B5669}" type="slidenum">
              <a:rPr lang="de-CH" altLang="de-DE" smtClean="0"/>
              <a:pPr/>
              <a:t>10</a:t>
            </a:fld>
            <a:endParaRPr lang="de-CH" altLang="de-DE" smtClean="0"/>
          </a:p>
        </p:txBody>
      </p:sp>
    </p:spTree>
    <p:extLst>
      <p:ext uri="{BB962C8B-B14F-4D97-AF65-F5344CB8AC3E}">
        <p14:creationId xmlns:p14="http://schemas.microsoft.com/office/powerpoint/2010/main" val="718037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r>
              <a:rPr lang="de-DE"/>
              <a:t>4020_workshop_biologie</a:t>
            </a:r>
          </a:p>
        </p:txBody>
      </p:sp>
      <p:sp>
        <p:nvSpPr>
          <p:cNvPr id="5" name="Fußzeilenplatzhalter 4"/>
          <p:cNvSpPr>
            <a:spLocks noGrp="1"/>
          </p:cNvSpPr>
          <p:nvPr>
            <p:ph type="ftr" sz="quarter" idx="11"/>
          </p:nvPr>
        </p:nvSpPr>
        <p:spPr/>
        <p:txBody>
          <a:bodyPr/>
          <a:lstStyle>
            <a:lvl1pPr>
              <a:defRPr/>
            </a:lvl1pPr>
          </a:lstStyle>
          <a:p>
            <a:pPr>
              <a:defRPr/>
            </a:pPr>
            <a:r>
              <a:rPr lang="de-DE"/>
              <a:t>ZPG BNT 2017</a:t>
            </a:r>
          </a:p>
        </p:txBody>
      </p:sp>
      <p:sp>
        <p:nvSpPr>
          <p:cNvPr id="6" name="Foliennummernplatzhalter 5"/>
          <p:cNvSpPr>
            <a:spLocks noGrp="1"/>
          </p:cNvSpPr>
          <p:nvPr>
            <p:ph type="sldNum" sz="quarter" idx="12"/>
          </p:nvPr>
        </p:nvSpPr>
        <p:spPr/>
        <p:txBody>
          <a:bodyPr/>
          <a:lstStyle>
            <a:lvl1pPr>
              <a:defRPr/>
            </a:lvl1pPr>
          </a:lstStyle>
          <a:p>
            <a:pPr>
              <a:defRPr/>
            </a:pPr>
            <a:fld id="{473788EA-B2BC-4C3D-BF29-84B1C581B0CA}" type="slidenum">
              <a:rPr lang="de-DE" altLang="de-DE"/>
              <a:pPr>
                <a:defRPr/>
              </a:pPr>
              <a:t>‹Nr.›</a:t>
            </a:fld>
            <a:endParaRPr lang="de-DE" altLang="de-DE"/>
          </a:p>
        </p:txBody>
      </p:sp>
    </p:spTree>
    <p:extLst>
      <p:ext uri="{BB962C8B-B14F-4D97-AF65-F5344CB8AC3E}">
        <p14:creationId xmlns:p14="http://schemas.microsoft.com/office/powerpoint/2010/main" val="3790648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r>
              <a:rPr lang="de-DE"/>
              <a:t>4020_workshop_biologie</a:t>
            </a:r>
          </a:p>
        </p:txBody>
      </p:sp>
      <p:sp>
        <p:nvSpPr>
          <p:cNvPr id="5" name="Fußzeilenplatzhalter 4"/>
          <p:cNvSpPr>
            <a:spLocks noGrp="1"/>
          </p:cNvSpPr>
          <p:nvPr>
            <p:ph type="ftr" sz="quarter" idx="11"/>
          </p:nvPr>
        </p:nvSpPr>
        <p:spPr/>
        <p:txBody>
          <a:bodyPr/>
          <a:lstStyle>
            <a:lvl1pPr>
              <a:defRPr/>
            </a:lvl1pPr>
          </a:lstStyle>
          <a:p>
            <a:pPr>
              <a:defRPr/>
            </a:pPr>
            <a:r>
              <a:rPr lang="de-DE"/>
              <a:t>ZPG BNT 2017</a:t>
            </a:r>
          </a:p>
        </p:txBody>
      </p:sp>
      <p:sp>
        <p:nvSpPr>
          <p:cNvPr id="6" name="Foliennummernplatzhalter 5"/>
          <p:cNvSpPr>
            <a:spLocks noGrp="1"/>
          </p:cNvSpPr>
          <p:nvPr>
            <p:ph type="sldNum" sz="quarter" idx="12"/>
          </p:nvPr>
        </p:nvSpPr>
        <p:spPr/>
        <p:txBody>
          <a:bodyPr/>
          <a:lstStyle>
            <a:lvl1pPr>
              <a:defRPr/>
            </a:lvl1pPr>
          </a:lstStyle>
          <a:p>
            <a:pPr>
              <a:defRPr/>
            </a:pPr>
            <a:fld id="{8830E759-64D9-4A26-977E-F265D207AC0F}" type="slidenum">
              <a:rPr lang="de-DE" altLang="de-DE"/>
              <a:pPr>
                <a:defRPr/>
              </a:pPr>
              <a:t>‹Nr.›</a:t>
            </a:fld>
            <a:endParaRPr lang="de-DE" altLang="de-DE"/>
          </a:p>
        </p:txBody>
      </p:sp>
    </p:spTree>
    <p:extLst>
      <p:ext uri="{BB962C8B-B14F-4D97-AF65-F5344CB8AC3E}">
        <p14:creationId xmlns:p14="http://schemas.microsoft.com/office/powerpoint/2010/main" val="2222846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r>
              <a:rPr lang="de-DE"/>
              <a:t>4020_workshop_biologie</a:t>
            </a:r>
          </a:p>
        </p:txBody>
      </p:sp>
      <p:sp>
        <p:nvSpPr>
          <p:cNvPr id="5" name="Fußzeilenplatzhalter 4"/>
          <p:cNvSpPr>
            <a:spLocks noGrp="1"/>
          </p:cNvSpPr>
          <p:nvPr>
            <p:ph type="ftr" sz="quarter" idx="11"/>
          </p:nvPr>
        </p:nvSpPr>
        <p:spPr/>
        <p:txBody>
          <a:bodyPr/>
          <a:lstStyle>
            <a:lvl1pPr>
              <a:defRPr/>
            </a:lvl1pPr>
          </a:lstStyle>
          <a:p>
            <a:pPr>
              <a:defRPr/>
            </a:pPr>
            <a:r>
              <a:rPr lang="de-DE"/>
              <a:t>ZPG BNT 2017</a:t>
            </a:r>
          </a:p>
        </p:txBody>
      </p:sp>
      <p:sp>
        <p:nvSpPr>
          <p:cNvPr id="6" name="Foliennummernplatzhalter 5"/>
          <p:cNvSpPr>
            <a:spLocks noGrp="1"/>
          </p:cNvSpPr>
          <p:nvPr>
            <p:ph type="sldNum" sz="quarter" idx="12"/>
          </p:nvPr>
        </p:nvSpPr>
        <p:spPr/>
        <p:txBody>
          <a:bodyPr/>
          <a:lstStyle>
            <a:lvl1pPr>
              <a:defRPr/>
            </a:lvl1pPr>
          </a:lstStyle>
          <a:p>
            <a:pPr>
              <a:defRPr/>
            </a:pPr>
            <a:fld id="{E071A541-2571-4084-A162-FE3140C5ECC7}" type="slidenum">
              <a:rPr lang="de-DE" altLang="de-DE"/>
              <a:pPr>
                <a:defRPr/>
              </a:pPr>
              <a:t>‹Nr.›</a:t>
            </a:fld>
            <a:endParaRPr lang="de-DE" altLang="de-DE"/>
          </a:p>
        </p:txBody>
      </p:sp>
    </p:spTree>
    <p:extLst>
      <p:ext uri="{BB962C8B-B14F-4D97-AF65-F5344CB8AC3E}">
        <p14:creationId xmlns:p14="http://schemas.microsoft.com/office/powerpoint/2010/main" val="318360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r>
              <a:rPr lang="de-DE"/>
              <a:t>4020_workshop_biologie</a:t>
            </a:r>
          </a:p>
        </p:txBody>
      </p:sp>
      <p:sp>
        <p:nvSpPr>
          <p:cNvPr id="5" name="Fußzeilenplatzhalter 4"/>
          <p:cNvSpPr>
            <a:spLocks noGrp="1"/>
          </p:cNvSpPr>
          <p:nvPr>
            <p:ph type="ftr" sz="quarter" idx="11"/>
          </p:nvPr>
        </p:nvSpPr>
        <p:spPr/>
        <p:txBody>
          <a:bodyPr/>
          <a:lstStyle>
            <a:lvl1pPr>
              <a:defRPr/>
            </a:lvl1pPr>
          </a:lstStyle>
          <a:p>
            <a:pPr>
              <a:defRPr/>
            </a:pPr>
            <a:r>
              <a:rPr lang="de-DE"/>
              <a:t>ZPG BNT 2017</a:t>
            </a:r>
          </a:p>
        </p:txBody>
      </p:sp>
      <p:sp>
        <p:nvSpPr>
          <p:cNvPr id="6" name="Foliennummernplatzhalter 5"/>
          <p:cNvSpPr>
            <a:spLocks noGrp="1"/>
          </p:cNvSpPr>
          <p:nvPr>
            <p:ph type="sldNum" sz="quarter" idx="12"/>
          </p:nvPr>
        </p:nvSpPr>
        <p:spPr/>
        <p:txBody>
          <a:bodyPr/>
          <a:lstStyle>
            <a:lvl1pPr>
              <a:defRPr/>
            </a:lvl1pPr>
          </a:lstStyle>
          <a:p>
            <a:pPr>
              <a:defRPr/>
            </a:pPr>
            <a:fld id="{0184C829-210A-4837-9776-429109D965AA}" type="slidenum">
              <a:rPr lang="de-DE" altLang="de-DE"/>
              <a:pPr>
                <a:defRPr/>
              </a:pPr>
              <a:t>‹Nr.›</a:t>
            </a:fld>
            <a:endParaRPr lang="de-DE" altLang="de-DE"/>
          </a:p>
        </p:txBody>
      </p:sp>
    </p:spTree>
    <p:extLst>
      <p:ext uri="{BB962C8B-B14F-4D97-AF65-F5344CB8AC3E}">
        <p14:creationId xmlns:p14="http://schemas.microsoft.com/office/powerpoint/2010/main" val="42142426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lvl1pPr>
              <a:defRPr/>
            </a:lvl1pPr>
          </a:lstStyle>
          <a:p>
            <a:pPr>
              <a:defRPr/>
            </a:pPr>
            <a:r>
              <a:rPr lang="de-DE"/>
              <a:t>4020_workshop_biologie</a:t>
            </a:r>
          </a:p>
        </p:txBody>
      </p:sp>
      <p:sp>
        <p:nvSpPr>
          <p:cNvPr id="5" name="Fußzeilenplatzhalter 4"/>
          <p:cNvSpPr>
            <a:spLocks noGrp="1"/>
          </p:cNvSpPr>
          <p:nvPr>
            <p:ph type="ftr" sz="quarter" idx="11"/>
          </p:nvPr>
        </p:nvSpPr>
        <p:spPr/>
        <p:txBody>
          <a:bodyPr/>
          <a:lstStyle>
            <a:lvl1pPr>
              <a:defRPr/>
            </a:lvl1pPr>
          </a:lstStyle>
          <a:p>
            <a:pPr>
              <a:defRPr/>
            </a:pPr>
            <a:r>
              <a:rPr lang="de-DE"/>
              <a:t>ZPG BNT 2017</a:t>
            </a:r>
          </a:p>
        </p:txBody>
      </p:sp>
      <p:sp>
        <p:nvSpPr>
          <p:cNvPr id="6" name="Foliennummernplatzhalter 5"/>
          <p:cNvSpPr>
            <a:spLocks noGrp="1"/>
          </p:cNvSpPr>
          <p:nvPr>
            <p:ph type="sldNum" sz="quarter" idx="12"/>
          </p:nvPr>
        </p:nvSpPr>
        <p:spPr/>
        <p:txBody>
          <a:bodyPr/>
          <a:lstStyle>
            <a:lvl1pPr>
              <a:defRPr/>
            </a:lvl1pPr>
          </a:lstStyle>
          <a:p>
            <a:pPr>
              <a:defRPr/>
            </a:pPr>
            <a:fld id="{6ED242D1-138A-4903-805F-D3EDEBCAE6D1}" type="slidenum">
              <a:rPr lang="de-DE" altLang="de-DE"/>
              <a:pPr>
                <a:defRPr/>
              </a:pPr>
              <a:t>‹Nr.›</a:t>
            </a:fld>
            <a:endParaRPr lang="de-DE" altLang="de-DE"/>
          </a:p>
        </p:txBody>
      </p:sp>
    </p:spTree>
    <p:extLst>
      <p:ext uri="{BB962C8B-B14F-4D97-AF65-F5344CB8AC3E}">
        <p14:creationId xmlns:p14="http://schemas.microsoft.com/office/powerpoint/2010/main" val="4250302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3"/>
          <p:cNvSpPr>
            <a:spLocks noGrp="1"/>
          </p:cNvSpPr>
          <p:nvPr>
            <p:ph type="dt" sz="half" idx="10"/>
          </p:nvPr>
        </p:nvSpPr>
        <p:spPr/>
        <p:txBody>
          <a:bodyPr/>
          <a:lstStyle>
            <a:lvl1pPr>
              <a:defRPr/>
            </a:lvl1pPr>
          </a:lstStyle>
          <a:p>
            <a:pPr>
              <a:defRPr/>
            </a:pPr>
            <a:r>
              <a:rPr lang="de-DE"/>
              <a:t>4020_workshop_biologie</a:t>
            </a:r>
          </a:p>
        </p:txBody>
      </p:sp>
      <p:sp>
        <p:nvSpPr>
          <p:cNvPr id="6" name="Fußzeilenplatzhalter 4"/>
          <p:cNvSpPr>
            <a:spLocks noGrp="1"/>
          </p:cNvSpPr>
          <p:nvPr>
            <p:ph type="ftr" sz="quarter" idx="11"/>
          </p:nvPr>
        </p:nvSpPr>
        <p:spPr/>
        <p:txBody>
          <a:bodyPr/>
          <a:lstStyle>
            <a:lvl1pPr>
              <a:defRPr/>
            </a:lvl1pPr>
          </a:lstStyle>
          <a:p>
            <a:pPr>
              <a:defRPr/>
            </a:pPr>
            <a:r>
              <a:rPr lang="de-DE"/>
              <a:t>ZPG BNT 2017</a:t>
            </a:r>
          </a:p>
        </p:txBody>
      </p:sp>
      <p:sp>
        <p:nvSpPr>
          <p:cNvPr id="7" name="Foliennummernplatzhalter 5"/>
          <p:cNvSpPr>
            <a:spLocks noGrp="1"/>
          </p:cNvSpPr>
          <p:nvPr>
            <p:ph type="sldNum" sz="quarter" idx="12"/>
          </p:nvPr>
        </p:nvSpPr>
        <p:spPr/>
        <p:txBody>
          <a:bodyPr/>
          <a:lstStyle>
            <a:lvl1pPr>
              <a:defRPr/>
            </a:lvl1pPr>
          </a:lstStyle>
          <a:p>
            <a:pPr>
              <a:defRPr/>
            </a:pPr>
            <a:fld id="{40A790F5-9C65-47ED-8B35-CF43B8358000}" type="slidenum">
              <a:rPr lang="de-DE" altLang="de-DE"/>
              <a:pPr>
                <a:defRPr/>
              </a:pPr>
              <a:t>‹Nr.›</a:t>
            </a:fld>
            <a:endParaRPr lang="de-DE" altLang="de-DE"/>
          </a:p>
        </p:txBody>
      </p:sp>
    </p:spTree>
    <p:extLst>
      <p:ext uri="{BB962C8B-B14F-4D97-AF65-F5344CB8AC3E}">
        <p14:creationId xmlns:p14="http://schemas.microsoft.com/office/powerpoint/2010/main" val="4129415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3"/>
          <p:cNvSpPr>
            <a:spLocks noGrp="1"/>
          </p:cNvSpPr>
          <p:nvPr>
            <p:ph type="dt" sz="half" idx="10"/>
          </p:nvPr>
        </p:nvSpPr>
        <p:spPr/>
        <p:txBody>
          <a:bodyPr/>
          <a:lstStyle>
            <a:lvl1pPr>
              <a:defRPr/>
            </a:lvl1pPr>
          </a:lstStyle>
          <a:p>
            <a:pPr>
              <a:defRPr/>
            </a:pPr>
            <a:r>
              <a:rPr lang="de-DE"/>
              <a:t>4020_workshop_biologie</a:t>
            </a:r>
          </a:p>
        </p:txBody>
      </p:sp>
      <p:sp>
        <p:nvSpPr>
          <p:cNvPr id="8" name="Fußzeilenplatzhalter 4"/>
          <p:cNvSpPr>
            <a:spLocks noGrp="1"/>
          </p:cNvSpPr>
          <p:nvPr>
            <p:ph type="ftr" sz="quarter" idx="11"/>
          </p:nvPr>
        </p:nvSpPr>
        <p:spPr/>
        <p:txBody>
          <a:bodyPr/>
          <a:lstStyle>
            <a:lvl1pPr>
              <a:defRPr/>
            </a:lvl1pPr>
          </a:lstStyle>
          <a:p>
            <a:pPr>
              <a:defRPr/>
            </a:pPr>
            <a:r>
              <a:rPr lang="de-DE"/>
              <a:t>ZPG BNT 2017</a:t>
            </a:r>
          </a:p>
        </p:txBody>
      </p:sp>
      <p:sp>
        <p:nvSpPr>
          <p:cNvPr id="9" name="Foliennummernplatzhalter 5"/>
          <p:cNvSpPr>
            <a:spLocks noGrp="1"/>
          </p:cNvSpPr>
          <p:nvPr>
            <p:ph type="sldNum" sz="quarter" idx="12"/>
          </p:nvPr>
        </p:nvSpPr>
        <p:spPr/>
        <p:txBody>
          <a:bodyPr/>
          <a:lstStyle>
            <a:lvl1pPr>
              <a:defRPr/>
            </a:lvl1pPr>
          </a:lstStyle>
          <a:p>
            <a:pPr>
              <a:defRPr/>
            </a:pPr>
            <a:fld id="{1CBC2ED0-920A-44B8-B4F2-98C410095F96}" type="slidenum">
              <a:rPr lang="de-DE" altLang="de-DE"/>
              <a:pPr>
                <a:defRPr/>
              </a:pPr>
              <a:t>‹Nr.›</a:t>
            </a:fld>
            <a:endParaRPr lang="de-DE" altLang="de-DE"/>
          </a:p>
        </p:txBody>
      </p:sp>
    </p:spTree>
    <p:extLst>
      <p:ext uri="{BB962C8B-B14F-4D97-AF65-F5344CB8AC3E}">
        <p14:creationId xmlns:p14="http://schemas.microsoft.com/office/powerpoint/2010/main" val="569776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3"/>
          <p:cNvSpPr>
            <a:spLocks noGrp="1"/>
          </p:cNvSpPr>
          <p:nvPr>
            <p:ph type="dt" sz="half" idx="10"/>
          </p:nvPr>
        </p:nvSpPr>
        <p:spPr/>
        <p:txBody>
          <a:bodyPr/>
          <a:lstStyle>
            <a:lvl1pPr>
              <a:defRPr/>
            </a:lvl1pPr>
          </a:lstStyle>
          <a:p>
            <a:pPr>
              <a:defRPr/>
            </a:pPr>
            <a:r>
              <a:rPr lang="de-DE"/>
              <a:t>4020_workshop_biologie</a:t>
            </a:r>
          </a:p>
        </p:txBody>
      </p:sp>
      <p:sp>
        <p:nvSpPr>
          <p:cNvPr id="4" name="Fußzeilenplatzhalter 4"/>
          <p:cNvSpPr>
            <a:spLocks noGrp="1"/>
          </p:cNvSpPr>
          <p:nvPr>
            <p:ph type="ftr" sz="quarter" idx="11"/>
          </p:nvPr>
        </p:nvSpPr>
        <p:spPr/>
        <p:txBody>
          <a:bodyPr/>
          <a:lstStyle>
            <a:lvl1pPr>
              <a:defRPr/>
            </a:lvl1pPr>
          </a:lstStyle>
          <a:p>
            <a:pPr>
              <a:defRPr/>
            </a:pPr>
            <a:r>
              <a:rPr lang="de-DE"/>
              <a:t>ZPG BNT 2017</a:t>
            </a:r>
          </a:p>
        </p:txBody>
      </p:sp>
      <p:sp>
        <p:nvSpPr>
          <p:cNvPr id="5" name="Foliennummernplatzhalter 5"/>
          <p:cNvSpPr>
            <a:spLocks noGrp="1"/>
          </p:cNvSpPr>
          <p:nvPr>
            <p:ph type="sldNum" sz="quarter" idx="12"/>
          </p:nvPr>
        </p:nvSpPr>
        <p:spPr/>
        <p:txBody>
          <a:bodyPr/>
          <a:lstStyle>
            <a:lvl1pPr>
              <a:defRPr/>
            </a:lvl1pPr>
          </a:lstStyle>
          <a:p>
            <a:pPr>
              <a:defRPr/>
            </a:pPr>
            <a:fld id="{B33748B4-3FE3-4352-8DDC-AA6ABD711CB2}" type="slidenum">
              <a:rPr lang="de-DE" altLang="de-DE"/>
              <a:pPr>
                <a:defRPr/>
              </a:pPr>
              <a:t>‹Nr.›</a:t>
            </a:fld>
            <a:endParaRPr lang="de-DE" altLang="de-DE"/>
          </a:p>
        </p:txBody>
      </p:sp>
    </p:spTree>
    <p:extLst>
      <p:ext uri="{BB962C8B-B14F-4D97-AF65-F5344CB8AC3E}">
        <p14:creationId xmlns:p14="http://schemas.microsoft.com/office/powerpoint/2010/main" val="42339878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p:cNvSpPr>
            <a:spLocks noGrp="1"/>
          </p:cNvSpPr>
          <p:nvPr>
            <p:ph type="dt" sz="half" idx="10"/>
          </p:nvPr>
        </p:nvSpPr>
        <p:spPr/>
        <p:txBody>
          <a:bodyPr/>
          <a:lstStyle>
            <a:lvl1pPr>
              <a:defRPr/>
            </a:lvl1pPr>
          </a:lstStyle>
          <a:p>
            <a:pPr>
              <a:defRPr/>
            </a:pPr>
            <a:r>
              <a:rPr lang="de-DE"/>
              <a:t>4020_workshop_biologie</a:t>
            </a:r>
          </a:p>
        </p:txBody>
      </p:sp>
      <p:sp>
        <p:nvSpPr>
          <p:cNvPr id="3" name="Fußzeilenplatzhalter 4"/>
          <p:cNvSpPr>
            <a:spLocks noGrp="1"/>
          </p:cNvSpPr>
          <p:nvPr>
            <p:ph type="ftr" sz="quarter" idx="11"/>
          </p:nvPr>
        </p:nvSpPr>
        <p:spPr/>
        <p:txBody>
          <a:bodyPr/>
          <a:lstStyle>
            <a:lvl1pPr>
              <a:defRPr/>
            </a:lvl1pPr>
          </a:lstStyle>
          <a:p>
            <a:pPr>
              <a:defRPr/>
            </a:pPr>
            <a:r>
              <a:rPr lang="de-DE"/>
              <a:t>ZPG BNT 2017</a:t>
            </a:r>
          </a:p>
        </p:txBody>
      </p:sp>
      <p:sp>
        <p:nvSpPr>
          <p:cNvPr id="4" name="Foliennummernplatzhalter 5"/>
          <p:cNvSpPr>
            <a:spLocks noGrp="1"/>
          </p:cNvSpPr>
          <p:nvPr>
            <p:ph type="sldNum" sz="quarter" idx="12"/>
          </p:nvPr>
        </p:nvSpPr>
        <p:spPr/>
        <p:txBody>
          <a:bodyPr/>
          <a:lstStyle>
            <a:lvl1pPr>
              <a:defRPr/>
            </a:lvl1pPr>
          </a:lstStyle>
          <a:p>
            <a:pPr>
              <a:defRPr/>
            </a:pPr>
            <a:fld id="{F27FF092-8D32-4EB7-94A3-E54CFDDB2DE0}" type="slidenum">
              <a:rPr lang="de-DE" altLang="de-DE"/>
              <a:pPr>
                <a:defRPr/>
              </a:pPr>
              <a:t>‹Nr.›</a:t>
            </a:fld>
            <a:endParaRPr lang="de-DE" altLang="de-DE"/>
          </a:p>
        </p:txBody>
      </p:sp>
    </p:spTree>
    <p:extLst>
      <p:ext uri="{BB962C8B-B14F-4D97-AF65-F5344CB8AC3E}">
        <p14:creationId xmlns:p14="http://schemas.microsoft.com/office/powerpoint/2010/main" val="2366578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3"/>
          <p:cNvSpPr>
            <a:spLocks noGrp="1"/>
          </p:cNvSpPr>
          <p:nvPr>
            <p:ph type="dt" sz="half" idx="10"/>
          </p:nvPr>
        </p:nvSpPr>
        <p:spPr/>
        <p:txBody>
          <a:bodyPr/>
          <a:lstStyle>
            <a:lvl1pPr>
              <a:defRPr/>
            </a:lvl1pPr>
          </a:lstStyle>
          <a:p>
            <a:pPr>
              <a:defRPr/>
            </a:pPr>
            <a:r>
              <a:rPr lang="de-DE"/>
              <a:t>4020_workshop_biologie</a:t>
            </a:r>
          </a:p>
        </p:txBody>
      </p:sp>
      <p:sp>
        <p:nvSpPr>
          <p:cNvPr id="6" name="Fußzeilenplatzhalter 4"/>
          <p:cNvSpPr>
            <a:spLocks noGrp="1"/>
          </p:cNvSpPr>
          <p:nvPr>
            <p:ph type="ftr" sz="quarter" idx="11"/>
          </p:nvPr>
        </p:nvSpPr>
        <p:spPr/>
        <p:txBody>
          <a:bodyPr/>
          <a:lstStyle>
            <a:lvl1pPr>
              <a:defRPr/>
            </a:lvl1pPr>
          </a:lstStyle>
          <a:p>
            <a:pPr>
              <a:defRPr/>
            </a:pPr>
            <a:r>
              <a:rPr lang="de-DE"/>
              <a:t>ZPG BNT 2017</a:t>
            </a:r>
          </a:p>
        </p:txBody>
      </p:sp>
      <p:sp>
        <p:nvSpPr>
          <p:cNvPr id="7" name="Foliennummernplatzhalter 5"/>
          <p:cNvSpPr>
            <a:spLocks noGrp="1"/>
          </p:cNvSpPr>
          <p:nvPr>
            <p:ph type="sldNum" sz="quarter" idx="12"/>
          </p:nvPr>
        </p:nvSpPr>
        <p:spPr/>
        <p:txBody>
          <a:bodyPr/>
          <a:lstStyle>
            <a:lvl1pPr>
              <a:defRPr/>
            </a:lvl1pPr>
          </a:lstStyle>
          <a:p>
            <a:pPr>
              <a:defRPr/>
            </a:pPr>
            <a:fld id="{04ACC1B1-4E3B-4463-930F-4A0119286299}" type="slidenum">
              <a:rPr lang="de-DE" altLang="de-DE"/>
              <a:pPr>
                <a:defRPr/>
              </a:pPr>
              <a:t>‹Nr.›</a:t>
            </a:fld>
            <a:endParaRPr lang="de-DE" altLang="de-DE"/>
          </a:p>
        </p:txBody>
      </p:sp>
    </p:spTree>
    <p:extLst>
      <p:ext uri="{BB962C8B-B14F-4D97-AF65-F5344CB8AC3E}">
        <p14:creationId xmlns:p14="http://schemas.microsoft.com/office/powerpoint/2010/main" val="1353945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3"/>
          <p:cNvSpPr>
            <a:spLocks noGrp="1"/>
          </p:cNvSpPr>
          <p:nvPr>
            <p:ph type="dt" sz="half" idx="10"/>
          </p:nvPr>
        </p:nvSpPr>
        <p:spPr/>
        <p:txBody>
          <a:bodyPr/>
          <a:lstStyle>
            <a:lvl1pPr>
              <a:defRPr/>
            </a:lvl1pPr>
          </a:lstStyle>
          <a:p>
            <a:pPr>
              <a:defRPr/>
            </a:pPr>
            <a:r>
              <a:rPr lang="de-DE"/>
              <a:t>4020_workshop_biologie</a:t>
            </a:r>
          </a:p>
        </p:txBody>
      </p:sp>
      <p:sp>
        <p:nvSpPr>
          <p:cNvPr id="6" name="Fußzeilenplatzhalter 4"/>
          <p:cNvSpPr>
            <a:spLocks noGrp="1"/>
          </p:cNvSpPr>
          <p:nvPr>
            <p:ph type="ftr" sz="quarter" idx="11"/>
          </p:nvPr>
        </p:nvSpPr>
        <p:spPr/>
        <p:txBody>
          <a:bodyPr/>
          <a:lstStyle>
            <a:lvl1pPr>
              <a:defRPr/>
            </a:lvl1pPr>
          </a:lstStyle>
          <a:p>
            <a:pPr>
              <a:defRPr/>
            </a:pPr>
            <a:r>
              <a:rPr lang="de-DE"/>
              <a:t>ZPG BNT 2017</a:t>
            </a:r>
          </a:p>
        </p:txBody>
      </p:sp>
      <p:sp>
        <p:nvSpPr>
          <p:cNvPr id="7" name="Foliennummernplatzhalter 5"/>
          <p:cNvSpPr>
            <a:spLocks noGrp="1"/>
          </p:cNvSpPr>
          <p:nvPr>
            <p:ph type="sldNum" sz="quarter" idx="12"/>
          </p:nvPr>
        </p:nvSpPr>
        <p:spPr/>
        <p:txBody>
          <a:bodyPr/>
          <a:lstStyle>
            <a:lvl1pPr>
              <a:defRPr/>
            </a:lvl1pPr>
          </a:lstStyle>
          <a:p>
            <a:pPr>
              <a:defRPr/>
            </a:pPr>
            <a:fld id="{2B3D5396-7CE6-476B-9BB3-437267D72CC5}" type="slidenum">
              <a:rPr lang="de-DE" altLang="de-DE"/>
              <a:pPr>
                <a:defRPr/>
              </a:pPr>
              <a:t>‹Nr.›</a:t>
            </a:fld>
            <a:endParaRPr lang="de-DE" altLang="de-DE"/>
          </a:p>
        </p:txBody>
      </p:sp>
    </p:spTree>
    <p:extLst>
      <p:ext uri="{BB962C8B-B14F-4D97-AF65-F5344CB8AC3E}">
        <p14:creationId xmlns:p14="http://schemas.microsoft.com/office/powerpoint/2010/main" val="2871299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smtClean="0"/>
              <a:t>Titelmasterformat durch Klicken bearbeiten</a:t>
            </a:r>
          </a:p>
        </p:txBody>
      </p:sp>
      <p:sp>
        <p:nvSpPr>
          <p:cNvPr id="1027" name="Textplatzhalt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Textmasterformat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r>
              <a:rPr lang="de-DE"/>
              <a:t>4020_workshop_biologie</a:t>
            </a:r>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r>
              <a:rPr lang="de-DE"/>
              <a:t>ZPG BNT 2017</a:t>
            </a:r>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AF380C35-1296-4554-A497-05F15C777BAF}"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1.jpeg"/><Relationship Id="rId9"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1.jpeg"/><Relationship Id="rId7"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1.jpeg"/><Relationship Id="rId11" Type="http://schemas.openxmlformats.org/officeDocument/2006/relationships/image" Target="../media/image26.jpe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7.jpeg"/><Relationship Id="rId9"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5" Type="http://schemas.openxmlformats.org/officeDocument/2006/relationships/image" Target="../media/image34.jpe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27.xml.rels><?xml version="1.0" encoding="UTF-8" standalone="yes"?>
<Relationships xmlns="http://schemas.openxmlformats.org/package/2006/relationships"><Relationship Id="rId8" Type="http://schemas.openxmlformats.org/officeDocument/2006/relationships/hyperlink" Target="https://commons.wikimedia.org/wiki/User:Silar" TargetMode="External"/><Relationship Id="rId13" Type="http://schemas.openxmlformats.org/officeDocument/2006/relationships/hyperlink" Target="https://www.flickr.com/photos/chorwedel/196521511/" TargetMode="External"/><Relationship Id="rId18" Type="http://schemas.openxmlformats.org/officeDocument/2006/relationships/hyperlink" Target="http://flickr.com/people/66164549@N00" TargetMode="External"/><Relationship Id="rId26" Type="http://schemas.openxmlformats.org/officeDocument/2006/relationships/hyperlink" Target="http://www.creativecommons.org/licenses/by-sa/3.0" TargetMode="External"/><Relationship Id="rId39" Type="http://schemas.openxmlformats.org/officeDocument/2006/relationships/hyperlink" Target="https://de.wikipedia.org/wiki/Rotfuchs#/media/File:Renardrouxcampagnol.jpg" TargetMode="External"/><Relationship Id="rId3" Type="http://schemas.openxmlformats.org/officeDocument/2006/relationships/hyperlink" Target="https://de.wikipedia.org/wiki/user:Wittkowsky" TargetMode="External"/><Relationship Id="rId21" Type="http://schemas.openxmlformats.org/officeDocument/2006/relationships/hyperlink" Target="http://www.hobby-garten-blog.de/wp-content/uploads/2013/10/herbstlaub.jpg" TargetMode="External"/><Relationship Id="rId34" Type="http://schemas.openxmlformats.org/officeDocument/2006/relationships/hyperlink" Target="https://de.wikipedia.org/wiki/Benutzer:Dieter_TD" TargetMode="External"/><Relationship Id="rId42" Type="http://schemas.openxmlformats.org/officeDocument/2006/relationships/hyperlink" Target="http://creativecommons.org/publicdomain/zero/1.0/" TargetMode="External"/><Relationship Id="rId47" Type="http://schemas.openxmlformats.org/officeDocument/2006/relationships/hyperlink" Target="https://de.wikipedia.org/wiki/Fledertiere#/media/File:Big-eared-townsend-fledermaus.jpg" TargetMode="External"/><Relationship Id="rId7" Type="http://schemas.openxmlformats.org/officeDocument/2006/relationships/hyperlink" Target="https://creativecommons.org/licenses/by-sa/3.0/deed.de" TargetMode="External"/><Relationship Id="rId12" Type="http://schemas.openxmlformats.org/officeDocument/2006/relationships/hyperlink" Target="https://www.blogger.com/profile/07990902354413773750" TargetMode="External"/><Relationship Id="rId17" Type="http://schemas.openxmlformats.org/officeDocument/2006/relationships/hyperlink" Target="https://creativecommons.org/licenses/by-sa/2.0/" TargetMode="External"/><Relationship Id="rId25" Type="http://schemas.openxmlformats.org/officeDocument/2006/relationships/hyperlink" Target="https://76weberjerry.wikispaces.com/" TargetMode="External"/><Relationship Id="rId33" Type="http://schemas.openxmlformats.org/officeDocument/2006/relationships/hyperlink" Target="https://upload.wikimedia.org/wikipedia/commons/1/10/Feldmaus_Microtus_arvalis.jpg" TargetMode="External"/><Relationship Id="rId38" Type="http://schemas.openxmlformats.org/officeDocument/2006/relationships/hyperlink" Target="https://commons.wikimedia.org/w/index.php?title=User:Bernd_Blumhardt&amp;action=edit&amp;redlink=1" TargetMode="External"/><Relationship Id="rId46" Type="http://schemas.openxmlformats.org/officeDocument/2006/relationships/hyperlink" Target="http://piqs.de/nutzungsbedingungen/" TargetMode="External"/><Relationship Id="rId2" Type="http://schemas.openxmlformats.org/officeDocument/2006/relationships/hyperlink" Target="https://commons.wikimedia.org/w/index.php?title=User:Xocolatl&amp;action=edit&amp;redlink=1" TargetMode="External"/><Relationship Id="rId16" Type="http://schemas.openxmlformats.org/officeDocument/2006/relationships/hyperlink" Target="https://de.wikipedia.org/wiki/Mauswiesel#/media/File:Mustela_nivalis_-British_Wildlife_Centre-4.jpg" TargetMode="External"/><Relationship Id="rId20" Type="http://schemas.openxmlformats.org/officeDocument/2006/relationships/hyperlink" Target="https://creativecommons.org/licenses/by-nc-nd/3.0/at/" TargetMode="External"/><Relationship Id="rId29" Type="http://schemas.openxmlformats.org/officeDocument/2006/relationships/hyperlink" Target="https://creativecommons.org/licenses/by-sa/3.0/" TargetMode="External"/><Relationship Id="rId41" Type="http://schemas.openxmlformats.org/officeDocument/2006/relationships/hyperlink" Target="http://www.freestockphotos.biz/stockphoto/17174" TargetMode="External"/><Relationship Id="rId1" Type="http://schemas.openxmlformats.org/officeDocument/2006/relationships/slideLayout" Target="../slideLayouts/slideLayout4.xml"/><Relationship Id="rId6" Type="http://schemas.openxmlformats.org/officeDocument/2006/relationships/hyperlink" Target="https://en.wikipedia.org/wiki/de:Creative_Commons" TargetMode="External"/><Relationship Id="rId11" Type="http://schemas.openxmlformats.org/officeDocument/2006/relationships/hyperlink" Target="http://creativecommons.org/licenses/by-nc-sa/2.5/in/" TargetMode="External"/><Relationship Id="rId24" Type="http://schemas.openxmlformats.org/officeDocument/2006/relationships/hyperlink" Target="https://creativecommons.org/publicdomain/zero/1.0/deed.de" TargetMode="External"/><Relationship Id="rId32" Type="http://schemas.openxmlformats.org/officeDocument/2006/relationships/hyperlink" Target="http://wikiaprende2011.wikispaces.com/unit+5.+my+house" TargetMode="External"/><Relationship Id="rId37" Type="http://schemas.openxmlformats.org/officeDocument/2006/relationships/hyperlink" Target="https://creativecommons.org/licenses/by-sa/3.0/deed.en" TargetMode="External"/><Relationship Id="rId40" Type="http://schemas.openxmlformats.org/officeDocument/2006/relationships/hyperlink" Target="https://creativecommons.org/licenses/by/2.0/deed.en" TargetMode="External"/><Relationship Id="rId45" Type="http://schemas.openxmlformats.org/officeDocument/2006/relationships/hyperlink" Target="http://piqs.de/fotos/77703.html" TargetMode="External"/><Relationship Id="rId5" Type="http://schemas.openxmlformats.org/officeDocument/2006/relationships/hyperlink" Target="https://commons.wikimedia.org/wiki/User:4028mdk09" TargetMode="External"/><Relationship Id="rId15" Type="http://schemas.openxmlformats.org/officeDocument/2006/relationships/hyperlink" Target="https://www.flickr.com/photos/chorwedel/" TargetMode="External"/><Relationship Id="rId23" Type="http://schemas.openxmlformats.org/officeDocument/2006/relationships/hyperlink" Target="https://pixabay.com/de/auto-fahrzeug-automobil-eine-t%C3%BCr-308456/" TargetMode="External"/><Relationship Id="rId28" Type="http://schemas.openxmlformats.org/officeDocument/2006/relationships/hyperlink" Target="https://commons.wikimedia.org/w/index.php?curid=25881901" TargetMode="External"/><Relationship Id="rId36" Type="http://schemas.openxmlformats.org/officeDocument/2006/relationships/hyperlink" Target="https://en.wikipedia.org/wiki/en:Creative_Commons" TargetMode="External"/><Relationship Id="rId10" Type="http://schemas.openxmlformats.org/officeDocument/2006/relationships/hyperlink" Target="http://biodataofdrvhp.blogspot.de/2014/02/mutual-cohabitation-prevalent-in-animals.html" TargetMode="External"/><Relationship Id="rId19" Type="http://schemas.openxmlformats.org/officeDocument/2006/relationships/hyperlink" Target="http://laxenburgdailyphoto.blogspot.de/2012_10_01_archive.html" TargetMode="External"/><Relationship Id="rId31" Type="http://schemas.openxmlformats.org/officeDocument/2006/relationships/hyperlink" Target="https://openclipart.org/share" TargetMode="External"/><Relationship Id="rId44" Type="http://schemas.openxmlformats.org/officeDocument/2006/relationships/hyperlink" Target="https://pixabay.com/get/ed3db50c29e90021d85a5840981318c3fe76e6dd1eb410469df3c5/cow-48431_1280.png" TargetMode="External"/><Relationship Id="rId4" Type="http://schemas.openxmlformats.org/officeDocument/2006/relationships/hyperlink" Target="https://en.wikipedia.org/wiki/de:GNU-Lizenz_f%C3%BCr_freie_Dokumentation" TargetMode="External"/><Relationship Id="rId9" Type="http://schemas.openxmlformats.org/officeDocument/2006/relationships/hyperlink" Target="https://creativecommons.org/licenses/by-sa/4.0/deed.de" TargetMode="External"/><Relationship Id="rId14" Type="http://schemas.openxmlformats.org/officeDocument/2006/relationships/hyperlink" Target="https://creativecommons.org/licenses/by-nc-nd/2.0/" TargetMode="External"/><Relationship Id="rId22" Type="http://schemas.openxmlformats.org/officeDocument/2006/relationships/hyperlink" Target="https://creativecommons.org/licenses/by-sa/3.0/de/" TargetMode="External"/><Relationship Id="rId27" Type="http://schemas.openxmlformats.org/officeDocument/2006/relationships/hyperlink" Target="http://commons.wikimedia.org/wiki/File:Atlantischer_Lachs.jpg?uselang=de-formal" TargetMode="External"/><Relationship Id="rId30" Type="http://schemas.openxmlformats.org/officeDocument/2006/relationships/hyperlink" Target="https://openclipart.org/detail/170155/soccer-playing-boy-coloured" TargetMode="External"/><Relationship Id="rId35" Type="http://schemas.openxmlformats.org/officeDocument/2006/relationships/hyperlink" Target="https://upload.wikimedia.org/wikipedia/commons/8/85/Fuchs_Profil.jpg" TargetMode="External"/><Relationship Id="rId43" Type="http://schemas.openxmlformats.org/officeDocument/2006/relationships/hyperlink" Target="http://www.openclipart.org/user-detail/johnny_automatic" TargetMode="External"/><Relationship Id="rId48" Type="http://schemas.openxmlformats.org/officeDocument/2006/relationships/hyperlink" Target="https://de.wikipedia.org/wiki/Gemeinfreiheit?uselang=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6"/>
          <p:cNvSpPr>
            <a:spLocks noGrp="1"/>
          </p:cNvSpPr>
          <p:nvPr>
            <p:ph type="title"/>
          </p:nvPr>
        </p:nvSpPr>
        <p:spPr>
          <a:xfrm>
            <a:off x="155575" y="365125"/>
            <a:ext cx="11887200" cy="1325563"/>
          </a:xfrm>
        </p:spPr>
        <p:txBody>
          <a:bodyPr/>
          <a:lstStyle/>
          <a:p>
            <a:pPr algn="ctr" eaLnBrk="1" hangingPunct="1"/>
            <a:r>
              <a:rPr lang="de-DE" altLang="de-DE" sz="4800" b="1" smtClean="0"/>
              <a:t>BNT – </a:t>
            </a:r>
            <a:r>
              <a:rPr lang="de-DE" altLang="de-DE" sz="4800" b="1" smtClean="0">
                <a:solidFill>
                  <a:srgbClr val="FF0000"/>
                </a:solidFill>
              </a:rPr>
              <a:t>Biologie</a:t>
            </a:r>
            <a:r>
              <a:rPr lang="de-DE" altLang="de-DE" sz="4800" b="1" smtClean="0"/>
              <a:t>, Naturphänomene und Technik</a:t>
            </a:r>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4101"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051E7060-0EB5-43F3-A090-C2822EE46254}" type="slidenum">
              <a:rPr lang="de-DE" altLang="de-DE" sz="1200" smtClean="0">
                <a:solidFill>
                  <a:srgbClr val="898989"/>
                </a:solidFill>
              </a:rPr>
              <a:pPr>
                <a:lnSpc>
                  <a:spcPct val="100000"/>
                </a:lnSpc>
                <a:spcBef>
                  <a:spcPct val="0"/>
                </a:spcBef>
                <a:buFontTx/>
                <a:buNone/>
              </a:pPr>
              <a:t>1</a:t>
            </a:fld>
            <a:endParaRPr lang="de-DE" altLang="de-DE" sz="1200" smtClean="0">
              <a:solidFill>
                <a:srgbClr val="898989"/>
              </a:solidFill>
            </a:endParaRPr>
          </a:p>
        </p:txBody>
      </p:sp>
      <p:sp>
        <p:nvSpPr>
          <p:cNvPr id="7" name="Textfeld 1"/>
          <p:cNvSpPr txBox="1">
            <a:spLocks noChangeArrowheads="1"/>
          </p:cNvSpPr>
          <p:nvPr/>
        </p:nvSpPr>
        <p:spPr bwMode="auto">
          <a:xfrm>
            <a:off x="3924300" y="2616200"/>
            <a:ext cx="42878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defRPr/>
            </a:pPr>
            <a:r>
              <a:rPr lang="de-DE" altLang="de-DE" b="1" dirty="0" smtClean="0">
                <a:latin typeface="+mn-lt"/>
              </a:rPr>
              <a:t>integrative Themenfelder</a:t>
            </a:r>
          </a:p>
          <a:p>
            <a:pPr algn="ctr" eaLnBrk="1" hangingPunct="1">
              <a:lnSpc>
                <a:spcPct val="100000"/>
              </a:lnSpc>
              <a:spcBef>
                <a:spcPct val="0"/>
              </a:spcBef>
              <a:buFontTx/>
              <a:buNone/>
              <a:defRPr/>
            </a:pPr>
            <a:endParaRPr lang="de-DE" altLang="de-DE" b="1" dirty="0" smtClean="0">
              <a:latin typeface="+mn-lt"/>
            </a:endParaRPr>
          </a:p>
          <a:p>
            <a:pPr algn="ctr" eaLnBrk="1" hangingPunct="1">
              <a:lnSpc>
                <a:spcPct val="100000"/>
              </a:lnSpc>
              <a:spcBef>
                <a:spcPct val="0"/>
              </a:spcBef>
              <a:buFont typeface="Arial" panose="020B0604020202020204" pitchFamily="34" charset="0"/>
              <a:buNone/>
              <a:defRPr/>
            </a:pPr>
            <a:endParaRPr lang="de-DE" altLang="de-DE" b="1" dirty="0" smtClean="0">
              <a:latin typeface="+mn-lt"/>
            </a:endParaRPr>
          </a:p>
        </p:txBody>
      </p:sp>
      <p:sp>
        <p:nvSpPr>
          <p:cNvPr id="8" name="Rechteck 7"/>
          <p:cNvSpPr/>
          <p:nvPr/>
        </p:nvSpPr>
        <p:spPr>
          <a:xfrm>
            <a:off x="958850" y="3686175"/>
            <a:ext cx="4321175" cy="1930400"/>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de-DE" sz="2400" b="1" dirty="0">
                <a:solidFill>
                  <a:schemeClr val="tx1"/>
                </a:solidFill>
              </a:rPr>
              <a:t>Energie effizient nutzen</a:t>
            </a:r>
          </a:p>
        </p:txBody>
      </p:sp>
      <p:sp>
        <p:nvSpPr>
          <p:cNvPr id="9" name="Rechteck 8"/>
          <p:cNvSpPr/>
          <p:nvPr/>
        </p:nvSpPr>
        <p:spPr>
          <a:xfrm>
            <a:off x="6858000" y="3686175"/>
            <a:ext cx="4319588" cy="1930400"/>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de-DE" sz="2400" b="1" dirty="0">
                <a:solidFill>
                  <a:schemeClr val="tx1"/>
                </a:solidFill>
              </a:rPr>
              <a:t>Materialien trennen </a:t>
            </a:r>
          </a:p>
          <a:p>
            <a:pPr algn="ctr">
              <a:defRPr/>
            </a:pPr>
            <a:r>
              <a:rPr lang="de-DE" sz="2400" b="1" dirty="0">
                <a:solidFill>
                  <a:schemeClr val="tx1"/>
                </a:solidFill>
              </a:rPr>
              <a:t>– Umwelt schützen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21506" name="Titel 1"/>
          <p:cNvSpPr>
            <a:spLocks noGrp="1"/>
          </p:cNvSpPr>
          <p:nvPr>
            <p:ph type="title"/>
          </p:nvPr>
        </p:nvSpPr>
        <p:spPr/>
        <p:txBody>
          <a:bodyPr/>
          <a:lstStyle/>
          <a:p>
            <a:r>
              <a:rPr lang="de-CH" altLang="de-DE" smtClean="0"/>
              <a:t>Tiere im Winter</a:t>
            </a:r>
            <a:endParaRPr lang="de-DE" altLang="de-DE" smtClean="0"/>
          </a:p>
        </p:txBody>
      </p:sp>
      <p:grpSp>
        <p:nvGrpSpPr>
          <p:cNvPr id="21507" name="Gruppieren 5"/>
          <p:cNvGrpSpPr>
            <a:grpSpLocks/>
          </p:cNvGrpSpPr>
          <p:nvPr/>
        </p:nvGrpSpPr>
        <p:grpSpPr bwMode="auto">
          <a:xfrm>
            <a:off x="6946900" y="287338"/>
            <a:ext cx="2106613" cy="1403350"/>
            <a:chOff x="636638" y="2414434"/>
            <a:chExt cx="2106345" cy="1402575"/>
          </a:xfrm>
        </p:grpSpPr>
        <p:pic>
          <p:nvPicPr>
            <p:cNvPr id="21525" name="Grafik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22810" y="2414434"/>
              <a:ext cx="6921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6" name="Grafik 1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7911" y="3124859"/>
              <a:ext cx="6921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7" name="Grafik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6638" y="2574906"/>
              <a:ext cx="6921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8" name="Grafik 1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0833" y="2869969"/>
              <a:ext cx="6921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Inhaltsplatzhalter 10"/>
          <p:cNvSpPr>
            <a:spLocks noGrp="1" noChangeArrowheads="1"/>
          </p:cNvSpPr>
          <p:nvPr>
            <p:ph sz="half" idx="1"/>
          </p:nvPr>
        </p:nvSpPr>
        <p:spPr>
          <a:xfrm>
            <a:off x="623888" y="1768475"/>
            <a:ext cx="5181600" cy="585788"/>
          </a:xfrm>
        </p:spPr>
        <p:txBody>
          <a:bodyPr>
            <a:spAutoFit/>
          </a:bodyPr>
          <a:lstStyle/>
          <a:p>
            <a:pPr eaLnBrk="1" hangingPunct="1">
              <a:lnSpc>
                <a:spcPct val="100000"/>
              </a:lnSpc>
              <a:spcBef>
                <a:spcPct val="0"/>
              </a:spcBef>
              <a:buFontTx/>
              <a:buNone/>
            </a:pPr>
            <a:r>
              <a:rPr lang="de-DE" altLang="de-DE" sz="3200" smtClean="0">
                <a:latin typeface="Century Gothic" panose="020B0502020202020204" pitchFamily="34" charset="0"/>
              </a:rPr>
              <a:t>T</a:t>
            </a:r>
            <a:r>
              <a:rPr lang="de-DE" altLang="de-DE" sz="3200" baseline="-25000" smtClean="0">
                <a:latin typeface="Century Gothic" panose="020B0502020202020204" pitchFamily="34" charset="0"/>
              </a:rPr>
              <a:t>Tier</a:t>
            </a:r>
            <a:r>
              <a:rPr lang="de-DE" altLang="de-DE" sz="3200" smtClean="0">
                <a:latin typeface="Century Gothic" panose="020B0502020202020204" pitchFamily="34" charset="0"/>
              </a:rPr>
              <a:t>  &gt;&gt; T</a:t>
            </a:r>
            <a:r>
              <a:rPr lang="de-DE" altLang="de-DE" sz="3200" baseline="-25000" smtClean="0">
                <a:latin typeface="Century Gothic" panose="020B0502020202020204" pitchFamily="34" charset="0"/>
              </a:rPr>
              <a:t>Umgebung</a:t>
            </a:r>
          </a:p>
        </p:txBody>
      </p:sp>
      <p:pic>
        <p:nvPicPr>
          <p:cNvPr id="12" name="Bild 2" descr="https://upload.wikimedia.org/wikipedia/commons/8/85/Fuchs_Profil.jpg"/>
          <p:cNvPicPr>
            <a:picLocks noChangeAspect="1" noChangeArrowheads="1"/>
          </p:cNvPicPr>
          <p:nvPr/>
        </p:nvPicPr>
        <p:blipFill>
          <a:blip r:embed="rId4">
            <a:extLst>
              <a:ext uri="{28A0092B-C50C-407E-A947-70E740481C1C}">
                <a14:useLocalDpi xmlns:a14="http://schemas.microsoft.com/office/drawing/2010/main" val="0"/>
              </a:ext>
            </a:extLst>
          </a:blip>
          <a:srcRect l="4912" t="20934" r="10301" b="22264"/>
          <a:stretch>
            <a:fillRect/>
          </a:stretch>
        </p:blipFill>
        <p:spPr bwMode="auto">
          <a:xfrm>
            <a:off x="4786313" y="2835275"/>
            <a:ext cx="1933575"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Bild 1" descr="https://upload.wikimedia.org/wikipedia/commons/1/10/Feldmaus_Microtus_arvali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0050" y="2873375"/>
            <a:ext cx="1041400"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Grafik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1488" y="3225800"/>
            <a:ext cx="1512887"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Grafik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85000" y="2925763"/>
            <a:ext cx="2274888"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Grafik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61513" y="2554288"/>
            <a:ext cx="1582737"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21516"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EFAD296A-AFE9-4372-951B-1580D79CBA20}" type="slidenum">
              <a:rPr lang="de-DE" altLang="de-DE" sz="1200" smtClean="0">
                <a:solidFill>
                  <a:srgbClr val="898989"/>
                </a:solidFill>
              </a:rPr>
              <a:pPr>
                <a:lnSpc>
                  <a:spcPct val="100000"/>
                </a:lnSpc>
                <a:spcBef>
                  <a:spcPct val="0"/>
                </a:spcBef>
                <a:buFontTx/>
                <a:buNone/>
              </a:pPr>
              <a:t>10</a:t>
            </a:fld>
            <a:endParaRPr lang="de-DE" altLang="de-DE" sz="1200" smtClean="0">
              <a:solidFill>
                <a:srgbClr val="898989"/>
              </a:solidFill>
            </a:endParaRPr>
          </a:p>
        </p:txBody>
      </p:sp>
      <p:grpSp>
        <p:nvGrpSpPr>
          <p:cNvPr id="17" name="Gruppieren 2"/>
          <p:cNvGrpSpPr>
            <a:grpSpLocks/>
          </p:cNvGrpSpPr>
          <p:nvPr/>
        </p:nvGrpSpPr>
        <p:grpSpPr bwMode="auto">
          <a:xfrm>
            <a:off x="1670050" y="4192588"/>
            <a:ext cx="9645650" cy="2246312"/>
            <a:chOff x="1519238" y="430213"/>
            <a:chExt cx="8700632" cy="2246312"/>
          </a:xfrm>
        </p:grpSpPr>
        <p:sp>
          <p:nvSpPr>
            <p:cNvPr id="21520" name="Textfeld 21"/>
            <p:cNvSpPr txBox="1">
              <a:spLocks noChangeArrowheads="1"/>
            </p:cNvSpPr>
            <p:nvPr/>
          </p:nvSpPr>
          <p:spPr bwMode="auto">
            <a:xfrm>
              <a:off x="4518025" y="430213"/>
              <a:ext cx="187325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de-DE" sz="14000" b="1">
                  <a:solidFill>
                    <a:srgbClr val="FF0000"/>
                  </a:solidFill>
                  <a:latin typeface="Century Gothic" panose="020B0502020202020204" pitchFamily="34" charset="0"/>
                </a:rPr>
                <a:t>?</a:t>
              </a:r>
            </a:p>
          </p:txBody>
        </p:sp>
        <p:pic>
          <p:nvPicPr>
            <p:cNvPr id="21521" name="Grafik 1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66606" y="1463430"/>
              <a:ext cx="1363813" cy="235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2" name="Grafik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6739" y="1363400"/>
              <a:ext cx="1509712"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3" name="Bild 1" descr="https://upload.wikimedia.org/wikipedia/commons/1/10/Feldmaus_Microtus_arvali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9238" y="1010182"/>
              <a:ext cx="939335"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4" name="Grafik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37132" y="742824"/>
              <a:ext cx="158273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3" name="Grafik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97425" y="4371975"/>
            <a:ext cx="1951038"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23"/>
          <p:cNvSpPr txBox="1">
            <a:spLocks noChangeArrowheads="1"/>
          </p:cNvSpPr>
          <p:nvPr/>
        </p:nvSpPr>
        <p:spPr bwMode="auto">
          <a:xfrm>
            <a:off x="146050" y="4932363"/>
            <a:ext cx="11255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3200" b="1"/>
              <a:t>Ziel</a:t>
            </a:r>
            <a:r>
              <a:rPr lang="de-DE" altLang="de-DE" sz="3600" b="1"/>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8" name="Textfeld 7"/>
          <p:cNvSpPr txBox="1">
            <a:spLocks noChangeArrowheads="1"/>
          </p:cNvSpPr>
          <p:nvPr/>
        </p:nvSpPr>
        <p:spPr bwMode="auto">
          <a:xfrm>
            <a:off x="3565525" y="3494088"/>
            <a:ext cx="825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de-DE" altLang="de-DE" dirty="0" smtClean="0">
                <a:latin typeface="+mn-lt"/>
              </a:rPr>
              <a:t>Fell</a:t>
            </a:r>
          </a:p>
        </p:txBody>
      </p:sp>
      <p:sp>
        <p:nvSpPr>
          <p:cNvPr id="9" name="Textfeld 8"/>
          <p:cNvSpPr txBox="1">
            <a:spLocks noChangeArrowheads="1"/>
          </p:cNvSpPr>
          <p:nvPr/>
        </p:nvSpPr>
        <p:spPr bwMode="auto">
          <a:xfrm>
            <a:off x="9761538" y="3494088"/>
            <a:ext cx="20320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de-DE" altLang="de-DE" dirty="0" smtClean="0">
                <a:latin typeface="+mn-lt"/>
              </a:rPr>
              <a:t>Federn</a:t>
            </a:r>
          </a:p>
        </p:txBody>
      </p:sp>
      <p:pic>
        <p:nvPicPr>
          <p:cNvPr id="14" name="Grafik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25" y="1795463"/>
            <a:ext cx="2555875"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13B91BCA-ACBA-4C68-81CF-2EA591486050}" type="slidenum">
              <a:rPr lang="de-DE" altLang="de-DE" sz="1200" smtClean="0">
                <a:solidFill>
                  <a:srgbClr val="898989"/>
                </a:solidFill>
              </a:rPr>
              <a:pPr>
                <a:lnSpc>
                  <a:spcPct val="100000"/>
                </a:lnSpc>
                <a:spcBef>
                  <a:spcPct val="0"/>
                </a:spcBef>
                <a:buFontTx/>
                <a:buNone/>
              </a:pPr>
              <a:t>11</a:t>
            </a:fld>
            <a:endParaRPr lang="de-DE" altLang="de-DE" sz="1200" smtClean="0">
              <a:solidFill>
                <a:srgbClr val="898989"/>
              </a:solidFill>
            </a:endParaRPr>
          </a:p>
        </p:txBody>
      </p:sp>
      <p:sp>
        <p:nvSpPr>
          <p:cNvPr id="11" name="Textfeld 10"/>
          <p:cNvSpPr txBox="1">
            <a:spLocks noChangeArrowheads="1"/>
          </p:cNvSpPr>
          <p:nvPr/>
        </p:nvSpPr>
        <p:spPr bwMode="auto">
          <a:xfrm>
            <a:off x="885825" y="554038"/>
            <a:ext cx="106283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de-DE" altLang="de-DE" sz="4400" dirty="0" smtClean="0">
                <a:latin typeface="+mj-lt"/>
                <a:ea typeface="+mj-ea"/>
                <a:cs typeface="+mj-cs"/>
              </a:rPr>
              <a:t>Phänomen </a:t>
            </a:r>
            <a:r>
              <a:rPr lang="de-DE" altLang="de-DE" sz="4400" b="1" dirty="0" smtClean="0">
                <a:latin typeface="+mj-lt"/>
                <a:ea typeface="+mj-ea"/>
                <a:cs typeface="+mj-cs"/>
              </a:rPr>
              <a:t>1</a:t>
            </a:r>
            <a:r>
              <a:rPr lang="de-DE" altLang="de-DE" sz="4400" dirty="0" smtClean="0">
                <a:latin typeface="+mj-lt"/>
                <a:ea typeface="+mj-ea"/>
                <a:cs typeface="+mj-cs"/>
              </a:rPr>
              <a:t>: Wärmedämmung</a:t>
            </a:r>
            <a:endParaRPr lang="de-DE" altLang="de-DE" sz="4400" dirty="0">
              <a:latin typeface="+mj-lt"/>
              <a:ea typeface="+mj-ea"/>
              <a:cs typeface="+mj-cs"/>
            </a:endParaRPr>
          </a:p>
        </p:txBody>
      </p:sp>
      <p:pic>
        <p:nvPicPr>
          <p:cNvPr id="13" name="Grafik 1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41700" y="4483100"/>
            <a:ext cx="447357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feld 14"/>
          <p:cNvSpPr txBox="1">
            <a:spLocks noChangeArrowheads="1"/>
          </p:cNvSpPr>
          <p:nvPr/>
        </p:nvSpPr>
        <p:spPr bwMode="auto">
          <a:xfrm>
            <a:off x="8008938" y="5834063"/>
            <a:ext cx="37846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de-DE" altLang="de-DE" dirty="0" smtClean="0">
                <a:latin typeface="Century Gothic" panose="020B0502020202020204" pitchFamily="34" charset="0"/>
              </a:rPr>
              <a:t>„</a:t>
            </a:r>
            <a:r>
              <a:rPr lang="de-DE" altLang="de-DE" dirty="0" smtClean="0">
                <a:latin typeface="+mn-lt"/>
              </a:rPr>
              <a:t>Winterspeck</a:t>
            </a:r>
            <a:r>
              <a:rPr lang="de-DE" altLang="de-DE" dirty="0" smtClean="0">
                <a:latin typeface="Century Gothic" panose="020B0502020202020204" pitchFamily="34" charset="0"/>
              </a:rPr>
              <a:t>“ (</a:t>
            </a:r>
            <a:r>
              <a:rPr lang="de-DE" altLang="de-DE" dirty="0" smtClean="0">
                <a:latin typeface="+mn-lt"/>
              </a:rPr>
              <a:t>Fett</a:t>
            </a:r>
            <a:r>
              <a:rPr lang="de-DE" altLang="de-DE" dirty="0" smtClean="0">
                <a:latin typeface="Century Gothic" panose="020B0502020202020204" pitchFamily="34" charset="0"/>
              </a:rPr>
              <a:t>)</a:t>
            </a:r>
          </a:p>
        </p:txBody>
      </p:sp>
      <p:pic>
        <p:nvPicPr>
          <p:cNvPr id="2" name="Grafik 1"/>
          <p:cNvPicPr>
            <a:picLocks noChangeAspect="1"/>
          </p:cNvPicPr>
          <p:nvPr/>
        </p:nvPicPr>
        <p:blipFill>
          <a:blip r:embed="rId5">
            <a:extLst>
              <a:ext uri="{28A0092B-C50C-407E-A947-70E740481C1C}">
                <a14:useLocalDpi xmlns:a14="http://schemas.microsoft.com/office/drawing/2010/main" val="0"/>
              </a:ext>
            </a:extLst>
          </a:blip>
          <a:srcRect l="18889" t="16508" r="6085" b="25397"/>
          <a:stretch>
            <a:fillRect/>
          </a:stretch>
        </p:blipFill>
        <p:spPr bwMode="auto">
          <a:xfrm>
            <a:off x="6078538" y="2079625"/>
            <a:ext cx="3673475" cy="189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p:cNvSpPr txBox="1">
            <a:spLocks noChangeArrowheads="1"/>
          </p:cNvSpPr>
          <p:nvPr/>
        </p:nvSpPr>
        <p:spPr bwMode="auto">
          <a:xfrm>
            <a:off x="9761538" y="3976688"/>
            <a:ext cx="211613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1000"/>
              <a:t>[Foto: A.Hachenberg ZPG BNT 2017]</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pic>
        <p:nvPicPr>
          <p:cNvPr id="33" name="Bild 2" descr="https://upload.wikimedia.org/wikipedia/commons/8/85/Fuchs_Profil.jpg"/>
          <p:cNvPicPr>
            <a:picLocks noChangeAspect="1" noChangeArrowheads="1"/>
          </p:cNvPicPr>
          <p:nvPr/>
        </p:nvPicPr>
        <p:blipFill>
          <a:blip r:embed="rId3">
            <a:extLst>
              <a:ext uri="{28A0092B-C50C-407E-A947-70E740481C1C}">
                <a14:useLocalDpi xmlns:a14="http://schemas.microsoft.com/office/drawing/2010/main" val="0"/>
              </a:ext>
            </a:extLst>
          </a:blip>
          <a:srcRect l="4912" t="20934" r="10301" b="22264"/>
          <a:stretch>
            <a:fillRect/>
          </a:stretch>
        </p:blipFill>
        <p:spPr bwMode="auto">
          <a:xfrm>
            <a:off x="404813" y="5218113"/>
            <a:ext cx="2286000" cy="127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Grafik 15"/>
          <p:cNvPicPr>
            <a:picLocks noChangeAspect="1" noChangeArrowheads="1"/>
          </p:cNvPicPr>
          <p:nvPr/>
        </p:nvPicPr>
        <p:blipFill>
          <a:blip r:embed="rId4">
            <a:extLst>
              <a:ext uri="{28A0092B-C50C-407E-A947-70E740481C1C}">
                <a14:useLocalDpi xmlns:a14="http://schemas.microsoft.com/office/drawing/2010/main" val="0"/>
              </a:ext>
            </a:extLst>
          </a:blip>
          <a:srcRect l="13985" t="14001" r="-8797" b="12634"/>
          <a:stretch>
            <a:fillRect/>
          </a:stretch>
        </p:blipFill>
        <p:spPr bwMode="auto">
          <a:xfrm>
            <a:off x="2430463" y="5229225"/>
            <a:ext cx="1849437"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uppieren 1"/>
          <p:cNvGrpSpPr>
            <a:grpSpLocks/>
          </p:cNvGrpSpPr>
          <p:nvPr/>
        </p:nvGrpSpPr>
        <p:grpSpPr bwMode="auto">
          <a:xfrm>
            <a:off x="342900" y="1384300"/>
            <a:ext cx="2681288" cy="2570163"/>
            <a:chOff x="343455" y="1383559"/>
            <a:chExt cx="2681502" cy="2570751"/>
          </a:xfrm>
        </p:grpSpPr>
        <p:pic>
          <p:nvPicPr>
            <p:cNvPr id="25627" name="Bild 1" descr="animals sleeping on each oth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294" y="1383559"/>
              <a:ext cx="2557825" cy="177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hteck 12"/>
            <p:cNvSpPr/>
            <p:nvPr/>
          </p:nvSpPr>
          <p:spPr>
            <a:xfrm>
              <a:off x="343455" y="3061931"/>
              <a:ext cx="2681502" cy="892379"/>
            </a:xfrm>
            <a:prstGeom prst="rect">
              <a:avLst/>
            </a:prstGeom>
          </p:spPr>
          <p:txBody>
            <a:bodyPr>
              <a:spAutoFit/>
            </a:bodyPr>
            <a:lstStyle/>
            <a:p>
              <a:pPr>
                <a:defRPr/>
              </a:pPr>
              <a:r>
                <a:rPr lang="de-DE" sz="2600" b="1" dirty="0">
                  <a:latin typeface="+mj-lt"/>
                  <a:ea typeface="Times New Roman" panose="02020603050405020304" pitchFamily="18" charset="0"/>
                  <a:cs typeface="Times New Roman" panose="02020603050405020304" pitchFamily="18" charset="0"/>
                </a:rPr>
                <a:t>Warum einrollen statt ausstrecken? </a:t>
              </a:r>
              <a:endParaRPr lang="de-DE" sz="2600" dirty="0">
                <a:latin typeface="+mj-lt"/>
              </a:endParaRPr>
            </a:p>
          </p:txBody>
        </p:sp>
      </p:grpSp>
      <p:grpSp>
        <p:nvGrpSpPr>
          <p:cNvPr id="4" name="Gruppieren 3"/>
          <p:cNvGrpSpPr>
            <a:grpSpLocks/>
          </p:cNvGrpSpPr>
          <p:nvPr/>
        </p:nvGrpSpPr>
        <p:grpSpPr bwMode="auto">
          <a:xfrm>
            <a:off x="342900" y="1384300"/>
            <a:ext cx="2976563" cy="3189288"/>
            <a:chOff x="343455" y="1383559"/>
            <a:chExt cx="2619663" cy="2670733"/>
          </a:xfrm>
        </p:grpSpPr>
        <p:pic>
          <p:nvPicPr>
            <p:cNvPr id="25625" name="Grafik 13"/>
            <p:cNvPicPr>
              <a:picLocks noChangeAspect="1" noChangeArrowheads="1"/>
            </p:cNvPicPr>
            <p:nvPr/>
          </p:nvPicPr>
          <p:blipFill>
            <a:blip r:embed="rId6">
              <a:extLst>
                <a:ext uri="{28A0092B-C50C-407E-A947-70E740481C1C}">
                  <a14:useLocalDpi xmlns:a14="http://schemas.microsoft.com/office/drawing/2010/main" val="0"/>
                </a:ext>
              </a:extLst>
            </a:blip>
            <a:srcRect l="23514" r="11565"/>
            <a:stretch>
              <a:fillRect/>
            </a:stretch>
          </p:blipFill>
          <p:spPr bwMode="auto">
            <a:xfrm>
              <a:off x="405293" y="1383559"/>
              <a:ext cx="2557825" cy="242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6" name="Rechteck 2"/>
            <p:cNvSpPr>
              <a:spLocks noChangeArrowheads="1"/>
            </p:cNvSpPr>
            <p:nvPr/>
          </p:nvSpPr>
          <p:spPr bwMode="auto">
            <a:xfrm>
              <a:off x="343455" y="3808071"/>
              <a:ext cx="24673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1000">
                  <a:latin typeface="Helvetica" panose="020B0604020202020204" pitchFamily="34" charset="0"/>
                  <a:cs typeface="Times New Roman" panose="02020603050405020304" pitchFamily="18" charset="0"/>
                </a:rPr>
                <a:t>[Foto: Sylvia Schimang, ZPG BNT 2017]</a:t>
              </a:r>
              <a:endParaRPr lang="de-DE" altLang="de-DE" sz="1000"/>
            </a:p>
          </p:txBody>
        </p:sp>
      </p:grpSp>
      <p:grpSp>
        <p:nvGrpSpPr>
          <p:cNvPr id="18" name="Gruppieren 17"/>
          <p:cNvGrpSpPr>
            <a:grpSpLocks/>
          </p:cNvGrpSpPr>
          <p:nvPr/>
        </p:nvGrpSpPr>
        <p:grpSpPr bwMode="auto">
          <a:xfrm>
            <a:off x="4343400" y="1384300"/>
            <a:ext cx="3300413" cy="3003550"/>
            <a:chOff x="3447687" y="1397037"/>
            <a:chExt cx="3300353" cy="3003549"/>
          </a:xfrm>
        </p:grpSpPr>
        <p:pic>
          <p:nvPicPr>
            <p:cNvPr id="25623" name="Grafik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1860" y="1397037"/>
              <a:ext cx="2686894" cy="214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4" name="Textfeld 16"/>
            <p:cNvSpPr txBox="1">
              <a:spLocks noChangeArrowheads="1"/>
            </p:cNvSpPr>
            <p:nvPr/>
          </p:nvSpPr>
          <p:spPr bwMode="auto">
            <a:xfrm>
              <a:off x="3447687" y="3508034"/>
              <a:ext cx="330035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2600"/>
                <a:t>Warum zusammen kuscheln statt alleine ?</a:t>
              </a:r>
            </a:p>
          </p:txBody>
        </p:sp>
      </p:grpSp>
      <p:grpSp>
        <p:nvGrpSpPr>
          <p:cNvPr id="19" name="Gruppieren 18"/>
          <p:cNvGrpSpPr>
            <a:grpSpLocks/>
          </p:cNvGrpSpPr>
          <p:nvPr/>
        </p:nvGrpSpPr>
        <p:grpSpPr bwMode="auto">
          <a:xfrm>
            <a:off x="4254500" y="1384300"/>
            <a:ext cx="3228975" cy="3117850"/>
            <a:chOff x="3370538" y="1376114"/>
            <a:chExt cx="3228884" cy="3119075"/>
          </a:xfrm>
        </p:grpSpPr>
        <p:pic>
          <p:nvPicPr>
            <p:cNvPr id="25621" name="Grafik 19"/>
            <p:cNvPicPr>
              <a:picLocks noChangeAspect="1" noChangeArrowheads="1"/>
            </p:cNvPicPr>
            <p:nvPr/>
          </p:nvPicPr>
          <p:blipFill>
            <a:blip r:embed="rId8">
              <a:extLst>
                <a:ext uri="{28A0092B-C50C-407E-A947-70E740481C1C}">
                  <a14:useLocalDpi xmlns:a14="http://schemas.microsoft.com/office/drawing/2010/main" val="0"/>
                </a:ext>
              </a:extLst>
            </a:blip>
            <a:srcRect l="17709" r="17969"/>
            <a:stretch>
              <a:fillRect/>
            </a:stretch>
          </p:blipFill>
          <p:spPr bwMode="auto">
            <a:xfrm>
              <a:off x="3447687" y="1376114"/>
              <a:ext cx="3151735" cy="2883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Rechteck 20"/>
            <p:cNvSpPr>
              <a:spLocks noChangeArrowheads="1"/>
            </p:cNvSpPr>
            <p:nvPr/>
          </p:nvSpPr>
          <p:spPr bwMode="auto">
            <a:xfrm>
              <a:off x="3370538" y="4248968"/>
              <a:ext cx="2592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1000">
                  <a:latin typeface="Helvetica" panose="020B0604020202020204" pitchFamily="34" charset="0"/>
                  <a:cs typeface="Times New Roman" panose="02020603050405020304" pitchFamily="18" charset="0"/>
                </a:rPr>
                <a:t>[Foto: Sylvia Schimang, ZPG BNT 2017]</a:t>
              </a:r>
              <a:endParaRPr lang="de-DE" altLang="de-DE" sz="1000"/>
            </a:p>
          </p:txBody>
        </p:sp>
      </p:grpSp>
      <p:grpSp>
        <p:nvGrpSpPr>
          <p:cNvPr id="22" name="Gruppieren 21"/>
          <p:cNvGrpSpPr>
            <a:grpSpLocks/>
          </p:cNvGrpSpPr>
          <p:nvPr/>
        </p:nvGrpSpPr>
        <p:grpSpPr bwMode="auto">
          <a:xfrm>
            <a:off x="8510588" y="1320800"/>
            <a:ext cx="3109912" cy="3132138"/>
            <a:chOff x="8510861" y="1320850"/>
            <a:chExt cx="3109121" cy="3132636"/>
          </a:xfrm>
        </p:grpSpPr>
        <p:pic>
          <p:nvPicPr>
            <p:cNvPr id="25618" name="Grafik 22" descr="E:\Fachberatung\BNT II\Bilder für Sylvi\IMG_2669.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66672" y="1320850"/>
              <a:ext cx="2680180" cy="2297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9" name="Textfeld 23"/>
            <p:cNvSpPr txBox="1">
              <a:spLocks noChangeArrowheads="1"/>
            </p:cNvSpPr>
            <p:nvPr/>
          </p:nvSpPr>
          <p:spPr bwMode="auto">
            <a:xfrm>
              <a:off x="8510861" y="3961043"/>
              <a:ext cx="29918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2600"/>
                <a:t>Warum aufplustern?</a:t>
              </a:r>
            </a:p>
          </p:txBody>
        </p:sp>
        <p:sp>
          <p:nvSpPr>
            <p:cNvPr id="25620" name="Rechteck 24"/>
            <p:cNvSpPr>
              <a:spLocks noChangeArrowheads="1"/>
            </p:cNvSpPr>
            <p:nvPr/>
          </p:nvSpPr>
          <p:spPr bwMode="auto">
            <a:xfrm>
              <a:off x="8510861" y="3528375"/>
              <a:ext cx="310912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20000"/>
                </a:lnSpc>
                <a:spcBef>
                  <a:spcPct val="0"/>
                </a:spcBef>
                <a:buFontTx/>
                <a:buNone/>
              </a:pPr>
              <a:r>
                <a:rPr lang="de-DE" altLang="de-DE" sz="1200">
                  <a:latin typeface="Helvetica" panose="020B0604020202020204" pitchFamily="34" charset="0"/>
                  <a:cs typeface="Times New Roman" panose="02020603050405020304" pitchFamily="18" charset="0"/>
                </a:rPr>
                <a:t>  [Foto: Taigazilzalp; Andreas Hachenberg; </a:t>
              </a:r>
            </a:p>
            <a:p>
              <a:pPr>
                <a:lnSpc>
                  <a:spcPct val="120000"/>
                </a:lnSpc>
                <a:spcBef>
                  <a:spcPct val="0"/>
                </a:spcBef>
                <a:buFontTx/>
                <a:buNone/>
              </a:pPr>
              <a:r>
                <a:rPr lang="de-DE" altLang="de-DE" sz="1200">
                  <a:latin typeface="Helvetica" panose="020B0604020202020204" pitchFamily="34" charset="0"/>
                  <a:cs typeface="Times New Roman" panose="02020603050405020304" pitchFamily="18" charset="0"/>
                </a:rPr>
                <a:t>          ZPG BNT]</a:t>
              </a:r>
            </a:p>
          </p:txBody>
        </p:sp>
      </p:grpSp>
      <p:grpSp>
        <p:nvGrpSpPr>
          <p:cNvPr id="26" name="Gruppieren 25"/>
          <p:cNvGrpSpPr>
            <a:grpSpLocks/>
          </p:cNvGrpSpPr>
          <p:nvPr/>
        </p:nvGrpSpPr>
        <p:grpSpPr bwMode="auto">
          <a:xfrm>
            <a:off x="8164513" y="1277938"/>
            <a:ext cx="3459162" cy="3295650"/>
            <a:chOff x="8393542" y="1299642"/>
            <a:chExt cx="3458934" cy="3295560"/>
          </a:xfrm>
        </p:grpSpPr>
        <p:pic>
          <p:nvPicPr>
            <p:cNvPr id="25616" name="Grafik 26" descr="C:\Users\Sylvia\AppData\Local\Microsoft\Windows\Temporary Internet Files\Content.Word\20170224_124632.jpg"/>
            <p:cNvPicPr>
              <a:picLocks noChangeAspect="1" noChangeArrowheads="1"/>
            </p:cNvPicPr>
            <p:nvPr/>
          </p:nvPicPr>
          <p:blipFill>
            <a:blip r:embed="rId10">
              <a:extLst>
                <a:ext uri="{28A0092B-C50C-407E-A947-70E740481C1C}">
                  <a14:useLocalDpi xmlns:a14="http://schemas.microsoft.com/office/drawing/2010/main" val="0"/>
                </a:ext>
              </a:extLst>
            </a:blip>
            <a:srcRect l="9712" r="15955"/>
            <a:stretch>
              <a:fillRect/>
            </a:stretch>
          </p:blipFill>
          <p:spPr bwMode="auto">
            <a:xfrm>
              <a:off x="8510862" y="1299642"/>
              <a:ext cx="3341614" cy="3087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7" name="Rechteck 27"/>
            <p:cNvSpPr>
              <a:spLocks noChangeArrowheads="1"/>
            </p:cNvSpPr>
            <p:nvPr/>
          </p:nvSpPr>
          <p:spPr bwMode="auto">
            <a:xfrm>
              <a:off x="8393542" y="4348981"/>
              <a:ext cx="259264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1000">
                  <a:latin typeface="Helvetica" panose="020B0604020202020204" pitchFamily="34" charset="0"/>
                  <a:cs typeface="Times New Roman" panose="02020603050405020304" pitchFamily="18" charset="0"/>
                </a:rPr>
                <a:t>[Foto: Sylvia Schimang, ZPG BNT 2017]</a:t>
              </a:r>
              <a:endParaRPr lang="de-DE" altLang="de-DE" sz="1000"/>
            </a:p>
          </p:txBody>
        </p:sp>
      </p:grpSp>
      <p:sp>
        <p:nvSpPr>
          <p:cNvPr id="35" name="Textfeld 34"/>
          <p:cNvSpPr txBox="1">
            <a:spLocks noChangeArrowheads="1"/>
          </p:cNvSpPr>
          <p:nvPr/>
        </p:nvSpPr>
        <p:spPr bwMode="auto">
          <a:xfrm>
            <a:off x="4576763" y="4891088"/>
            <a:ext cx="17653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a:t>Warum </a:t>
            </a:r>
          </a:p>
          <a:p>
            <a:pPr>
              <a:lnSpc>
                <a:spcPct val="100000"/>
              </a:lnSpc>
              <a:spcBef>
                <a:spcPct val="0"/>
              </a:spcBef>
              <a:buFontTx/>
              <a:buNone/>
            </a:pPr>
            <a:r>
              <a:rPr lang="de-DE" altLang="de-DE"/>
              <a:t>Fell-</a:t>
            </a:r>
          </a:p>
          <a:p>
            <a:pPr>
              <a:lnSpc>
                <a:spcPct val="100000"/>
              </a:lnSpc>
              <a:spcBef>
                <a:spcPct val="0"/>
              </a:spcBef>
              <a:buFontTx/>
              <a:buNone/>
            </a:pPr>
            <a:r>
              <a:rPr lang="de-DE" altLang="de-DE"/>
              <a:t>wechsel?</a:t>
            </a:r>
          </a:p>
        </p:txBody>
      </p:sp>
      <p:grpSp>
        <p:nvGrpSpPr>
          <p:cNvPr id="14337" name="Gruppieren 14336"/>
          <p:cNvGrpSpPr>
            <a:grpSpLocks/>
          </p:cNvGrpSpPr>
          <p:nvPr/>
        </p:nvGrpSpPr>
        <p:grpSpPr bwMode="auto">
          <a:xfrm>
            <a:off x="255814" y="4450474"/>
            <a:ext cx="8856663" cy="2214562"/>
            <a:chOff x="343455" y="4623002"/>
            <a:chExt cx="10868555" cy="2213978"/>
          </a:xfrm>
        </p:grpSpPr>
        <p:pic>
          <p:nvPicPr>
            <p:cNvPr id="25614" name="Grafik 35"/>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43455" y="4623002"/>
              <a:ext cx="4772555" cy="221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5" name="Rechteck 36"/>
            <p:cNvSpPr>
              <a:spLocks noChangeArrowheads="1"/>
            </p:cNvSpPr>
            <p:nvPr/>
          </p:nvSpPr>
          <p:spPr bwMode="auto">
            <a:xfrm>
              <a:off x="5116010" y="6455612"/>
              <a:ext cx="6096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de-DE" sz="1800">
                  <a:latin typeface="Century Gothic" panose="020B0502020202020204" pitchFamily="34" charset="0"/>
                </a:rPr>
                <a:t> </a:t>
              </a:r>
              <a:r>
                <a:rPr lang="de-DE" altLang="de-DE" sz="1000">
                  <a:latin typeface="Century Gothic" panose="020B0502020202020204" pitchFamily="34" charset="0"/>
                </a:rPr>
                <a:t>Quelle: Fokus 5/6 BNT ; Cornelsen Verlag; Berlin 2015; S.242</a:t>
              </a:r>
              <a:endParaRPr lang="de-DE" altLang="de-DE" sz="1000"/>
            </a:p>
          </p:txBody>
        </p:sp>
      </p:grpSp>
      <p:sp>
        <p:nvSpPr>
          <p:cNvPr id="25612" name="Foliennummernplatzhalt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E1B99287-E5F7-4F84-BB04-342DC77E1260}" type="slidenum">
              <a:rPr lang="de-DE" altLang="de-DE" sz="1200" smtClean="0">
                <a:solidFill>
                  <a:srgbClr val="898989"/>
                </a:solidFill>
              </a:rPr>
              <a:pPr>
                <a:lnSpc>
                  <a:spcPct val="100000"/>
                </a:lnSpc>
                <a:spcBef>
                  <a:spcPct val="0"/>
                </a:spcBef>
                <a:buFontTx/>
                <a:buNone/>
              </a:pPr>
              <a:t>12</a:t>
            </a:fld>
            <a:endParaRPr lang="de-DE" altLang="de-DE" sz="1200" smtClean="0">
              <a:solidFill>
                <a:srgbClr val="898989"/>
              </a:solidFill>
            </a:endParaRPr>
          </a:p>
        </p:txBody>
      </p:sp>
      <p:sp>
        <p:nvSpPr>
          <p:cNvPr id="32" name="Textfeld 31"/>
          <p:cNvSpPr txBox="1">
            <a:spLocks noChangeArrowheads="1"/>
          </p:cNvSpPr>
          <p:nvPr/>
        </p:nvSpPr>
        <p:spPr bwMode="auto">
          <a:xfrm>
            <a:off x="885825" y="554038"/>
            <a:ext cx="106283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de-DE" altLang="de-DE" sz="4400" dirty="0" smtClean="0">
                <a:latin typeface="+mj-lt"/>
                <a:ea typeface="+mj-ea"/>
                <a:cs typeface="+mj-cs"/>
              </a:rPr>
              <a:t>Phänomen </a:t>
            </a:r>
            <a:r>
              <a:rPr lang="de-DE" altLang="de-DE" sz="4400" b="1" dirty="0" smtClean="0">
                <a:latin typeface="+mj-lt"/>
                <a:ea typeface="+mj-ea"/>
                <a:cs typeface="+mj-cs"/>
              </a:rPr>
              <a:t>2</a:t>
            </a:r>
            <a:r>
              <a:rPr lang="de-DE" altLang="de-DE" sz="4400" dirty="0" smtClean="0">
                <a:latin typeface="+mj-lt"/>
                <a:ea typeface="+mj-ea"/>
                <a:cs typeface="+mj-cs"/>
              </a:rPr>
              <a:t>: Verhaltensweisen vor Ort</a:t>
            </a:r>
            <a:endParaRPr lang="de-DE" altLang="de-DE" sz="4400"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43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pic>
        <p:nvPicPr>
          <p:cNvPr id="27650" name="Picture 7" descr="File:Ciconia ciconia - 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0413" y="1908175"/>
            <a:ext cx="5799137" cy="386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27653"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C055459A-5613-4A84-B540-EA03E836FAFF}" type="slidenum">
              <a:rPr lang="de-DE" altLang="de-DE" sz="1200" smtClean="0">
                <a:solidFill>
                  <a:srgbClr val="898989"/>
                </a:solidFill>
              </a:rPr>
              <a:pPr>
                <a:lnSpc>
                  <a:spcPct val="100000"/>
                </a:lnSpc>
                <a:spcBef>
                  <a:spcPct val="0"/>
                </a:spcBef>
                <a:buFontTx/>
                <a:buNone/>
              </a:pPr>
              <a:t>13</a:t>
            </a:fld>
            <a:endParaRPr lang="de-DE" altLang="de-DE" sz="1200" smtClean="0">
              <a:solidFill>
                <a:srgbClr val="898989"/>
              </a:solidFill>
            </a:endParaRPr>
          </a:p>
        </p:txBody>
      </p:sp>
      <p:sp>
        <p:nvSpPr>
          <p:cNvPr id="9" name="Textfeld 8"/>
          <p:cNvSpPr txBox="1">
            <a:spLocks noChangeArrowheads="1"/>
          </p:cNvSpPr>
          <p:nvPr/>
        </p:nvSpPr>
        <p:spPr bwMode="auto">
          <a:xfrm>
            <a:off x="885825" y="554038"/>
            <a:ext cx="106283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de-DE" altLang="de-DE" sz="4400" dirty="0" smtClean="0">
                <a:latin typeface="+mj-lt"/>
                <a:ea typeface="+mj-ea"/>
                <a:cs typeface="+mj-cs"/>
              </a:rPr>
              <a:t>Phänomen </a:t>
            </a:r>
            <a:r>
              <a:rPr lang="de-DE" altLang="de-DE" sz="4400" b="1" dirty="0" smtClean="0">
                <a:latin typeface="+mj-lt"/>
                <a:ea typeface="+mj-ea"/>
                <a:cs typeface="+mj-cs"/>
              </a:rPr>
              <a:t>3</a:t>
            </a:r>
            <a:r>
              <a:rPr lang="de-DE" altLang="de-DE" sz="4400" dirty="0" smtClean="0">
                <a:latin typeface="+mj-lt"/>
                <a:ea typeface="+mj-ea"/>
                <a:cs typeface="+mj-cs"/>
              </a:rPr>
              <a:t>: Flüchten (Bsp. Vogelzug)</a:t>
            </a:r>
            <a:endParaRPr lang="de-DE" altLang="de-DE" sz="4400" dirty="0">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2" name="Rechteck 1"/>
          <p:cNvSpPr>
            <a:spLocks noChangeArrowheads="1"/>
          </p:cNvSpPr>
          <p:nvPr/>
        </p:nvSpPr>
        <p:spPr bwMode="auto">
          <a:xfrm>
            <a:off x="838200" y="2005013"/>
            <a:ext cx="8726488"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514350" indent="-514350" eaLnBrk="1" hangingPunct="1">
              <a:lnSpc>
                <a:spcPct val="115000"/>
              </a:lnSpc>
              <a:spcBef>
                <a:spcPct val="0"/>
              </a:spcBef>
              <a:buFont typeface="Wingdings" panose="05000000000000000000" pitchFamily="2" charset="2"/>
              <a:buChar char="Ø"/>
              <a:defRPr/>
            </a:pPr>
            <a:r>
              <a:rPr lang="de-DE" altLang="de-DE" dirty="0" smtClean="0">
                <a:latin typeface="+mn-lt"/>
                <a:ea typeface="Calibri" panose="020F0502020204030204" pitchFamily="34" charset="0"/>
                <a:cs typeface="Times New Roman" panose="02020603050405020304" pitchFamily="18" charset="0"/>
              </a:rPr>
              <a:t>Winterruhe </a:t>
            </a:r>
          </a:p>
          <a:p>
            <a:pPr marL="514350" indent="-514350" eaLnBrk="1" hangingPunct="1">
              <a:lnSpc>
                <a:spcPct val="115000"/>
              </a:lnSpc>
              <a:spcBef>
                <a:spcPct val="0"/>
              </a:spcBef>
              <a:buFont typeface="Wingdings" panose="05000000000000000000" pitchFamily="2" charset="2"/>
              <a:buChar char="Ø"/>
              <a:defRPr/>
            </a:pPr>
            <a:r>
              <a:rPr lang="de-DE" altLang="de-DE" dirty="0" smtClean="0">
                <a:latin typeface="+mn-lt"/>
                <a:ea typeface="Calibri" panose="020F0502020204030204" pitchFamily="34" charset="0"/>
                <a:cs typeface="Times New Roman" panose="02020603050405020304" pitchFamily="18" charset="0"/>
              </a:rPr>
              <a:t>Winterschlaf</a:t>
            </a:r>
          </a:p>
          <a:p>
            <a:pPr marL="514350" indent="-514350" eaLnBrk="1" hangingPunct="1">
              <a:lnSpc>
                <a:spcPct val="115000"/>
              </a:lnSpc>
              <a:spcBef>
                <a:spcPct val="0"/>
              </a:spcBef>
              <a:buFont typeface="Wingdings" panose="05000000000000000000" pitchFamily="2" charset="2"/>
              <a:buChar char="Ø"/>
              <a:defRPr/>
            </a:pPr>
            <a:r>
              <a:rPr lang="de-DE" altLang="de-DE" dirty="0" smtClean="0">
                <a:latin typeface="+mn-lt"/>
                <a:ea typeface="Calibri" panose="020F0502020204030204" pitchFamily="34" charset="0"/>
                <a:cs typeface="Times New Roman" panose="02020603050405020304" pitchFamily="18" charset="0"/>
              </a:rPr>
              <a:t>Kältestarre</a:t>
            </a:r>
          </a:p>
        </p:txBody>
      </p:sp>
      <p:sp>
        <p:nvSpPr>
          <p:cNvPr id="3" name="Datumsplatzhalter 2"/>
          <p:cNvSpPr>
            <a:spLocks noGrp="1"/>
          </p:cNvSpPr>
          <p:nvPr>
            <p:ph type="dt" sz="quarter" idx="10"/>
          </p:nvPr>
        </p:nvSpPr>
        <p:spPr/>
        <p:txBody>
          <a:bodyPr/>
          <a:lstStyle/>
          <a:p>
            <a:pPr>
              <a:defRPr/>
            </a:pPr>
            <a:r>
              <a:rPr lang="de-DE"/>
              <a:t>4020_workshop_biologie</a:t>
            </a:r>
          </a:p>
        </p:txBody>
      </p:sp>
      <p:sp>
        <p:nvSpPr>
          <p:cNvPr id="4" name="Fußzeilenplatzhalter 3"/>
          <p:cNvSpPr>
            <a:spLocks noGrp="1"/>
          </p:cNvSpPr>
          <p:nvPr>
            <p:ph type="ftr" sz="quarter" idx="11"/>
          </p:nvPr>
        </p:nvSpPr>
        <p:spPr/>
        <p:txBody>
          <a:bodyPr/>
          <a:lstStyle/>
          <a:p>
            <a:pPr>
              <a:defRPr/>
            </a:pPr>
            <a:r>
              <a:rPr lang="de-DE"/>
              <a:t>ZPG BNT 2017</a:t>
            </a:r>
          </a:p>
        </p:txBody>
      </p:sp>
      <p:sp>
        <p:nvSpPr>
          <p:cNvPr id="28677" name="Foliennummernplatzhalt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608500C9-783E-4936-A5BC-4A71C11C4025}" type="slidenum">
              <a:rPr lang="de-DE" altLang="de-DE" sz="1200" smtClean="0">
                <a:solidFill>
                  <a:srgbClr val="898989"/>
                </a:solidFill>
              </a:rPr>
              <a:pPr>
                <a:lnSpc>
                  <a:spcPct val="100000"/>
                </a:lnSpc>
                <a:spcBef>
                  <a:spcPct val="0"/>
                </a:spcBef>
                <a:buFontTx/>
                <a:buNone/>
              </a:pPr>
              <a:t>14</a:t>
            </a:fld>
            <a:endParaRPr lang="de-DE" altLang="de-DE" sz="1200" smtClean="0">
              <a:solidFill>
                <a:srgbClr val="898989"/>
              </a:solidFill>
            </a:endParaRPr>
          </a:p>
        </p:txBody>
      </p:sp>
      <p:sp>
        <p:nvSpPr>
          <p:cNvPr id="10" name="Textfeld 9"/>
          <p:cNvSpPr txBox="1">
            <a:spLocks noChangeArrowheads="1"/>
          </p:cNvSpPr>
          <p:nvPr/>
        </p:nvSpPr>
        <p:spPr bwMode="auto">
          <a:xfrm>
            <a:off x="838200" y="506413"/>
            <a:ext cx="1062831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de-DE" altLang="de-DE" sz="4400" dirty="0" smtClean="0">
                <a:latin typeface="+mj-lt"/>
                <a:ea typeface="+mj-ea"/>
                <a:cs typeface="+mj-cs"/>
              </a:rPr>
              <a:t>Phänomen </a:t>
            </a:r>
            <a:r>
              <a:rPr lang="de-DE" altLang="de-DE" sz="4400" b="1" dirty="0" smtClean="0">
                <a:latin typeface="+mj-lt"/>
                <a:ea typeface="+mj-ea"/>
                <a:cs typeface="+mj-cs"/>
              </a:rPr>
              <a:t>4</a:t>
            </a:r>
            <a:r>
              <a:rPr lang="de-DE" altLang="de-DE" sz="4400" dirty="0" smtClean="0">
                <a:latin typeface="+mj-lt"/>
                <a:ea typeface="+mj-ea"/>
                <a:cs typeface="+mj-cs"/>
              </a:rPr>
              <a:t>: Reduktion Energieumsatz</a:t>
            </a:r>
            <a:endParaRPr lang="de-DE" altLang="de-DE" sz="4400" dirty="0">
              <a:latin typeface="+mj-lt"/>
              <a:ea typeface="+mj-ea"/>
              <a:cs typeface="+mj-cs"/>
            </a:endParaRPr>
          </a:p>
        </p:txBody>
      </p:sp>
      <p:pic>
        <p:nvPicPr>
          <p:cNvPr id="28679" name="Grafik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0875" y="1952625"/>
            <a:ext cx="371792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5" name="Datumsplatzhalter 4"/>
          <p:cNvSpPr>
            <a:spLocks noGrp="1"/>
          </p:cNvSpPr>
          <p:nvPr>
            <p:ph type="dt" sz="quarter" idx="10"/>
          </p:nvPr>
        </p:nvSpPr>
        <p:spPr/>
        <p:txBody>
          <a:bodyPr/>
          <a:lstStyle/>
          <a:p>
            <a:pPr>
              <a:defRPr/>
            </a:pPr>
            <a:r>
              <a:rPr lang="de-DE" smtClean="0"/>
              <a:t>4020_workshop_biologie</a:t>
            </a:r>
            <a:endParaRPr lang="de-DE"/>
          </a:p>
        </p:txBody>
      </p:sp>
      <p:sp>
        <p:nvSpPr>
          <p:cNvPr id="6" name="Fußzeilenplatzhalter 5"/>
          <p:cNvSpPr>
            <a:spLocks noGrp="1"/>
          </p:cNvSpPr>
          <p:nvPr>
            <p:ph type="ftr" sz="quarter" idx="11"/>
          </p:nvPr>
        </p:nvSpPr>
        <p:spPr/>
        <p:txBody>
          <a:bodyPr/>
          <a:lstStyle/>
          <a:p>
            <a:pPr>
              <a:defRPr/>
            </a:pPr>
            <a:r>
              <a:rPr lang="de-DE" smtClean="0"/>
              <a:t>ZPG BNT 2017</a:t>
            </a:r>
            <a:endParaRPr lang="de-DE"/>
          </a:p>
        </p:txBody>
      </p:sp>
      <p:sp>
        <p:nvSpPr>
          <p:cNvPr id="29700" name="Foliennummernplatzhalt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E752C266-B1F2-46DD-A98A-DB5B8772E9E2}" type="slidenum">
              <a:rPr lang="de-DE" altLang="de-DE" sz="1200" smtClean="0">
                <a:solidFill>
                  <a:srgbClr val="898989"/>
                </a:solidFill>
              </a:rPr>
              <a:pPr>
                <a:lnSpc>
                  <a:spcPct val="100000"/>
                </a:lnSpc>
                <a:spcBef>
                  <a:spcPct val="0"/>
                </a:spcBef>
                <a:buFontTx/>
                <a:buNone/>
              </a:pPr>
              <a:t>15</a:t>
            </a:fld>
            <a:endParaRPr lang="de-DE" altLang="de-DE" sz="1200" smtClean="0">
              <a:solidFill>
                <a:srgbClr val="898989"/>
              </a:solidFill>
            </a:endParaRPr>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rcRect l="5934" t="9956" r="14421" b="16541"/>
          <a:stretch>
            <a:fillRect/>
          </a:stretch>
        </p:blipFill>
        <p:spPr bwMode="auto">
          <a:xfrm>
            <a:off x="5329238" y="1733550"/>
            <a:ext cx="3562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feld 9"/>
          <p:cNvSpPr txBox="1">
            <a:spLocks noChangeArrowheads="1"/>
          </p:cNvSpPr>
          <p:nvPr/>
        </p:nvSpPr>
        <p:spPr bwMode="auto">
          <a:xfrm>
            <a:off x="922338" y="584200"/>
            <a:ext cx="1062990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de-DE" altLang="de-DE" sz="4400" dirty="0" smtClean="0">
                <a:latin typeface="+mj-lt"/>
                <a:ea typeface="+mj-ea"/>
                <a:cs typeface="+mj-cs"/>
              </a:rPr>
              <a:t>Phänomen </a:t>
            </a:r>
            <a:r>
              <a:rPr lang="de-DE" altLang="de-DE" sz="4400" b="1" dirty="0" smtClean="0">
                <a:latin typeface="+mj-lt"/>
                <a:ea typeface="+mj-ea"/>
                <a:cs typeface="+mj-cs"/>
              </a:rPr>
              <a:t>5</a:t>
            </a:r>
            <a:r>
              <a:rPr lang="de-DE" altLang="de-DE" sz="4400" dirty="0" smtClean="0">
                <a:latin typeface="+mj-lt"/>
                <a:ea typeface="+mj-ea"/>
                <a:cs typeface="+mj-cs"/>
              </a:rPr>
              <a:t>: körpereigene Energievorräte</a:t>
            </a:r>
          </a:p>
          <a:p>
            <a:pPr eaLnBrk="1" hangingPunct="1">
              <a:lnSpc>
                <a:spcPct val="100000"/>
              </a:lnSpc>
              <a:spcBef>
                <a:spcPct val="0"/>
              </a:spcBef>
              <a:buFontTx/>
              <a:buNone/>
              <a:defRPr/>
            </a:pPr>
            <a:r>
              <a:rPr lang="de-DE" altLang="de-DE" sz="3200" dirty="0" smtClean="0">
                <a:latin typeface="+mn-lt"/>
                <a:ea typeface="+mj-ea"/>
                <a:cs typeface="+mj-cs"/>
              </a:rPr>
              <a:t>z. B. Winterspeck (Fett)</a:t>
            </a:r>
            <a:endParaRPr lang="de-DE" altLang="de-DE" sz="3200" dirty="0">
              <a:latin typeface="+mn-lt"/>
              <a:ea typeface="+mj-ea"/>
              <a:cs typeface="+mj-cs"/>
            </a:endParaRPr>
          </a:p>
        </p:txBody>
      </p:sp>
      <p:sp>
        <p:nvSpPr>
          <p:cNvPr id="11" name="Textfeld 10"/>
          <p:cNvSpPr txBox="1">
            <a:spLocks noChangeArrowheads="1"/>
          </p:cNvSpPr>
          <p:nvPr/>
        </p:nvSpPr>
        <p:spPr bwMode="auto">
          <a:xfrm>
            <a:off x="922338" y="3627438"/>
            <a:ext cx="1062990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de-DE" altLang="de-DE" sz="4400" dirty="0" smtClean="0">
                <a:latin typeface="+mj-lt"/>
                <a:ea typeface="+mj-ea"/>
                <a:cs typeface="+mj-cs"/>
              </a:rPr>
              <a:t>Phänomen </a:t>
            </a:r>
            <a:r>
              <a:rPr lang="de-DE" altLang="de-DE" sz="4400" b="1" dirty="0" smtClean="0">
                <a:latin typeface="+mj-lt"/>
                <a:ea typeface="+mj-ea"/>
                <a:cs typeface="+mj-cs"/>
              </a:rPr>
              <a:t>6</a:t>
            </a:r>
            <a:r>
              <a:rPr lang="de-DE" altLang="de-DE" sz="4400" dirty="0" smtClean="0">
                <a:latin typeface="+mj-lt"/>
                <a:ea typeface="+mj-ea"/>
                <a:cs typeface="+mj-cs"/>
              </a:rPr>
              <a:t>: externe Energievorräte</a:t>
            </a:r>
          </a:p>
          <a:p>
            <a:pPr eaLnBrk="1" hangingPunct="1">
              <a:lnSpc>
                <a:spcPct val="100000"/>
              </a:lnSpc>
              <a:spcBef>
                <a:spcPct val="0"/>
              </a:spcBef>
              <a:buFontTx/>
              <a:buNone/>
              <a:defRPr/>
            </a:pPr>
            <a:r>
              <a:rPr lang="de-DE" altLang="de-DE" sz="3200" dirty="0">
                <a:latin typeface="+mn-lt"/>
                <a:ea typeface="+mj-ea"/>
                <a:cs typeface="+mj-cs"/>
              </a:rPr>
              <a:t>z. B. Nahrungsverstecke</a:t>
            </a:r>
          </a:p>
        </p:txBody>
      </p:sp>
      <p:pic>
        <p:nvPicPr>
          <p:cNvPr id="29704" name="Grafik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3463" y="4435475"/>
            <a:ext cx="21844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97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30722" name="Titel 1"/>
          <p:cNvSpPr>
            <a:spLocks noGrp="1"/>
          </p:cNvSpPr>
          <p:nvPr>
            <p:ph type="title"/>
          </p:nvPr>
        </p:nvSpPr>
        <p:spPr/>
        <p:txBody>
          <a:bodyPr/>
          <a:lstStyle/>
          <a:p>
            <a:r>
              <a:rPr lang="de-CH" altLang="de-DE" smtClean="0"/>
              <a:t>Blick in den Bildungsplan	</a:t>
            </a:r>
          </a:p>
        </p:txBody>
      </p:sp>
      <p:grpSp>
        <p:nvGrpSpPr>
          <p:cNvPr id="30723" name="Gruppieren 5"/>
          <p:cNvGrpSpPr>
            <a:grpSpLocks/>
          </p:cNvGrpSpPr>
          <p:nvPr/>
        </p:nvGrpSpPr>
        <p:grpSpPr bwMode="auto">
          <a:xfrm>
            <a:off x="868363" y="1446213"/>
            <a:ext cx="9667875" cy="4913312"/>
            <a:chOff x="296635" y="1299482"/>
            <a:chExt cx="9667875" cy="4913538"/>
          </a:xfrm>
        </p:grpSpPr>
        <p:pic>
          <p:nvPicPr>
            <p:cNvPr id="30728" name="Picture 2"/>
            <p:cNvPicPr>
              <a:picLocks noChangeAspect="1" noChangeArrowheads="1"/>
            </p:cNvPicPr>
            <p:nvPr/>
          </p:nvPicPr>
          <p:blipFill>
            <a:blip r:embed="rId3">
              <a:extLst>
                <a:ext uri="{28A0092B-C50C-407E-A947-70E740481C1C}">
                  <a14:useLocalDpi xmlns:a14="http://schemas.microsoft.com/office/drawing/2010/main" val="0"/>
                </a:ext>
              </a:extLst>
            </a:blip>
            <a:srcRect b="38876"/>
            <a:stretch>
              <a:fillRect/>
            </a:stretch>
          </p:blipFill>
          <p:spPr bwMode="auto">
            <a:xfrm>
              <a:off x="296635" y="1299482"/>
              <a:ext cx="9639300" cy="1525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9" name="Picture 3"/>
            <p:cNvPicPr>
              <a:picLocks noChangeAspect="1" noChangeArrowheads="1"/>
            </p:cNvPicPr>
            <p:nvPr/>
          </p:nvPicPr>
          <p:blipFill>
            <a:blip r:embed="rId4">
              <a:extLst>
                <a:ext uri="{28A0092B-C50C-407E-A947-70E740481C1C}">
                  <a14:useLocalDpi xmlns:a14="http://schemas.microsoft.com/office/drawing/2010/main" val="0"/>
                </a:ext>
              </a:extLst>
            </a:blip>
            <a:srcRect t="25673"/>
            <a:stretch>
              <a:fillRect/>
            </a:stretch>
          </p:blipFill>
          <p:spPr bwMode="auto">
            <a:xfrm>
              <a:off x="296635" y="2824843"/>
              <a:ext cx="9639300" cy="1465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30" name="Picture 4"/>
            <p:cNvPicPr>
              <a:picLocks noChangeAspect="1" noChangeArrowheads="1"/>
            </p:cNvPicPr>
            <p:nvPr/>
          </p:nvPicPr>
          <p:blipFill>
            <a:blip r:embed="rId5">
              <a:extLst>
                <a:ext uri="{28A0092B-C50C-407E-A947-70E740481C1C}">
                  <a14:useLocalDpi xmlns:a14="http://schemas.microsoft.com/office/drawing/2010/main" val="0"/>
                </a:ext>
              </a:extLst>
            </a:blip>
            <a:srcRect t="12405"/>
            <a:stretch>
              <a:fillRect/>
            </a:stretch>
          </p:blipFill>
          <p:spPr bwMode="auto">
            <a:xfrm>
              <a:off x="296635" y="4290331"/>
              <a:ext cx="9667875" cy="951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31" name="Picture 5"/>
            <p:cNvPicPr>
              <a:picLocks noChangeAspect="1" noChangeArrowheads="1"/>
            </p:cNvPicPr>
            <p:nvPr/>
          </p:nvPicPr>
          <p:blipFill>
            <a:blip r:embed="rId6">
              <a:extLst>
                <a:ext uri="{28A0092B-C50C-407E-A947-70E740481C1C}">
                  <a14:useLocalDpi xmlns:a14="http://schemas.microsoft.com/office/drawing/2010/main" val="0"/>
                </a:ext>
              </a:extLst>
            </a:blip>
            <a:srcRect t="10526"/>
            <a:stretch>
              <a:fillRect/>
            </a:stretch>
          </p:blipFill>
          <p:spPr bwMode="auto">
            <a:xfrm>
              <a:off x="296635" y="5241471"/>
              <a:ext cx="9667875" cy="971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Eingekerbter Pfeil nach rechts 2"/>
          <p:cNvSpPr/>
          <p:nvPr/>
        </p:nvSpPr>
        <p:spPr>
          <a:xfrm>
            <a:off x="80963" y="5387975"/>
            <a:ext cx="787400" cy="784225"/>
          </a:xfrm>
          <a:prstGeom prst="notchedRightArrow">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de-CH"/>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4" name="Fußzeilenplatzhalter 3"/>
          <p:cNvSpPr>
            <a:spLocks noGrp="1"/>
          </p:cNvSpPr>
          <p:nvPr>
            <p:ph type="ftr" sz="quarter" idx="11"/>
          </p:nvPr>
        </p:nvSpPr>
        <p:spPr/>
        <p:txBody>
          <a:bodyPr/>
          <a:lstStyle/>
          <a:p>
            <a:pPr>
              <a:defRPr/>
            </a:pPr>
            <a:r>
              <a:rPr lang="de-DE"/>
              <a:t>ZPG BNT 2017</a:t>
            </a:r>
          </a:p>
        </p:txBody>
      </p:sp>
      <p:sp>
        <p:nvSpPr>
          <p:cNvPr id="30727" name="Foliennummernplatzhalt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29D207FD-17CE-405B-8A01-83E69EF6E1BD}" type="slidenum">
              <a:rPr lang="de-DE" altLang="de-DE" sz="1200" smtClean="0">
                <a:solidFill>
                  <a:srgbClr val="898989"/>
                </a:solidFill>
              </a:rPr>
              <a:pPr>
                <a:lnSpc>
                  <a:spcPct val="100000"/>
                </a:lnSpc>
                <a:spcBef>
                  <a:spcPct val="0"/>
                </a:spcBef>
                <a:buFontTx/>
                <a:buNone/>
              </a:pPr>
              <a:t>16</a:t>
            </a:fld>
            <a:endParaRPr lang="de-DE" altLang="de-DE" sz="120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pic>
        <p:nvPicPr>
          <p:cNvPr id="32770" name="Grafik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138" y="1690688"/>
            <a:ext cx="3960812"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feld 2"/>
          <p:cNvSpPr txBox="1">
            <a:spLocks noChangeArrowheads="1"/>
          </p:cNvSpPr>
          <p:nvPr/>
        </p:nvSpPr>
        <p:spPr bwMode="auto">
          <a:xfrm>
            <a:off x="430213" y="5554663"/>
            <a:ext cx="49895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de-DE" sz="1200">
                <a:latin typeface="Century Gothic" panose="020B0502020202020204" pitchFamily="34" charset="0"/>
              </a:rPr>
              <a:t>[Quelle: ZPG BNT 2015]</a:t>
            </a:r>
          </a:p>
        </p:txBody>
      </p:sp>
      <p:pic>
        <p:nvPicPr>
          <p:cNvPr id="32772" name="Grafik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68875" y="2714625"/>
            <a:ext cx="6229350" cy="24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itel 1"/>
          <p:cNvSpPr>
            <a:spLocks noGrp="1"/>
          </p:cNvSpPr>
          <p:nvPr>
            <p:ph type="title"/>
          </p:nvPr>
        </p:nvSpPr>
        <p:spPr/>
        <p:txBody>
          <a:bodyPr/>
          <a:lstStyle/>
          <a:p>
            <a:r>
              <a:rPr lang="de-DE" altLang="de-DE" smtClean="0"/>
              <a:t>BNT I: Wasser – ein lebenswichtiger Stoff</a:t>
            </a:r>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32776"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960F3242-8B03-4962-96C5-648C9DB3AC50}" type="slidenum">
              <a:rPr lang="de-DE" altLang="de-DE" sz="1200" smtClean="0">
                <a:solidFill>
                  <a:srgbClr val="898989"/>
                </a:solidFill>
              </a:rPr>
              <a:pPr>
                <a:lnSpc>
                  <a:spcPct val="100000"/>
                </a:lnSpc>
                <a:spcBef>
                  <a:spcPct val="0"/>
                </a:spcBef>
                <a:buFontTx/>
                <a:buNone/>
              </a:pPr>
              <a:t>17</a:t>
            </a:fld>
            <a:endParaRPr lang="de-DE" altLang="de-DE" sz="1200" smtClean="0">
              <a:solidFill>
                <a:srgbClr val="898989"/>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28675" name="Inhaltsplatzhalter 5"/>
          <p:cNvSpPr>
            <a:spLocks noGrp="1"/>
          </p:cNvSpPr>
          <p:nvPr>
            <p:ph idx="1"/>
          </p:nvPr>
        </p:nvSpPr>
        <p:spPr/>
        <p:txBody>
          <a:bodyPr/>
          <a:lstStyle/>
          <a:p>
            <a:pPr>
              <a:defRPr/>
            </a:pPr>
            <a:r>
              <a:rPr lang="de-CH" altLang="de-DE" dirty="0" smtClean="0"/>
              <a:t>Angepasstheiten der Vögel an den LR Luft, </a:t>
            </a:r>
            <a:r>
              <a:rPr lang="de-CH" altLang="de-DE" dirty="0"/>
              <a:t>	</a:t>
            </a:r>
            <a:r>
              <a:rPr lang="de-CH" altLang="de-DE" dirty="0" smtClean="0"/>
              <a:t>z. B. Feder</a:t>
            </a:r>
          </a:p>
          <a:p>
            <a:pPr>
              <a:defRPr/>
            </a:pPr>
            <a:r>
              <a:rPr lang="de-CH" altLang="de-DE" u="sng" dirty="0" smtClean="0"/>
              <a:t>nicht</a:t>
            </a:r>
            <a:r>
              <a:rPr lang="de-CH" altLang="de-DE" dirty="0" smtClean="0"/>
              <a:t> Bernoulli-Effekt, sondern einfacher Auftrieb</a:t>
            </a:r>
          </a:p>
          <a:p>
            <a:pPr marL="0" indent="0">
              <a:buFont typeface="Arial" panose="020B0604020202020204" pitchFamily="34" charset="0"/>
              <a:buNone/>
              <a:defRPr/>
            </a:pPr>
            <a:endParaRPr lang="de-CH" altLang="de-DE" dirty="0" smtClean="0">
              <a:solidFill>
                <a:srgbClr val="FF0000"/>
              </a:solidFill>
            </a:endParaRPr>
          </a:p>
        </p:txBody>
      </p:sp>
      <p:pic>
        <p:nvPicPr>
          <p:cNvPr id="33795" name="Grafik 3"/>
          <p:cNvPicPr>
            <a:picLocks noChangeAspect="1"/>
          </p:cNvPicPr>
          <p:nvPr/>
        </p:nvPicPr>
        <p:blipFill>
          <a:blip r:embed="rId2">
            <a:extLst>
              <a:ext uri="{28A0092B-C50C-407E-A947-70E740481C1C}">
                <a14:useLocalDpi xmlns:a14="http://schemas.microsoft.com/office/drawing/2010/main" val="0"/>
              </a:ext>
            </a:extLst>
          </a:blip>
          <a:srcRect l="2214" t="28970" r="19006" b="29382"/>
          <a:stretch>
            <a:fillRect/>
          </a:stretch>
        </p:blipFill>
        <p:spPr bwMode="auto">
          <a:xfrm>
            <a:off x="3178175" y="4546600"/>
            <a:ext cx="4451350"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p:cNvPicPr>
            <a:picLocks noChangeAspect="1"/>
          </p:cNvPicPr>
          <p:nvPr/>
        </p:nvPicPr>
        <p:blipFill>
          <a:blip r:embed="rId3"/>
          <a:stretch>
            <a:fillRect/>
          </a:stretch>
        </p:blipFill>
        <p:spPr>
          <a:xfrm rot="554980">
            <a:off x="8675688" y="1876425"/>
            <a:ext cx="3154362" cy="4759325"/>
          </a:xfrm>
          <a:prstGeom prst="rect">
            <a:avLst/>
          </a:prstGeom>
          <a:ln>
            <a:solidFill>
              <a:schemeClr val="bg1">
                <a:lumMod val="50000"/>
              </a:schemeClr>
            </a:solidFill>
          </a:ln>
        </p:spPr>
      </p:pic>
      <p:sp>
        <p:nvSpPr>
          <p:cNvPr id="33797" name="Titel 4"/>
          <p:cNvSpPr>
            <a:spLocks noGrp="1"/>
          </p:cNvSpPr>
          <p:nvPr>
            <p:ph type="title"/>
          </p:nvPr>
        </p:nvSpPr>
        <p:spPr/>
        <p:txBody>
          <a:bodyPr/>
          <a:lstStyle/>
          <a:p>
            <a:r>
              <a:rPr lang="de-CH" altLang="de-DE" smtClean="0"/>
              <a:t>Energieoptimierte Fortbewegung in der Luft</a:t>
            </a:r>
          </a:p>
        </p:txBody>
      </p:sp>
      <p:pic>
        <p:nvPicPr>
          <p:cNvPr id="33798" name="Grafik 2"/>
          <p:cNvPicPr>
            <a:picLocks noChangeAspect="1"/>
          </p:cNvPicPr>
          <p:nvPr/>
        </p:nvPicPr>
        <p:blipFill>
          <a:blip r:embed="rId4">
            <a:extLst>
              <a:ext uri="{28A0092B-C50C-407E-A947-70E740481C1C}">
                <a14:useLocalDpi xmlns:a14="http://schemas.microsoft.com/office/drawing/2010/main" val="0"/>
              </a:ext>
            </a:extLst>
          </a:blip>
          <a:srcRect l="3079" t="18108" r="2585" b="20329"/>
          <a:stretch>
            <a:fillRect/>
          </a:stretch>
        </p:blipFill>
        <p:spPr bwMode="auto">
          <a:xfrm>
            <a:off x="508000" y="3205163"/>
            <a:ext cx="3905250"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Textfeld 4"/>
          <p:cNvSpPr txBox="1">
            <a:spLocks noChangeArrowheads="1"/>
          </p:cNvSpPr>
          <p:nvPr/>
        </p:nvSpPr>
        <p:spPr bwMode="auto">
          <a:xfrm>
            <a:off x="495300" y="6142038"/>
            <a:ext cx="20320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700"/>
              <a:t>Fotos: Thomas Armbruster bzw. AB ZPG BNT 2017</a:t>
            </a:r>
          </a:p>
        </p:txBody>
      </p:sp>
      <p:sp>
        <p:nvSpPr>
          <p:cNvPr id="6" name="Datumsplatzhalter 5"/>
          <p:cNvSpPr>
            <a:spLocks noGrp="1"/>
          </p:cNvSpPr>
          <p:nvPr>
            <p:ph type="dt" sz="quarter" idx="10"/>
          </p:nvPr>
        </p:nvSpPr>
        <p:spPr/>
        <p:txBody>
          <a:bodyPr/>
          <a:lstStyle/>
          <a:p>
            <a:pPr>
              <a:defRPr/>
            </a:pPr>
            <a:r>
              <a:rPr lang="de-DE"/>
              <a:t>4020_workshop_biologie</a:t>
            </a:r>
          </a:p>
        </p:txBody>
      </p:sp>
      <p:sp>
        <p:nvSpPr>
          <p:cNvPr id="7" name="Fußzeilenplatzhalter 6"/>
          <p:cNvSpPr>
            <a:spLocks noGrp="1"/>
          </p:cNvSpPr>
          <p:nvPr>
            <p:ph type="ftr" sz="quarter" idx="11"/>
          </p:nvPr>
        </p:nvSpPr>
        <p:spPr/>
        <p:txBody>
          <a:bodyPr/>
          <a:lstStyle/>
          <a:p>
            <a:pPr>
              <a:defRPr/>
            </a:pPr>
            <a:r>
              <a:rPr lang="de-DE"/>
              <a:t>ZPG BNT 2017</a:t>
            </a:r>
          </a:p>
        </p:txBody>
      </p:sp>
      <p:sp>
        <p:nvSpPr>
          <p:cNvPr id="33802" name="Foliennummernplatzhalter 7"/>
          <p:cNvSpPr>
            <a:spLocks noGrp="1"/>
          </p:cNvSpPr>
          <p:nvPr>
            <p:ph type="sldNum" sz="quarter" idx="12"/>
          </p:nvPr>
        </p:nvSpPr>
        <p:spPr bwMode="auto">
          <a:xfrm>
            <a:off x="9034463"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17932123-8719-4D9A-A369-E5EAF85B68E3}" type="slidenum">
              <a:rPr lang="de-DE" altLang="de-DE" sz="1200" smtClean="0">
                <a:solidFill>
                  <a:srgbClr val="898989"/>
                </a:solidFill>
              </a:rPr>
              <a:pPr>
                <a:lnSpc>
                  <a:spcPct val="100000"/>
                </a:lnSpc>
                <a:spcBef>
                  <a:spcPct val="0"/>
                </a:spcBef>
                <a:buFontTx/>
                <a:buNone/>
              </a:pPr>
              <a:t>18</a:t>
            </a:fld>
            <a:endParaRPr lang="de-DE" altLang="de-DE" sz="1200" smtClean="0">
              <a:solidFill>
                <a:srgbClr val="89898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34818" name="Titel 1"/>
          <p:cNvSpPr>
            <a:spLocks noGrp="1"/>
          </p:cNvSpPr>
          <p:nvPr>
            <p:ph type="title"/>
          </p:nvPr>
        </p:nvSpPr>
        <p:spPr>
          <a:xfrm>
            <a:off x="852488" y="296863"/>
            <a:ext cx="10515600" cy="1325562"/>
          </a:xfrm>
        </p:spPr>
        <p:txBody>
          <a:bodyPr/>
          <a:lstStyle/>
          <a:p>
            <a:pPr eaLnBrk="1" hangingPunct="1"/>
            <a:r>
              <a:rPr lang="de-DE" altLang="de-DE" smtClean="0"/>
              <a:t>Denk- und Arbeitsweisen der Naturwissenschaften und der Technik</a:t>
            </a:r>
          </a:p>
        </p:txBody>
      </p:sp>
      <p:grpSp>
        <p:nvGrpSpPr>
          <p:cNvPr id="34819" name="Gruppieren 7"/>
          <p:cNvGrpSpPr>
            <a:grpSpLocks/>
          </p:cNvGrpSpPr>
          <p:nvPr/>
        </p:nvGrpSpPr>
        <p:grpSpPr bwMode="auto">
          <a:xfrm>
            <a:off x="971550" y="2176463"/>
            <a:ext cx="9725025" cy="1290637"/>
            <a:chOff x="644979" y="3197675"/>
            <a:chExt cx="9725025" cy="1291318"/>
          </a:xfrm>
        </p:grpSpPr>
        <p:pic>
          <p:nvPicPr>
            <p:cNvPr id="3482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980" y="3736518"/>
              <a:ext cx="9658350" cy="75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27" name="Picture 10"/>
            <p:cNvPicPr>
              <a:picLocks noChangeAspect="1" noChangeArrowheads="1"/>
            </p:cNvPicPr>
            <p:nvPr/>
          </p:nvPicPr>
          <p:blipFill>
            <a:blip r:embed="rId3">
              <a:extLst>
                <a:ext uri="{28A0092B-C50C-407E-A947-70E740481C1C}">
                  <a14:useLocalDpi xmlns:a14="http://schemas.microsoft.com/office/drawing/2010/main" val="0"/>
                </a:ext>
              </a:extLst>
            </a:blip>
            <a:srcRect t="88596"/>
            <a:stretch>
              <a:fillRect/>
            </a:stretch>
          </p:blipFill>
          <p:spPr bwMode="auto">
            <a:xfrm>
              <a:off x="644979" y="3197675"/>
              <a:ext cx="9725025" cy="538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4820" name="Grafik 6"/>
          <p:cNvPicPr>
            <a:picLocks noChangeAspect="1"/>
          </p:cNvPicPr>
          <p:nvPr/>
        </p:nvPicPr>
        <p:blipFill>
          <a:blip r:embed="rId4">
            <a:extLst>
              <a:ext uri="{28A0092B-C50C-407E-A947-70E740481C1C}">
                <a14:useLocalDpi xmlns:a14="http://schemas.microsoft.com/office/drawing/2010/main" val="0"/>
              </a:ext>
            </a:extLst>
          </a:blip>
          <a:srcRect l="2214" t="28970" r="19006" b="29382"/>
          <a:stretch>
            <a:fillRect/>
          </a:stretch>
        </p:blipFill>
        <p:spPr bwMode="auto">
          <a:xfrm>
            <a:off x="5875338" y="4160838"/>
            <a:ext cx="4821237"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Grafik 7"/>
          <p:cNvPicPr>
            <a:picLocks noChangeAspect="1"/>
          </p:cNvPicPr>
          <p:nvPr/>
        </p:nvPicPr>
        <p:blipFill>
          <a:blip r:embed="rId5">
            <a:extLst>
              <a:ext uri="{28A0092B-C50C-407E-A947-70E740481C1C}">
                <a14:useLocalDpi xmlns:a14="http://schemas.microsoft.com/office/drawing/2010/main" val="0"/>
              </a:ext>
            </a:extLst>
          </a:blip>
          <a:srcRect l="3079" t="18108" r="2585" b="20329"/>
          <a:stretch>
            <a:fillRect/>
          </a:stretch>
        </p:blipFill>
        <p:spPr bwMode="auto">
          <a:xfrm>
            <a:off x="971550" y="4160838"/>
            <a:ext cx="3905250"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Textfeld 8"/>
          <p:cNvSpPr txBox="1">
            <a:spLocks noChangeArrowheads="1"/>
          </p:cNvSpPr>
          <p:nvPr/>
        </p:nvSpPr>
        <p:spPr bwMode="auto">
          <a:xfrm>
            <a:off x="971550" y="6197600"/>
            <a:ext cx="20320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700"/>
              <a:t>Fotos: Thomas Armbruster</a:t>
            </a:r>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34825"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C397FFB9-57D4-46DE-81D0-906145D3098B}" type="slidenum">
              <a:rPr lang="de-DE" altLang="de-DE" sz="1200" smtClean="0">
                <a:solidFill>
                  <a:srgbClr val="898989"/>
                </a:solidFill>
              </a:rPr>
              <a:pPr>
                <a:lnSpc>
                  <a:spcPct val="100000"/>
                </a:lnSpc>
                <a:spcBef>
                  <a:spcPct val="0"/>
                </a:spcBef>
                <a:buFontTx/>
                <a:buNone/>
              </a:pPr>
              <a:t>19</a:t>
            </a:fld>
            <a:endParaRPr lang="de-DE" altLang="de-DE" sz="1200" smtClean="0">
              <a:solidFill>
                <a:srgbClr val="89898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14" name="Rechteck 13"/>
          <p:cNvSpPr/>
          <p:nvPr/>
        </p:nvSpPr>
        <p:spPr>
          <a:xfrm>
            <a:off x="8528050" y="2713038"/>
            <a:ext cx="1671638" cy="358775"/>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de-CH"/>
          </a:p>
        </p:txBody>
      </p:sp>
      <p:sp>
        <p:nvSpPr>
          <p:cNvPr id="18" name="Rechteck 17"/>
          <p:cNvSpPr/>
          <p:nvPr/>
        </p:nvSpPr>
        <p:spPr>
          <a:xfrm>
            <a:off x="4538663" y="2708275"/>
            <a:ext cx="1044575" cy="360363"/>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de-CH"/>
          </a:p>
        </p:txBody>
      </p:sp>
      <p:sp>
        <p:nvSpPr>
          <p:cNvPr id="19" name="Rechteck 18"/>
          <p:cNvSpPr/>
          <p:nvPr/>
        </p:nvSpPr>
        <p:spPr>
          <a:xfrm>
            <a:off x="5591175" y="2708275"/>
            <a:ext cx="828675" cy="360363"/>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de-CH"/>
          </a:p>
        </p:txBody>
      </p:sp>
      <p:sp>
        <p:nvSpPr>
          <p:cNvPr id="21" name="Rechteck 20"/>
          <p:cNvSpPr/>
          <p:nvPr/>
        </p:nvSpPr>
        <p:spPr>
          <a:xfrm>
            <a:off x="6427788" y="2708275"/>
            <a:ext cx="827087" cy="360363"/>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de-CH"/>
          </a:p>
        </p:txBody>
      </p:sp>
      <p:sp>
        <p:nvSpPr>
          <p:cNvPr id="23" name="Rechteck 22"/>
          <p:cNvSpPr/>
          <p:nvPr/>
        </p:nvSpPr>
        <p:spPr>
          <a:xfrm>
            <a:off x="7265988" y="2708275"/>
            <a:ext cx="1252537" cy="360363"/>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de-CH"/>
          </a:p>
        </p:txBody>
      </p:sp>
      <p:sp>
        <p:nvSpPr>
          <p:cNvPr id="24" name="Rechteck 23"/>
          <p:cNvSpPr/>
          <p:nvPr/>
        </p:nvSpPr>
        <p:spPr>
          <a:xfrm>
            <a:off x="1779588" y="2708275"/>
            <a:ext cx="627062" cy="360363"/>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de-CH"/>
          </a:p>
        </p:txBody>
      </p:sp>
      <p:sp>
        <p:nvSpPr>
          <p:cNvPr id="25" name="Rechteck 24"/>
          <p:cNvSpPr/>
          <p:nvPr/>
        </p:nvSpPr>
        <p:spPr>
          <a:xfrm>
            <a:off x="2406650" y="2708275"/>
            <a:ext cx="460375" cy="360363"/>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de-CH"/>
          </a:p>
        </p:txBody>
      </p:sp>
      <p:sp>
        <p:nvSpPr>
          <p:cNvPr id="26" name="Rechteck 25"/>
          <p:cNvSpPr/>
          <p:nvPr/>
        </p:nvSpPr>
        <p:spPr>
          <a:xfrm>
            <a:off x="2867025" y="2708275"/>
            <a:ext cx="1671638" cy="360363"/>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de-CH"/>
          </a:p>
        </p:txBody>
      </p:sp>
      <p:sp>
        <p:nvSpPr>
          <p:cNvPr id="28" name="Gleichschenkliges Dreieck 27"/>
          <p:cNvSpPr/>
          <p:nvPr/>
        </p:nvSpPr>
        <p:spPr>
          <a:xfrm rot="5400000">
            <a:off x="10198895" y="2774156"/>
            <a:ext cx="360362" cy="2508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CH"/>
          </a:p>
        </p:txBody>
      </p:sp>
      <p:sp>
        <p:nvSpPr>
          <p:cNvPr id="29" name="Textfeld 28"/>
          <p:cNvSpPr txBox="1">
            <a:spLocks noChangeArrowheads="1"/>
          </p:cNvSpPr>
          <p:nvPr/>
        </p:nvSpPr>
        <p:spPr bwMode="auto">
          <a:xfrm>
            <a:off x="3117850" y="5737225"/>
            <a:ext cx="58293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CH" altLang="de-DE" sz="3200"/>
              <a:t>Modul</a:t>
            </a:r>
            <a:r>
              <a:rPr lang="de-CH" altLang="de-DE" sz="3200" b="1"/>
              <a:t> «Energie effizient nutzen»</a:t>
            </a:r>
          </a:p>
          <a:p>
            <a:pPr algn="ctr">
              <a:lnSpc>
                <a:spcPct val="100000"/>
              </a:lnSpc>
              <a:spcBef>
                <a:spcPct val="0"/>
              </a:spcBef>
              <a:buFontTx/>
              <a:buNone/>
            </a:pPr>
            <a:r>
              <a:rPr lang="de-CH" altLang="de-DE" sz="2000"/>
              <a:t>- Variante 1 -</a:t>
            </a:r>
          </a:p>
        </p:txBody>
      </p:sp>
      <p:sp>
        <p:nvSpPr>
          <p:cNvPr id="30" name="Legende mit Linie 2 (Rahmen und Markierungsleiste) 29"/>
          <p:cNvSpPr/>
          <p:nvPr/>
        </p:nvSpPr>
        <p:spPr>
          <a:xfrm>
            <a:off x="2124075" y="1557338"/>
            <a:ext cx="1584325" cy="1008062"/>
          </a:xfrm>
          <a:prstGeom prst="accentBorderCallout2">
            <a:avLst>
              <a:gd name="adj1" fmla="val 18750"/>
              <a:gd name="adj2" fmla="val -8333"/>
              <a:gd name="adj3" fmla="val 18750"/>
              <a:gd name="adj4" fmla="val -16667"/>
              <a:gd name="adj5" fmla="val 129610"/>
              <a:gd name="adj6" fmla="val -17314"/>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de-CH" sz="1600" dirty="0"/>
              <a:t>41xx</a:t>
            </a:r>
          </a:p>
          <a:p>
            <a:pPr>
              <a:defRPr/>
            </a:pPr>
            <a:r>
              <a:rPr lang="de-CH" sz="1600" dirty="0"/>
              <a:t>Was ist Energie?</a:t>
            </a:r>
          </a:p>
        </p:txBody>
      </p:sp>
      <p:sp>
        <p:nvSpPr>
          <p:cNvPr id="31" name="Legende mit Linie 2 (Rahmen und Markierungsleiste) 30"/>
          <p:cNvSpPr/>
          <p:nvPr/>
        </p:nvSpPr>
        <p:spPr>
          <a:xfrm>
            <a:off x="2711450" y="3357563"/>
            <a:ext cx="1584325" cy="1008062"/>
          </a:xfrm>
          <a:prstGeom prst="accentBorderCallout2">
            <a:avLst>
              <a:gd name="adj1" fmla="val 18750"/>
              <a:gd name="adj2" fmla="val -8333"/>
              <a:gd name="adj3" fmla="val 18750"/>
              <a:gd name="adj4" fmla="val -16667"/>
              <a:gd name="adj5" fmla="val -48634"/>
              <a:gd name="adj6" fmla="val -15882"/>
            </a:avLst>
          </a:prstGeom>
        </p:spPr>
        <p:style>
          <a:lnRef idx="1">
            <a:schemeClr val="accent3"/>
          </a:lnRef>
          <a:fillRef idx="2">
            <a:schemeClr val="accent3"/>
          </a:fillRef>
          <a:effectRef idx="1">
            <a:schemeClr val="accent3"/>
          </a:effectRef>
          <a:fontRef idx="minor">
            <a:schemeClr val="dk1"/>
          </a:fontRef>
        </p:style>
        <p:txBody>
          <a:bodyPr anchor="ctr"/>
          <a:lstStyle/>
          <a:p>
            <a:pPr>
              <a:defRPr/>
            </a:pPr>
            <a:r>
              <a:rPr lang="de-CH" sz="1600" dirty="0"/>
              <a:t>42xx</a:t>
            </a:r>
          </a:p>
          <a:p>
            <a:pPr>
              <a:defRPr/>
            </a:pPr>
            <a:r>
              <a:rPr lang="de-CH" sz="1600" dirty="0"/>
              <a:t>Nutzpflanzen</a:t>
            </a:r>
          </a:p>
        </p:txBody>
      </p:sp>
      <p:sp>
        <p:nvSpPr>
          <p:cNvPr id="32" name="Legende mit Linie 2 (Rahmen und Markierungsleiste) 31"/>
          <p:cNvSpPr/>
          <p:nvPr/>
        </p:nvSpPr>
        <p:spPr>
          <a:xfrm>
            <a:off x="4060825" y="1268413"/>
            <a:ext cx="1584325" cy="1008062"/>
          </a:xfrm>
          <a:prstGeom prst="accentBorderCallout2">
            <a:avLst>
              <a:gd name="adj1" fmla="val 18750"/>
              <a:gd name="adj2" fmla="val -8333"/>
              <a:gd name="adj3" fmla="val 18750"/>
              <a:gd name="adj4" fmla="val -16667"/>
              <a:gd name="adj5" fmla="val 154923"/>
              <a:gd name="adj6" fmla="val -17314"/>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de-CH" sz="1600" dirty="0"/>
              <a:t>43xx</a:t>
            </a:r>
          </a:p>
          <a:p>
            <a:pPr>
              <a:defRPr/>
            </a:pPr>
            <a:r>
              <a:rPr lang="de-CH" sz="1600" dirty="0"/>
              <a:t>Energie und Verbrennung</a:t>
            </a:r>
          </a:p>
        </p:txBody>
      </p:sp>
      <p:sp>
        <p:nvSpPr>
          <p:cNvPr id="33" name="Legende mit Linie 2 (Rahmen und Markierungsleiste) 32"/>
          <p:cNvSpPr/>
          <p:nvPr/>
        </p:nvSpPr>
        <p:spPr>
          <a:xfrm>
            <a:off x="4906963" y="3573463"/>
            <a:ext cx="1582737" cy="1008062"/>
          </a:xfrm>
          <a:prstGeom prst="accentBorderCallout2">
            <a:avLst>
              <a:gd name="adj1" fmla="val 18750"/>
              <a:gd name="adj2" fmla="val -8333"/>
              <a:gd name="adj3" fmla="val 18750"/>
              <a:gd name="adj4" fmla="val -16667"/>
              <a:gd name="adj5" fmla="val -68674"/>
              <a:gd name="adj6" fmla="val -17314"/>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de-CH" sz="1600" dirty="0"/>
              <a:t>44xx</a:t>
            </a:r>
          </a:p>
          <a:p>
            <a:pPr>
              <a:defRPr/>
            </a:pPr>
            <a:r>
              <a:rPr lang="de-CH" sz="1600" dirty="0"/>
              <a:t>Thermischer Energietransport</a:t>
            </a:r>
          </a:p>
        </p:txBody>
      </p:sp>
      <p:sp>
        <p:nvSpPr>
          <p:cNvPr id="35" name="Legende mit Linie 2 (Rahmen und Markierungsleiste) 34"/>
          <p:cNvSpPr/>
          <p:nvPr/>
        </p:nvSpPr>
        <p:spPr>
          <a:xfrm>
            <a:off x="5999163" y="1484313"/>
            <a:ext cx="1584325" cy="1008062"/>
          </a:xfrm>
          <a:prstGeom prst="accentBorderCallout2">
            <a:avLst>
              <a:gd name="adj1" fmla="val 18750"/>
              <a:gd name="adj2" fmla="val -8333"/>
              <a:gd name="adj3" fmla="val 18750"/>
              <a:gd name="adj4" fmla="val -16667"/>
              <a:gd name="adj5" fmla="val 140158"/>
              <a:gd name="adj6" fmla="val -16598"/>
            </a:avLst>
          </a:prstGeom>
        </p:spPr>
        <p:style>
          <a:lnRef idx="1">
            <a:schemeClr val="accent3"/>
          </a:lnRef>
          <a:fillRef idx="2">
            <a:schemeClr val="accent3"/>
          </a:fillRef>
          <a:effectRef idx="1">
            <a:schemeClr val="accent3"/>
          </a:effectRef>
          <a:fontRef idx="minor">
            <a:schemeClr val="dk1"/>
          </a:fontRef>
        </p:style>
        <p:txBody>
          <a:bodyPr anchor="ctr"/>
          <a:lstStyle/>
          <a:p>
            <a:pPr>
              <a:defRPr/>
            </a:pPr>
            <a:r>
              <a:rPr lang="de-CH" sz="1600" dirty="0"/>
              <a:t>45xx</a:t>
            </a:r>
          </a:p>
          <a:p>
            <a:pPr>
              <a:defRPr/>
            </a:pPr>
            <a:r>
              <a:rPr lang="de-CH" sz="1600" dirty="0"/>
              <a:t>Tiere im Winter</a:t>
            </a:r>
          </a:p>
        </p:txBody>
      </p:sp>
      <p:sp>
        <p:nvSpPr>
          <p:cNvPr id="36" name="Legende mit Linie 2 (Rahmen und Markierungsleiste) 35"/>
          <p:cNvSpPr/>
          <p:nvPr/>
        </p:nvSpPr>
        <p:spPr>
          <a:xfrm>
            <a:off x="6842125" y="3351213"/>
            <a:ext cx="1582738" cy="1008062"/>
          </a:xfrm>
          <a:prstGeom prst="accentBorderCallout2">
            <a:avLst>
              <a:gd name="adj1" fmla="val 18750"/>
              <a:gd name="adj2" fmla="val -8333"/>
              <a:gd name="adj3" fmla="val 18750"/>
              <a:gd name="adj4" fmla="val -16667"/>
              <a:gd name="adj5" fmla="val -43361"/>
              <a:gd name="adj6" fmla="val -15974"/>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de-CH" sz="1600" dirty="0"/>
              <a:t>46xx</a:t>
            </a:r>
          </a:p>
          <a:p>
            <a:pPr>
              <a:defRPr/>
            </a:pPr>
            <a:r>
              <a:rPr lang="de-CH" sz="1600" dirty="0"/>
              <a:t>Sorgsamer Umgang mit Energie</a:t>
            </a:r>
          </a:p>
        </p:txBody>
      </p:sp>
      <p:sp>
        <p:nvSpPr>
          <p:cNvPr id="37" name="Legende mit Linie 2 (Rahmen und Markierungsleiste) 36"/>
          <p:cNvSpPr/>
          <p:nvPr/>
        </p:nvSpPr>
        <p:spPr>
          <a:xfrm>
            <a:off x="8143875" y="1341438"/>
            <a:ext cx="1582738" cy="1008062"/>
          </a:xfrm>
          <a:prstGeom prst="accentBorderCallout2">
            <a:avLst>
              <a:gd name="adj1" fmla="val 18750"/>
              <a:gd name="adj2" fmla="val -8333"/>
              <a:gd name="adj3" fmla="val 18750"/>
              <a:gd name="adj4" fmla="val -16667"/>
              <a:gd name="adj5" fmla="val 151760"/>
              <a:gd name="adj6" fmla="val -17249"/>
            </a:avLst>
          </a:prstGeom>
        </p:spPr>
        <p:style>
          <a:lnRef idx="1">
            <a:schemeClr val="accent3"/>
          </a:lnRef>
          <a:fillRef idx="2">
            <a:schemeClr val="accent3"/>
          </a:fillRef>
          <a:effectRef idx="1">
            <a:schemeClr val="accent3"/>
          </a:effectRef>
          <a:fontRef idx="minor">
            <a:schemeClr val="dk1"/>
          </a:fontRef>
        </p:style>
        <p:txBody>
          <a:bodyPr anchor="ctr"/>
          <a:lstStyle/>
          <a:p>
            <a:pPr>
              <a:defRPr/>
            </a:pPr>
            <a:r>
              <a:rPr lang="de-CH" sz="1600" dirty="0"/>
              <a:t>47xx</a:t>
            </a:r>
          </a:p>
          <a:p>
            <a:pPr>
              <a:defRPr/>
            </a:pPr>
            <a:r>
              <a:rPr lang="de-CH" sz="1600" dirty="0"/>
              <a:t>Fortbewegung</a:t>
            </a:r>
          </a:p>
          <a:p>
            <a:pPr>
              <a:defRPr/>
            </a:pPr>
            <a:r>
              <a:rPr lang="de-CH" sz="1600" dirty="0"/>
              <a:t>Bsp. Vögel</a:t>
            </a:r>
          </a:p>
        </p:txBody>
      </p:sp>
      <p:sp>
        <p:nvSpPr>
          <p:cNvPr id="39" name="Legende mit Linie 2 (Rahmen und Markierungsleiste) 38"/>
          <p:cNvSpPr/>
          <p:nvPr/>
        </p:nvSpPr>
        <p:spPr>
          <a:xfrm>
            <a:off x="8905875" y="3429000"/>
            <a:ext cx="1584325" cy="1008063"/>
          </a:xfrm>
          <a:prstGeom prst="accentBorderCallout2">
            <a:avLst>
              <a:gd name="adj1" fmla="val 18750"/>
              <a:gd name="adj2" fmla="val -8333"/>
              <a:gd name="adj3" fmla="val 18750"/>
              <a:gd name="adj4" fmla="val -16667"/>
              <a:gd name="adj5" fmla="val -50744"/>
              <a:gd name="adj6" fmla="val -17314"/>
            </a:avLst>
          </a:prstGeom>
        </p:spPr>
        <p:style>
          <a:lnRef idx="1">
            <a:schemeClr val="accent6"/>
          </a:lnRef>
          <a:fillRef idx="2">
            <a:schemeClr val="accent6"/>
          </a:fillRef>
          <a:effectRef idx="1">
            <a:schemeClr val="accent6"/>
          </a:effectRef>
          <a:fontRef idx="minor">
            <a:schemeClr val="dk1"/>
          </a:fontRef>
        </p:style>
        <p:txBody>
          <a:bodyPr anchor="ctr"/>
          <a:lstStyle/>
          <a:p>
            <a:pPr>
              <a:defRPr/>
            </a:pPr>
            <a:r>
              <a:rPr lang="de-CH" sz="1600" dirty="0"/>
              <a:t>48xx</a:t>
            </a:r>
          </a:p>
          <a:p>
            <a:pPr>
              <a:defRPr/>
            </a:pPr>
            <a:r>
              <a:rPr lang="de-CH" sz="1600" dirty="0"/>
              <a:t>Wärmekraft-maschine</a:t>
            </a:r>
          </a:p>
        </p:txBody>
      </p:sp>
      <p:sp>
        <p:nvSpPr>
          <p:cNvPr id="40" name="Rechteck 39"/>
          <p:cNvSpPr/>
          <p:nvPr/>
        </p:nvSpPr>
        <p:spPr>
          <a:xfrm>
            <a:off x="1779588" y="2708275"/>
            <a:ext cx="2759075" cy="3714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animBg="1"/>
      <p:bldP spid="19" grpId="0" animBg="1"/>
      <p:bldP spid="21" grpId="0" animBg="1"/>
      <p:bldP spid="23" grpId="0" animBg="1"/>
      <p:bldP spid="24" grpId="0" animBg="1"/>
      <p:bldP spid="25" grpId="0" animBg="1"/>
      <p:bldP spid="26" grpId="0" animBg="1"/>
      <p:bldP spid="30" grpId="0" animBg="1"/>
      <p:bldP spid="31" grpId="0" animBg="1"/>
      <p:bldP spid="32" grpId="0" animBg="1"/>
      <p:bldP spid="33" grpId="0" animBg="1"/>
      <p:bldP spid="35" grpId="0" animBg="1"/>
      <p:bldP spid="36" grpId="0" animBg="1"/>
      <p:bldP spid="37" grpId="0" animBg="1"/>
      <p:bldP spid="39" grpId="0" animBg="1"/>
      <p:bldP spid="4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6"/>
          <p:cNvSpPr>
            <a:spLocks noGrp="1"/>
          </p:cNvSpPr>
          <p:nvPr>
            <p:ph type="title"/>
          </p:nvPr>
        </p:nvSpPr>
        <p:spPr>
          <a:xfrm>
            <a:off x="155575" y="365125"/>
            <a:ext cx="11887200" cy="1325563"/>
          </a:xfrm>
        </p:spPr>
        <p:txBody>
          <a:bodyPr/>
          <a:lstStyle/>
          <a:p>
            <a:pPr algn="ctr" eaLnBrk="1" hangingPunct="1"/>
            <a:r>
              <a:rPr lang="de-DE" altLang="de-DE" sz="4800" b="1" smtClean="0"/>
              <a:t>BNT – </a:t>
            </a:r>
            <a:r>
              <a:rPr lang="de-DE" altLang="de-DE" sz="4800" b="1" smtClean="0">
                <a:solidFill>
                  <a:srgbClr val="FF0000"/>
                </a:solidFill>
              </a:rPr>
              <a:t>Biologie</a:t>
            </a:r>
            <a:r>
              <a:rPr lang="de-DE" altLang="de-DE" sz="4800" b="1" smtClean="0"/>
              <a:t>, Naturphänomene und Technik</a:t>
            </a:r>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35845"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64E7F7CD-8257-40E5-A9FC-7A49ED4EB7CA}" type="slidenum">
              <a:rPr lang="de-DE" altLang="de-DE" sz="1200" smtClean="0">
                <a:solidFill>
                  <a:srgbClr val="898989"/>
                </a:solidFill>
              </a:rPr>
              <a:pPr>
                <a:lnSpc>
                  <a:spcPct val="100000"/>
                </a:lnSpc>
                <a:spcBef>
                  <a:spcPct val="0"/>
                </a:spcBef>
                <a:buFontTx/>
                <a:buNone/>
              </a:pPr>
              <a:t>20</a:t>
            </a:fld>
            <a:endParaRPr lang="de-DE" altLang="de-DE" sz="1200" smtClean="0">
              <a:solidFill>
                <a:srgbClr val="898989"/>
              </a:solidFill>
            </a:endParaRPr>
          </a:p>
        </p:txBody>
      </p:sp>
      <p:sp>
        <p:nvSpPr>
          <p:cNvPr id="7" name="Textfeld 1"/>
          <p:cNvSpPr txBox="1">
            <a:spLocks noChangeArrowheads="1"/>
          </p:cNvSpPr>
          <p:nvPr/>
        </p:nvSpPr>
        <p:spPr bwMode="auto">
          <a:xfrm>
            <a:off x="3924300" y="2616200"/>
            <a:ext cx="42878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defRPr/>
            </a:pPr>
            <a:r>
              <a:rPr lang="de-DE" altLang="de-DE" b="1" dirty="0" smtClean="0">
                <a:latin typeface="+mn-lt"/>
              </a:rPr>
              <a:t>integrative Themenfelder</a:t>
            </a:r>
          </a:p>
          <a:p>
            <a:pPr algn="ctr" eaLnBrk="1" hangingPunct="1">
              <a:lnSpc>
                <a:spcPct val="100000"/>
              </a:lnSpc>
              <a:spcBef>
                <a:spcPct val="0"/>
              </a:spcBef>
              <a:buFontTx/>
              <a:buNone/>
              <a:defRPr/>
            </a:pPr>
            <a:endParaRPr lang="de-DE" altLang="de-DE" b="1" dirty="0" smtClean="0">
              <a:latin typeface="+mn-lt"/>
            </a:endParaRPr>
          </a:p>
          <a:p>
            <a:pPr algn="ctr" eaLnBrk="1" hangingPunct="1">
              <a:lnSpc>
                <a:spcPct val="100000"/>
              </a:lnSpc>
              <a:spcBef>
                <a:spcPct val="0"/>
              </a:spcBef>
              <a:buFont typeface="Arial" panose="020B0604020202020204" pitchFamily="34" charset="0"/>
              <a:buNone/>
              <a:defRPr/>
            </a:pPr>
            <a:endParaRPr lang="de-DE" altLang="de-DE" b="1" dirty="0" smtClean="0">
              <a:latin typeface="+mn-lt"/>
            </a:endParaRPr>
          </a:p>
        </p:txBody>
      </p:sp>
      <p:sp>
        <p:nvSpPr>
          <p:cNvPr id="8" name="Rechteck 7"/>
          <p:cNvSpPr/>
          <p:nvPr/>
        </p:nvSpPr>
        <p:spPr>
          <a:xfrm>
            <a:off x="958850" y="3686175"/>
            <a:ext cx="4321175" cy="1930400"/>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de-DE" sz="2400" b="1" dirty="0">
                <a:solidFill>
                  <a:schemeClr val="tx1"/>
                </a:solidFill>
              </a:rPr>
              <a:t>Energie effizient nutzen</a:t>
            </a:r>
          </a:p>
        </p:txBody>
      </p:sp>
      <p:sp>
        <p:nvSpPr>
          <p:cNvPr id="9" name="Rechteck 8"/>
          <p:cNvSpPr/>
          <p:nvPr/>
        </p:nvSpPr>
        <p:spPr>
          <a:xfrm>
            <a:off x="6858000" y="3686175"/>
            <a:ext cx="4319588" cy="1930400"/>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de-DE" sz="2400" b="1" dirty="0">
                <a:solidFill>
                  <a:schemeClr val="tx1"/>
                </a:solidFill>
              </a:rPr>
              <a:t>Materialien trennen </a:t>
            </a:r>
          </a:p>
          <a:p>
            <a:pPr algn="ctr">
              <a:defRPr/>
            </a:pPr>
            <a:r>
              <a:rPr lang="de-DE" sz="2400" b="1" dirty="0">
                <a:solidFill>
                  <a:schemeClr val="tx1"/>
                </a:solidFill>
              </a:rPr>
              <a:t>– Umwelt schützen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2F0D9"/>
        </a:solidFill>
        <a:effectLst/>
      </p:bgPr>
    </p:bg>
    <p:spTree>
      <p:nvGrpSpPr>
        <p:cNvPr id="1" name=""/>
        <p:cNvGrpSpPr/>
        <p:nvPr/>
      </p:nvGrpSpPr>
      <p:grpSpPr>
        <a:xfrm>
          <a:off x="0" y="0"/>
          <a:ext cx="0" cy="0"/>
          <a:chOff x="0" y="0"/>
          <a:chExt cx="0" cy="0"/>
        </a:xfrm>
      </p:grpSpPr>
      <p:sp>
        <p:nvSpPr>
          <p:cNvPr id="37890" name="Titel 1"/>
          <p:cNvSpPr>
            <a:spLocks noGrp="1"/>
          </p:cNvSpPr>
          <p:nvPr>
            <p:ph type="title"/>
          </p:nvPr>
        </p:nvSpPr>
        <p:spPr/>
        <p:txBody>
          <a:bodyPr/>
          <a:lstStyle/>
          <a:p>
            <a:r>
              <a:rPr lang="de-CH" altLang="de-DE" smtClean="0"/>
              <a:t>Blick in den Bildungsplan	</a:t>
            </a:r>
          </a:p>
        </p:txBody>
      </p:sp>
      <p:sp>
        <p:nvSpPr>
          <p:cNvPr id="11" name="Eingekerbter Pfeil nach rechts 10"/>
          <p:cNvSpPr/>
          <p:nvPr/>
        </p:nvSpPr>
        <p:spPr>
          <a:xfrm>
            <a:off x="168275" y="2998788"/>
            <a:ext cx="787400" cy="782637"/>
          </a:xfrm>
          <a:prstGeom prst="notchedRightArrow">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endParaRPr lang="de-CH"/>
          </a:p>
        </p:txBody>
      </p:sp>
      <p:grpSp>
        <p:nvGrpSpPr>
          <p:cNvPr id="37892" name="Gruppieren 2"/>
          <p:cNvGrpSpPr>
            <a:grpSpLocks/>
          </p:cNvGrpSpPr>
          <p:nvPr/>
        </p:nvGrpSpPr>
        <p:grpSpPr bwMode="auto">
          <a:xfrm>
            <a:off x="955675" y="2403475"/>
            <a:ext cx="9648825" cy="1354138"/>
            <a:chOff x="868135" y="1446440"/>
            <a:chExt cx="9648825" cy="1353911"/>
          </a:xfrm>
        </p:grpSpPr>
        <p:pic>
          <p:nvPicPr>
            <p:cNvPr id="37896" name="Picture 2"/>
            <p:cNvPicPr>
              <a:picLocks noChangeAspect="1" noChangeArrowheads="1"/>
            </p:cNvPicPr>
            <p:nvPr/>
          </p:nvPicPr>
          <p:blipFill>
            <a:blip r:embed="rId3">
              <a:extLst>
                <a:ext uri="{28A0092B-C50C-407E-A947-70E740481C1C}">
                  <a14:useLocalDpi xmlns:a14="http://schemas.microsoft.com/office/drawing/2010/main" val="0"/>
                </a:ext>
              </a:extLst>
            </a:blip>
            <a:srcRect b="76173"/>
            <a:stretch>
              <a:fillRect/>
            </a:stretch>
          </p:blipFill>
          <p:spPr bwMode="auto">
            <a:xfrm>
              <a:off x="868135" y="1446440"/>
              <a:ext cx="9639300" cy="594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135" y="2000251"/>
              <a:ext cx="9648825" cy="80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37895"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D383D3B-367B-4C72-BCB4-AB7430F3A8B6}" type="slidenum">
              <a:rPr lang="de-DE" altLang="de-DE" sz="1200" smtClean="0">
                <a:solidFill>
                  <a:srgbClr val="898989"/>
                </a:solidFill>
              </a:rPr>
              <a:pPr>
                <a:lnSpc>
                  <a:spcPct val="100000"/>
                </a:lnSpc>
                <a:spcBef>
                  <a:spcPct val="0"/>
                </a:spcBef>
                <a:buFontTx/>
                <a:buNone/>
              </a:pPr>
              <a:t>21</a:t>
            </a:fld>
            <a:endParaRPr lang="de-DE" altLang="de-DE" sz="120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2F0D9"/>
        </a:solidFill>
        <a:effectLst/>
      </p:bgPr>
    </p:bg>
    <p:spTree>
      <p:nvGrpSpPr>
        <p:cNvPr id="1" name=""/>
        <p:cNvGrpSpPr/>
        <p:nvPr/>
      </p:nvGrpSpPr>
      <p:grpSpPr>
        <a:xfrm>
          <a:off x="0" y="0"/>
          <a:ext cx="0" cy="0"/>
          <a:chOff x="0" y="0"/>
          <a:chExt cx="0" cy="0"/>
        </a:xfrm>
      </p:grpSpPr>
      <p:pic>
        <p:nvPicPr>
          <p:cNvPr id="4" name="Bild 2" descr="http://2.bp.blogspot.com/-BxRAQWHT7r8/UJGRoSWYLlI/AAAAAAAAORg/lay7ximIXRM/s1600/DSC0597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 y="798513"/>
            <a:ext cx="4625975" cy="312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Gruppieren 17"/>
          <p:cNvGrpSpPr>
            <a:grpSpLocks/>
          </p:cNvGrpSpPr>
          <p:nvPr/>
        </p:nvGrpSpPr>
        <p:grpSpPr bwMode="auto">
          <a:xfrm>
            <a:off x="6011863" y="646113"/>
            <a:ext cx="5308600" cy="3462337"/>
            <a:chOff x="0" y="0"/>
            <a:chExt cx="4960620" cy="3177540"/>
          </a:xfrm>
        </p:grpSpPr>
        <p:grpSp>
          <p:nvGrpSpPr>
            <p:cNvPr id="39944" name="Group 413"/>
            <p:cNvGrpSpPr>
              <a:grpSpLocks/>
            </p:cNvGrpSpPr>
            <p:nvPr/>
          </p:nvGrpSpPr>
          <p:grpSpPr bwMode="auto">
            <a:xfrm>
              <a:off x="167639" y="0"/>
              <a:ext cx="4792981" cy="3177540"/>
              <a:chOff x="0" y="0"/>
              <a:chExt cx="827" cy="786"/>
            </a:xfrm>
          </p:grpSpPr>
          <p:grpSp>
            <p:nvGrpSpPr>
              <p:cNvPr id="39952" name="Group 414"/>
              <p:cNvGrpSpPr>
                <a:grpSpLocks/>
              </p:cNvGrpSpPr>
              <p:nvPr/>
            </p:nvGrpSpPr>
            <p:grpSpPr bwMode="auto">
              <a:xfrm>
                <a:off x="2" y="0"/>
                <a:ext cx="825" cy="786"/>
                <a:chOff x="2" y="0"/>
                <a:chExt cx="825" cy="786"/>
              </a:xfrm>
            </p:grpSpPr>
            <p:grpSp>
              <p:nvGrpSpPr>
                <p:cNvPr id="39971" name="Group 415"/>
                <p:cNvGrpSpPr>
                  <a:grpSpLocks/>
                </p:cNvGrpSpPr>
                <p:nvPr/>
              </p:nvGrpSpPr>
              <p:grpSpPr bwMode="auto">
                <a:xfrm>
                  <a:off x="396" y="11"/>
                  <a:ext cx="85" cy="516"/>
                  <a:chOff x="396" y="11"/>
                  <a:chExt cx="85" cy="516"/>
                </a:xfrm>
              </p:grpSpPr>
              <p:cxnSp>
                <p:nvCxnSpPr>
                  <p:cNvPr id="39984" name="Line 416"/>
                  <p:cNvCxnSpPr>
                    <a:cxnSpLocks noChangeShapeType="1"/>
                  </p:cNvCxnSpPr>
                  <p:nvPr/>
                </p:nvCxnSpPr>
                <p:spPr bwMode="auto">
                  <a:xfrm flipV="1">
                    <a:off x="469" y="20"/>
                    <a:ext cx="1" cy="374"/>
                  </a:xfrm>
                  <a:prstGeom prst="line">
                    <a:avLst/>
                  </a:prstGeom>
                  <a:noFill/>
                  <a:ln w="9360">
                    <a:solidFill>
                      <a:srgbClr val="000000"/>
                    </a:solidFill>
                    <a:round/>
                    <a:headEnd/>
                    <a:tailEnd/>
                  </a:ln>
                  <a:extLst>
                    <a:ext uri="{909E8E84-426E-40DD-AFC4-6F175D3DCCD1}">
                      <a14:hiddenFill xmlns:a14="http://schemas.microsoft.com/office/drawing/2010/main">
                        <a:noFill/>
                      </a14:hiddenFill>
                    </a:ext>
                  </a:extLst>
                </p:spPr>
              </p:cxnSp>
              <p:sp>
                <p:nvSpPr>
                  <p:cNvPr id="39985" name="AutoShape 417"/>
                  <p:cNvSpPr>
                    <a:spLocks noChangeArrowheads="1"/>
                  </p:cNvSpPr>
                  <p:nvPr/>
                </p:nvSpPr>
                <p:spPr bwMode="auto">
                  <a:xfrm rot="-5400000">
                    <a:off x="435" y="-22"/>
                    <a:ext cx="11" cy="77"/>
                  </a:xfrm>
                  <a:prstGeom prst="roundRect">
                    <a:avLst>
                      <a:gd name="adj" fmla="val 10000"/>
                    </a:avLst>
                  </a:prstGeom>
                  <a:solidFill>
                    <a:srgbClr val="808080"/>
                  </a:soli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grpSp>
                <p:nvGrpSpPr>
                  <p:cNvPr id="39986" name="Group 418"/>
                  <p:cNvGrpSpPr>
                    <a:grpSpLocks/>
                  </p:cNvGrpSpPr>
                  <p:nvPr/>
                </p:nvGrpSpPr>
                <p:grpSpPr bwMode="auto">
                  <a:xfrm>
                    <a:off x="458" y="457"/>
                    <a:ext cx="22" cy="60"/>
                    <a:chOff x="458" y="457"/>
                    <a:chExt cx="22" cy="60"/>
                  </a:xfrm>
                </p:grpSpPr>
                <p:sp>
                  <p:nvSpPr>
                    <p:cNvPr id="39991" name="Freeform 419"/>
                    <p:cNvSpPr>
                      <a:spLocks noChangeArrowheads="1"/>
                    </p:cNvSpPr>
                    <p:nvPr/>
                  </p:nvSpPr>
                  <p:spPr bwMode="auto">
                    <a:xfrm>
                      <a:off x="458" y="457"/>
                      <a:ext cx="22" cy="26"/>
                    </a:xfrm>
                    <a:custGeom>
                      <a:avLst/>
                      <a:gdLst>
                        <a:gd name="T0" fmla="*/ 0 w 98"/>
                        <a:gd name="T1" fmla="*/ 0 h 116"/>
                        <a:gd name="T2" fmla="*/ 0 w 98"/>
                        <a:gd name="T3" fmla="*/ 0 h 116"/>
                        <a:gd name="T4" fmla="*/ 0 w 98"/>
                        <a:gd name="T5" fmla="*/ 0 h 116"/>
                        <a:gd name="T6" fmla="*/ 0 w 98"/>
                        <a:gd name="T7" fmla="*/ 0 h 1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 h="116">
                          <a:moveTo>
                            <a:pt x="49" y="0"/>
                          </a:moveTo>
                          <a:lnTo>
                            <a:pt x="97" y="115"/>
                          </a:lnTo>
                          <a:lnTo>
                            <a:pt x="0" y="115"/>
                          </a:lnTo>
                          <a:lnTo>
                            <a:pt x="49" y="0"/>
                          </a:lnTo>
                        </a:path>
                      </a:pathLst>
                    </a:custGeom>
                    <a:solidFill>
                      <a:srgbClr val="E1DC00"/>
                    </a:solidFill>
                    <a:ln w="9360">
                      <a:solidFill>
                        <a:srgbClr val="000000"/>
                      </a:solidFill>
                      <a:round/>
                      <a:headEnd/>
                      <a:tailEnd/>
                    </a:ln>
                  </p:spPr>
                  <p:txBody>
                    <a:bodyPr wrap="none" anchor="ctr"/>
                    <a:lstStyle/>
                    <a:p>
                      <a:endParaRPr lang="de-DE"/>
                    </a:p>
                  </p:txBody>
                </p:sp>
                <p:sp>
                  <p:nvSpPr>
                    <p:cNvPr id="39992" name="AutoShape 420"/>
                    <p:cNvSpPr>
                      <a:spLocks noChangeArrowheads="1"/>
                    </p:cNvSpPr>
                    <p:nvPr/>
                  </p:nvSpPr>
                  <p:spPr bwMode="auto">
                    <a:xfrm>
                      <a:off x="465" y="484"/>
                      <a:ext cx="9" cy="33"/>
                    </a:xfrm>
                    <a:prstGeom prst="roundRect">
                      <a:avLst>
                        <a:gd name="adj" fmla="val 12500"/>
                      </a:avLst>
                    </a:prstGeom>
                    <a:gradFill rotWithShape="0">
                      <a:gsLst>
                        <a:gs pos="0">
                          <a:srgbClr val="000000"/>
                        </a:gs>
                        <a:gs pos="50000">
                          <a:srgbClr val="E1DC00"/>
                        </a:gs>
                        <a:gs pos="100000">
                          <a:srgbClr val="000000"/>
                        </a:gs>
                      </a:gsLst>
                      <a:lin ang="10800000" scaled="1"/>
                    </a:gra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grpSp>
              <p:sp>
                <p:nvSpPr>
                  <p:cNvPr id="39987" name="AutoShape 421"/>
                  <p:cNvSpPr>
                    <a:spLocks noChangeArrowheads="1"/>
                  </p:cNvSpPr>
                  <p:nvPr/>
                </p:nvSpPr>
                <p:spPr bwMode="auto">
                  <a:xfrm rot="-5400000">
                    <a:off x="429" y="484"/>
                    <a:ext cx="10" cy="76"/>
                  </a:xfrm>
                  <a:prstGeom prst="roundRect">
                    <a:avLst>
                      <a:gd name="adj" fmla="val 10000"/>
                    </a:avLst>
                  </a:prstGeom>
                  <a:solidFill>
                    <a:srgbClr val="808080"/>
                  </a:soli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grpSp>
                <p:nvGrpSpPr>
                  <p:cNvPr id="39988" name="Group 422"/>
                  <p:cNvGrpSpPr>
                    <a:grpSpLocks/>
                  </p:cNvGrpSpPr>
                  <p:nvPr/>
                </p:nvGrpSpPr>
                <p:grpSpPr bwMode="auto">
                  <a:xfrm>
                    <a:off x="459" y="395"/>
                    <a:ext cx="22" cy="58"/>
                    <a:chOff x="459" y="395"/>
                    <a:chExt cx="22" cy="58"/>
                  </a:xfrm>
                </p:grpSpPr>
                <p:sp>
                  <p:nvSpPr>
                    <p:cNvPr id="39989" name="Freeform 423"/>
                    <p:cNvSpPr>
                      <a:spLocks noChangeArrowheads="1"/>
                    </p:cNvSpPr>
                    <p:nvPr/>
                  </p:nvSpPr>
                  <p:spPr bwMode="auto">
                    <a:xfrm>
                      <a:off x="459" y="427"/>
                      <a:ext cx="22" cy="26"/>
                    </a:xfrm>
                    <a:custGeom>
                      <a:avLst/>
                      <a:gdLst>
                        <a:gd name="T0" fmla="*/ 0 w 98"/>
                        <a:gd name="T1" fmla="*/ 0 h 116"/>
                        <a:gd name="T2" fmla="*/ 0 w 98"/>
                        <a:gd name="T3" fmla="*/ 0 h 116"/>
                        <a:gd name="T4" fmla="*/ 0 w 98"/>
                        <a:gd name="T5" fmla="*/ 0 h 116"/>
                        <a:gd name="T6" fmla="*/ 0 w 98"/>
                        <a:gd name="T7" fmla="*/ 0 h 1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 h="116">
                          <a:moveTo>
                            <a:pt x="48" y="115"/>
                          </a:moveTo>
                          <a:lnTo>
                            <a:pt x="97" y="0"/>
                          </a:lnTo>
                          <a:lnTo>
                            <a:pt x="0" y="0"/>
                          </a:lnTo>
                          <a:lnTo>
                            <a:pt x="48" y="115"/>
                          </a:lnTo>
                        </a:path>
                      </a:pathLst>
                    </a:custGeom>
                    <a:solidFill>
                      <a:srgbClr val="E1DC00"/>
                    </a:solidFill>
                    <a:ln w="9360">
                      <a:solidFill>
                        <a:srgbClr val="000000"/>
                      </a:solidFill>
                      <a:round/>
                      <a:headEnd/>
                      <a:tailEnd/>
                    </a:ln>
                  </p:spPr>
                  <p:txBody>
                    <a:bodyPr wrap="none" anchor="ctr"/>
                    <a:lstStyle/>
                    <a:p>
                      <a:endParaRPr lang="de-DE"/>
                    </a:p>
                  </p:txBody>
                </p:sp>
                <p:sp>
                  <p:nvSpPr>
                    <p:cNvPr id="39990" name="AutoShape 424"/>
                    <p:cNvSpPr>
                      <a:spLocks noChangeArrowheads="1"/>
                    </p:cNvSpPr>
                    <p:nvPr/>
                  </p:nvSpPr>
                  <p:spPr bwMode="auto">
                    <a:xfrm rot="10800000">
                      <a:off x="465" y="395"/>
                      <a:ext cx="9" cy="33"/>
                    </a:xfrm>
                    <a:prstGeom prst="roundRect">
                      <a:avLst>
                        <a:gd name="adj" fmla="val 12500"/>
                      </a:avLst>
                    </a:prstGeom>
                    <a:gradFill rotWithShape="0">
                      <a:gsLst>
                        <a:gs pos="0">
                          <a:srgbClr val="000000"/>
                        </a:gs>
                        <a:gs pos="50000">
                          <a:srgbClr val="E1DC00"/>
                        </a:gs>
                        <a:gs pos="100000">
                          <a:srgbClr val="000000"/>
                        </a:gs>
                      </a:gsLst>
                      <a:lin ang="10800000" scaled="1"/>
                    </a:gra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grpSp>
            </p:grpSp>
            <p:sp>
              <p:nvSpPr>
                <p:cNvPr id="39972" name="Freeform 425"/>
                <p:cNvSpPr>
                  <a:spLocks noChangeArrowheads="1"/>
                </p:cNvSpPr>
                <p:nvPr/>
              </p:nvSpPr>
              <p:spPr bwMode="auto">
                <a:xfrm>
                  <a:off x="32" y="709"/>
                  <a:ext cx="39" cy="77"/>
                </a:xfrm>
                <a:custGeom>
                  <a:avLst/>
                  <a:gdLst>
                    <a:gd name="T0" fmla="*/ 0 w 173"/>
                    <a:gd name="T1" fmla="*/ 0 h 341"/>
                    <a:gd name="T2" fmla="*/ 0 w 173"/>
                    <a:gd name="T3" fmla="*/ 0 h 341"/>
                    <a:gd name="T4" fmla="*/ 0 w 173"/>
                    <a:gd name="T5" fmla="*/ 0 h 341"/>
                    <a:gd name="T6" fmla="*/ 0 w 173"/>
                    <a:gd name="T7" fmla="*/ 0 h 3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3" h="341">
                      <a:moveTo>
                        <a:pt x="85" y="340"/>
                      </a:moveTo>
                      <a:lnTo>
                        <a:pt x="172" y="0"/>
                      </a:lnTo>
                      <a:lnTo>
                        <a:pt x="0" y="0"/>
                      </a:lnTo>
                      <a:lnTo>
                        <a:pt x="85" y="340"/>
                      </a:lnTo>
                    </a:path>
                  </a:pathLst>
                </a:custGeom>
                <a:solidFill>
                  <a:srgbClr val="000000"/>
                </a:solidFill>
                <a:ln w="9360">
                  <a:solidFill>
                    <a:srgbClr val="000000"/>
                  </a:solidFill>
                  <a:round/>
                  <a:headEnd/>
                  <a:tailEnd/>
                </a:ln>
              </p:spPr>
              <p:txBody>
                <a:bodyPr wrap="none" anchor="ctr"/>
                <a:lstStyle/>
                <a:p>
                  <a:endParaRPr lang="de-DE"/>
                </a:p>
              </p:txBody>
            </p:sp>
            <p:sp>
              <p:nvSpPr>
                <p:cNvPr id="39973" name="Freeform 426"/>
                <p:cNvSpPr>
                  <a:spLocks noChangeArrowheads="1"/>
                </p:cNvSpPr>
                <p:nvPr/>
              </p:nvSpPr>
              <p:spPr bwMode="auto">
                <a:xfrm>
                  <a:off x="759" y="709"/>
                  <a:ext cx="39" cy="77"/>
                </a:xfrm>
                <a:custGeom>
                  <a:avLst/>
                  <a:gdLst>
                    <a:gd name="T0" fmla="*/ 0 w 174"/>
                    <a:gd name="T1" fmla="*/ 0 h 341"/>
                    <a:gd name="T2" fmla="*/ 0 w 174"/>
                    <a:gd name="T3" fmla="*/ 0 h 341"/>
                    <a:gd name="T4" fmla="*/ 0 w 174"/>
                    <a:gd name="T5" fmla="*/ 0 h 341"/>
                    <a:gd name="T6" fmla="*/ 0 w 174"/>
                    <a:gd name="T7" fmla="*/ 0 h 3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4" h="341">
                      <a:moveTo>
                        <a:pt x="87" y="340"/>
                      </a:moveTo>
                      <a:lnTo>
                        <a:pt x="173" y="0"/>
                      </a:lnTo>
                      <a:lnTo>
                        <a:pt x="0" y="0"/>
                      </a:lnTo>
                      <a:lnTo>
                        <a:pt x="87" y="340"/>
                      </a:lnTo>
                    </a:path>
                  </a:pathLst>
                </a:custGeom>
                <a:solidFill>
                  <a:srgbClr val="000000"/>
                </a:solidFill>
                <a:ln w="9360">
                  <a:solidFill>
                    <a:srgbClr val="000000"/>
                  </a:solidFill>
                  <a:round/>
                  <a:headEnd/>
                  <a:tailEnd/>
                </a:ln>
              </p:spPr>
              <p:txBody>
                <a:bodyPr wrap="none" anchor="ctr"/>
                <a:lstStyle/>
                <a:p>
                  <a:endParaRPr lang="de-DE"/>
                </a:p>
              </p:txBody>
            </p:sp>
            <p:sp>
              <p:nvSpPr>
                <p:cNvPr id="39974" name="Freeform 427"/>
                <p:cNvSpPr>
                  <a:spLocks noChangeArrowheads="1"/>
                </p:cNvSpPr>
                <p:nvPr/>
              </p:nvSpPr>
              <p:spPr bwMode="auto">
                <a:xfrm>
                  <a:off x="394" y="709"/>
                  <a:ext cx="39" cy="77"/>
                </a:xfrm>
                <a:custGeom>
                  <a:avLst/>
                  <a:gdLst>
                    <a:gd name="T0" fmla="*/ 0 w 173"/>
                    <a:gd name="T1" fmla="*/ 0 h 341"/>
                    <a:gd name="T2" fmla="*/ 0 w 173"/>
                    <a:gd name="T3" fmla="*/ 0 h 341"/>
                    <a:gd name="T4" fmla="*/ 0 w 173"/>
                    <a:gd name="T5" fmla="*/ 0 h 341"/>
                    <a:gd name="T6" fmla="*/ 0 w 173"/>
                    <a:gd name="T7" fmla="*/ 0 h 3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3" h="341">
                      <a:moveTo>
                        <a:pt x="86" y="340"/>
                      </a:moveTo>
                      <a:lnTo>
                        <a:pt x="172" y="0"/>
                      </a:lnTo>
                      <a:lnTo>
                        <a:pt x="0" y="0"/>
                      </a:lnTo>
                      <a:lnTo>
                        <a:pt x="86" y="340"/>
                      </a:lnTo>
                    </a:path>
                  </a:pathLst>
                </a:custGeom>
                <a:solidFill>
                  <a:srgbClr val="000000"/>
                </a:solidFill>
                <a:ln w="9360">
                  <a:solidFill>
                    <a:srgbClr val="000000"/>
                  </a:solidFill>
                  <a:round/>
                  <a:headEnd/>
                  <a:tailEnd/>
                </a:ln>
              </p:spPr>
              <p:txBody>
                <a:bodyPr wrap="none" anchor="ctr"/>
                <a:lstStyle/>
                <a:p>
                  <a:endParaRPr lang="de-DE"/>
                </a:p>
              </p:txBody>
            </p:sp>
            <p:sp>
              <p:nvSpPr>
                <p:cNvPr id="39975" name="Freeform 428"/>
                <p:cNvSpPr>
                  <a:spLocks noChangeArrowheads="1"/>
                </p:cNvSpPr>
                <p:nvPr/>
              </p:nvSpPr>
              <p:spPr bwMode="auto">
                <a:xfrm>
                  <a:off x="383" y="0"/>
                  <a:ext cx="59" cy="675"/>
                </a:xfrm>
                <a:custGeom>
                  <a:avLst/>
                  <a:gdLst>
                    <a:gd name="T0" fmla="*/ 0 w 259"/>
                    <a:gd name="T1" fmla="*/ 0 h 2978"/>
                    <a:gd name="T2" fmla="*/ 0 w 259"/>
                    <a:gd name="T3" fmla="*/ 0 h 2978"/>
                    <a:gd name="T4" fmla="*/ 0 w 259"/>
                    <a:gd name="T5" fmla="*/ 0 h 2978"/>
                    <a:gd name="T6" fmla="*/ 0 w 259"/>
                    <a:gd name="T7" fmla="*/ 0 h 2978"/>
                    <a:gd name="T8" fmla="*/ 0 w 259"/>
                    <a:gd name="T9" fmla="*/ 0 h 29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9" h="2978">
                      <a:moveTo>
                        <a:pt x="0" y="2977"/>
                      </a:moveTo>
                      <a:lnTo>
                        <a:pt x="258" y="2977"/>
                      </a:lnTo>
                      <a:lnTo>
                        <a:pt x="193" y="0"/>
                      </a:lnTo>
                      <a:lnTo>
                        <a:pt x="65" y="0"/>
                      </a:lnTo>
                      <a:lnTo>
                        <a:pt x="0" y="2977"/>
                      </a:lnTo>
                    </a:path>
                  </a:pathLst>
                </a:custGeom>
                <a:gradFill rotWithShape="0">
                  <a:gsLst>
                    <a:gs pos="0">
                      <a:srgbClr val="1F1F1F"/>
                    </a:gs>
                    <a:gs pos="50000">
                      <a:srgbClr val="808080"/>
                    </a:gs>
                    <a:gs pos="100000">
                      <a:srgbClr val="1F1F1F"/>
                    </a:gs>
                  </a:gsLst>
                  <a:lin ang="10800000" scaled="1"/>
                </a:gradFill>
                <a:ln w="9360">
                  <a:solidFill>
                    <a:srgbClr val="000000"/>
                  </a:solidFill>
                  <a:round/>
                  <a:headEnd/>
                  <a:tailEnd/>
                </a:ln>
              </p:spPr>
              <p:txBody>
                <a:bodyPr wrap="none" anchor="ctr"/>
                <a:lstStyle/>
                <a:p>
                  <a:endParaRPr lang="de-DE"/>
                </a:p>
              </p:txBody>
            </p:sp>
            <p:sp>
              <p:nvSpPr>
                <p:cNvPr id="39976" name="AutoShape 429"/>
                <p:cNvSpPr>
                  <a:spLocks noChangeArrowheads="1"/>
                </p:cNvSpPr>
                <p:nvPr/>
              </p:nvSpPr>
              <p:spPr bwMode="auto">
                <a:xfrm>
                  <a:off x="407" y="79"/>
                  <a:ext cx="16" cy="96"/>
                </a:xfrm>
                <a:prstGeom prst="roundRect">
                  <a:avLst>
                    <a:gd name="adj" fmla="val 6250"/>
                  </a:avLst>
                </a:prstGeom>
                <a:gradFill rotWithShape="0">
                  <a:gsLst>
                    <a:gs pos="0">
                      <a:srgbClr val="000000"/>
                    </a:gs>
                    <a:gs pos="50000">
                      <a:srgbClr val="E1DC00"/>
                    </a:gs>
                    <a:gs pos="100000">
                      <a:srgbClr val="000000"/>
                    </a:gs>
                  </a:gsLst>
                  <a:lin ang="10800000" scaled="1"/>
                </a:gra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grpSp>
              <p:nvGrpSpPr>
                <p:cNvPr id="39977" name="Group 430"/>
                <p:cNvGrpSpPr>
                  <a:grpSpLocks/>
                </p:cNvGrpSpPr>
                <p:nvPr/>
              </p:nvGrpSpPr>
              <p:grpSpPr bwMode="auto">
                <a:xfrm>
                  <a:off x="384" y="559"/>
                  <a:ext cx="63" cy="63"/>
                  <a:chOff x="384" y="559"/>
                  <a:chExt cx="63" cy="63"/>
                </a:xfrm>
              </p:grpSpPr>
              <p:sp>
                <p:nvSpPr>
                  <p:cNvPr id="39982" name="Oval 431"/>
                  <p:cNvSpPr>
                    <a:spLocks noChangeArrowheads="1"/>
                  </p:cNvSpPr>
                  <p:nvPr/>
                </p:nvSpPr>
                <p:spPr bwMode="auto">
                  <a:xfrm>
                    <a:off x="384" y="559"/>
                    <a:ext cx="63" cy="63"/>
                  </a:xfrm>
                  <a:prstGeom prst="ellipse">
                    <a:avLst/>
                  </a:prstGeom>
                  <a:solidFill>
                    <a:srgbClr val="E1DC00"/>
                  </a:soli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83" name="Oval 432"/>
                  <p:cNvSpPr>
                    <a:spLocks noChangeArrowheads="1"/>
                  </p:cNvSpPr>
                  <p:nvPr/>
                </p:nvSpPr>
                <p:spPr bwMode="auto">
                  <a:xfrm>
                    <a:off x="408" y="581"/>
                    <a:ext cx="15" cy="16"/>
                  </a:xfrm>
                  <a:prstGeom prst="ellipse">
                    <a:avLst/>
                  </a:prstGeom>
                  <a:solidFill>
                    <a:srgbClr val="000000"/>
                  </a:soli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grpSp>
            <p:sp>
              <p:nvSpPr>
                <p:cNvPr id="39978" name="AutoShape 433"/>
                <p:cNvSpPr>
                  <a:spLocks noChangeArrowheads="1"/>
                </p:cNvSpPr>
                <p:nvPr/>
              </p:nvSpPr>
              <p:spPr bwMode="auto">
                <a:xfrm>
                  <a:off x="2" y="670"/>
                  <a:ext cx="818" cy="39"/>
                </a:xfrm>
                <a:prstGeom prst="roundRect">
                  <a:avLst>
                    <a:gd name="adj" fmla="val 2630"/>
                  </a:avLst>
                </a:prstGeom>
                <a:blipFill dpi="0" rotWithShape="0">
                  <a:blip r:embed="rId3"/>
                  <a:srcRect/>
                  <a:tile tx="0" ty="0" sx="100000" sy="100000" flip="none" algn="tl"/>
                </a:blip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79" name="AutoShape 434"/>
                <p:cNvSpPr>
                  <a:spLocks noChangeArrowheads="1"/>
                </p:cNvSpPr>
                <p:nvPr/>
              </p:nvSpPr>
              <p:spPr bwMode="auto">
                <a:xfrm>
                  <a:off x="3" y="744"/>
                  <a:ext cx="98" cy="11"/>
                </a:xfrm>
                <a:prstGeom prst="roundRect">
                  <a:avLst>
                    <a:gd name="adj" fmla="val 10000"/>
                  </a:avLst>
                </a:prstGeom>
                <a:blipFill dpi="0" rotWithShape="0">
                  <a:blip r:embed="rId4"/>
                  <a:srcRect/>
                  <a:tile tx="0" ty="0" sx="100000" sy="100000" flip="none" algn="tl"/>
                </a:blip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80" name="AutoShape 435"/>
                <p:cNvSpPr>
                  <a:spLocks noChangeArrowheads="1"/>
                </p:cNvSpPr>
                <p:nvPr/>
              </p:nvSpPr>
              <p:spPr bwMode="auto">
                <a:xfrm>
                  <a:off x="366" y="744"/>
                  <a:ext cx="98" cy="11"/>
                </a:xfrm>
                <a:prstGeom prst="roundRect">
                  <a:avLst>
                    <a:gd name="adj" fmla="val 10000"/>
                  </a:avLst>
                </a:prstGeom>
                <a:blipFill dpi="0" rotWithShape="0">
                  <a:blip r:embed="rId4"/>
                  <a:srcRect/>
                  <a:tile tx="0" ty="0" sx="100000" sy="100000" flip="none" algn="tl"/>
                </a:blip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81" name="AutoShape 436"/>
                <p:cNvSpPr>
                  <a:spLocks noChangeArrowheads="1"/>
                </p:cNvSpPr>
                <p:nvPr/>
              </p:nvSpPr>
              <p:spPr bwMode="auto">
                <a:xfrm>
                  <a:off x="729" y="744"/>
                  <a:ext cx="98" cy="11"/>
                </a:xfrm>
                <a:prstGeom prst="roundRect">
                  <a:avLst>
                    <a:gd name="adj" fmla="val 10000"/>
                  </a:avLst>
                </a:prstGeom>
                <a:blipFill dpi="0" rotWithShape="0">
                  <a:blip r:embed="rId4"/>
                  <a:srcRect/>
                  <a:tile tx="0" ty="0" sx="100000" sy="100000" flip="none" algn="tl"/>
                </a:blip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grpSp>
          <p:grpSp>
            <p:nvGrpSpPr>
              <p:cNvPr id="39953" name="Group 437"/>
              <p:cNvGrpSpPr>
                <a:grpSpLocks/>
              </p:cNvGrpSpPr>
              <p:nvPr/>
            </p:nvGrpSpPr>
            <p:grpSpPr bwMode="auto">
              <a:xfrm>
                <a:off x="0" y="27"/>
                <a:ext cx="807" cy="627"/>
                <a:chOff x="0" y="27"/>
                <a:chExt cx="807" cy="627"/>
              </a:xfrm>
            </p:grpSpPr>
            <p:sp>
              <p:nvSpPr>
                <p:cNvPr id="39954" name="Freeform 438"/>
                <p:cNvSpPr>
                  <a:spLocks noChangeArrowheads="1"/>
                </p:cNvSpPr>
                <p:nvPr/>
              </p:nvSpPr>
              <p:spPr bwMode="auto">
                <a:xfrm>
                  <a:off x="384" y="92"/>
                  <a:ext cx="38" cy="76"/>
                </a:xfrm>
                <a:custGeom>
                  <a:avLst/>
                  <a:gdLst>
                    <a:gd name="T0" fmla="*/ 0 w 169"/>
                    <a:gd name="T1" fmla="*/ 0 h 336"/>
                    <a:gd name="T2" fmla="*/ 0 w 169"/>
                    <a:gd name="T3" fmla="*/ 0 h 336"/>
                    <a:gd name="T4" fmla="*/ 0 w 169"/>
                    <a:gd name="T5" fmla="*/ 0 h 336"/>
                    <a:gd name="T6" fmla="*/ 0 w 169"/>
                    <a:gd name="T7" fmla="*/ 0 h 3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9" h="336">
                      <a:moveTo>
                        <a:pt x="84" y="0"/>
                      </a:moveTo>
                      <a:lnTo>
                        <a:pt x="168" y="335"/>
                      </a:lnTo>
                      <a:lnTo>
                        <a:pt x="0" y="335"/>
                      </a:lnTo>
                      <a:lnTo>
                        <a:pt x="84" y="0"/>
                      </a:lnTo>
                    </a:path>
                  </a:pathLst>
                </a:custGeom>
                <a:solidFill>
                  <a:srgbClr val="E1DC00"/>
                </a:solidFill>
                <a:ln w="9360">
                  <a:solidFill>
                    <a:srgbClr val="000000"/>
                  </a:solidFill>
                  <a:round/>
                  <a:headEnd/>
                  <a:tailEnd/>
                </a:ln>
              </p:spPr>
              <p:txBody>
                <a:bodyPr wrap="none" anchor="ctr"/>
                <a:lstStyle/>
                <a:p>
                  <a:endParaRPr lang="de-DE"/>
                </a:p>
              </p:txBody>
            </p:sp>
            <p:sp>
              <p:nvSpPr>
                <p:cNvPr id="39955" name="Freeform 439"/>
                <p:cNvSpPr>
                  <a:spLocks noChangeArrowheads="1"/>
                </p:cNvSpPr>
                <p:nvPr/>
              </p:nvSpPr>
              <p:spPr bwMode="auto">
                <a:xfrm>
                  <a:off x="502" y="151"/>
                  <a:ext cx="298" cy="502"/>
                </a:xfrm>
                <a:custGeom>
                  <a:avLst/>
                  <a:gdLst>
                    <a:gd name="T0" fmla="*/ 0 w 1314"/>
                    <a:gd name="T1" fmla="*/ 0 h 2212"/>
                    <a:gd name="T2" fmla="*/ 0 w 1314"/>
                    <a:gd name="T3" fmla="*/ 0 h 2212"/>
                    <a:gd name="T4" fmla="*/ 0 w 1314"/>
                    <a:gd name="T5" fmla="*/ 0 h 2212"/>
                    <a:gd name="T6" fmla="*/ 0 w 1314"/>
                    <a:gd name="T7" fmla="*/ 0 h 2212"/>
                    <a:gd name="T8" fmla="*/ 0 w 1314"/>
                    <a:gd name="T9" fmla="*/ 0 h 2212"/>
                    <a:gd name="T10" fmla="*/ 0 w 1314"/>
                    <a:gd name="T11" fmla="*/ 0 h 2212"/>
                    <a:gd name="T12" fmla="*/ 0 w 1314"/>
                    <a:gd name="T13" fmla="*/ 0 h 2212"/>
                    <a:gd name="T14" fmla="*/ 0 w 1314"/>
                    <a:gd name="T15" fmla="*/ 0 h 2212"/>
                    <a:gd name="T16" fmla="*/ 0 w 1314"/>
                    <a:gd name="T17" fmla="*/ 0 h 2212"/>
                    <a:gd name="T18" fmla="*/ 0 w 1314"/>
                    <a:gd name="T19" fmla="*/ 0 h 2212"/>
                    <a:gd name="T20" fmla="*/ 0 w 1314"/>
                    <a:gd name="T21" fmla="*/ 0 h 2212"/>
                    <a:gd name="T22" fmla="*/ 0 w 1314"/>
                    <a:gd name="T23" fmla="*/ 0 h 2212"/>
                    <a:gd name="T24" fmla="*/ 0 w 1314"/>
                    <a:gd name="T25" fmla="*/ 0 h 2212"/>
                    <a:gd name="T26" fmla="*/ 0 w 1314"/>
                    <a:gd name="T27" fmla="*/ 0 h 2212"/>
                    <a:gd name="T28" fmla="*/ 0 w 1314"/>
                    <a:gd name="T29" fmla="*/ 0 h 2212"/>
                    <a:gd name="T30" fmla="*/ 0 w 1314"/>
                    <a:gd name="T31" fmla="*/ 0 h 2212"/>
                    <a:gd name="T32" fmla="*/ 0 w 1314"/>
                    <a:gd name="T33" fmla="*/ 0 h 2212"/>
                    <a:gd name="T34" fmla="*/ 0 w 1314"/>
                    <a:gd name="T35" fmla="*/ 0 h 2212"/>
                    <a:gd name="T36" fmla="*/ 0 w 1314"/>
                    <a:gd name="T37" fmla="*/ 0 h 2212"/>
                    <a:gd name="T38" fmla="*/ 0 w 1314"/>
                    <a:gd name="T39" fmla="*/ 0 h 2212"/>
                    <a:gd name="T40" fmla="*/ 0 w 1314"/>
                    <a:gd name="T41" fmla="*/ 0 h 2212"/>
                    <a:gd name="T42" fmla="*/ 0 w 1314"/>
                    <a:gd name="T43" fmla="*/ 0 h 2212"/>
                    <a:gd name="T44" fmla="*/ 0 w 1314"/>
                    <a:gd name="T45" fmla="*/ 0 h 2212"/>
                    <a:gd name="T46" fmla="*/ 0 w 1314"/>
                    <a:gd name="T47" fmla="*/ 0 h 2212"/>
                    <a:gd name="T48" fmla="*/ 0 w 1314"/>
                    <a:gd name="T49" fmla="*/ 0 h 2212"/>
                    <a:gd name="T50" fmla="*/ 0 w 1314"/>
                    <a:gd name="T51" fmla="*/ 0 h 2212"/>
                    <a:gd name="T52" fmla="*/ 0 w 1314"/>
                    <a:gd name="T53" fmla="*/ 0 h 2212"/>
                    <a:gd name="T54" fmla="*/ 0 w 1314"/>
                    <a:gd name="T55" fmla="*/ 0 h 2212"/>
                    <a:gd name="T56" fmla="*/ 0 w 1314"/>
                    <a:gd name="T57" fmla="*/ 0 h 2212"/>
                    <a:gd name="T58" fmla="*/ 0 w 1314"/>
                    <a:gd name="T59" fmla="*/ 0 h 2212"/>
                    <a:gd name="T60" fmla="*/ 0 w 1314"/>
                    <a:gd name="T61" fmla="*/ 0 h 2212"/>
                    <a:gd name="T62" fmla="*/ 0 w 1314"/>
                    <a:gd name="T63" fmla="*/ 0 h 2212"/>
                    <a:gd name="T64" fmla="*/ 0 w 1314"/>
                    <a:gd name="T65" fmla="*/ 0 h 2212"/>
                    <a:gd name="T66" fmla="*/ 0 w 1314"/>
                    <a:gd name="T67" fmla="*/ 0 h 2212"/>
                    <a:gd name="T68" fmla="*/ 0 w 1314"/>
                    <a:gd name="T69" fmla="*/ 0 h 2212"/>
                    <a:gd name="T70" fmla="*/ 0 w 1314"/>
                    <a:gd name="T71" fmla="*/ 0 h 2212"/>
                    <a:gd name="T72" fmla="*/ 0 w 1314"/>
                    <a:gd name="T73" fmla="*/ 0 h 2212"/>
                    <a:gd name="T74" fmla="*/ 0 w 1314"/>
                    <a:gd name="T75" fmla="*/ 0 h 2212"/>
                    <a:gd name="T76" fmla="*/ 0 w 1314"/>
                    <a:gd name="T77" fmla="*/ 0 h 2212"/>
                    <a:gd name="T78" fmla="*/ 0 w 1314"/>
                    <a:gd name="T79" fmla="*/ 0 h 2212"/>
                    <a:gd name="T80" fmla="*/ 0 w 1314"/>
                    <a:gd name="T81" fmla="*/ 0 h 22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14" h="2212">
                      <a:moveTo>
                        <a:pt x="571" y="157"/>
                      </a:moveTo>
                      <a:lnTo>
                        <a:pt x="531" y="160"/>
                      </a:lnTo>
                      <a:lnTo>
                        <a:pt x="430" y="176"/>
                      </a:lnTo>
                      <a:lnTo>
                        <a:pt x="299" y="209"/>
                      </a:lnTo>
                      <a:lnTo>
                        <a:pt x="170" y="266"/>
                      </a:lnTo>
                      <a:lnTo>
                        <a:pt x="75" y="355"/>
                      </a:lnTo>
                      <a:lnTo>
                        <a:pt x="28" y="497"/>
                      </a:lnTo>
                      <a:lnTo>
                        <a:pt x="5" y="659"/>
                      </a:lnTo>
                      <a:lnTo>
                        <a:pt x="0" y="833"/>
                      </a:lnTo>
                      <a:lnTo>
                        <a:pt x="3" y="1008"/>
                      </a:lnTo>
                      <a:lnTo>
                        <a:pt x="6" y="1174"/>
                      </a:lnTo>
                      <a:lnTo>
                        <a:pt x="3" y="1323"/>
                      </a:lnTo>
                      <a:lnTo>
                        <a:pt x="3" y="2053"/>
                      </a:lnTo>
                      <a:lnTo>
                        <a:pt x="21" y="2116"/>
                      </a:lnTo>
                      <a:lnTo>
                        <a:pt x="37" y="2161"/>
                      </a:lnTo>
                      <a:lnTo>
                        <a:pt x="63" y="2190"/>
                      </a:lnTo>
                      <a:lnTo>
                        <a:pt x="111" y="2205"/>
                      </a:lnTo>
                      <a:lnTo>
                        <a:pt x="195" y="2211"/>
                      </a:lnTo>
                      <a:lnTo>
                        <a:pt x="1103" y="2211"/>
                      </a:lnTo>
                      <a:lnTo>
                        <a:pt x="1189" y="2207"/>
                      </a:lnTo>
                      <a:lnTo>
                        <a:pt x="1242" y="2194"/>
                      </a:lnTo>
                      <a:lnTo>
                        <a:pt x="1273" y="2168"/>
                      </a:lnTo>
                      <a:lnTo>
                        <a:pt x="1293" y="2125"/>
                      </a:lnTo>
                      <a:lnTo>
                        <a:pt x="1313" y="2062"/>
                      </a:lnTo>
                      <a:lnTo>
                        <a:pt x="1313" y="1323"/>
                      </a:lnTo>
                      <a:lnTo>
                        <a:pt x="1308" y="1169"/>
                      </a:lnTo>
                      <a:lnTo>
                        <a:pt x="1308" y="988"/>
                      </a:lnTo>
                      <a:lnTo>
                        <a:pt x="1307" y="797"/>
                      </a:lnTo>
                      <a:lnTo>
                        <a:pt x="1299" y="617"/>
                      </a:lnTo>
                      <a:lnTo>
                        <a:pt x="1278" y="463"/>
                      </a:lnTo>
                      <a:lnTo>
                        <a:pt x="1241" y="355"/>
                      </a:lnTo>
                      <a:lnTo>
                        <a:pt x="1122" y="260"/>
                      </a:lnTo>
                      <a:lnTo>
                        <a:pt x="1002" y="206"/>
                      </a:lnTo>
                      <a:lnTo>
                        <a:pt x="892" y="178"/>
                      </a:lnTo>
                      <a:lnTo>
                        <a:pt x="800" y="167"/>
                      </a:lnTo>
                      <a:lnTo>
                        <a:pt x="739" y="157"/>
                      </a:lnTo>
                      <a:lnTo>
                        <a:pt x="739" y="79"/>
                      </a:lnTo>
                      <a:lnTo>
                        <a:pt x="715" y="0"/>
                      </a:lnTo>
                      <a:lnTo>
                        <a:pt x="596" y="0"/>
                      </a:lnTo>
                      <a:lnTo>
                        <a:pt x="571" y="59"/>
                      </a:lnTo>
                      <a:lnTo>
                        <a:pt x="571" y="157"/>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39956" name="Freeform 440"/>
                <p:cNvSpPr>
                  <a:spLocks noChangeArrowheads="1"/>
                </p:cNvSpPr>
                <p:nvPr/>
              </p:nvSpPr>
              <p:spPr bwMode="auto">
                <a:xfrm>
                  <a:off x="501" y="623"/>
                  <a:ext cx="306" cy="31"/>
                </a:xfrm>
                <a:custGeom>
                  <a:avLst/>
                  <a:gdLst>
                    <a:gd name="T0" fmla="*/ 0 w 1350"/>
                    <a:gd name="T1" fmla="*/ 0 h 136"/>
                    <a:gd name="T2" fmla="*/ 0 w 1350"/>
                    <a:gd name="T3" fmla="*/ 0 h 136"/>
                    <a:gd name="T4" fmla="*/ 0 w 1350"/>
                    <a:gd name="T5" fmla="*/ 0 h 136"/>
                    <a:gd name="T6" fmla="*/ 0 w 1350"/>
                    <a:gd name="T7" fmla="*/ 0 h 136"/>
                    <a:gd name="T8" fmla="*/ 0 w 1350"/>
                    <a:gd name="T9" fmla="*/ 0 h 136"/>
                    <a:gd name="T10" fmla="*/ 0 w 1350"/>
                    <a:gd name="T11" fmla="*/ 0 h 136"/>
                    <a:gd name="T12" fmla="*/ 0 w 1350"/>
                    <a:gd name="T13" fmla="*/ 0 h 136"/>
                    <a:gd name="T14" fmla="*/ 0 w 1350"/>
                    <a:gd name="T15" fmla="*/ 0 h 1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50" h="136">
                      <a:moveTo>
                        <a:pt x="192" y="135"/>
                      </a:moveTo>
                      <a:cubicBezTo>
                        <a:pt x="0" y="127"/>
                        <a:pt x="35" y="110"/>
                        <a:pt x="3" y="87"/>
                      </a:cubicBezTo>
                      <a:lnTo>
                        <a:pt x="0" y="0"/>
                      </a:lnTo>
                      <a:lnTo>
                        <a:pt x="1305" y="0"/>
                      </a:lnTo>
                      <a:lnTo>
                        <a:pt x="1309" y="74"/>
                      </a:lnTo>
                      <a:cubicBezTo>
                        <a:pt x="1305" y="79"/>
                        <a:pt x="1349" y="125"/>
                        <a:pt x="1162" y="135"/>
                      </a:cubicBezTo>
                      <a:lnTo>
                        <a:pt x="192" y="135"/>
                      </a:lnTo>
                    </a:path>
                  </a:pathLst>
                </a:custGeom>
                <a:gradFill rotWithShape="0">
                  <a:gsLst>
                    <a:gs pos="0">
                      <a:srgbClr val="676500"/>
                    </a:gs>
                    <a:gs pos="50000">
                      <a:srgbClr val="E1DC00"/>
                    </a:gs>
                    <a:gs pos="100000">
                      <a:srgbClr val="676500"/>
                    </a:gs>
                  </a:gsLst>
                  <a:lin ang="10800000" scaled="1"/>
                </a:gradFill>
                <a:ln w="9525">
                  <a:solidFill>
                    <a:srgbClr val="000000"/>
                  </a:solidFill>
                  <a:round/>
                  <a:headEnd/>
                  <a:tailEnd/>
                </a:ln>
              </p:spPr>
              <p:txBody>
                <a:bodyPr wrap="none" anchor="ctr"/>
                <a:lstStyle/>
                <a:p>
                  <a:endParaRPr lang="de-DE"/>
                </a:p>
              </p:txBody>
            </p:sp>
            <p:grpSp>
              <p:nvGrpSpPr>
                <p:cNvPr id="39957" name="Group 441"/>
                <p:cNvGrpSpPr>
                  <a:grpSpLocks/>
                </p:cNvGrpSpPr>
                <p:nvPr/>
              </p:nvGrpSpPr>
              <p:grpSpPr bwMode="auto">
                <a:xfrm>
                  <a:off x="635" y="30"/>
                  <a:ext cx="32" cy="136"/>
                  <a:chOff x="635" y="30"/>
                  <a:chExt cx="32" cy="136"/>
                </a:xfrm>
              </p:grpSpPr>
              <p:sp>
                <p:nvSpPr>
                  <p:cNvPr id="39967" name="AutoShape 442"/>
                  <p:cNvSpPr>
                    <a:spLocks noChangeArrowheads="1"/>
                  </p:cNvSpPr>
                  <p:nvPr/>
                </p:nvSpPr>
                <p:spPr bwMode="auto">
                  <a:xfrm>
                    <a:off x="640" y="137"/>
                    <a:ext cx="19" cy="29"/>
                  </a:xfrm>
                  <a:prstGeom prst="roundRect">
                    <a:avLst>
                      <a:gd name="adj" fmla="val 5556"/>
                    </a:avLst>
                  </a:prstGeom>
                  <a:gradFill rotWithShape="0">
                    <a:gsLst>
                      <a:gs pos="0">
                        <a:srgbClr val="E1DC00"/>
                      </a:gs>
                      <a:gs pos="100000">
                        <a:srgbClr val="656300"/>
                      </a:gs>
                    </a:gsLst>
                    <a:lin ang="5400000" scaled="1"/>
                  </a:gra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68" name="AutoShape 443"/>
                  <p:cNvSpPr>
                    <a:spLocks noChangeArrowheads="1"/>
                  </p:cNvSpPr>
                  <p:nvPr/>
                </p:nvSpPr>
                <p:spPr bwMode="auto">
                  <a:xfrm>
                    <a:off x="640" y="43"/>
                    <a:ext cx="19" cy="94"/>
                  </a:xfrm>
                  <a:prstGeom prst="roundRect">
                    <a:avLst>
                      <a:gd name="adj" fmla="val 5556"/>
                    </a:avLst>
                  </a:prstGeom>
                  <a:solidFill>
                    <a:srgbClr val="000000"/>
                  </a:soli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69" name="AutoShape 444"/>
                  <p:cNvSpPr>
                    <a:spLocks noChangeArrowheads="1"/>
                  </p:cNvSpPr>
                  <p:nvPr/>
                </p:nvSpPr>
                <p:spPr bwMode="auto">
                  <a:xfrm>
                    <a:off x="635" y="30"/>
                    <a:ext cx="32" cy="18"/>
                  </a:xfrm>
                  <a:prstGeom prst="roundRect">
                    <a:avLst>
                      <a:gd name="adj" fmla="val 5556"/>
                    </a:avLst>
                  </a:prstGeom>
                  <a:solidFill>
                    <a:srgbClr val="E1DC00"/>
                  </a:soli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70" name="Freeform 445"/>
                  <p:cNvSpPr>
                    <a:spLocks noChangeArrowheads="1"/>
                  </p:cNvSpPr>
                  <p:nvPr/>
                </p:nvSpPr>
                <p:spPr bwMode="auto">
                  <a:xfrm>
                    <a:off x="640" y="49"/>
                    <a:ext cx="22" cy="32"/>
                  </a:xfrm>
                  <a:custGeom>
                    <a:avLst/>
                    <a:gdLst>
                      <a:gd name="T0" fmla="*/ 0 w 95"/>
                      <a:gd name="T1" fmla="*/ 0 h 139"/>
                      <a:gd name="T2" fmla="*/ 0 w 95"/>
                      <a:gd name="T3" fmla="*/ 0 h 139"/>
                      <a:gd name="T4" fmla="*/ 0 w 95"/>
                      <a:gd name="T5" fmla="*/ 0 h 139"/>
                      <a:gd name="T6" fmla="*/ 0 w 95"/>
                      <a:gd name="T7" fmla="*/ 0 h 1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 h="139">
                        <a:moveTo>
                          <a:pt x="47" y="0"/>
                        </a:moveTo>
                        <a:lnTo>
                          <a:pt x="94" y="138"/>
                        </a:lnTo>
                        <a:lnTo>
                          <a:pt x="0" y="138"/>
                        </a:lnTo>
                        <a:lnTo>
                          <a:pt x="47" y="0"/>
                        </a:lnTo>
                      </a:path>
                    </a:pathLst>
                  </a:custGeom>
                  <a:solidFill>
                    <a:srgbClr val="E1DC00"/>
                  </a:solidFill>
                  <a:ln w="9360">
                    <a:solidFill>
                      <a:srgbClr val="000000"/>
                    </a:solidFill>
                    <a:round/>
                    <a:headEnd/>
                    <a:tailEnd/>
                  </a:ln>
                </p:spPr>
                <p:txBody>
                  <a:bodyPr wrap="none" anchor="ctr"/>
                  <a:lstStyle/>
                  <a:p>
                    <a:endParaRPr lang="de-DE"/>
                  </a:p>
                </p:txBody>
              </p:sp>
            </p:grpSp>
            <p:sp>
              <p:nvSpPr>
                <p:cNvPr id="39958" name="Freeform 446"/>
                <p:cNvSpPr>
                  <a:spLocks noChangeArrowheads="1"/>
                </p:cNvSpPr>
                <p:nvPr/>
              </p:nvSpPr>
              <p:spPr bwMode="auto">
                <a:xfrm>
                  <a:off x="1" y="151"/>
                  <a:ext cx="298" cy="502"/>
                </a:xfrm>
                <a:custGeom>
                  <a:avLst/>
                  <a:gdLst>
                    <a:gd name="T0" fmla="*/ 0 w 1314"/>
                    <a:gd name="T1" fmla="*/ 0 h 2212"/>
                    <a:gd name="T2" fmla="*/ 0 w 1314"/>
                    <a:gd name="T3" fmla="*/ 0 h 2212"/>
                    <a:gd name="T4" fmla="*/ 0 w 1314"/>
                    <a:gd name="T5" fmla="*/ 0 h 2212"/>
                    <a:gd name="T6" fmla="*/ 0 w 1314"/>
                    <a:gd name="T7" fmla="*/ 0 h 2212"/>
                    <a:gd name="T8" fmla="*/ 0 w 1314"/>
                    <a:gd name="T9" fmla="*/ 0 h 2212"/>
                    <a:gd name="T10" fmla="*/ 0 w 1314"/>
                    <a:gd name="T11" fmla="*/ 0 h 2212"/>
                    <a:gd name="T12" fmla="*/ 0 w 1314"/>
                    <a:gd name="T13" fmla="*/ 0 h 2212"/>
                    <a:gd name="T14" fmla="*/ 0 w 1314"/>
                    <a:gd name="T15" fmla="*/ 0 h 2212"/>
                    <a:gd name="T16" fmla="*/ 0 w 1314"/>
                    <a:gd name="T17" fmla="*/ 0 h 2212"/>
                    <a:gd name="T18" fmla="*/ 0 w 1314"/>
                    <a:gd name="T19" fmla="*/ 0 h 2212"/>
                    <a:gd name="T20" fmla="*/ 0 w 1314"/>
                    <a:gd name="T21" fmla="*/ 0 h 2212"/>
                    <a:gd name="T22" fmla="*/ 0 w 1314"/>
                    <a:gd name="T23" fmla="*/ 0 h 2212"/>
                    <a:gd name="T24" fmla="*/ 0 w 1314"/>
                    <a:gd name="T25" fmla="*/ 0 h 2212"/>
                    <a:gd name="T26" fmla="*/ 0 w 1314"/>
                    <a:gd name="T27" fmla="*/ 0 h 2212"/>
                    <a:gd name="T28" fmla="*/ 0 w 1314"/>
                    <a:gd name="T29" fmla="*/ 0 h 2212"/>
                    <a:gd name="T30" fmla="*/ 0 w 1314"/>
                    <a:gd name="T31" fmla="*/ 0 h 2212"/>
                    <a:gd name="T32" fmla="*/ 0 w 1314"/>
                    <a:gd name="T33" fmla="*/ 0 h 2212"/>
                    <a:gd name="T34" fmla="*/ 0 w 1314"/>
                    <a:gd name="T35" fmla="*/ 0 h 2212"/>
                    <a:gd name="T36" fmla="*/ 0 w 1314"/>
                    <a:gd name="T37" fmla="*/ 0 h 2212"/>
                    <a:gd name="T38" fmla="*/ 0 w 1314"/>
                    <a:gd name="T39" fmla="*/ 0 h 2212"/>
                    <a:gd name="T40" fmla="*/ 0 w 1314"/>
                    <a:gd name="T41" fmla="*/ 0 h 2212"/>
                    <a:gd name="T42" fmla="*/ 0 w 1314"/>
                    <a:gd name="T43" fmla="*/ 0 h 2212"/>
                    <a:gd name="T44" fmla="*/ 0 w 1314"/>
                    <a:gd name="T45" fmla="*/ 0 h 2212"/>
                    <a:gd name="T46" fmla="*/ 0 w 1314"/>
                    <a:gd name="T47" fmla="*/ 0 h 2212"/>
                    <a:gd name="T48" fmla="*/ 0 w 1314"/>
                    <a:gd name="T49" fmla="*/ 0 h 2212"/>
                    <a:gd name="T50" fmla="*/ 0 w 1314"/>
                    <a:gd name="T51" fmla="*/ 0 h 2212"/>
                    <a:gd name="T52" fmla="*/ 0 w 1314"/>
                    <a:gd name="T53" fmla="*/ 0 h 2212"/>
                    <a:gd name="T54" fmla="*/ 0 w 1314"/>
                    <a:gd name="T55" fmla="*/ 0 h 2212"/>
                    <a:gd name="T56" fmla="*/ 0 w 1314"/>
                    <a:gd name="T57" fmla="*/ 0 h 2212"/>
                    <a:gd name="T58" fmla="*/ 0 w 1314"/>
                    <a:gd name="T59" fmla="*/ 0 h 2212"/>
                    <a:gd name="T60" fmla="*/ 0 w 1314"/>
                    <a:gd name="T61" fmla="*/ 0 h 2212"/>
                    <a:gd name="T62" fmla="*/ 0 w 1314"/>
                    <a:gd name="T63" fmla="*/ 0 h 2212"/>
                    <a:gd name="T64" fmla="*/ 0 w 1314"/>
                    <a:gd name="T65" fmla="*/ 0 h 2212"/>
                    <a:gd name="T66" fmla="*/ 0 w 1314"/>
                    <a:gd name="T67" fmla="*/ 0 h 2212"/>
                    <a:gd name="T68" fmla="*/ 0 w 1314"/>
                    <a:gd name="T69" fmla="*/ 0 h 2212"/>
                    <a:gd name="T70" fmla="*/ 0 w 1314"/>
                    <a:gd name="T71" fmla="*/ 0 h 2212"/>
                    <a:gd name="T72" fmla="*/ 0 w 1314"/>
                    <a:gd name="T73" fmla="*/ 0 h 2212"/>
                    <a:gd name="T74" fmla="*/ 0 w 1314"/>
                    <a:gd name="T75" fmla="*/ 0 h 2212"/>
                    <a:gd name="T76" fmla="*/ 0 w 1314"/>
                    <a:gd name="T77" fmla="*/ 0 h 2212"/>
                    <a:gd name="T78" fmla="*/ 0 w 1314"/>
                    <a:gd name="T79" fmla="*/ 0 h 2212"/>
                    <a:gd name="T80" fmla="*/ 0 w 1314"/>
                    <a:gd name="T81" fmla="*/ 0 h 22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14" h="2212">
                      <a:moveTo>
                        <a:pt x="571" y="157"/>
                      </a:moveTo>
                      <a:lnTo>
                        <a:pt x="531" y="160"/>
                      </a:lnTo>
                      <a:lnTo>
                        <a:pt x="430" y="176"/>
                      </a:lnTo>
                      <a:lnTo>
                        <a:pt x="299" y="209"/>
                      </a:lnTo>
                      <a:lnTo>
                        <a:pt x="170" y="266"/>
                      </a:lnTo>
                      <a:lnTo>
                        <a:pt x="75" y="355"/>
                      </a:lnTo>
                      <a:lnTo>
                        <a:pt x="28" y="497"/>
                      </a:lnTo>
                      <a:lnTo>
                        <a:pt x="5" y="659"/>
                      </a:lnTo>
                      <a:lnTo>
                        <a:pt x="0" y="833"/>
                      </a:lnTo>
                      <a:lnTo>
                        <a:pt x="3" y="1008"/>
                      </a:lnTo>
                      <a:lnTo>
                        <a:pt x="6" y="1174"/>
                      </a:lnTo>
                      <a:lnTo>
                        <a:pt x="3" y="1323"/>
                      </a:lnTo>
                      <a:lnTo>
                        <a:pt x="3" y="2053"/>
                      </a:lnTo>
                      <a:lnTo>
                        <a:pt x="21" y="2116"/>
                      </a:lnTo>
                      <a:lnTo>
                        <a:pt x="37" y="2161"/>
                      </a:lnTo>
                      <a:lnTo>
                        <a:pt x="63" y="2190"/>
                      </a:lnTo>
                      <a:lnTo>
                        <a:pt x="111" y="2205"/>
                      </a:lnTo>
                      <a:lnTo>
                        <a:pt x="195" y="2211"/>
                      </a:lnTo>
                      <a:lnTo>
                        <a:pt x="1103" y="2211"/>
                      </a:lnTo>
                      <a:lnTo>
                        <a:pt x="1189" y="2207"/>
                      </a:lnTo>
                      <a:lnTo>
                        <a:pt x="1242" y="2194"/>
                      </a:lnTo>
                      <a:lnTo>
                        <a:pt x="1273" y="2168"/>
                      </a:lnTo>
                      <a:lnTo>
                        <a:pt x="1293" y="2125"/>
                      </a:lnTo>
                      <a:lnTo>
                        <a:pt x="1313" y="2062"/>
                      </a:lnTo>
                      <a:lnTo>
                        <a:pt x="1313" y="1323"/>
                      </a:lnTo>
                      <a:lnTo>
                        <a:pt x="1308" y="1169"/>
                      </a:lnTo>
                      <a:lnTo>
                        <a:pt x="1308" y="988"/>
                      </a:lnTo>
                      <a:lnTo>
                        <a:pt x="1307" y="797"/>
                      </a:lnTo>
                      <a:lnTo>
                        <a:pt x="1299" y="617"/>
                      </a:lnTo>
                      <a:lnTo>
                        <a:pt x="1278" y="463"/>
                      </a:lnTo>
                      <a:lnTo>
                        <a:pt x="1241" y="355"/>
                      </a:lnTo>
                      <a:lnTo>
                        <a:pt x="1122" y="260"/>
                      </a:lnTo>
                      <a:lnTo>
                        <a:pt x="1002" y="206"/>
                      </a:lnTo>
                      <a:lnTo>
                        <a:pt x="892" y="178"/>
                      </a:lnTo>
                      <a:lnTo>
                        <a:pt x="800" y="167"/>
                      </a:lnTo>
                      <a:lnTo>
                        <a:pt x="739" y="157"/>
                      </a:lnTo>
                      <a:lnTo>
                        <a:pt x="739" y="79"/>
                      </a:lnTo>
                      <a:lnTo>
                        <a:pt x="715" y="0"/>
                      </a:lnTo>
                      <a:lnTo>
                        <a:pt x="596" y="0"/>
                      </a:lnTo>
                      <a:lnTo>
                        <a:pt x="571" y="59"/>
                      </a:lnTo>
                      <a:lnTo>
                        <a:pt x="571" y="157"/>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39959" name="Freeform 447"/>
                <p:cNvSpPr>
                  <a:spLocks noChangeArrowheads="1"/>
                </p:cNvSpPr>
                <p:nvPr/>
              </p:nvSpPr>
              <p:spPr bwMode="auto">
                <a:xfrm>
                  <a:off x="0" y="623"/>
                  <a:ext cx="306" cy="31"/>
                </a:xfrm>
                <a:custGeom>
                  <a:avLst/>
                  <a:gdLst>
                    <a:gd name="T0" fmla="*/ 0 w 1350"/>
                    <a:gd name="T1" fmla="*/ 0 h 136"/>
                    <a:gd name="T2" fmla="*/ 0 w 1350"/>
                    <a:gd name="T3" fmla="*/ 0 h 136"/>
                    <a:gd name="T4" fmla="*/ 0 w 1350"/>
                    <a:gd name="T5" fmla="*/ 0 h 136"/>
                    <a:gd name="T6" fmla="*/ 0 w 1350"/>
                    <a:gd name="T7" fmla="*/ 0 h 136"/>
                    <a:gd name="T8" fmla="*/ 0 w 1350"/>
                    <a:gd name="T9" fmla="*/ 0 h 136"/>
                    <a:gd name="T10" fmla="*/ 0 w 1350"/>
                    <a:gd name="T11" fmla="*/ 0 h 136"/>
                    <a:gd name="T12" fmla="*/ 0 w 1350"/>
                    <a:gd name="T13" fmla="*/ 0 h 136"/>
                    <a:gd name="T14" fmla="*/ 0 w 1350"/>
                    <a:gd name="T15" fmla="*/ 0 h 1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50" h="136">
                      <a:moveTo>
                        <a:pt x="192" y="135"/>
                      </a:moveTo>
                      <a:cubicBezTo>
                        <a:pt x="0" y="127"/>
                        <a:pt x="35" y="110"/>
                        <a:pt x="3" y="87"/>
                      </a:cubicBezTo>
                      <a:lnTo>
                        <a:pt x="0" y="0"/>
                      </a:lnTo>
                      <a:lnTo>
                        <a:pt x="1305" y="0"/>
                      </a:lnTo>
                      <a:lnTo>
                        <a:pt x="1309" y="74"/>
                      </a:lnTo>
                      <a:cubicBezTo>
                        <a:pt x="1305" y="79"/>
                        <a:pt x="1349" y="125"/>
                        <a:pt x="1162" y="135"/>
                      </a:cubicBezTo>
                      <a:lnTo>
                        <a:pt x="192" y="135"/>
                      </a:lnTo>
                    </a:path>
                  </a:pathLst>
                </a:custGeom>
                <a:gradFill rotWithShape="0">
                  <a:gsLst>
                    <a:gs pos="0">
                      <a:srgbClr val="676500"/>
                    </a:gs>
                    <a:gs pos="50000">
                      <a:srgbClr val="E1DC00"/>
                    </a:gs>
                    <a:gs pos="100000">
                      <a:srgbClr val="676500"/>
                    </a:gs>
                  </a:gsLst>
                  <a:lin ang="10800000" scaled="1"/>
                </a:gradFill>
                <a:ln w="9525">
                  <a:solidFill>
                    <a:srgbClr val="000000"/>
                  </a:solidFill>
                  <a:round/>
                  <a:headEnd/>
                  <a:tailEnd/>
                </a:ln>
              </p:spPr>
              <p:txBody>
                <a:bodyPr wrap="none" anchor="ctr"/>
                <a:lstStyle/>
                <a:p>
                  <a:endParaRPr lang="de-DE"/>
                </a:p>
              </p:txBody>
            </p:sp>
            <p:grpSp>
              <p:nvGrpSpPr>
                <p:cNvPr id="39960" name="Group 448"/>
                <p:cNvGrpSpPr>
                  <a:grpSpLocks/>
                </p:cNvGrpSpPr>
                <p:nvPr/>
              </p:nvGrpSpPr>
              <p:grpSpPr bwMode="auto">
                <a:xfrm>
                  <a:off x="134" y="27"/>
                  <a:ext cx="32" cy="136"/>
                  <a:chOff x="134" y="27"/>
                  <a:chExt cx="32" cy="136"/>
                </a:xfrm>
              </p:grpSpPr>
              <p:sp>
                <p:nvSpPr>
                  <p:cNvPr id="39963" name="AutoShape 449"/>
                  <p:cNvSpPr>
                    <a:spLocks noChangeArrowheads="1"/>
                  </p:cNvSpPr>
                  <p:nvPr/>
                </p:nvSpPr>
                <p:spPr bwMode="auto">
                  <a:xfrm>
                    <a:off x="139" y="134"/>
                    <a:ext cx="19" cy="29"/>
                  </a:xfrm>
                  <a:prstGeom prst="roundRect">
                    <a:avLst>
                      <a:gd name="adj" fmla="val 5556"/>
                    </a:avLst>
                  </a:prstGeom>
                  <a:gradFill rotWithShape="0">
                    <a:gsLst>
                      <a:gs pos="0">
                        <a:srgbClr val="E1DC00"/>
                      </a:gs>
                      <a:gs pos="100000">
                        <a:srgbClr val="656300"/>
                      </a:gs>
                    </a:gsLst>
                    <a:lin ang="5400000" scaled="1"/>
                  </a:gra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64" name="AutoShape 450"/>
                  <p:cNvSpPr>
                    <a:spLocks noChangeArrowheads="1"/>
                  </p:cNvSpPr>
                  <p:nvPr/>
                </p:nvSpPr>
                <p:spPr bwMode="auto">
                  <a:xfrm>
                    <a:off x="139" y="40"/>
                    <a:ext cx="19" cy="94"/>
                  </a:xfrm>
                  <a:prstGeom prst="roundRect">
                    <a:avLst>
                      <a:gd name="adj" fmla="val 5556"/>
                    </a:avLst>
                  </a:prstGeom>
                  <a:solidFill>
                    <a:srgbClr val="000000"/>
                  </a:soli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65" name="AutoShape 451"/>
                  <p:cNvSpPr>
                    <a:spLocks noChangeArrowheads="1"/>
                  </p:cNvSpPr>
                  <p:nvPr/>
                </p:nvSpPr>
                <p:spPr bwMode="auto">
                  <a:xfrm>
                    <a:off x="134" y="27"/>
                    <a:ext cx="32" cy="19"/>
                  </a:xfrm>
                  <a:prstGeom prst="roundRect">
                    <a:avLst>
                      <a:gd name="adj" fmla="val 5556"/>
                    </a:avLst>
                  </a:prstGeom>
                  <a:solidFill>
                    <a:srgbClr val="E1DC00"/>
                  </a:solidFill>
                  <a:ln w="9360">
                    <a:solidFill>
                      <a:srgbClr val="000000"/>
                    </a:solidFill>
                    <a:round/>
                    <a:headEnd/>
                    <a:tailEnd/>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de-DE" altLang="de-DE" sz="1800"/>
                  </a:p>
                </p:txBody>
              </p:sp>
              <p:sp>
                <p:nvSpPr>
                  <p:cNvPr id="39966" name="Freeform 452"/>
                  <p:cNvSpPr>
                    <a:spLocks noChangeArrowheads="1"/>
                  </p:cNvSpPr>
                  <p:nvPr/>
                </p:nvSpPr>
                <p:spPr bwMode="auto">
                  <a:xfrm>
                    <a:off x="139" y="46"/>
                    <a:ext cx="22" cy="32"/>
                  </a:xfrm>
                  <a:custGeom>
                    <a:avLst/>
                    <a:gdLst>
                      <a:gd name="T0" fmla="*/ 0 w 95"/>
                      <a:gd name="T1" fmla="*/ 0 h 140"/>
                      <a:gd name="T2" fmla="*/ 0 w 95"/>
                      <a:gd name="T3" fmla="*/ 0 h 140"/>
                      <a:gd name="T4" fmla="*/ 0 w 95"/>
                      <a:gd name="T5" fmla="*/ 0 h 140"/>
                      <a:gd name="T6" fmla="*/ 0 w 95"/>
                      <a:gd name="T7" fmla="*/ 0 h 1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 h="140">
                        <a:moveTo>
                          <a:pt x="47" y="0"/>
                        </a:moveTo>
                        <a:lnTo>
                          <a:pt x="94" y="139"/>
                        </a:lnTo>
                        <a:lnTo>
                          <a:pt x="0" y="139"/>
                        </a:lnTo>
                        <a:lnTo>
                          <a:pt x="47" y="0"/>
                        </a:lnTo>
                      </a:path>
                    </a:pathLst>
                  </a:custGeom>
                  <a:solidFill>
                    <a:srgbClr val="E1DC00"/>
                  </a:solidFill>
                  <a:ln w="9360">
                    <a:solidFill>
                      <a:srgbClr val="000000"/>
                    </a:solidFill>
                    <a:round/>
                    <a:headEnd/>
                    <a:tailEnd/>
                  </a:ln>
                </p:spPr>
                <p:txBody>
                  <a:bodyPr wrap="none" anchor="ctr"/>
                  <a:lstStyle/>
                  <a:p>
                    <a:endParaRPr lang="de-DE"/>
                  </a:p>
                </p:txBody>
              </p:sp>
            </p:grpSp>
            <p:sp>
              <p:nvSpPr>
                <p:cNvPr id="39961" name="Freeform 453"/>
                <p:cNvSpPr>
                  <a:spLocks noChangeArrowheads="1"/>
                </p:cNvSpPr>
                <p:nvPr/>
              </p:nvSpPr>
              <p:spPr bwMode="auto">
                <a:xfrm>
                  <a:off x="135" y="76"/>
                  <a:ext cx="527" cy="43"/>
                </a:xfrm>
                <a:custGeom>
                  <a:avLst/>
                  <a:gdLst>
                    <a:gd name="T0" fmla="*/ 0 w 2326"/>
                    <a:gd name="T1" fmla="*/ 0 h 191"/>
                    <a:gd name="T2" fmla="*/ 0 w 2326"/>
                    <a:gd name="T3" fmla="*/ 0 h 191"/>
                    <a:gd name="T4" fmla="*/ 0 w 2326"/>
                    <a:gd name="T5" fmla="*/ 0 h 191"/>
                    <a:gd name="T6" fmla="*/ 0 w 2326"/>
                    <a:gd name="T7" fmla="*/ 0 h 191"/>
                    <a:gd name="T8" fmla="*/ 0 w 2326"/>
                    <a:gd name="T9" fmla="*/ 0 h 191"/>
                    <a:gd name="T10" fmla="*/ 0 w 2326"/>
                    <a:gd name="T11" fmla="*/ 0 h 191"/>
                    <a:gd name="T12" fmla="*/ 0 w 2326"/>
                    <a:gd name="T13" fmla="*/ 0 h 191"/>
                    <a:gd name="T14" fmla="*/ 0 w 2326"/>
                    <a:gd name="T15" fmla="*/ 0 h 191"/>
                    <a:gd name="T16" fmla="*/ 0 w 2326"/>
                    <a:gd name="T17" fmla="*/ 0 h 1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26" h="191">
                      <a:moveTo>
                        <a:pt x="2325" y="0"/>
                      </a:moveTo>
                      <a:lnTo>
                        <a:pt x="0" y="4"/>
                      </a:lnTo>
                      <a:lnTo>
                        <a:pt x="0" y="69"/>
                      </a:lnTo>
                      <a:lnTo>
                        <a:pt x="1075" y="190"/>
                      </a:lnTo>
                      <a:lnTo>
                        <a:pt x="1182" y="63"/>
                      </a:lnTo>
                      <a:lnTo>
                        <a:pt x="1275" y="190"/>
                      </a:lnTo>
                      <a:lnTo>
                        <a:pt x="2325" y="71"/>
                      </a:lnTo>
                      <a:lnTo>
                        <a:pt x="2325" y="0"/>
                      </a:lnTo>
                    </a:path>
                  </a:pathLst>
                </a:custGeom>
                <a:solidFill>
                  <a:srgbClr val="E1DC00"/>
                </a:solidFill>
                <a:ln w="9360">
                  <a:solidFill>
                    <a:srgbClr val="000000"/>
                  </a:solidFill>
                  <a:round/>
                  <a:headEnd/>
                  <a:tailEnd/>
                </a:ln>
              </p:spPr>
              <p:txBody>
                <a:bodyPr wrap="none" anchor="ctr"/>
                <a:lstStyle/>
                <a:p>
                  <a:endParaRPr lang="de-DE"/>
                </a:p>
              </p:txBody>
            </p:sp>
            <p:sp>
              <p:nvSpPr>
                <p:cNvPr id="39962" name="Freeform 454"/>
                <p:cNvSpPr>
                  <a:spLocks noChangeArrowheads="1"/>
                </p:cNvSpPr>
                <p:nvPr/>
              </p:nvSpPr>
              <p:spPr bwMode="auto">
                <a:xfrm>
                  <a:off x="80" y="77"/>
                  <a:ext cx="646" cy="15"/>
                </a:xfrm>
                <a:custGeom>
                  <a:avLst/>
                  <a:gdLst>
                    <a:gd name="T0" fmla="*/ 0 w 2849"/>
                    <a:gd name="T1" fmla="*/ 0 h 67"/>
                    <a:gd name="T2" fmla="*/ 0 w 2849"/>
                    <a:gd name="T3" fmla="*/ 0 h 67"/>
                    <a:gd name="T4" fmla="*/ 0 w 2849"/>
                    <a:gd name="T5" fmla="*/ 0 h 67"/>
                    <a:gd name="T6" fmla="*/ 0 w 2849"/>
                    <a:gd name="T7" fmla="*/ 0 h 67"/>
                    <a:gd name="T8" fmla="*/ 0 w 2849"/>
                    <a:gd name="T9" fmla="*/ 0 h 67"/>
                    <a:gd name="T10" fmla="*/ 0 w 2849"/>
                    <a:gd name="T11" fmla="*/ 0 h 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49" h="67">
                      <a:moveTo>
                        <a:pt x="0" y="0"/>
                      </a:moveTo>
                      <a:lnTo>
                        <a:pt x="2848" y="0"/>
                      </a:lnTo>
                      <a:lnTo>
                        <a:pt x="2848" y="66"/>
                      </a:lnTo>
                      <a:lnTo>
                        <a:pt x="0" y="66"/>
                      </a:lnTo>
                      <a:lnTo>
                        <a:pt x="0" y="0"/>
                      </a:lnTo>
                    </a:path>
                  </a:pathLst>
                </a:custGeom>
                <a:solidFill>
                  <a:srgbClr val="E1DC00"/>
                </a:solidFill>
                <a:ln w="9360">
                  <a:solidFill>
                    <a:srgbClr val="000000"/>
                  </a:solidFill>
                  <a:round/>
                  <a:headEnd/>
                  <a:tailEnd/>
                </a:ln>
              </p:spPr>
              <p:txBody>
                <a:bodyPr wrap="none" anchor="ctr"/>
                <a:lstStyle/>
                <a:p>
                  <a:endParaRPr lang="de-DE"/>
                </a:p>
              </p:txBody>
            </p:sp>
          </p:grpSp>
        </p:grpSp>
        <p:sp>
          <p:nvSpPr>
            <p:cNvPr id="20" name="Textfeld 375"/>
            <p:cNvSpPr txBox="1"/>
            <p:nvPr/>
          </p:nvSpPr>
          <p:spPr>
            <a:xfrm>
              <a:off x="0" y="434340"/>
              <a:ext cx="2171700" cy="46334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Aft>
                  <a:spcPts val="1000"/>
                </a:spcAft>
                <a:defRPr/>
              </a:pPr>
              <a:r>
                <a:rPr lang="de-DE" b="1">
                  <a:ln w="9525" cap="rnd" cmpd="sng" algn="ctr">
                    <a:solidFill>
                      <a:srgbClr val="FFFFFF"/>
                    </a:solidFill>
                    <a:prstDash val="solid"/>
                    <a:bevel/>
                  </a:ln>
                  <a:ea typeface="Calibri" panose="020F0502020204030204" pitchFamily="34" charset="0"/>
                  <a:cs typeface="Times New Roman" panose="02020603050405020304" pitchFamily="18" charset="0"/>
                </a:rPr>
                <a:t>5 Tonnen Laub</a:t>
              </a:r>
              <a:endParaRPr lang="de-DE" sz="1100">
                <a:ea typeface="Calibri" panose="020F0502020204030204" pitchFamily="34" charset="0"/>
                <a:cs typeface="Times New Roman" panose="02020603050405020304" pitchFamily="18" charset="0"/>
              </a:endParaRPr>
            </a:p>
          </p:txBody>
        </p:sp>
        <p:pic>
          <p:nvPicPr>
            <p:cNvPr id="39946" name="Grafik 20" descr="C:\Users\Sylvia\AppData\Local\Temp\car-308456_128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39440" y="2049780"/>
              <a:ext cx="1074420" cy="53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7" name="Grafik 21" descr="C:\Users\Sylvia\AppData\Local\Temp\car-308456_128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1592580"/>
              <a:ext cx="1074420" cy="53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8" name="Grafik 22" descr="C:\Users\Sylvia\AppData\Local\Temp\car-308456_128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27120" y="861060"/>
              <a:ext cx="1074420" cy="53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9" name="Grafik 23" descr="C:\Users\Sylvia\AppData\Local\Temp\car-308456_128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939540" y="1706880"/>
              <a:ext cx="1074420" cy="53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50" name="Grafik 24" descr="C:\Users\Sylvia\AppData\Local\Temp\car-308456_1280.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39440" y="1188720"/>
              <a:ext cx="1074420" cy="53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Bild 1" descr="http://www.hobby-garten-blog.de/wp-content/uploads/2013/10/herbstlaub.jpg"/>
            <p:cNvPicPr>
              <a:picLocks noChangeAspect="1"/>
            </p:cNvPicPr>
            <p:nvPr/>
          </p:nvPicPr>
          <p:blipFill rotWithShape="1">
            <a:blip r:embed="rId6" cstate="print">
              <a:extLst>
                <a:ext uri="{28A0092B-C50C-407E-A947-70E740481C1C}">
                  <a14:useLocalDpi xmlns:a14="http://schemas.microsoft.com/office/drawing/2010/main" val="0"/>
                </a:ext>
              </a:extLst>
            </a:blip>
            <a:srcRect l="-1" r="-1"/>
            <a:stretch/>
          </p:blipFill>
          <p:spPr bwMode="auto">
            <a:xfrm>
              <a:off x="106680" y="1333500"/>
              <a:ext cx="1932940" cy="1306195"/>
            </a:xfrm>
            <a:prstGeom prst="trapezoid">
              <a:avLst/>
            </a:prstGeom>
            <a:noFill/>
            <a:ln>
              <a:noFill/>
            </a:ln>
            <a:effectLst>
              <a:softEdge rad="152400"/>
            </a:effectLst>
            <a:extLst>
              <a:ext uri="{53640926-AAD7-44D8-BBD7-CCE9431645EC}">
                <a14:shadowObscured xmlns:a14="http://schemas.microsoft.com/office/drawing/2010/main"/>
              </a:ext>
            </a:extLst>
          </p:spPr>
        </p:pic>
      </p:grpSp>
      <p:sp>
        <p:nvSpPr>
          <p:cNvPr id="13" name="Rechteck 12"/>
          <p:cNvSpPr/>
          <p:nvPr/>
        </p:nvSpPr>
        <p:spPr>
          <a:xfrm>
            <a:off x="2982913" y="4929188"/>
            <a:ext cx="5732462" cy="558800"/>
          </a:xfrm>
          <a:prstGeom prst="rect">
            <a:avLst/>
          </a:prstGeom>
        </p:spPr>
        <p:txBody>
          <a:bodyPr wrap="none">
            <a:spAutoFit/>
          </a:bodyPr>
          <a:lstStyle/>
          <a:p>
            <a:pPr algn="ctr">
              <a:lnSpc>
                <a:spcPct val="115000"/>
              </a:lnSpc>
              <a:spcAft>
                <a:spcPts val="1000"/>
              </a:spcAft>
              <a:defRPr/>
            </a:pPr>
            <a:r>
              <a:rPr lang="de-DE" sz="2800" b="1" dirty="0">
                <a:latin typeface="+mn-lt"/>
                <a:ea typeface="Calibri" panose="020F0502020204030204" pitchFamily="34" charset="0"/>
                <a:cs typeface="Times New Roman" panose="02020603050405020304" pitchFamily="18" charset="0"/>
              </a:rPr>
              <a:t>Wohin verschwindet das ganze Laub?</a:t>
            </a:r>
            <a:endParaRPr lang="de-DE" sz="2800" dirty="0">
              <a:latin typeface="+mn-lt"/>
              <a:ea typeface="Calibri" panose="020F0502020204030204" pitchFamily="34" charset="0"/>
              <a:cs typeface="Times New Roman" panose="02020603050405020304" pitchFamily="18" charset="0"/>
            </a:endParaRPr>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39943" name="Foliennummernplatzhalt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D4E4DDFE-E16E-41D6-B6BD-EEDDCE0C4726}" type="slidenum">
              <a:rPr lang="de-DE" altLang="de-DE" sz="1200" smtClean="0">
                <a:solidFill>
                  <a:srgbClr val="898989"/>
                </a:solidFill>
              </a:rPr>
              <a:pPr>
                <a:lnSpc>
                  <a:spcPct val="100000"/>
                </a:lnSpc>
                <a:spcBef>
                  <a:spcPct val="0"/>
                </a:spcBef>
                <a:buFontTx/>
                <a:buNone/>
              </a:pPr>
              <a:t>22</a:t>
            </a:fld>
            <a:endParaRPr lang="de-DE" altLang="de-DE" sz="120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2F0D9"/>
        </a:solidFill>
        <a:effectLst/>
      </p:bgPr>
    </p:bg>
    <p:spTree>
      <p:nvGrpSpPr>
        <p:cNvPr id="1" name=""/>
        <p:cNvGrpSpPr/>
        <p:nvPr/>
      </p:nvGrpSpPr>
      <p:grpSpPr>
        <a:xfrm>
          <a:off x="0" y="0"/>
          <a:ext cx="0" cy="0"/>
          <a:chOff x="0" y="0"/>
          <a:chExt cx="0" cy="0"/>
        </a:xfrm>
      </p:grpSpPr>
      <p:pic>
        <p:nvPicPr>
          <p:cNvPr id="6" name="Grafik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60750" y="1665288"/>
            <a:ext cx="3021013" cy="224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dirty="0"/>
              <a:t>ZPG BNT 2017</a:t>
            </a:r>
          </a:p>
        </p:txBody>
      </p:sp>
      <p:sp>
        <p:nvSpPr>
          <p:cNvPr id="40965"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888FF5B2-B604-4026-8807-E2721D0969BD}" type="slidenum">
              <a:rPr lang="de-DE" altLang="de-DE" sz="1200" smtClean="0">
                <a:solidFill>
                  <a:srgbClr val="898989"/>
                </a:solidFill>
              </a:rPr>
              <a:pPr>
                <a:lnSpc>
                  <a:spcPct val="100000"/>
                </a:lnSpc>
                <a:spcBef>
                  <a:spcPct val="0"/>
                </a:spcBef>
                <a:buFontTx/>
                <a:buNone/>
              </a:pPr>
              <a:t>23</a:t>
            </a:fld>
            <a:endParaRPr lang="de-DE" altLang="de-DE" sz="1200" smtClean="0">
              <a:solidFill>
                <a:srgbClr val="898989"/>
              </a:solidFill>
            </a:endParaRPr>
          </a:p>
        </p:txBody>
      </p:sp>
      <p:sp>
        <p:nvSpPr>
          <p:cNvPr id="10" name="Rechteck 9"/>
          <p:cNvSpPr/>
          <p:nvPr/>
        </p:nvSpPr>
        <p:spPr>
          <a:xfrm>
            <a:off x="282575" y="149225"/>
            <a:ext cx="11626850" cy="758825"/>
          </a:xfrm>
          <a:prstGeom prst="rect">
            <a:avLst/>
          </a:prstGeom>
        </p:spPr>
        <p:txBody>
          <a:bodyPr wrap="none">
            <a:spAutoFit/>
          </a:bodyPr>
          <a:lstStyle/>
          <a:p>
            <a:pPr algn="ctr">
              <a:lnSpc>
                <a:spcPct val="115000"/>
              </a:lnSpc>
              <a:spcAft>
                <a:spcPts val="1000"/>
              </a:spcAft>
              <a:defRPr/>
            </a:pPr>
            <a:r>
              <a:rPr lang="de-DE" sz="4000" dirty="0">
                <a:latin typeface="+mj-lt"/>
                <a:ea typeface="+mj-ea"/>
                <a:cs typeface="+mj-cs"/>
              </a:rPr>
              <a:t>Recycling in der Natur – Schwerstarbeit für Destruenten</a:t>
            </a:r>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rcRect l="15625" r="9554" b="4286"/>
          <a:stretch>
            <a:fillRect/>
          </a:stretch>
        </p:blipFill>
        <p:spPr bwMode="auto">
          <a:xfrm>
            <a:off x="8005763" y="982663"/>
            <a:ext cx="3644900"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rcRect l="16701" r="24321" b="9525"/>
          <a:stretch>
            <a:fillRect/>
          </a:stretch>
        </p:blipFill>
        <p:spPr bwMode="auto">
          <a:xfrm>
            <a:off x="465138" y="1392238"/>
            <a:ext cx="1473200" cy="401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Eingekerbter Pfeil nach rechts 11"/>
          <p:cNvSpPr/>
          <p:nvPr/>
        </p:nvSpPr>
        <p:spPr>
          <a:xfrm>
            <a:off x="2319338" y="2613025"/>
            <a:ext cx="923925" cy="565150"/>
          </a:xfrm>
          <a:prstGeom prst="notch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3" name="Grafik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05763" y="4340225"/>
            <a:ext cx="3906837" cy="219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ingekerbter Pfeil nach rechts 16"/>
          <p:cNvSpPr/>
          <p:nvPr/>
        </p:nvSpPr>
        <p:spPr>
          <a:xfrm rot="5400000">
            <a:off x="9519444" y="3579019"/>
            <a:ext cx="925512" cy="565150"/>
          </a:xfrm>
          <a:prstGeom prst="notch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8" name="Grafik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1963" y="4548188"/>
            <a:ext cx="2346325"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Eingekerbter Pfeil nach rechts 18"/>
          <p:cNvSpPr/>
          <p:nvPr/>
        </p:nvSpPr>
        <p:spPr>
          <a:xfrm rot="10800000">
            <a:off x="6661150" y="5156200"/>
            <a:ext cx="925513" cy="566738"/>
          </a:xfrm>
          <a:prstGeom prst="notched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4" name="Textfeld 13"/>
          <p:cNvSpPr txBox="1">
            <a:spLocks noChangeArrowheads="1"/>
          </p:cNvSpPr>
          <p:nvPr/>
        </p:nvSpPr>
        <p:spPr bwMode="auto">
          <a:xfrm>
            <a:off x="296863" y="6172200"/>
            <a:ext cx="4241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1000"/>
              <a:t>[Fotos Berlese-Apparatur / Regenwurmkasten: S.Schimang ZPG BNT 2017]</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19" grpId="0" animBg="1"/>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2F0D9"/>
        </a:solidFill>
        <a:effectLst/>
      </p:bgPr>
    </p:bg>
    <p:spTree>
      <p:nvGrpSpPr>
        <p:cNvPr id="1" name=""/>
        <p:cNvGrpSpPr/>
        <p:nvPr/>
      </p:nvGrpSpPr>
      <p:grpSpPr>
        <a:xfrm>
          <a:off x="0" y="0"/>
          <a:ext cx="0" cy="0"/>
          <a:chOff x="0" y="0"/>
          <a:chExt cx="0" cy="0"/>
        </a:xfrm>
      </p:grpSpPr>
      <p:sp>
        <p:nvSpPr>
          <p:cNvPr id="41986" name="Titel 1"/>
          <p:cNvSpPr>
            <a:spLocks noGrp="1"/>
          </p:cNvSpPr>
          <p:nvPr>
            <p:ph type="title"/>
          </p:nvPr>
        </p:nvSpPr>
        <p:spPr/>
        <p:txBody>
          <a:bodyPr/>
          <a:lstStyle/>
          <a:p>
            <a:r>
              <a:rPr lang="de-DE" altLang="de-DE" smtClean="0"/>
              <a:t>Regenwurm</a:t>
            </a:r>
          </a:p>
        </p:txBody>
      </p:sp>
      <p:pic>
        <p:nvPicPr>
          <p:cNvPr id="41987" name="Inhaltsplatzhalter 1"/>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046288" y="1978025"/>
            <a:ext cx="7221537" cy="2452688"/>
          </a:xfrm>
        </p:spPr>
      </p:pic>
      <p:sp>
        <p:nvSpPr>
          <p:cNvPr id="41988" name="Inhaltsplatzhalter 3"/>
          <p:cNvSpPr>
            <a:spLocks noGrp="1"/>
          </p:cNvSpPr>
          <p:nvPr>
            <p:ph sz="half" idx="2"/>
          </p:nvPr>
        </p:nvSpPr>
        <p:spPr>
          <a:xfrm>
            <a:off x="2046288" y="4876800"/>
            <a:ext cx="4332287" cy="1300163"/>
          </a:xfrm>
        </p:spPr>
        <p:txBody>
          <a:bodyPr/>
          <a:lstStyle/>
          <a:p>
            <a:r>
              <a:rPr lang="de-DE" altLang="de-DE" sz="2400" smtClean="0"/>
              <a:t>äußerer Körperbau</a:t>
            </a:r>
          </a:p>
          <a:p>
            <a:r>
              <a:rPr lang="de-DE" altLang="de-DE" sz="2400" smtClean="0"/>
              <a:t>Fortbewegung</a:t>
            </a:r>
          </a:p>
        </p:txBody>
      </p:sp>
      <p:sp>
        <p:nvSpPr>
          <p:cNvPr id="41989" name="Inhaltsplatzhalter 3"/>
          <p:cNvSpPr txBox="1">
            <a:spLocks/>
          </p:cNvSpPr>
          <p:nvPr/>
        </p:nvSpPr>
        <p:spPr bwMode="auto">
          <a:xfrm>
            <a:off x="6869113" y="4876800"/>
            <a:ext cx="4332287"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r>
              <a:rPr lang="de-DE" altLang="de-DE" sz="2400"/>
              <a:t>Sinne</a:t>
            </a:r>
          </a:p>
          <a:p>
            <a:r>
              <a:rPr lang="de-DE" altLang="de-DE" sz="2400"/>
              <a:t>…</a:t>
            </a:r>
          </a:p>
        </p:txBody>
      </p:sp>
      <p:sp>
        <p:nvSpPr>
          <p:cNvPr id="41990" name="Textfeld 2"/>
          <p:cNvSpPr txBox="1">
            <a:spLocks noChangeArrowheads="1"/>
          </p:cNvSpPr>
          <p:nvPr/>
        </p:nvSpPr>
        <p:spPr bwMode="auto">
          <a:xfrm>
            <a:off x="9578975" y="4230688"/>
            <a:ext cx="19383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700"/>
              <a:t>Grafik: Thomas Armbruster vgl. AB ZBG BNT Datei-Nr. 2114</a:t>
            </a:r>
          </a:p>
        </p:txBody>
      </p:sp>
      <p:sp>
        <p:nvSpPr>
          <p:cNvPr id="4" name="Datumsplatzhalter 3"/>
          <p:cNvSpPr>
            <a:spLocks noGrp="1"/>
          </p:cNvSpPr>
          <p:nvPr>
            <p:ph type="dt" sz="quarter" idx="10"/>
          </p:nvPr>
        </p:nvSpPr>
        <p:spPr/>
        <p:txBody>
          <a:bodyPr/>
          <a:lstStyle/>
          <a:p>
            <a:pPr>
              <a:defRPr/>
            </a:pPr>
            <a:r>
              <a:rPr lang="de-DE"/>
              <a:t>4020_workshop_biologie</a:t>
            </a:r>
          </a:p>
        </p:txBody>
      </p:sp>
      <p:sp>
        <p:nvSpPr>
          <p:cNvPr id="5" name="Fußzeilenplatzhalter 4"/>
          <p:cNvSpPr>
            <a:spLocks noGrp="1"/>
          </p:cNvSpPr>
          <p:nvPr>
            <p:ph type="ftr" sz="quarter" idx="11"/>
          </p:nvPr>
        </p:nvSpPr>
        <p:spPr/>
        <p:txBody>
          <a:bodyPr/>
          <a:lstStyle/>
          <a:p>
            <a:pPr>
              <a:defRPr/>
            </a:pPr>
            <a:r>
              <a:rPr lang="de-DE"/>
              <a:t>ZPG BNT 2017</a:t>
            </a:r>
          </a:p>
        </p:txBody>
      </p:sp>
      <p:sp>
        <p:nvSpPr>
          <p:cNvPr id="41993" name="Foliennummernplatzhalt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870209DD-1DE2-4A2D-8F9A-AE2C1A61E56C}" type="slidenum">
              <a:rPr lang="de-DE" altLang="de-DE" sz="1200" smtClean="0">
                <a:solidFill>
                  <a:srgbClr val="898989"/>
                </a:solidFill>
              </a:rPr>
              <a:pPr>
                <a:lnSpc>
                  <a:spcPct val="100000"/>
                </a:lnSpc>
                <a:spcBef>
                  <a:spcPct val="0"/>
                </a:spcBef>
                <a:buFontTx/>
                <a:buNone/>
              </a:pPr>
              <a:t>24</a:t>
            </a:fld>
            <a:endParaRPr lang="de-DE" altLang="de-DE" sz="1200" smtClean="0">
              <a:solidFill>
                <a:srgbClr val="89898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Titel 1"/>
          <p:cNvSpPr>
            <a:spLocks noGrp="1"/>
          </p:cNvSpPr>
          <p:nvPr>
            <p:ph type="title"/>
          </p:nvPr>
        </p:nvSpPr>
        <p:spPr/>
        <p:txBody>
          <a:bodyPr/>
          <a:lstStyle/>
          <a:p>
            <a:r>
              <a:rPr lang="de-DE" altLang="de-DE" smtClean="0"/>
              <a:t>Didaktische Traditionen (Biologie)</a:t>
            </a:r>
          </a:p>
        </p:txBody>
      </p:sp>
      <p:sp>
        <p:nvSpPr>
          <p:cNvPr id="3" name="Inhaltsplatzhalter 2"/>
          <p:cNvSpPr>
            <a:spLocks noGrp="1"/>
          </p:cNvSpPr>
          <p:nvPr>
            <p:ph sz="half" idx="1"/>
          </p:nvPr>
        </p:nvSpPr>
        <p:spPr/>
        <p:txBody>
          <a:bodyPr/>
          <a:lstStyle/>
          <a:p>
            <a:pPr>
              <a:defRPr/>
            </a:pPr>
            <a:r>
              <a:rPr lang="de-DE" dirty="0" smtClean="0"/>
              <a:t>Formatives Assessment, z. B. </a:t>
            </a:r>
            <a:r>
              <a:rPr lang="de-DE" dirty="0" err="1" smtClean="0"/>
              <a:t>Clickerfragen</a:t>
            </a:r>
            <a:r>
              <a:rPr lang="de-DE" dirty="0" smtClean="0"/>
              <a:t>, Klammerkarten, …</a:t>
            </a:r>
          </a:p>
          <a:p>
            <a:pPr marL="0" indent="0">
              <a:buFont typeface="Arial" panose="020B0604020202020204" pitchFamily="34" charset="0"/>
              <a:buNone/>
              <a:defRPr/>
            </a:pPr>
            <a:endParaRPr lang="de-DE" dirty="0" smtClean="0"/>
          </a:p>
          <a:p>
            <a:pPr>
              <a:defRPr/>
            </a:pPr>
            <a:r>
              <a:rPr lang="de-DE" dirty="0" smtClean="0"/>
              <a:t>differenziertes Material, z. B. gestufte Hilfen, …</a:t>
            </a:r>
            <a:endParaRPr lang="de-DE" dirty="0"/>
          </a:p>
        </p:txBody>
      </p:sp>
      <p:pic>
        <p:nvPicPr>
          <p:cNvPr id="43012" name="Grafik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94311">
            <a:off x="8347075" y="1905000"/>
            <a:ext cx="2838450"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umsplatzhalter 1"/>
          <p:cNvSpPr>
            <a:spLocks noGrp="1"/>
          </p:cNvSpPr>
          <p:nvPr>
            <p:ph type="dt" sz="quarter" idx="10"/>
          </p:nvPr>
        </p:nvSpPr>
        <p:spPr/>
        <p:txBody>
          <a:bodyPr/>
          <a:lstStyle/>
          <a:p>
            <a:pPr>
              <a:defRPr/>
            </a:pPr>
            <a:r>
              <a:rPr lang="de-DE"/>
              <a:t>4020_workshop_biologie</a:t>
            </a:r>
          </a:p>
        </p:txBody>
      </p:sp>
      <p:sp>
        <p:nvSpPr>
          <p:cNvPr id="4" name="Fußzeilenplatzhalter 3"/>
          <p:cNvSpPr>
            <a:spLocks noGrp="1"/>
          </p:cNvSpPr>
          <p:nvPr>
            <p:ph type="ftr" sz="quarter" idx="11"/>
          </p:nvPr>
        </p:nvSpPr>
        <p:spPr/>
        <p:txBody>
          <a:bodyPr/>
          <a:lstStyle/>
          <a:p>
            <a:pPr>
              <a:defRPr/>
            </a:pPr>
            <a:r>
              <a:rPr lang="de-DE"/>
              <a:t>ZPG BNT 2017</a:t>
            </a:r>
          </a:p>
        </p:txBody>
      </p:sp>
      <p:sp>
        <p:nvSpPr>
          <p:cNvPr id="43015" name="Foliennummernplatzhalt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26EFBEF7-B676-4BA1-8881-B0ED45C4173D}" type="slidenum">
              <a:rPr lang="de-DE" altLang="de-DE" sz="1200" smtClean="0">
                <a:solidFill>
                  <a:srgbClr val="898989"/>
                </a:solidFill>
              </a:rPr>
              <a:pPr>
                <a:lnSpc>
                  <a:spcPct val="100000"/>
                </a:lnSpc>
                <a:spcBef>
                  <a:spcPct val="0"/>
                </a:spcBef>
                <a:buFontTx/>
                <a:buNone/>
              </a:pPr>
              <a:t>25</a:t>
            </a:fld>
            <a:endParaRPr lang="de-DE" altLang="de-DE" sz="1200" smtClean="0">
              <a:solidFill>
                <a:srgbClr val="898989"/>
              </a:solidFill>
            </a:endParaRPr>
          </a:p>
        </p:txBody>
      </p:sp>
      <p:pic>
        <p:nvPicPr>
          <p:cNvPr id="43016" name="Grafik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345297">
            <a:off x="4148138" y="3759200"/>
            <a:ext cx="4878387" cy="2424113"/>
          </a:xfrm>
          <a:prstGeom prst="rect">
            <a:avLst/>
          </a:prstGeom>
          <a:noFill/>
          <a:ln w="9525">
            <a:solidFill>
              <a:srgbClr val="7030A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uppieren 6"/>
          <p:cNvGrpSpPr>
            <a:grpSpLocks/>
          </p:cNvGrpSpPr>
          <p:nvPr/>
        </p:nvGrpSpPr>
        <p:grpSpPr bwMode="auto">
          <a:xfrm>
            <a:off x="566738" y="2273300"/>
            <a:ext cx="3327400" cy="3395663"/>
            <a:chOff x="10327621" y="-277283"/>
            <a:chExt cx="3052230" cy="3499962"/>
          </a:xfrm>
        </p:grpSpPr>
        <p:pic>
          <p:nvPicPr>
            <p:cNvPr id="44041" name="Grafik 22" descr="E:\Fachberatung\BNT II\Bilder für Sylvi\IMG_2669.JPG"/>
            <p:cNvPicPr>
              <a:picLocks noChangeAspect="1" noChangeArrowheads="1"/>
            </p:cNvPicPr>
            <p:nvPr/>
          </p:nvPicPr>
          <p:blipFill>
            <a:blip r:embed="rId3">
              <a:extLst>
                <a:ext uri="{28A0092B-C50C-407E-A947-70E740481C1C}">
                  <a14:useLocalDpi xmlns:a14="http://schemas.microsoft.com/office/drawing/2010/main" val="0"/>
                </a:ext>
              </a:extLst>
            </a:blip>
            <a:srcRect l="38956" t="33284" r="30963" b="28026"/>
            <a:stretch>
              <a:fillRect/>
            </a:stretch>
          </p:blipFill>
          <p:spPr bwMode="auto">
            <a:xfrm flipH="1">
              <a:off x="10327621" y="-277283"/>
              <a:ext cx="3052230" cy="3364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hteck 24"/>
            <p:cNvSpPr>
              <a:spLocks noChangeArrowheads="1"/>
            </p:cNvSpPr>
            <p:nvPr/>
          </p:nvSpPr>
          <p:spPr bwMode="auto">
            <a:xfrm>
              <a:off x="10431012" y="2924880"/>
              <a:ext cx="2845447" cy="297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20000"/>
                </a:lnSpc>
                <a:defRPr/>
              </a:pPr>
              <a:r>
                <a:rPr lang="de-DE" altLang="de-DE" sz="1200" dirty="0" smtClean="0">
                  <a:latin typeface="Helvetica" panose="020B0604020202020204" pitchFamily="34" charset="0"/>
                  <a:cs typeface="Times New Roman" panose="02020603050405020304" pitchFamily="18" charset="0"/>
                </a:rPr>
                <a:t>  </a:t>
              </a:r>
              <a:endParaRPr lang="de-DE" altLang="de-DE" sz="800" dirty="0" smtClean="0">
                <a:latin typeface="+mn-lt"/>
                <a:cs typeface="Times New Roman" panose="02020603050405020304" pitchFamily="18" charset="0"/>
              </a:endParaRPr>
            </a:p>
          </p:txBody>
        </p:sp>
      </p:grpSp>
      <p:sp>
        <p:nvSpPr>
          <p:cNvPr id="44035" name="Textfeld 11"/>
          <p:cNvSpPr txBox="1">
            <a:spLocks noChangeArrowheads="1"/>
          </p:cNvSpPr>
          <p:nvPr/>
        </p:nvSpPr>
        <p:spPr bwMode="auto">
          <a:xfrm>
            <a:off x="508000" y="5537200"/>
            <a:ext cx="492125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20000"/>
              </a:lnSpc>
              <a:spcBef>
                <a:spcPct val="0"/>
              </a:spcBef>
              <a:buFontTx/>
              <a:buNone/>
            </a:pPr>
            <a:r>
              <a:rPr lang="de-DE" altLang="de-DE" sz="800">
                <a:cs typeface="Times New Roman" panose="02020603050405020304" pitchFamily="18" charset="0"/>
              </a:rPr>
              <a:t>[Foto: Taigazilzalp; Andreas Hachenberg; ZPG BNT]</a:t>
            </a:r>
          </a:p>
        </p:txBody>
      </p:sp>
      <p:sp>
        <p:nvSpPr>
          <p:cNvPr id="11" name="Ovale Legende 10"/>
          <p:cNvSpPr/>
          <p:nvPr/>
        </p:nvSpPr>
        <p:spPr>
          <a:xfrm>
            <a:off x="4108450" y="373063"/>
            <a:ext cx="4217988" cy="2900362"/>
          </a:xfrm>
          <a:prstGeom prst="wedgeEllipseCallout">
            <a:avLst>
              <a:gd name="adj1" fmla="val -56698"/>
              <a:gd name="adj2" fmla="val 44990"/>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de-DE" sz="3600" dirty="0"/>
              <a:t>Merci vielmals!</a:t>
            </a:r>
          </a:p>
        </p:txBody>
      </p:sp>
      <p:pic>
        <p:nvPicPr>
          <p:cNvPr id="44037" name="Grafik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250" y="4222750"/>
            <a:ext cx="38100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Wolkenförmige Legende 13"/>
          <p:cNvSpPr/>
          <p:nvPr/>
        </p:nvSpPr>
        <p:spPr>
          <a:xfrm>
            <a:off x="8451850" y="1109663"/>
            <a:ext cx="3740150" cy="3113087"/>
          </a:xfrm>
          <a:prstGeom prst="cloudCallout">
            <a:avLst>
              <a:gd name="adj1" fmla="val -40146"/>
              <a:gd name="adj2" fmla="val 64676"/>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defRPr/>
            </a:pPr>
            <a:r>
              <a:rPr lang="de-DE" sz="2400" dirty="0">
                <a:solidFill>
                  <a:schemeClr val="tx1"/>
                </a:solidFill>
              </a:rPr>
              <a:t>Viel Spaß im Praktikum und beim Sichten der Materialien!</a:t>
            </a:r>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44040"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814FC53A-3032-4E22-93D2-9522F992478E}" type="slidenum">
              <a:rPr lang="de-DE" altLang="de-DE" sz="1200" smtClean="0">
                <a:solidFill>
                  <a:srgbClr val="898989"/>
                </a:solidFill>
              </a:rPr>
              <a:pPr>
                <a:lnSpc>
                  <a:spcPct val="100000"/>
                </a:lnSpc>
                <a:spcBef>
                  <a:spcPct val="0"/>
                </a:spcBef>
                <a:buFontTx/>
                <a:buNone/>
              </a:pPr>
              <a:t>26</a:t>
            </a:fld>
            <a:endParaRPr lang="de-DE" altLang="de-DE" sz="120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el 1"/>
          <p:cNvSpPr>
            <a:spLocks noGrp="1"/>
          </p:cNvSpPr>
          <p:nvPr>
            <p:ph type="title"/>
          </p:nvPr>
        </p:nvSpPr>
        <p:spPr>
          <a:xfrm>
            <a:off x="515938" y="0"/>
            <a:ext cx="10515600" cy="1325563"/>
          </a:xfrm>
        </p:spPr>
        <p:txBody>
          <a:bodyPr/>
          <a:lstStyle/>
          <a:p>
            <a:pPr eaLnBrk="1" hangingPunct="1"/>
            <a:r>
              <a:rPr lang="de-DE" altLang="de-DE" smtClean="0"/>
              <a:t>Quellen</a:t>
            </a:r>
          </a:p>
        </p:txBody>
      </p:sp>
      <p:sp>
        <p:nvSpPr>
          <p:cNvPr id="31747" name="Inhaltsplatzhalter 2"/>
          <p:cNvSpPr>
            <a:spLocks noGrp="1"/>
          </p:cNvSpPr>
          <p:nvPr>
            <p:ph sz="half" idx="1"/>
          </p:nvPr>
        </p:nvSpPr>
        <p:spPr>
          <a:xfrm>
            <a:off x="515938" y="1047750"/>
            <a:ext cx="10837862" cy="5349875"/>
          </a:xfrm>
        </p:spPr>
        <p:txBody>
          <a:bodyPr/>
          <a:lstStyle/>
          <a:p>
            <a:pPr eaLnBrk="1" hangingPunct="1">
              <a:defRPr/>
            </a:pPr>
            <a:r>
              <a:rPr lang="de-DE" altLang="de-DE" sz="800" dirty="0" smtClean="0"/>
              <a:t>Seelöwe: entnommen 10.05.2016; </a:t>
            </a:r>
            <a:r>
              <a:rPr lang="de-DE" altLang="de-DE" sz="800" dirty="0" err="1" smtClean="0">
                <a:hlinkClick r:id="rId2" tooltip="User:Xocolatl (page does not exist)"/>
              </a:rPr>
              <a:t>Xocolatl</a:t>
            </a:r>
            <a:r>
              <a:rPr lang="de-DE" altLang="de-DE" sz="800" dirty="0" smtClean="0"/>
              <a:t> 21:07, 28 April 2007 (UTC); gemeinfrei</a:t>
            </a:r>
          </a:p>
          <a:p>
            <a:pPr eaLnBrk="1" hangingPunct="1">
              <a:defRPr/>
            </a:pPr>
            <a:r>
              <a:rPr lang="de-DE" altLang="de-DE" sz="800" dirty="0" smtClean="0"/>
              <a:t>Pinguin: entnommen 10.05.2016; </a:t>
            </a:r>
            <a:r>
              <a:rPr lang="de-DE" altLang="de-DE" sz="800" dirty="0" smtClean="0">
                <a:hlinkClick r:id="rId3" tooltip="de:user:Wittkowsky"/>
              </a:rPr>
              <a:t>Wilfried </a:t>
            </a:r>
            <a:r>
              <a:rPr lang="de-DE" altLang="de-DE" sz="800" dirty="0" err="1" smtClean="0">
                <a:hlinkClick r:id="rId3" tooltip="de:user:Wittkowsky"/>
              </a:rPr>
              <a:t>Wittkowsky</a:t>
            </a:r>
            <a:r>
              <a:rPr lang="de-DE" altLang="de-DE" sz="800" dirty="0" smtClean="0"/>
              <a:t>; </a:t>
            </a:r>
            <a:r>
              <a:rPr lang="de-DE" altLang="de-DE" sz="800" dirty="0" smtClean="0">
                <a:hlinkClick r:id="rId4" tooltip="w:de:GNU-Lizenz für freie Dokumentation"/>
              </a:rPr>
              <a:t>GNU-Lizenz für freie Dokumentation</a:t>
            </a:r>
            <a:endParaRPr lang="de-DE" altLang="de-DE" sz="800" dirty="0" smtClean="0"/>
          </a:p>
          <a:p>
            <a:pPr eaLnBrk="1" hangingPunct="1">
              <a:defRPr/>
            </a:pPr>
            <a:r>
              <a:rPr lang="de-DE" altLang="de-DE" sz="800" dirty="0" smtClean="0"/>
              <a:t>Kurzschwanzwiesel: entnommen 10.05.2016, </a:t>
            </a:r>
            <a:r>
              <a:rPr lang="de-DE" altLang="de-DE" sz="800" dirty="0" smtClean="0">
                <a:hlinkClick r:id="rId5" tooltip="User:4028mdk09"/>
              </a:rPr>
              <a:t>4028mdk09</a:t>
            </a:r>
            <a:r>
              <a:rPr lang="de-DE" altLang="de-DE" sz="800" dirty="0" smtClean="0"/>
              <a:t>; </a:t>
            </a:r>
            <a:r>
              <a:rPr lang="de-DE" altLang="de-DE" sz="800" dirty="0" smtClean="0">
                <a:hlinkClick r:id="rId6" tooltip="w:de:Creative Commons"/>
              </a:rPr>
              <a:t>Creative-</a:t>
            </a:r>
            <a:r>
              <a:rPr lang="de-DE" altLang="de-DE" sz="800" dirty="0" err="1" smtClean="0">
                <a:hlinkClick r:id="rId6" tooltip="w:de:Creative Commons"/>
              </a:rPr>
              <a:t>Commons</a:t>
            </a:r>
            <a:r>
              <a:rPr lang="de-DE" altLang="de-DE" sz="800" dirty="0" smtClean="0"/>
              <a:t>-Lizenz </a:t>
            </a:r>
            <a:r>
              <a:rPr lang="de-DE" altLang="de-DE" sz="800" dirty="0" smtClean="0">
                <a:hlinkClick r:id="rId7"/>
              </a:rPr>
              <a:t>„Namensnennung – Weitergabe unter gleichen Bedingungen 3.0 nicht portiert“</a:t>
            </a:r>
            <a:r>
              <a:rPr lang="de-DE" altLang="de-DE" sz="800" dirty="0" smtClean="0"/>
              <a:t> lizenziert.</a:t>
            </a:r>
          </a:p>
          <a:p>
            <a:pPr eaLnBrk="1" hangingPunct="1">
              <a:defRPr/>
            </a:pPr>
            <a:r>
              <a:rPr lang="de-DE" altLang="de-DE" sz="800" dirty="0" smtClean="0"/>
              <a:t>Die Vögel im Winter am San..: entnommen am 10.05.2016, </a:t>
            </a:r>
            <a:r>
              <a:rPr lang="de-DE" altLang="de-DE" sz="800" dirty="0" err="1" smtClean="0">
                <a:hlinkClick r:id="rId8" tooltip="User:Silar"/>
              </a:rPr>
              <a:t>Silar</a:t>
            </a:r>
            <a:r>
              <a:rPr lang="de-DE" altLang="de-DE" sz="800" dirty="0" smtClean="0"/>
              <a:t>; </a:t>
            </a:r>
            <a:r>
              <a:rPr lang="de-DE" altLang="de-DE" sz="800" dirty="0" smtClean="0">
                <a:hlinkClick r:id="rId6" tooltip="w:de:Creative Commons"/>
              </a:rPr>
              <a:t>Creative-</a:t>
            </a:r>
            <a:r>
              <a:rPr lang="de-DE" altLang="de-DE" sz="800" dirty="0" err="1" smtClean="0">
                <a:hlinkClick r:id="rId6" tooltip="w:de:Creative Commons"/>
              </a:rPr>
              <a:t>Commons</a:t>
            </a:r>
            <a:r>
              <a:rPr lang="de-DE" altLang="de-DE" sz="800" dirty="0" smtClean="0"/>
              <a:t>-Lizenz </a:t>
            </a:r>
            <a:r>
              <a:rPr lang="de-DE" altLang="de-DE" sz="800" dirty="0" smtClean="0">
                <a:hlinkClick r:id="rId9"/>
              </a:rPr>
              <a:t>„Namensnennung – Weitergabe unter gleichen Bedingungen 4.0 international</a:t>
            </a:r>
            <a:endParaRPr lang="de-DE" altLang="de-DE" sz="800" dirty="0" smtClean="0"/>
          </a:p>
          <a:p>
            <a:pPr eaLnBrk="1" hangingPunct="1">
              <a:defRPr/>
            </a:pPr>
            <a:r>
              <a:rPr lang="de-DE" altLang="de-DE" sz="800" dirty="0" smtClean="0"/>
              <a:t>Schlafende Eichhörnchen: entnommen 22.02,2017; </a:t>
            </a:r>
            <a:r>
              <a:rPr lang="en-US" sz="800" u="sng" dirty="0">
                <a:hlinkClick r:id="rId10"/>
              </a:rPr>
              <a:t>http://biodataofdrvhp.blogspot.de/2014/02/mutual-cohabitation-prevalent-in-animals.html</a:t>
            </a:r>
            <a:r>
              <a:rPr lang="en-US" sz="800" dirty="0"/>
              <a:t>; </a:t>
            </a:r>
            <a:r>
              <a:rPr lang="en-US" sz="800" dirty="0">
                <a:hlinkClick r:id="rId11"/>
              </a:rPr>
              <a:t>Creative Commons Attribution-</a:t>
            </a:r>
            <a:r>
              <a:rPr lang="en-US" sz="800" dirty="0" err="1">
                <a:hlinkClick r:id="rId11"/>
              </a:rPr>
              <a:t>NonCommercial</a:t>
            </a:r>
            <a:r>
              <a:rPr lang="en-US" sz="800" dirty="0">
                <a:hlinkClick r:id="rId11"/>
              </a:rPr>
              <a:t>-</a:t>
            </a:r>
            <a:r>
              <a:rPr lang="en-US" sz="800" dirty="0" err="1">
                <a:hlinkClick r:id="rId11"/>
              </a:rPr>
              <a:t>ShareAlike</a:t>
            </a:r>
            <a:r>
              <a:rPr lang="en-US" sz="800" dirty="0">
                <a:hlinkClick r:id="rId11"/>
              </a:rPr>
              <a:t> 2.5 India License</a:t>
            </a:r>
            <a:r>
              <a:rPr lang="en-US" sz="800" dirty="0"/>
              <a:t>; </a:t>
            </a:r>
            <a:r>
              <a:rPr lang="en-US" sz="800" dirty="0" err="1"/>
              <a:t>Urheber</a:t>
            </a:r>
            <a:r>
              <a:rPr lang="en-US" sz="800" dirty="0"/>
              <a:t>: </a:t>
            </a:r>
            <a:r>
              <a:rPr lang="en-US" sz="800" dirty="0">
                <a:hlinkClick r:id="rId12" tooltip="author profile"/>
              </a:rPr>
              <a:t>Dr. Vijay </a:t>
            </a:r>
            <a:r>
              <a:rPr lang="en-US" sz="800" dirty="0" err="1">
                <a:hlinkClick r:id="rId12" tooltip="author profile"/>
              </a:rPr>
              <a:t>Pithadia</a:t>
            </a:r>
            <a:r>
              <a:rPr lang="en-US" sz="800" dirty="0">
                <a:hlinkClick r:id="rId12" tooltip="author profile"/>
              </a:rPr>
              <a:t> </a:t>
            </a:r>
            <a:endParaRPr lang="en-US" sz="800" dirty="0"/>
          </a:p>
          <a:p>
            <a:pPr eaLnBrk="1" hangingPunct="1">
              <a:defRPr/>
            </a:pPr>
            <a:r>
              <a:rPr lang="en-US" sz="800" dirty="0" err="1" smtClean="0"/>
              <a:t>Hasennest</a:t>
            </a:r>
            <a:r>
              <a:rPr lang="en-US" sz="800" dirty="0" smtClean="0"/>
              <a:t>: </a:t>
            </a:r>
            <a:r>
              <a:rPr lang="en-US" sz="800" dirty="0" err="1" smtClean="0"/>
              <a:t>entnommen</a:t>
            </a:r>
            <a:r>
              <a:rPr lang="en-US" sz="800" dirty="0" smtClean="0"/>
              <a:t> 01.03.2017; </a:t>
            </a:r>
            <a:r>
              <a:rPr lang="de-DE" sz="800" dirty="0">
                <a:hlinkClick r:id="rId13"/>
              </a:rPr>
              <a:t>https://www.flickr.com/photos/chorwedel/196521511/</a:t>
            </a:r>
            <a:r>
              <a:rPr lang="de-DE" sz="800" dirty="0"/>
              <a:t>; </a:t>
            </a:r>
            <a:r>
              <a:rPr lang="de-DE" sz="800" dirty="0">
                <a:hlinkClick r:id="rId14"/>
              </a:rPr>
              <a:t>CC BY-NC-ND 2.0</a:t>
            </a:r>
            <a:r>
              <a:rPr lang="de-DE" sz="800" dirty="0"/>
              <a:t>; Urheber: </a:t>
            </a:r>
            <a:r>
              <a:rPr lang="de-DE" sz="800" dirty="0">
                <a:hlinkClick r:id="rId15" tooltip="Geh zum Fotostream von Chad Horwedel"/>
              </a:rPr>
              <a:t>Chad </a:t>
            </a:r>
            <a:r>
              <a:rPr lang="de-DE" sz="800" dirty="0" err="1">
                <a:hlinkClick r:id="rId15" tooltip="Geh zum Fotostream von Chad Horwedel"/>
              </a:rPr>
              <a:t>Horwedel</a:t>
            </a:r>
            <a:r>
              <a:rPr lang="de-DE" sz="800" dirty="0"/>
              <a:t>; </a:t>
            </a:r>
            <a:endParaRPr lang="de-DE" sz="800" dirty="0" smtClean="0"/>
          </a:p>
          <a:p>
            <a:pPr eaLnBrk="1" hangingPunct="1">
              <a:defRPr/>
            </a:pPr>
            <a:r>
              <a:rPr lang="de-DE" sz="800" dirty="0" smtClean="0"/>
              <a:t>Wiesel; entnommen: 01.03.2017; </a:t>
            </a:r>
            <a:r>
              <a:rPr lang="de-DE" sz="800" dirty="0" smtClean="0">
                <a:hlinkClick r:id="rId16"/>
              </a:rPr>
              <a:t>https://de.wikipedia.org/wiki/Mauswiesel#/media/File:Mustela_nivalis_-British_Wildlife_Centre-4.jpg</a:t>
            </a:r>
            <a:r>
              <a:rPr lang="de-DE" sz="800" dirty="0" smtClean="0"/>
              <a:t>; </a:t>
            </a:r>
            <a:r>
              <a:rPr lang="de-DE" sz="800" dirty="0" smtClean="0">
                <a:hlinkClick r:id="rId17"/>
              </a:rPr>
              <a:t>CC BY-SA 2.0; </a:t>
            </a:r>
            <a:r>
              <a:rPr lang="de-DE" sz="800" dirty="0" smtClean="0"/>
              <a:t>Urheber: </a:t>
            </a:r>
            <a:r>
              <a:rPr lang="de-DE" sz="800" dirty="0" err="1" smtClean="0">
                <a:hlinkClick r:id="rId18"/>
              </a:rPr>
              <a:t>Keven</a:t>
            </a:r>
            <a:r>
              <a:rPr lang="de-DE" sz="800" dirty="0" smtClean="0">
                <a:hlinkClick r:id="rId18"/>
              </a:rPr>
              <a:t> Law</a:t>
            </a:r>
            <a:endParaRPr lang="de-DE" sz="800" dirty="0" smtClean="0"/>
          </a:p>
          <a:p>
            <a:pPr>
              <a:defRPr/>
            </a:pPr>
            <a:r>
              <a:rPr lang="de-DE" sz="800" dirty="0" smtClean="0"/>
              <a:t>Buche: entnommen:09.12.2016; </a:t>
            </a:r>
            <a:r>
              <a:rPr lang="en-US" sz="800" u="sng" dirty="0" smtClean="0">
                <a:hlinkClick r:id="rId19"/>
              </a:rPr>
              <a:t>http</a:t>
            </a:r>
            <a:r>
              <a:rPr lang="en-US" sz="800" u="sng" dirty="0">
                <a:hlinkClick r:id="rId19"/>
              </a:rPr>
              <a:t>://laxenburgdailyphoto.blogspot.de/2012_10_01_archive.html</a:t>
            </a:r>
            <a:r>
              <a:rPr lang="en-US" sz="800" dirty="0"/>
              <a:t>; </a:t>
            </a:r>
            <a:r>
              <a:rPr lang="en-US" sz="800" dirty="0">
                <a:hlinkClick r:id="rId20"/>
              </a:rPr>
              <a:t>Creative Commons-</a:t>
            </a:r>
            <a:r>
              <a:rPr lang="en-US" sz="800" dirty="0" err="1">
                <a:hlinkClick r:id="rId20"/>
              </a:rPr>
              <a:t>Lizenz</a:t>
            </a:r>
            <a:r>
              <a:rPr lang="en-US" sz="800" dirty="0"/>
              <a:t>;  </a:t>
            </a:r>
            <a:r>
              <a:rPr lang="en-US" sz="800" dirty="0" err="1"/>
              <a:t>Urheber</a:t>
            </a:r>
            <a:r>
              <a:rPr lang="en-US" sz="800" dirty="0"/>
              <a:t>: </a:t>
            </a:r>
            <a:r>
              <a:rPr lang="en-US" sz="800" dirty="0" smtClean="0"/>
              <a:t>Elisabeth </a:t>
            </a:r>
            <a:r>
              <a:rPr lang="en-US" sz="800" dirty="0" err="1" smtClean="0"/>
              <a:t>Firsching</a:t>
            </a:r>
            <a:endParaRPr lang="en-US" sz="800" dirty="0" smtClean="0"/>
          </a:p>
          <a:p>
            <a:pPr>
              <a:defRPr/>
            </a:pPr>
            <a:r>
              <a:rPr lang="en-US" sz="800" dirty="0" err="1" smtClean="0"/>
              <a:t>Laub</a:t>
            </a:r>
            <a:r>
              <a:rPr lang="en-US" sz="800" dirty="0" smtClean="0"/>
              <a:t>: </a:t>
            </a:r>
            <a:r>
              <a:rPr lang="en-US" sz="800" dirty="0" err="1" smtClean="0"/>
              <a:t>entnommen</a:t>
            </a:r>
            <a:r>
              <a:rPr lang="en-US" sz="800" dirty="0" smtClean="0"/>
              <a:t>: 23.02.2017; </a:t>
            </a:r>
            <a:r>
              <a:rPr lang="en-US" sz="800" u="sng" dirty="0" smtClean="0">
                <a:hlinkClick r:id="rId21"/>
              </a:rPr>
              <a:t>http</a:t>
            </a:r>
            <a:r>
              <a:rPr lang="en-US" sz="800" u="sng" dirty="0">
                <a:hlinkClick r:id="rId21"/>
              </a:rPr>
              <a:t>://www.hobby-garten-blog.de/wp-content/uploads/2013/10/herbstlaub.jpg</a:t>
            </a:r>
            <a:r>
              <a:rPr lang="en-US" sz="800" dirty="0"/>
              <a:t>; </a:t>
            </a:r>
            <a:r>
              <a:rPr lang="en-US" sz="800" u="sng" dirty="0">
                <a:hlinkClick r:id="rId22"/>
              </a:rPr>
              <a:t>Creative Commons-</a:t>
            </a:r>
            <a:r>
              <a:rPr lang="en-US" sz="800" u="sng" dirty="0" err="1">
                <a:hlinkClick r:id="rId22"/>
              </a:rPr>
              <a:t>Lizenz</a:t>
            </a:r>
            <a:r>
              <a:rPr lang="en-US" sz="800" dirty="0"/>
              <a:t>; </a:t>
            </a:r>
            <a:endParaRPr lang="de-DE" sz="800" dirty="0"/>
          </a:p>
          <a:p>
            <a:pPr>
              <a:defRPr/>
            </a:pPr>
            <a:r>
              <a:rPr lang="de-DE" sz="800" dirty="0" smtClean="0"/>
              <a:t>Rotes Auto: entnommen 23.02.2017 </a:t>
            </a:r>
            <a:r>
              <a:rPr lang="en-US" sz="800" u="sng" dirty="0" smtClean="0">
                <a:hlinkClick r:id="rId23"/>
              </a:rPr>
              <a:t>https</a:t>
            </a:r>
            <a:r>
              <a:rPr lang="en-US" sz="800" u="sng" dirty="0">
                <a:hlinkClick r:id="rId23"/>
              </a:rPr>
              <a:t>://pixabay.com/de/auto-fahrzeug-automobil-eine-t%C3%BCr-308456/</a:t>
            </a:r>
            <a:r>
              <a:rPr lang="en-US" sz="800" dirty="0"/>
              <a:t>;</a:t>
            </a:r>
            <a:r>
              <a:rPr lang="en-US" sz="800" u="sng" dirty="0">
                <a:hlinkClick r:id="rId24"/>
              </a:rPr>
              <a:t>CC0 Public </a:t>
            </a:r>
            <a:r>
              <a:rPr lang="en-US" sz="800" u="sng" dirty="0" smtClean="0">
                <a:hlinkClick r:id="rId24"/>
              </a:rPr>
              <a:t>Domain</a:t>
            </a:r>
            <a:r>
              <a:rPr lang="en-US" sz="800" dirty="0" smtClean="0"/>
              <a:t>; </a:t>
            </a:r>
          </a:p>
          <a:p>
            <a:pPr>
              <a:defRPr/>
            </a:pPr>
            <a:r>
              <a:rPr lang="en-US" sz="800" dirty="0" err="1" smtClean="0"/>
              <a:t>Regenwurm</a:t>
            </a:r>
            <a:r>
              <a:rPr lang="en-US" sz="800" dirty="0" smtClean="0"/>
              <a:t>: </a:t>
            </a:r>
            <a:r>
              <a:rPr lang="en-US" sz="800" dirty="0">
                <a:hlinkClick r:id="rId25"/>
              </a:rPr>
              <a:t>https://76weberjerry.wikispaces.com</a:t>
            </a:r>
            <a:r>
              <a:rPr lang="en-US" sz="800" dirty="0" smtClean="0">
                <a:hlinkClick r:id="rId25"/>
              </a:rPr>
              <a:t>/</a:t>
            </a:r>
            <a:r>
              <a:rPr lang="en-US" sz="800" dirty="0" smtClean="0"/>
              <a:t>  </a:t>
            </a:r>
            <a:r>
              <a:rPr lang="en-US" sz="800" dirty="0"/>
              <a:t>are licensed under a </a:t>
            </a:r>
            <a:r>
              <a:rPr lang="en-US" sz="800" u="sng" dirty="0">
                <a:hlinkClick r:id="rId26"/>
              </a:rPr>
              <a:t>Creative Commons Attribution Share-Alike 3.0 License</a:t>
            </a:r>
            <a:r>
              <a:rPr lang="en-US" sz="800" dirty="0"/>
              <a:t>. </a:t>
            </a:r>
            <a:r>
              <a:rPr lang="de-DE" sz="800" dirty="0" smtClean="0"/>
              <a:t>Entnommen:01.03.2017</a:t>
            </a:r>
          </a:p>
          <a:p>
            <a:pPr>
              <a:defRPr/>
            </a:pPr>
            <a:r>
              <a:rPr lang="de-CH" sz="800" dirty="0" smtClean="0"/>
              <a:t>Atlantischer Lachs: </a:t>
            </a:r>
            <a:r>
              <a:rPr lang="de-CH" sz="800" u="sng" dirty="0" smtClean="0">
                <a:hlinkClick r:id="rId27"/>
              </a:rPr>
              <a:t>http</a:t>
            </a:r>
            <a:r>
              <a:rPr lang="de-CH" sz="800" u="sng" dirty="0">
                <a:hlinkClick r:id="rId27"/>
              </a:rPr>
              <a:t>://commons.wikimedia.org/wiki/File:Atlantischer_Lachs.jpg?uselang=de-formal</a:t>
            </a:r>
            <a:r>
              <a:rPr lang="de-CH" sz="800" dirty="0"/>
              <a:t> </a:t>
            </a:r>
            <a:r>
              <a:rPr lang="de-CH" sz="800" dirty="0" smtClean="0"/>
              <a:t>Urheber</a:t>
            </a:r>
            <a:r>
              <a:rPr lang="de-CH" sz="800" dirty="0"/>
              <a:t>: </a:t>
            </a:r>
            <a:r>
              <a:rPr lang="de-CH" sz="800" dirty="0" err="1"/>
              <a:t>Hartley</a:t>
            </a:r>
            <a:r>
              <a:rPr lang="de-CH" sz="800" dirty="0"/>
              <a:t>, William W. Lizenz: </a:t>
            </a:r>
            <a:r>
              <a:rPr lang="de-CH" sz="800" dirty="0" err="1" smtClean="0"/>
              <a:t>public</a:t>
            </a:r>
            <a:r>
              <a:rPr lang="de-CH" sz="800" dirty="0" smtClean="0"/>
              <a:t> </a:t>
            </a:r>
            <a:r>
              <a:rPr lang="de-CH" sz="800" dirty="0" err="1"/>
              <a:t>domain</a:t>
            </a:r>
            <a:r>
              <a:rPr lang="de-CH" sz="800" dirty="0"/>
              <a:t>  Entnahmedatum: </a:t>
            </a:r>
            <a:r>
              <a:rPr lang="de-CH" sz="800" dirty="0" smtClean="0"/>
              <a:t>15.03.2015</a:t>
            </a:r>
          </a:p>
          <a:p>
            <a:pPr>
              <a:defRPr/>
            </a:pPr>
            <a:r>
              <a:rPr lang="de-CH" sz="800" dirty="0" smtClean="0"/>
              <a:t>Storch: </a:t>
            </a:r>
            <a:r>
              <a:rPr lang="es-ES" sz="800" dirty="0" smtClean="0">
                <a:hlinkClick r:id="rId28"/>
              </a:rPr>
              <a:t>https</a:t>
            </a:r>
            <a:r>
              <a:rPr lang="es-ES" sz="800" dirty="0">
                <a:hlinkClick r:id="rId28"/>
              </a:rPr>
              <a:t>://</a:t>
            </a:r>
            <a:r>
              <a:rPr lang="es-ES" sz="800" dirty="0" smtClean="0">
                <a:hlinkClick r:id="rId28"/>
              </a:rPr>
              <a:t>commons.wikimedia.org/w/index.php?curid=25881901</a:t>
            </a:r>
            <a:r>
              <a:rPr lang="es-ES" sz="800" dirty="0" smtClean="0"/>
              <a:t> (07.03.2017, 16:23</a:t>
            </a:r>
            <a:r>
              <a:rPr lang="es-ES" sz="800" dirty="0"/>
              <a:t>) </a:t>
            </a:r>
            <a:r>
              <a:rPr lang="es-ES" sz="800" dirty="0" smtClean="0">
                <a:hlinkClick r:id="rId29"/>
              </a:rPr>
              <a:t>CC </a:t>
            </a:r>
            <a:r>
              <a:rPr lang="es-ES" sz="800" dirty="0">
                <a:hlinkClick r:id="rId29"/>
              </a:rPr>
              <a:t>BY-SA 3.0</a:t>
            </a:r>
            <a:r>
              <a:rPr lang="es-ES" sz="800" dirty="0"/>
              <a:t>, </a:t>
            </a:r>
            <a:r>
              <a:rPr lang="es-ES" sz="800" dirty="0" smtClean="0"/>
              <a:t>Urheber: Carlos Delgado</a:t>
            </a:r>
          </a:p>
          <a:p>
            <a:pPr>
              <a:defRPr/>
            </a:pPr>
            <a:r>
              <a:rPr lang="es-ES" sz="800" dirty="0" smtClean="0"/>
              <a:t>Grafik Fußballer: </a:t>
            </a:r>
            <a:r>
              <a:rPr lang="de-DE" sz="800" b="1" dirty="0"/>
              <a:t> </a:t>
            </a:r>
            <a:r>
              <a:rPr lang="de-DE" sz="800" u="sng" dirty="0" smtClean="0">
                <a:hlinkClick r:id="rId30"/>
              </a:rPr>
              <a:t>https</a:t>
            </a:r>
            <a:r>
              <a:rPr lang="de-DE" sz="800" u="sng" dirty="0">
                <a:hlinkClick r:id="rId30"/>
              </a:rPr>
              <a:t>://openclipart.org/detail/170155/soccer-playing-boy-coloured</a:t>
            </a:r>
            <a:r>
              <a:rPr lang="de-DE" sz="800" dirty="0"/>
              <a:t>; </a:t>
            </a:r>
            <a:r>
              <a:rPr lang="de-DE" sz="800" u="sng" dirty="0" err="1">
                <a:hlinkClick r:id="rId31"/>
              </a:rPr>
              <a:t>Lincens</a:t>
            </a:r>
            <a:r>
              <a:rPr lang="de-DE" sz="800" dirty="0" err="1"/>
              <a:t>e</a:t>
            </a:r>
            <a:r>
              <a:rPr lang="de-DE" sz="800" dirty="0"/>
              <a:t>; entnommen: </a:t>
            </a:r>
            <a:r>
              <a:rPr lang="de-DE" sz="800" dirty="0" smtClean="0"/>
              <a:t>17.02.2017</a:t>
            </a:r>
          </a:p>
          <a:p>
            <a:pPr>
              <a:defRPr/>
            </a:pPr>
            <a:r>
              <a:rPr lang="de-DE" sz="800" dirty="0" smtClean="0"/>
              <a:t>Grafik Umwelt: </a:t>
            </a:r>
            <a:r>
              <a:rPr lang="en-US" sz="800" u="sng" dirty="0">
                <a:hlinkClick r:id="rId32"/>
              </a:rPr>
              <a:t>http://wikiaprende2011.wikispaces.com/unit+5.+my+house</a:t>
            </a:r>
            <a:r>
              <a:rPr lang="en-US" sz="800" dirty="0"/>
              <a:t>; </a:t>
            </a:r>
            <a:r>
              <a:rPr lang="en-US" sz="800" dirty="0">
                <a:hlinkClick r:id="rId29"/>
              </a:rPr>
              <a:t>Creative Commons Attribution Share-Alike 3.0 License</a:t>
            </a:r>
            <a:r>
              <a:rPr lang="en-US" sz="800" dirty="0"/>
              <a:t>; </a:t>
            </a:r>
            <a:r>
              <a:rPr lang="en-US" sz="800" dirty="0" err="1"/>
              <a:t>entnommen</a:t>
            </a:r>
            <a:r>
              <a:rPr lang="en-US" sz="800" dirty="0"/>
              <a:t>: 21.02.2017</a:t>
            </a:r>
            <a:endParaRPr lang="de-DE" sz="800" dirty="0"/>
          </a:p>
          <a:p>
            <a:pPr>
              <a:defRPr/>
            </a:pPr>
            <a:r>
              <a:rPr lang="de-DE" sz="800" dirty="0" smtClean="0"/>
              <a:t>Feldmaus: </a:t>
            </a:r>
            <a:r>
              <a:rPr lang="de-DE" sz="800" u="sng" dirty="0">
                <a:hlinkClick r:id="rId33"/>
              </a:rPr>
              <a:t>https://upload.wikimedia.org/wikipedia/commons/1/10/Feldmaus_Microtus_arvalis.jpg</a:t>
            </a:r>
            <a:r>
              <a:rPr lang="de-DE" sz="800" dirty="0"/>
              <a:t>;</a:t>
            </a:r>
            <a:r>
              <a:rPr lang="de-DE" sz="800" b="1" dirty="0"/>
              <a:t> </a:t>
            </a:r>
            <a:r>
              <a:rPr lang="de-DE" sz="800" dirty="0">
                <a:hlinkClick r:id="rId7" tooltip="w:de:GNU-Lizenz für freie Dokumentation"/>
              </a:rPr>
              <a:t>GNU-Lizenz für 	freie Dokumentation</a:t>
            </a:r>
            <a:r>
              <a:rPr lang="de-DE" sz="800" dirty="0"/>
              <a:t> ; Urheber: </a:t>
            </a:r>
            <a:r>
              <a:rPr lang="de-DE" sz="800" dirty="0">
                <a:hlinkClick r:id="rId34" tooltip="de:Benutzer:Dieter TD"/>
              </a:rPr>
              <a:t>Dieter TD</a:t>
            </a:r>
            <a:r>
              <a:rPr lang="de-DE" sz="800" dirty="0"/>
              <a:t>; entnommen: </a:t>
            </a:r>
            <a:r>
              <a:rPr lang="de-DE" sz="800" dirty="0" smtClean="0"/>
              <a:t>22.02.2017</a:t>
            </a:r>
          </a:p>
          <a:p>
            <a:pPr>
              <a:defRPr/>
            </a:pPr>
            <a:r>
              <a:rPr lang="de-DE" sz="800" dirty="0" smtClean="0"/>
              <a:t>Fuchs:: </a:t>
            </a:r>
            <a:r>
              <a:rPr lang="en-US" sz="800" u="sng" dirty="0">
                <a:hlinkClick r:id="rId35"/>
              </a:rPr>
              <a:t>https://upload.wikimedia.org/wikipedia/commons/8/85/Fuchs_Profil.jpg</a:t>
            </a:r>
            <a:r>
              <a:rPr lang="en-US" sz="800" dirty="0"/>
              <a:t>; </a:t>
            </a:r>
            <a:r>
              <a:rPr lang="en-US" sz="800" dirty="0">
                <a:hlinkClick r:id="rId36" tooltip="w:en:Creative Commons"/>
              </a:rPr>
              <a:t>Creative Commons</a:t>
            </a:r>
            <a:r>
              <a:rPr lang="en-US" sz="800" dirty="0"/>
              <a:t> </a:t>
            </a:r>
            <a:r>
              <a:rPr lang="en-US" sz="800" dirty="0">
                <a:hlinkClick r:id="rId37"/>
              </a:rPr>
              <a:t>Attribution	-Share Alike 3.0 </a:t>
            </a:r>
            <a:r>
              <a:rPr lang="en-US" sz="800" dirty="0" err="1">
                <a:hlinkClick r:id="rId37"/>
              </a:rPr>
              <a:t>Unported</a:t>
            </a:r>
            <a:r>
              <a:rPr lang="en-US" sz="800" dirty="0"/>
              <a:t>  </a:t>
            </a:r>
            <a:r>
              <a:rPr lang="en-US" sz="800" dirty="0" err="1"/>
              <a:t>Urheber</a:t>
            </a:r>
            <a:r>
              <a:rPr lang="en-US" sz="800" dirty="0"/>
              <a:t>: </a:t>
            </a:r>
            <a:r>
              <a:rPr lang="en-US" sz="800" u="sng" dirty="0">
                <a:hlinkClick r:id="rId38" tooltip="User:Bernd Blumhardt (page does not exist)"/>
              </a:rPr>
              <a:t>Bernd </a:t>
            </a:r>
            <a:r>
              <a:rPr lang="en-US" sz="800" u="sng" dirty="0" err="1">
                <a:hlinkClick r:id="rId38" tooltip="User:Bernd Blumhardt (page does not exist)"/>
              </a:rPr>
              <a:t>Blumhardt</a:t>
            </a:r>
            <a:r>
              <a:rPr lang="en-US" sz="800" dirty="0"/>
              <a:t>; </a:t>
            </a:r>
            <a:r>
              <a:rPr lang="en-US" sz="800" dirty="0" err="1"/>
              <a:t>entnommen</a:t>
            </a:r>
            <a:r>
              <a:rPr lang="en-US" sz="800" dirty="0"/>
              <a:t>: 22.02.2017</a:t>
            </a:r>
            <a:endParaRPr lang="de-DE" sz="800" dirty="0"/>
          </a:p>
          <a:p>
            <a:pPr>
              <a:defRPr/>
            </a:pPr>
            <a:r>
              <a:rPr lang="de-DE" sz="800" dirty="0" smtClean="0"/>
              <a:t>Fuchs im Winter: </a:t>
            </a:r>
            <a:r>
              <a:rPr lang="en-US" sz="800" u="sng" dirty="0" smtClean="0">
                <a:hlinkClick r:id="rId39"/>
              </a:rPr>
              <a:t>https</a:t>
            </a:r>
            <a:r>
              <a:rPr lang="en-US" sz="800" u="sng" dirty="0">
                <a:hlinkClick r:id="rId39"/>
              </a:rPr>
              <a:t>://de.wikipedia.org/wiki/Rotfuchs#/media/File:Renardrouxcampagnol.jpg</a:t>
            </a:r>
            <a:r>
              <a:rPr lang="en-US" sz="800" dirty="0"/>
              <a:t>; </a:t>
            </a:r>
            <a:r>
              <a:rPr lang="en-US" sz="800" dirty="0">
                <a:hlinkClick r:id="rId36" tooltip="w:en:Creative Commons"/>
              </a:rPr>
              <a:t>Creative Commons</a:t>
            </a:r>
            <a:r>
              <a:rPr lang="en-US" sz="800" dirty="0"/>
              <a:t> </a:t>
            </a:r>
            <a:r>
              <a:rPr lang="en-US" sz="800" dirty="0">
                <a:hlinkClick r:id="rId40"/>
              </a:rPr>
              <a:t>Attribution 2.0 Generic</a:t>
            </a:r>
            <a:r>
              <a:rPr lang="en-US" sz="800" dirty="0"/>
              <a:t>; </a:t>
            </a:r>
            <a:r>
              <a:rPr lang="en-US" sz="800" dirty="0" err="1"/>
              <a:t>Urheber</a:t>
            </a:r>
            <a:r>
              <a:rPr lang="en-US" sz="800" dirty="0"/>
              <a:t>: USFWS Headquarters; </a:t>
            </a:r>
            <a:r>
              <a:rPr lang="en-US" sz="800" dirty="0" err="1"/>
              <a:t>entnommen</a:t>
            </a:r>
            <a:r>
              <a:rPr lang="en-US" sz="800" dirty="0"/>
              <a:t>: </a:t>
            </a:r>
            <a:r>
              <a:rPr lang="en-US" sz="800" dirty="0" smtClean="0"/>
              <a:t>22.02.2017</a:t>
            </a:r>
          </a:p>
          <a:p>
            <a:pPr>
              <a:defRPr/>
            </a:pPr>
            <a:r>
              <a:rPr lang="en-US" sz="800" dirty="0" err="1" smtClean="0"/>
              <a:t>Grafik</a:t>
            </a:r>
            <a:r>
              <a:rPr lang="en-US" sz="800" dirty="0" smtClean="0"/>
              <a:t> </a:t>
            </a:r>
            <a:r>
              <a:rPr lang="en-US" sz="800" dirty="0" err="1" smtClean="0"/>
              <a:t>Sonne</a:t>
            </a:r>
            <a:r>
              <a:rPr lang="en-US" sz="800" dirty="0" smtClean="0"/>
              <a:t>: </a:t>
            </a:r>
            <a:r>
              <a:rPr lang="de-DE" sz="800" dirty="0" err="1"/>
              <a:t>C.Pardall</a:t>
            </a:r>
            <a:r>
              <a:rPr lang="de-DE" sz="800" dirty="0"/>
              <a:t> ZPG BNT 2017</a:t>
            </a:r>
          </a:p>
          <a:p>
            <a:pPr>
              <a:defRPr/>
            </a:pPr>
            <a:r>
              <a:rPr lang="de-DE" sz="800" dirty="0" smtClean="0"/>
              <a:t>Grafik Sonnenblume: </a:t>
            </a:r>
            <a:r>
              <a:rPr lang="en-US" sz="800" u="sng" dirty="0" smtClean="0">
                <a:hlinkClick r:id="rId41"/>
              </a:rPr>
              <a:t>http</a:t>
            </a:r>
            <a:r>
              <a:rPr lang="en-US" sz="800" u="sng" dirty="0">
                <a:hlinkClick r:id="rId41"/>
              </a:rPr>
              <a:t>://www.freestockphotos.biz/stockphoto/17174</a:t>
            </a:r>
            <a:r>
              <a:rPr lang="en-US" sz="800" dirty="0"/>
              <a:t>; </a:t>
            </a:r>
            <a:r>
              <a:rPr lang="en-US" sz="800" dirty="0">
                <a:hlinkClick r:id="rId42"/>
              </a:rPr>
              <a:t>Public Domain</a:t>
            </a:r>
            <a:r>
              <a:rPr lang="en-US" sz="800" dirty="0"/>
              <a:t>; </a:t>
            </a:r>
            <a:r>
              <a:rPr lang="en-US" sz="800" dirty="0" err="1"/>
              <a:t>urheber</a:t>
            </a:r>
            <a:r>
              <a:rPr lang="en-US" sz="800" dirty="0"/>
              <a:t>: </a:t>
            </a:r>
            <a:r>
              <a:rPr lang="en-US" sz="800" dirty="0" err="1">
                <a:hlinkClick r:id="rId43"/>
              </a:rPr>
              <a:t>johnny_automatic</a:t>
            </a:r>
            <a:r>
              <a:rPr lang="en-US" sz="800" dirty="0" err="1"/>
              <a:t>;entnommen</a:t>
            </a:r>
            <a:r>
              <a:rPr lang="en-US" sz="800" dirty="0"/>
              <a:t>: </a:t>
            </a:r>
            <a:r>
              <a:rPr lang="en-US" sz="800" dirty="0" smtClean="0"/>
              <a:t>17.02.2017</a:t>
            </a:r>
          </a:p>
          <a:p>
            <a:pPr>
              <a:defRPr/>
            </a:pPr>
            <a:r>
              <a:rPr lang="en-US" sz="800" dirty="0" err="1" smtClean="0"/>
              <a:t>Grafik</a:t>
            </a:r>
            <a:r>
              <a:rPr lang="en-US" sz="800" dirty="0" smtClean="0"/>
              <a:t> </a:t>
            </a:r>
            <a:r>
              <a:rPr lang="en-US" sz="800" dirty="0" err="1" smtClean="0"/>
              <a:t>Kuh</a:t>
            </a:r>
            <a:r>
              <a:rPr lang="en-US" sz="800" dirty="0" smtClean="0"/>
              <a:t>: </a:t>
            </a:r>
            <a:r>
              <a:rPr lang="de-DE" sz="800" u="sng" dirty="0" smtClean="0">
                <a:hlinkClick r:id="rId44"/>
              </a:rPr>
              <a:t>https</a:t>
            </a:r>
            <a:r>
              <a:rPr lang="de-DE" sz="800" u="sng" dirty="0">
                <a:hlinkClick r:id="rId44"/>
              </a:rPr>
              <a:t>://pixabay.com/get/ed3db50c29e90021d85a5840981318c3fe76e6dd1eb410469df3c5/cow-48431_1280.png</a:t>
            </a:r>
            <a:r>
              <a:rPr lang="de-DE" sz="800" dirty="0"/>
              <a:t> </a:t>
            </a:r>
            <a:endParaRPr lang="de-DE" sz="800" dirty="0" smtClean="0"/>
          </a:p>
          <a:p>
            <a:pPr>
              <a:defRPr/>
            </a:pPr>
            <a:r>
              <a:rPr lang="de-DE" sz="800" dirty="0" smtClean="0"/>
              <a:t>Eichhörnchen: </a:t>
            </a:r>
            <a:r>
              <a:rPr lang="de-DE" sz="800" u="sng" dirty="0">
                <a:hlinkClick r:id="rId45"/>
              </a:rPr>
              <a:t>http://piqs.de/fotos/77703.html</a:t>
            </a:r>
            <a:r>
              <a:rPr lang="de-DE" sz="800" u="sng" dirty="0"/>
              <a:t>; </a:t>
            </a:r>
            <a:r>
              <a:rPr lang="de-DE" sz="800" dirty="0"/>
              <a:t>Urheber: Zeppelin;  </a:t>
            </a:r>
            <a:r>
              <a:rPr lang="de-DE" sz="800" u="sng" dirty="0" err="1">
                <a:hlinkClick r:id="rId46"/>
              </a:rPr>
              <a:t>CreativeCommons</a:t>
            </a:r>
            <a:r>
              <a:rPr lang="de-DE" sz="800" u="sng" dirty="0">
                <a:hlinkClick r:id="rId46"/>
              </a:rPr>
              <a:t> Namensnennungslizenz 2.0;</a:t>
            </a:r>
            <a:r>
              <a:rPr lang="de-DE" sz="800" dirty="0"/>
              <a:t> </a:t>
            </a:r>
            <a:r>
              <a:rPr lang="de-DE" sz="800" dirty="0" smtClean="0"/>
              <a:t> (</a:t>
            </a:r>
            <a:r>
              <a:rPr lang="de-DE" sz="800" dirty="0"/>
              <a:t>entnommen 13.12.2016</a:t>
            </a:r>
            <a:r>
              <a:rPr lang="de-DE" sz="800" dirty="0" smtClean="0"/>
              <a:t>)</a:t>
            </a:r>
          </a:p>
          <a:p>
            <a:pPr>
              <a:defRPr/>
            </a:pPr>
            <a:r>
              <a:rPr lang="de-DE" sz="800" dirty="0" smtClean="0"/>
              <a:t>Fledermaus: </a:t>
            </a:r>
            <a:r>
              <a:rPr lang="de-DE" sz="800" u="sng" dirty="0">
                <a:hlinkClick r:id="rId47"/>
              </a:rPr>
              <a:t>https://de.wikipedia.org/wiki/Fledertiere#/media/File:Big-eared-townsend-fledermaus.jpg</a:t>
            </a:r>
            <a:r>
              <a:rPr lang="de-DE" sz="800" dirty="0"/>
              <a:t>;  Urheber: PD-</a:t>
            </a:r>
            <a:r>
              <a:rPr lang="de-DE" sz="800" dirty="0" err="1"/>
              <a:t>USGov</a:t>
            </a:r>
            <a:r>
              <a:rPr lang="de-DE" sz="800" dirty="0"/>
              <a:t>, </a:t>
            </a:r>
            <a:r>
              <a:rPr lang="de-DE" sz="800" dirty="0" smtClean="0"/>
              <a:t>ex </a:t>
            </a:r>
            <a:r>
              <a:rPr lang="de-DE" sz="800" dirty="0" err="1" smtClean="0"/>
              <a:t>act</a:t>
            </a:r>
            <a:r>
              <a:rPr lang="de-DE" sz="800" dirty="0" smtClean="0"/>
              <a:t> </a:t>
            </a:r>
            <a:r>
              <a:rPr lang="de-DE" sz="800" dirty="0" err="1"/>
              <a:t>author</a:t>
            </a:r>
            <a:r>
              <a:rPr lang="de-DE" sz="800" dirty="0"/>
              <a:t> </a:t>
            </a:r>
            <a:r>
              <a:rPr lang="de-DE" sz="800" dirty="0" err="1"/>
              <a:t>unknown</a:t>
            </a:r>
            <a:r>
              <a:rPr lang="de-DE" sz="800" dirty="0"/>
              <a:t>; </a:t>
            </a:r>
            <a:r>
              <a:rPr lang="de-DE" sz="800" dirty="0">
                <a:hlinkClick r:id="rId48" tooltip="de:Gemeinfreiheit"/>
              </a:rPr>
              <a:t>gemeinfrei</a:t>
            </a:r>
            <a:r>
              <a:rPr lang="de-DE" sz="800" dirty="0"/>
              <a:t>; (entnommen 22.02.2017)</a:t>
            </a:r>
            <a:endParaRPr lang="de-DE" sz="800" dirty="0" smtClean="0"/>
          </a:p>
          <a:p>
            <a:pPr>
              <a:defRPr/>
            </a:pPr>
            <a:endParaRPr lang="de-DE" sz="800" dirty="0"/>
          </a:p>
          <a:p>
            <a:pPr>
              <a:defRPr/>
            </a:pPr>
            <a:endParaRPr lang="de-DE" sz="800" dirty="0"/>
          </a:p>
          <a:p>
            <a:pPr>
              <a:defRPr/>
            </a:pPr>
            <a:endParaRPr lang="de-DE" sz="800" dirty="0"/>
          </a:p>
          <a:p>
            <a:pPr>
              <a:defRPr/>
            </a:pPr>
            <a:endParaRPr lang="de-DE" sz="800" dirty="0" smtClean="0"/>
          </a:p>
          <a:p>
            <a:pPr>
              <a:defRPr/>
            </a:pPr>
            <a:endParaRPr lang="es-ES" sz="800" dirty="0" smtClean="0"/>
          </a:p>
          <a:p>
            <a:pPr marL="0" indent="0">
              <a:buFont typeface="Arial" panose="020B0604020202020204" pitchFamily="34" charset="0"/>
              <a:buNone/>
              <a:defRPr/>
            </a:pPr>
            <a:endParaRPr lang="es-ES" sz="800" dirty="0" smtClean="0"/>
          </a:p>
          <a:p>
            <a:pPr marL="0" indent="0">
              <a:buFont typeface="Arial" panose="020B0604020202020204" pitchFamily="34" charset="0"/>
              <a:buNone/>
              <a:defRPr/>
            </a:pPr>
            <a:endParaRPr lang="es-ES" sz="800" dirty="0"/>
          </a:p>
          <a:p>
            <a:pPr>
              <a:defRPr/>
            </a:pPr>
            <a:endParaRPr lang="de-DE" sz="800" dirty="0"/>
          </a:p>
          <a:p>
            <a:pPr>
              <a:defRPr/>
            </a:pPr>
            <a:endParaRPr lang="de-DE" sz="800" dirty="0"/>
          </a:p>
          <a:p>
            <a:pPr>
              <a:defRPr/>
            </a:pPr>
            <a:endParaRPr lang="de-DE" sz="800" dirty="0"/>
          </a:p>
          <a:p>
            <a:pPr>
              <a:defRPr/>
            </a:pPr>
            <a:endParaRPr lang="de-DE" sz="800" dirty="0" smtClean="0"/>
          </a:p>
          <a:p>
            <a:pPr eaLnBrk="1" hangingPunct="1">
              <a:defRPr/>
            </a:pPr>
            <a:endParaRPr lang="de-DE" sz="800" dirty="0"/>
          </a:p>
          <a:p>
            <a:pPr marL="0" indent="0" eaLnBrk="1" hangingPunct="1">
              <a:buFont typeface="Arial" panose="020B0604020202020204" pitchFamily="34" charset="0"/>
              <a:buNone/>
              <a:defRPr/>
            </a:pPr>
            <a:endParaRPr lang="en-US" sz="800" dirty="0" smtClean="0"/>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46086"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221CE02-AD7E-4425-B49B-528D2BCD06DA}" type="slidenum">
              <a:rPr lang="de-DE" altLang="de-DE" sz="1200" smtClean="0">
                <a:solidFill>
                  <a:srgbClr val="898989"/>
                </a:solidFill>
              </a:rPr>
              <a:pPr>
                <a:lnSpc>
                  <a:spcPct val="100000"/>
                </a:lnSpc>
                <a:spcBef>
                  <a:spcPct val="0"/>
                </a:spcBef>
                <a:buFontTx/>
                <a:buNone/>
              </a:pPr>
              <a:t>27</a:t>
            </a:fld>
            <a:endParaRPr lang="de-DE" altLang="de-DE" sz="1200" smtClean="0">
              <a:solidFill>
                <a:srgbClr val="898989"/>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18" name="Rechteck 17"/>
          <p:cNvSpPr/>
          <p:nvPr/>
        </p:nvSpPr>
        <p:spPr>
          <a:xfrm>
            <a:off x="4538663" y="2708275"/>
            <a:ext cx="1044575" cy="360363"/>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de-CH"/>
          </a:p>
        </p:txBody>
      </p:sp>
      <p:sp>
        <p:nvSpPr>
          <p:cNvPr id="24" name="Rechteck 23"/>
          <p:cNvSpPr/>
          <p:nvPr/>
        </p:nvSpPr>
        <p:spPr>
          <a:xfrm>
            <a:off x="1779588" y="2708275"/>
            <a:ext cx="627062" cy="360363"/>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de-CH"/>
          </a:p>
        </p:txBody>
      </p:sp>
      <p:sp>
        <p:nvSpPr>
          <p:cNvPr id="25" name="Rechteck 24"/>
          <p:cNvSpPr/>
          <p:nvPr/>
        </p:nvSpPr>
        <p:spPr>
          <a:xfrm>
            <a:off x="2406650" y="2708275"/>
            <a:ext cx="460375" cy="360363"/>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de-CH"/>
          </a:p>
        </p:txBody>
      </p:sp>
      <p:sp>
        <p:nvSpPr>
          <p:cNvPr id="26" name="Rechteck 25"/>
          <p:cNvSpPr/>
          <p:nvPr/>
        </p:nvSpPr>
        <p:spPr>
          <a:xfrm>
            <a:off x="2867025" y="2708275"/>
            <a:ext cx="1671638" cy="360363"/>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de-CH"/>
          </a:p>
        </p:txBody>
      </p:sp>
      <p:sp>
        <p:nvSpPr>
          <p:cNvPr id="28" name="Gleichschenkliges Dreieck 27"/>
          <p:cNvSpPr/>
          <p:nvPr/>
        </p:nvSpPr>
        <p:spPr>
          <a:xfrm rot="5400000">
            <a:off x="10198895" y="2774156"/>
            <a:ext cx="360362" cy="2508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de-CH"/>
          </a:p>
        </p:txBody>
      </p:sp>
      <p:sp>
        <p:nvSpPr>
          <p:cNvPr id="8199" name="Textfeld 28"/>
          <p:cNvSpPr txBox="1">
            <a:spLocks noChangeArrowheads="1"/>
          </p:cNvSpPr>
          <p:nvPr/>
        </p:nvSpPr>
        <p:spPr bwMode="auto">
          <a:xfrm>
            <a:off x="3117850" y="5737225"/>
            <a:ext cx="58293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CH" altLang="de-DE" sz="3200"/>
              <a:t>Modul</a:t>
            </a:r>
            <a:r>
              <a:rPr lang="de-CH" altLang="de-DE" sz="3200" b="1"/>
              <a:t> «Energie effizient nutzen»</a:t>
            </a:r>
          </a:p>
          <a:p>
            <a:pPr algn="ctr">
              <a:lnSpc>
                <a:spcPct val="100000"/>
              </a:lnSpc>
              <a:spcBef>
                <a:spcPct val="0"/>
              </a:spcBef>
              <a:buFontTx/>
              <a:buNone/>
            </a:pPr>
            <a:r>
              <a:rPr lang="de-CH" altLang="de-DE" sz="2000"/>
              <a:t>- Variante 2 -</a:t>
            </a:r>
          </a:p>
        </p:txBody>
      </p:sp>
      <p:sp>
        <p:nvSpPr>
          <p:cNvPr id="30" name="Legende mit Linie 2 (Rahmen und Markierungsleiste) 29"/>
          <p:cNvSpPr/>
          <p:nvPr/>
        </p:nvSpPr>
        <p:spPr>
          <a:xfrm>
            <a:off x="2124075" y="1557338"/>
            <a:ext cx="1584325" cy="1008062"/>
          </a:xfrm>
          <a:prstGeom prst="accentBorderCallout2">
            <a:avLst>
              <a:gd name="adj1" fmla="val 18750"/>
              <a:gd name="adj2" fmla="val -8333"/>
              <a:gd name="adj3" fmla="val 18750"/>
              <a:gd name="adj4" fmla="val -16667"/>
              <a:gd name="adj5" fmla="val 129610"/>
              <a:gd name="adj6" fmla="val -17314"/>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de-CH" sz="1600" dirty="0"/>
              <a:t>41xx</a:t>
            </a:r>
          </a:p>
          <a:p>
            <a:pPr>
              <a:defRPr/>
            </a:pPr>
            <a:r>
              <a:rPr lang="de-CH" sz="1600" dirty="0"/>
              <a:t>Was ist Energie?</a:t>
            </a:r>
          </a:p>
        </p:txBody>
      </p:sp>
      <p:sp>
        <p:nvSpPr>
          <p:cNvPr id="31" name="Legende mit Linie 2 (Rahmen und Markierungsleiste) 30"/>
          <p:cNvSpPr/>
          <p:nvPr/>
        </p:nvSpPr>
        <p:spPr>
          <a:xfrm>
            <a:off x="2711450" y="3357563"/>
            <a:ext cx="1584325" cy="1008062"/>
          </a:xfrm>
          <a:prstGeom prst="accentBorderCallout2">
            <a:avLst>
              <a:gd name="adj1" fmla="val 18750"/>
              <a:gd name="adj2" fmla="val -8333"/>
              <a:gd name="adj3" fmla="val 18750"/>
              <a:gd name="adj4" fmla="val -16667"/>
              <a:gd name="adj5" fmla="val -48634"/>
              <a:gd name="adj6" fmla="val -15882"/>
            </a:avLst>
          </a:prstGeom>
        </p:spPr>
        <p:style>
          <a:lnRef idx="1">
            <a:schemeClr val="accent3"/>
          </a:lnRef>
          <a:fillRef idx="2">
            <a:schemeClr val="accent3"/>
          </a:fillRef>
          <a:effectRef idx="1">
            <a:schemeClr val="accent3"/>
          </a:effectRef>
          <a:fontRef idx="minor">
            <a:schemeClr val="dk1"/>
          </a:fontRef>
        </p:style>
        <p:txBody>
          <a:bodyPr anchor="ctr"/>
          <a:lstStyle/>
          <a:p>
            <a:pPr>
              <a:defRPr/>
            </a:pPr>
            <a:r>
              <a:rPr lang="de-CH" sz="1600" dirty="0"/>
              <a:t>42xx</a:t>
            </a:r>
          </a:p>
          <a:p>
            <a:pPr>
              <a:defRPr/>
            </a:pPr>
            <a:r>
              <a:rPr lang="de-CH" sz="1600" dirty="0"/>
              <a:t>Nutzpflanzen</a:t>
            </a:r>
          </a:p>
        </p:txBody>
      </p:sp>
      <p:sp>
        <p:nvSpPr>
          <p:cNvPr id="32" name="Legende mit Linie 2 (Rahmen und Markierungsleiste) 31"/>
          <p:cNvSpPr/>
          <p:nvPr/>
        </p:nvSpPr>
        <p:spPr>
          <a:xfrm>
            <a:off x="4060825" y="1268413"/>
            <a:ext cx="1584325" cy="1008062"/>
          </a:xfrm>
          <a:prstGeom prst="accentBorderCallout2">
            <a:avLst>
              <a:gd name="adj1" fmla="val 18750"/>
              <a:gd name="adj2" fmla="val -8333"/>
              <a:gd name="adj3" fmla="val 18750"/>
              <a:gd name="adj4" fmla="val -16667"/>
              <a:gd name="adj5" fmla="val 154923"/>
              <a:gd name="adj6" fmla="val -17314"/>
            </a:avLst>
          </a:prstGeom>
        </p:spPr>
        <p:style>
          <a:lnRef idx="1">
            <a:schemeClr val="accent2"/>
          </a:lnRef>
          <a:fillRef idx="2">
            <a:schemeClr val="accent2"/>
          </a:fillRef>
          <a:effectRef idx="1">
            <a:schemeClr val="accent2"/>
          </a:effectRef>
          <a:fontRef idx="minor">
            <a:schemeClr val="dk1"/>
          </a:fontRef>
        </p:style>
        <p:txBody>
          <a:bodyPr anchor="ctr"/>
          <a:lstStyle/>
          <a:p>
            <a:pPr>
              <a:defRPr/>
            </a:pPr>
            <a:r>
              <a:rPr lang="de-CH" sz="1600" dirty="0"/>
              <a:t>43xx</a:t>
            </a:r>
          </a:p>
          <a:p>
            <a:pPr>
              <a:defRPr/>
            </a:pPr>
            <a:r>
              <a:rPr lang="de-CH" sz="1600" dirty="0"/>
              <a:t>Energie und Verbrennung</a:t>
            </a:r>
          </a:p>
        </p:txBody>
      </p:sp>
      <p:sp>
        <p:nvSpPr>
          <p:cNvPr id="33" name="Legende mit Linie 2 (Rahmen und Markierungsleiste) 32"/>
          <p:cNvSpPr/>
          <p:nvPr/>
        </p:nvSpPr>
        <p:spPr>
          <a:xfrm>
            <a:off x="4906963" y="3573463"/>
            <a:ext cx="1582737" cy="1008062"/>
          </a:xfrm>
          <a:prstGeom prst="accentBorderCallout2">
            <a:avLst>
              <a:gd name="adj1" fmla="val 18750"/>
              <a:gd name="adj2" fmla="val -8333"/>
              <a:gd name="adj3" fmla="val 18750"/>
              <a:gd name="adj4" fmla="val -16667"/>
              <a:gd name="adj5" fmla="val -68674"/>
              <a:gd name="adj6" fmla="val -17314"/>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de-CH" sz="1600" dirty="0"/>
              <a:t>44xx</a:t>
            </a:r>
          </a:p>
          <a:p>
            <a:pPr>
              <a:defRPr/>
            </a:pPr>
            <a:r>
              <a:rPr lang="de-CH" sz="1600" dirty="0"/>
              <a:t>Thermischer Energietransport</a:t>
            </a:r>
          </a:p>
        </p:txBody>
      </p:sp>
      <p:sp>
        <p:nvSpPr>
          <p:cNvPr id="19" name="Rechteck 18"/>
          <p:cNvSpPr/>
          <p:nvPr/>
        </p:nvSpPr>
        <p:spPr>
          <a:xfrm>
            <a:off x="8528050" y="2714625"/>
            <a:ext cx="827088" cy="358775"/>
          </a:xfrm>
          <a:prstGeom prst="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de-CH"/>
          </a:p>
        </p:txBody>
      </p:sp>
      <p:sp>
        <p:nvSpPr>
          <p:cNvPr id="21" name="Rechteck 20"/>
          <p:cNvSpPr/>
          <p:nvPr/>
        </p:nvSpPr>
        <p:spPr>
          <a:xfrm>
            <a:off x="9363075" y="2714625"/>
            <a:ext cx="828675" cy="35877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endParaRPr lang="de-CH"/>
          </a:p>
        </p:txBody>
      </p:sp>
      <p:sp>
        <p:nvSpPr>
          <p:cNvPr id="35" name="Legende mit Linie 2 (Rahmen und Markierungsleiste) 34"/>
          <p:cNvSpPr/>
          <p:nvPr/>
        </p:nvSpPr>
        <p:spPr>
          <a:xfrm>
            <a:off x="8934450" y="1490663"/>
            <a:ext cx="1584325" cy="1008062"/>
          </a:xfrm>
          <a:prstGeom prst="accentBorderCallout2">
            <a:avLst>
              <a:gd name="adj1" fmla="val 18750"/>
              <a:gd name="adj2" fmla="val -8333"/>
              <a:gd name="adj3" fmla="val 18750"/>
              <a:gd name="adj4" fmla="val -16667"/>
              <a:gd name="adj5" fmla="val 140158"/>
              <a:gd name="adj6" fmla="val -16598"/>
            </a:avLst>
          </a:prstGeom>
        </p:spPr>
        <p:style>
          <a:lnRef idx="1">
            <a:schemeClr val="accent3"/>
          </a:lnRef>
          <a:fillRef idx="2">
            <a:schemeClr val="accent3"/>
          </a:fillRef>
          <a:effectRef idx="1">
            <a:schemeClr val="accent3"/>
          </a:effectRef>
          <a:fontRef idx="minor">
            <a:schemeClr val="dk1"/>
          </a:fontRef>
        </p:style>
        <p:txBody>
          <a:bodyPr anchor="ctr"/>
          <a:lstStyle/>
          <a:p>
            <a:pPr>
              <a:defRPr/>
            </a:pPr>
            <a:r>
              <a:rPr lang="de-CH" sz="1600" dirty="0"/>
              <a:t>45xx</a:t>
            </a:r>
          </a:p>
          <a:p>
            <a:pPr>
              <a:defRPr/>
            </a:pPr>
            <a:r>
              <a:rPr lang="de-CH" sz="1600" dirty="0"/>
              <a:t>Tiere im Winter</a:t>
            </a:r>
          </a:p>
        </p:txBody>
      </p:sp>
      <p:sp>
        <p:nvSpPr>
          <p:cNvPr id="36" name="Legende mit Linie 2 (Rahmen und Markierungsleiste) 35"/>
          <p:cNvSpPr/>
          <p:nvPr/>
        </p:nvSpPr>
        <p:spPr>
          <a:xfrm>
            <a:off x="8328025" y="4581525"/>
            <a:ext cx="1584325" cy="1008063"/>
          </a:xfrm>
          <a:prstGeom prst="accentBorderCallout2">
            <a:avLst>
              <a:gd name="adj1" fmla="val 22529"/>
              <a:gd name="adj2" fmla="val 105318"/>
              <a:gd name="adj3" fmla="val 21585"/>
              <a:gd name="adj4" fmla="val 112618"/>
              <a:gd name="adj5" fmla="val -157687"/>
              <a:gd name="adj6" fmla="val 110304"/>
            </a:avLst>
          </a:prstGeom>
        </p:spPr>
        <p:style>
          <a:lnRef idx="1">
            <a:schemeClr val="accent1"/>
          </a:lnRef>
          <a:fillRef idx="2">
            <a:schemeClr val="accent1"/>
          </a:fillRef>
          <a:effectRef idx="1">
            <a:schemeClr val="accent1"/>
          </a:effectRef>
          <a:fontRef idx="minor">
            <a:schemeClr val="dk1"/>
          </a:fontRef>
        </p:style>
        <p:txBody>
          <a:bodyPr anchor="ctr"/>
          <a:lstStyle/>
          <a:p>
            <a:pPr>
              <a:defRPr/>
            </a:pPr>
            <a:r>
              <a:rPr lang="de-CH" sz="1600" dirty="0"/>
              <a:t>46xx</a:t>
            </a:r>
          </a:p>
          <a:p>
            <a:pPr>
              <a:defRPr/>
            </a:pPr>
            <a:r>
              <a:rPr lang="de-CH" sz="1600" dirty="0"/>
              <a:t>Sorgsamer Umgang mit Energie</a:t>
            </a:r>
          </a:p>
        </p:txBody>
      </p:sp>
      <p:grpSp>
        <p:nvGrpSpPr>
          <p:cNvPr id="8208" name="Gruppieren 2"/>
          <p:cNvGrpSpPr>
            <a:grpSpLocks/>
          </p:cNvGrpSpPr>
          <p:nvPr/>
        </p:nvGrpSpPr>
        <p:grpSpPr bwMode="auto">
          <a:xfrm>
            <a:off x="5592763" y="1341438"/>
            <a:ext cx="3224212" cy="3095625"/>
            <a:chOff x="5741437" y="1340768"/>
            <a:chExt cx="3224293" cy="3096344"/>
          </a:xfrm>
        </p:grpSpPr>
        <p:sp>
          <p:nvSpPr>
            <p:cNvPr id="14" name="Rechteck 13"/>
            <p:cNvSpPr/>
            <p:nvPr/>
          </p:nvSpPr>
          <p:spPr>
            <a:xfrm>
              <a:off x="7005119" y="2709511"/>
              <a:ext cx="1671679" cy="358858"/>
            </a:xfrm>
            <a:prstGeom prst="rect">
              <a:avLst/>
            </a:prstGeom>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de-CH"/>
            </a:p>
          </p:txBody>
        </p:sp>
        <p:sp>
          <p:nvSpPr>
            <p:cNvPr id="23" name="Rechteck 22"/>
            <p:cNvSpPr/>
            <p:nvPr/>
          </p:nvSpPr>
          <p:spPr>
            <a:xfrm>
              <a:off x="5741437" y="2709511"/>
              <a:ext cx="1254157" cy="358858"/>
            </a:xfrm>
            <a:prstGeom prst="rect">
              <a:avLst/>
            </a:prstGeom>
            <a:ln>
              <a:solidFill>
                <a:schemeClr val="accent4">
                  <a:lumMod val="75000"/>
                </a:schemeClr>
              </a:solidFill>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de-CH"/>
            </a:p>
          </p:txBody>
        </p:sp>
        <p:sp>
          <p:nvSpPr>
            <p:cNvPr id="37" name="Legende mit Linie 2 (Rahmen und Markierungsleiste) 36"/>
            <p:cNvSpPr/>
            <p:nvPr/>
          </p:nvSpPr>
          <p:spPr>
            <a:xfrm>
              <a:off x="6619346" y="1340768"/>
              <a:ext cx="1584365" cy="1008296"/>
            </a:xfrm>
            <a:prstGeom prst="accentBorderCallout2">
              <a:avLst>
                <a:gd name="adj1" fmla="val 18750"/>
                <a:gd name="adj2" fmla="val -8333"/>
                <a:gd name="adj3" fmla="val 18750"/>
                <a:gd name="adj4" fmla="val -16667"/>
                <a:gd name="adj5" fmla="val 151760"/>
                <a:gd name="adj6" fmla="val -17249"/>
              </a:avLst>
            </a:prstGeom>
            <a:ln>
              <a:solidFill>
                <a:schemeClr val="accent4">
                  <a:lumMod val="75000"/>
                </a:schemeClr>
              </a:solidFill>
            </a:ln>
          </p:spPr>
          <p:style>
            <a:lnRef idx="1">
              <a:schemeClr val="accent3"/>
            </a:lnRef>
            <a:fillRef idx="2">
              <a:schemeClr val="accent3"/>
            </a:fillRef>
            <a:effectRef idx="1">
              <a:schemeClr val="accent3"/>
            </a:effectRef>
            <a:fontRef idx="minor">
              <a:schemeClr val="dk1"/>
            </a:fontRef>
          </p:style>
          <p:txBody>
            <a:bodyPr anchor="ctr"/>
            <a:lstStyle/>
            <a:p>
              <a:pPr>
                <a:defRPr/>
              </a:pPr>
              <a:r>
                <a:rPr lang="de-CH" sz="1600" dirty="0"/>
                <a:t>47xx</a:t>
              </a:r>
            </a:p>
            <a:p>
              <a:pPr>
                <a:defRPr/>
              </a:pPr>
              <a:r>
                <a:rPr lang="de-CH" sz="1600" dirty="0"/>
                <a:t>Fortbewegung</a:t>
              </a:r>
            </a:p>
            <a:p>
              <a:pPr>
                <a:defRPr/>
              </a:pPr>
              <a:r>
                <a:rPr lang="de-CH" sz="1600" dirty="0"/>
                <a:t>Bsp. Vögel</a:t>
              </a:r>
            </a:p>
          </p:txBody>
        </p:sp>
        <p:sp>
          <p:nvSpPr>
            <p:cNvPr id="39" name="Legende mit Linie 2 (Rahmen und Markierungsleiste) 38"/>
            <p:cNvSpPr/>
            <p:nvPr/>
          </p:nvSpPr>
          <p:spPr>
            <a:xfrm>
              <a:off x="7381365" y="3428815"/>
              <a:ext cx="1584365" cy="1008297"/>
            </a:xfrm>
            <a:prstGeom prst="accentBorderCallout2">
              <a:avLst>
                <a:gd name="adj1" fmla="val 18750"/>
                <a:gd name="adj2" fmla="val -8333"/>
                <a:gd name="adj3" fmla="val 18750"/>
                <a:gd name="adj4" fmla="val -16667"/>
                <a:gd name="adj5" fmla="val -50744"/>
                <a:gd name="adj6" fmla="val -17314"/>
              </a:avLst>
            </a:prstGeom>
            <a:ln>
              <a:solidFill>
                <a:schemeClr val="accent4">
                  <a:lumMod val="75000"/>
                </a:schemeClr>
              </a:solidFill>
            </a:ln>
          </p:spPr>
          <p:style>
            <a:lnRef idx="1">
              <a:schemeClr val="accent6"/>
            </a:lnRef>
            <a:fillRef idx="2">
              <a:schemeClr val="accent6"/>
            </a:fillRef>
            <a:effectRef idx="1">
              <a:schemeClr val="accent6"/>
            </a:effectRef>
            <a:fontRef idx="minor">
              <a:schemeClr val="dk1"/>
            </a:fontRef>
          </p:style>
          <p:txBody>
            <a:bodyPr anchor="ctr"/>
            <a:lstStyle/>
            <a:p>
              <a:pPr>
                <a:defRPr/>
              </a:pPr>
              <a:r>
                <a:rPr lang="de-CH" sz="1600" dirty="0"/>
                <a:t>48xx</a:t>
              </a:r>
            </a:p>
            <a:p>
              <a:pPr>
                <a:defRPr/>
              </a:pPr>
              <a:r>
                <a:rPr lang="de-CH" sz="1600" dirty="0"/>
                <a:t>Wärmekraft-maschine</a:t>
              </a:r>
            </a:p>
          </p:txBody>
        </p:sp>
      </p:grpSp>
      <p:sp>
        <p:nvSpPr>
          <p:cNvPr id="2" name="Rechteck 1"/>
          <p:cNvSpPr/>
          <p:nvPr/>
        </p:nvSpPr>
        <p:spPr>
          <a:xfrm>
            <a:off x="1779588" y="2708275"/>
            <a:ext cx="2759075" cy="37147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27" name="Rechteck 26"/>
          <p:cNvSpPr/>
          <p:nvPr/>
        </p:nvSpPr>
        <p:spPr>
          <a:xfrm>
            <a:off x="5592763" y="2708275"/>
            <a:ext cx="2935287" cy="371475"/>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34" name="Rechteck 33"/>
          <p:cNvSpPr/>
          <p:nvPr/>
        </p:nvSpPr>
        <p:spPr>
          <a:xfrm>
            <a:off x="8528050" y="2719388"/>
            <a:ext cx="1692275" cy="3714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p>
        </p:txBody>
      </p:sp>
      <p:sp>
        <p:nvSpPr>
          <p:cNvPr id="6" name="Nach unten gekrümmter Pfeil 5"/>
          <p:cNvSpPr/>
          <p:nvPr/>
        </p:nvSpPr>
        <p:spPr>
          <a:xfrm>
            <a:off x="7948613" y="2565400"/>
            <a:ext cx="1368425" cy="358775"/>
          </a:xfrm>
          <a:prstGeom prst="curved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solidFill>
                <a:schemeClr val="tx1"/>
              </a:solidFill>
            </a:endParaRPr>
          </a:p>
        </p:txBody>
      </p:sp>
      <p:sp>
        <p:nvSpPr>
          <p:cNvPr id="38" name="Nach unten gekrümmter Pfeil 37"/>
          <p:cNvSpPr/>
          <p:nvPr/>
        </p:nvSpPr>
        <p:spPr>
          <a:xfrm rot="10800000">
            <a:off x="7539038" y="2889250"/>
            <a:ext cx="1368425" cy="360363"/>
          </a:xfrm>
          <a:prstGeom prst="curved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CH">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10242" name="Titel 1"/>
          <p:cNvSpPr>
            <a:spLocks noGrp="1"/>
          </p:cNvSpPr>
          <p:nvPr>
            <p:ph type="title"/>
          </p:nvPr>
        </p:nvSpPr>
        <p:spPr/>
        <p:txBody>
          <a:bodyPr/>
          <a:lstStyle/>
          <a:p>
            <a:r>
              <a:rPr lang="de-CH" altLang="de-DE" smtClean="0"/>
              <a:t>Blick in den Bildungsplan	</a:t>
            </a:r>
          </a:p>
        </p:txBody>
      </p:sp>
      <p:grpSp>
        <p:nvGrpSpPr>
          <p:cNvPr id="10243" name="Gruppieren 5"/>
          <p:cNvGrpSpPr>
            <a:grpSpLocks/>
          </p:cNvGrpSpPr>
          <p:nvPr/>
        </p:nvGrpSpPr>
        <p:grpSpPr bwMode="auto">
          <a:xfrm>
            <a:off x="868363" y="1446213"/>
            <a:ext cx="9667875" cy="4913312"/>
            <a:chOff x="296635" y="1299482"/>
            <a:chExt cx="9667875" cy="4913538"/>
          </a:xfrm>
        </p:grpSpPr>
        <p:pic>
          <p:nvPicPr>
            <p:cNvPr id="10250" name="Picture 2"/>
            <p:cNvPicPr>
              <a:picLocks noChangeAspect="1" noChangeArrowheads="1"/>
            </p:cNvPicPr>
            <p:nvPr/>
          </p:nvPicPr>
          <p:blipFill>
            <a:blip r:embed="rId3">
              <a:extLst>
                <a:ext uri="{28A0092B-C50C-407E-A947-70E740481C1C}">
                  <a14:useLocalDpi xmlns:a14="http://schemas.microsoft.com/office/drawing/2010/main" val="0"/>
                </a:ext>
              </a:extLst>
            </a:blip>
            <a:srcRect b="38876"/>
            <a:stretch>
              <a:fillRect/>
            </a:stretch>
          </p:blipFill>
          <p:spPr bwMode="auto">
            <a:xfrm>
              <a:off x="296635" y="1299482"/>
              <a:ext cx="9639300" cy="1525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51" name="Picture 3"/>
            <p:cNvPicPr>
              <a:picLocks noChangeAspect="1" noChangeArrowheads="1"/>
            </p:cNvPicPr>
            <p:nvPr/>
          </p:nvPicPr>
          <p:blipFill>
            <a:blip r:embed="rId4">
              <a:extLst>
                <a:ext uri="{28A0092B-C50C-407E-A947-70E740481C1C}">
                  <a14:useLocalDpi xmlns:a14="http://schemas.microsoft.com/office/drawing/2010/main" val="0"/>
                </a:ext>
              </a:extLst>
            </a:blip>
            <a:srcRect t="25673"/>
            <a:stretch>
              <a:fillRect/>
            </a:stretch>
          </p:blipFill>
          <p:spPr bwMode="auto">
            <a:xfrm>
              <a:off x="296635" y="2824843"/>
              <a:ext cx="9639300" cy="1465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52" name="Picture 4"/>
            <p:cNvPicPr>
              <a:picLocks noChangeAspect="1" noChangeArrowheads="1"/>
            </p:cNvPicPr>
            <p:nvPr/>
          </p:nvPicPr>
          <p:blipFill>
            <a:blip r:embed="rId5">
              <a:extLst>
                <a:ext uri="{28A0092B-C50C-407E-A947-70E740481C1C}">
                  <a14:useLocalDpi xmlns:a14="http://schemas.microsoft.com/office/drawing/2010/main" val="0"/>
                </a:ext>
              </a:extLst>
            </a:blip>
            <a:srcRect t="12405"/>
            <a:stretch>
              <a:fillRect/>
            </a:stretch>
          </p:blipFill>
          <p:spPr bwMode="auto">
            <a:xfrm>
              <a:off x="296635" y="4290331"/>
              <a:ext cx="9667875" cy="951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53" name="Picture 5"/>
            <p:cNvPicPr>
              <a:picLocks noChangeAspect="1" noChangeArrowheads="1"/>
            </p:cNvPicPr>
            <p:nvPr/>
          </p:nvPicPr>
          <p:blipFill>
            <a:blip r:embed="rId6">
              <a:extLst>
                <a:ext uri="{28A0092B-C50C-407E-A947-70E740481C1C}">
                  <a14:useLocalDpi xmlns:a14="http://schemas.microsoft.com/office/drawing/2010/main" val="0"/>
                </a:ext>
              </a:extLst>
            </a:blip>
            <a:srcRect t="10526"/>
            <a:stretch>
              <a:fillRect/>
            </a:stretch>
          </p:blipFill>
          <p:spPr bwMode="auto">
            <a:xfrm>
              <a:off x="296635" y="5241471"/>
              <a:ext cx="9667875" cy="971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1" name="Eingekerbter Pfeil nach rechts 10"/>
          <p:cNvSpPr/>
          <p:nvPr/>
        </p:nvSpPr>
        <p:spPr>
          <a:xfrm>
            <a:off x="80963" y="2041525"/>
            <a:ext cx="787400" cy="782638"/>
          </a:xfrm>
          <a:prstGeom prst="notchedRightArrow">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de-CH"/>
          </a:p>
        </p:txBody>
      </p:sp>
      <p:sp>
        <p:nvSpPr>
          <p:cNvPr id="12" name="Eingekerbter Pfeil nach rechts 11"/>
          <p:cNvSpPr/>
          <p:nvPr/>
        </p:nvSpPr>
        <p:spPr>
          <a:xfrm>
            <a:off x="80963" y="2955925"/>
            <a:ext cx="787400" cy="782638"/>
          </a:xfrm>
          <a:prstGeom prst="notchedRightArrow">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de-CH"/>
          </a:p>
        </p:txBody>
      </p:sp>
      <p:sp>
        <p:nvSpPr>
          <p:cNvPr id="13" name="Eingekerbter Pfeil nach rechts 12"/>
          <p:cNvSpPr/>
          <p:nvPr/>
        </p:nvSpPr>
        <p:spPr>
          <a:xfrm>
            <a:off x="80963" y="3787775"/>
            <a:ext cx="787400" cy="784225"/>
          </a:xfrm>
          <a:prstGeom prst="notchedRightArrow">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de-CH"/>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10249"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76CF1566-AF75-4897-BE2C-369ECC73CA6B}" type="slidenum">
              <a:rPr lang="de-DE" altLang="de-DE" sz="1200" smtClean="0">
                <a:solidFill>
                  <a:srgbClr val="898989"/>
                </a:solidFill>
              </a:rPr>
              <a:pPr>
                <a:lnSpc>
                  <a:spcPct val="100000"/>
                </a:lnSpc>
                <a:spcBef>
                  <a:spcPct val="0"/>
                </a:spcBef>
                <a:buFontTx/>
                <a:buNone/>
              </a:pPr>
              <a:t>4</a:t>
            </a:fld>
            <a:endParaRPr lang="de-DE" altLang="de-DE" sz="120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12290" name="Titel 1"/>
          <p:cNvSpPr>
            <a:spLocks noGrp="1"/>
          </p:cNvSpPr>
          <p:nvPr>
            <p:ph type="title"/>
          </p:nvPr>
        </p:nvSpPr>
        <p:spPr/>
        <p:txBody>
          <a:bodyPr/>
          <a:lstStyle/>
          <a:p>
            <a:r>
              <a:rPr lang="de-CH" altLang="de-DE" smtClean="0"/>
              <a:t>Nutzpflanzen	</a:t>
            </a:r>
          </a:p>
        </p:txBody>
      </p:sp>
      <p:sp>
        <p:nvSpPr>
          <p:cNvPr id="8195" name="Inhaltsplatzhalter 2"/>
          <p:cNvSpPr>
            <a:spLocks noGrp="1"/>
          </p:cNvSpPr>
          <p:nvPr>
            <p:ph idx="1"/>
          </p:nvPr>
        </p:nvSpPr>
        <p:spPr/>
        <p:txBody>
          <a:bodyPr/>
          <a:lstStyle/>
          <a:p>
            <a:pPr>
              <a:lnSpc>
                <a:spcPct val="150000"/>
              </a:lnSpc>
              <a:spcBef>
                <a:spcPct val="0"/>
              </a:spcBef>
            </a:pPr>
            <a:r>
              <a:rPr lang="de-CH" altLang="de-DE" smtClean="0"/>
              <a:t>Abgrenzung Mittelstufe: Fotosynthese phänomenologisch</a:t>
            </a:r>
          </a:p>
          <a:p>
            <a:pPr>
              <a:lnSpc>
                <a:spcPct val="150000"/>
              </a:lnSpc>
              <a:spcBef>
                <a:spcPct val="0"/>
              </a:spcBef>
            </a:pPr>
            <a:r>
              <a:rPr lang="de-CH" altLang="de-DE" smtClean="0"/>
              <a:t>Begriff «Fotosynthese» muss nicht zwingend eingeführt werden.</a:t>
            </a:r>
          </a:p>
          <a:p>
            <a:pPr>
              <a:lnSpc>
                <a:spcPct val="150000"/>
              </a:lnSpc>
              <a:spcBef>
                <a:spcPct val="0"/>
              </a:spcBef>
            </a:pPr>
            <a:r>
              <a:rPr lang="de-CH" altLang="de-DE" smtClean="0"/>
              <a:t>Visualisierung durch Energieübertragungskette (EÜK)</a:t>
            </a:r>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12294"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C46F65A2-2DFA-4E0B-8602-DB7151175B62}" type="slidenum">
              <a:rPr lang="de-DE" altLang="de-DE" sz="1200" smtClean="0">
                <a:solidFill>
                  <a:srgbClr val="898989"/>
                </a:solidFill>
              </a:rPr>
              <a:pPr>
                <a:lnSpc>
                  <a:spcPct val="100000"/>
                </a:lnSpc>
                <a:spcBef>
                  <a:spcPct val="0"/>
                </a:spcBef>
                <a:buFontTx/>
                <a:buNone/>
              </a:pPr>
              <a:t>5</a:t>
            </a:fld>
            <a:endParaRPr lang="de-DE" altLang="de-DE" sz="120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1258550" cy="1536700"/>
          </a:xfrm>
        </p:spPr>
        <p:txBody>
          <a:bodyPr rtlCol="0">
            <a:normAutofit fontScale="90000"/>
          </a:bodyPr>
          <a:lstStyle/>
          <a:p>
            <a:pPr eaLnBrk="1" fontAlgn="auto" hangingPunct="1">
              <a:spcAft>
                <a:spcPts val="0"/>
              </a:spcAft>
              <a:defRPr/>
            </a:pPr>
            <a:r>
              <a:rPr lang="de-DE" b="1" dirty="0" smtClean="0">
                <a:latin typeface="Century Gothic" panose="020B0502020202020204" pitchFamily="34" charset="0"/>
              </a:rPr>
              <a:t/>
            </a:r>
            <a:br>
              <a:rPr lang="de-DE" b="1" dirty="0" smtClean="0">
                <a:latin typeface="Century Gothic" panose="020B0502020202020204" pitchFamily="34" charset="0"/>
              </a:rPr>
            </a:br>
            <a:r>
              <a:rPr lang="de-DE" b="1" dirty="0" smtClean="0">
                <a:latin typeface="Century Gothic" panose="020B0502020202020204" pitchFamily="34" charset="0"/>
              </a:rPr>
              <a:t/>
            </a:r>
            <a:br>
              <a:rPr lang="de-DE" b="1" dirty="0" smtClean="0">
                <a:latin typeface="Century Gothic" panose="020B0502020202020204" pitchFamily="34" charset="0"/>
              </a:rPr>
            </a:br>
            <a:r>
              <a:rPr lang="de-DE" b="1" dirty="0">
                <a:latin typeface="Century Gothic" panose="020B0502020202020204" pitchFamily="34" charset="0"/>
              </a:rPr>
              <a:t/>
            </a:r>
            <a:br>
              <a:rPr lang="de-DE" b="1" dirty="0">
                <a:latin typeface="Century Gothic" panose="020B0502020202020204" pitchFamily="34" charset="0"/>
              </a:rPr>
            </a:br>
            <a:r>
              <a:rPr lang="de-DE" b="1" dirty="0" smtClean="0">
                <a:latin typeface="Century Gothic" panose="020B0502020202020204" pitchFamily="34" charset="0"/>
              </a:rPr>
              <a:t/>
            </a:r>
            <a:br>
              <a:rPr lang="de-DE" b="1" dirty="0" smtClean="0">
                <a:latin typeface="Century Gothic" panose="020B0502020202020204" pitchFamily="34" charset="0"/>
              </a:rPr>
            </a:br>
            <a:r>
              <a:rPr lang="de-DE" b="1" dirty="0">
                <a:latin typeface="Century Gothic" panose="020B0502020202020204" pitchFamily="34" charset="0"/>
              </a:rPr>
              <a:t/>
            </a:r>
            <a:br>
              <a:rPr lang="de-DE" b="1" dirty="0">
                <a:latin typeface="Century Gothic" panose="020B0502020202020204" pitchFamily="34" charset="0"/>
              </a:rPr>
            </a:br>
            <a:r>
              <a:rPr lang="de-DE" b="1" dirty="0" smtClean="0">
                <a:latin typeface="Century Gothic" panose="020B0502020202020204" pitchFamily="34" charset="0"/>
              </a:rPr>
              <a:t/>
            </a:r>
            <a:br>
              <a:rPr lang="de-DE" b="1" dirty="0" smtClean="0">
                <a:latin typeface="Century Gothic" panose="020B0502020202020204" pitchFamily="34" charset="0"/>
              </a:rPr>
            </a:br>
            <a:r>
              <a:rPr lang="de-DE" sz="4900" dirty="0"/>
              <a:t>Energieübertragungskette </a:t>
            </a:r>
            <a:r>
              <a:rPr lang="de-DE" sz="4900" dirty="0" smtClean="0"/>
              <a:t/>
            </a:r>
            <a:br>
              <a:rPr lang="de-DE" sz="4900" dirty="0" smtClean="0"/>
            </a:br>
            <a:r>
              <a:rPr lang="de-DE" sz="4900" dirty="0" smtClean="0"/>
              <a:t>als Energieflussdiagramm</a:t>
            </a:r>
            <a:r>
              <a:rPr lang="de-DE" dirty="0" smtClean="0">
                <a:latin typeface="Century Gothic" panose="020B0502020202020204" pitchFamily="34" charset="0"/>
              </a:rPr>
              <a:t/>
            </a:r>
            <a:br>
              <a:rPr lang="de-DE" dirty="0" smtClean="0">
                <a:latin typeface="Century Gothic" panose="020B0502020202020204" pitchFamily="34" charset="0"/>
              </a:rPr>
            </a:br>
            <a:r>
              <a:rPr lang="de-DE" dirty="0" smtClean="0">
                <a:latin typeface="Century Gothic" panose="020B0502020202020204" pitchFamily="34" charset="0"/>
              </a:rPr>
              <a:t/>
            </a:r>
            <a:br>
              <a:rPr lang="de-DE" dirty="0" smtClean="0">
                <a:latin typeface="Century Gothic" panose="020B0502020202020204" pitchFamily="34" charset="0"/>
              </a:rPr>
            </a:br>
            <a:r>
              <a:rPr lang="de-DE" dirty="0">
                <a:latin typeface="Century Gothic" panose="020B0502020202020204" pitchFamily="34" charset="0"/>
              </a:rPr>
              <a:t/>
            </a:r>
            <a:br>
              <a:rPr lang="de-DE" dirty="0">
                <a:latin typeface="Century Gothic" panose="020B0502020202020204" pitchFamily="34" charset="0"/>
              </a:rPr>
            </a:br>
            <a:r>
              <a:rPr lang="de-DE" dirty="0" smtClean="0">
                <a:latin typeface="Century Gothic" panose="020B0502020202020204" pitchFamily="34" charset="0"/>
              </a:rPr>
              <a:t/>
            </a:r>
            <a:br>
              <a:rPr lang="de-DE" dirty="0" smtClean="0">
                <a:latin typeface="Century Gothic" panose="020B0502020202020204" pitchFamily="34" charset="0"/>
              </a:rPr>
            </a:br>
            <a:r>
              <a:rPr lang="de-DE" dirty="0">
                <a:latin typeface="Century Gothic" panose="020B0502020202020204" pitchFamily="34" charset="0"/>
              </a:rPr>
              <a:t/>
            </a:r>
            <a:br>
              <a:rPr lang="de-DE" dirty="0">
                <a:latin typeface="Century Gothic" panose="020B0502020202020204" pitchFamily="34" charset="0"/>
              </a:rPr>
            </a:br>
            <a:r>
              <a:rPr lang="de-DE" dirty="0" smtClean="0"/>
              <a:t/>
            </a:r>
            <a:br>
              <a:rPr lang="de-DE" dirty="0" smtClean="0"/>
            </a:br>
            <a:endParaRPr lang="de-DE"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98025" y="5146675"/>
            <a:ext cx="132080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Grafik 2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29788" y="1289050"/>
            <a:ext cx="1671637"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1" name="Gruppieren 24"/>
          <p:cNvGrpSpPr>
            <a:grpSpLocks noChangeAspect="1"/>
          </p:cNvGrpSpPr>
          <p:nvPr/>
        </p:nvGrpSpPr>
        <p:grpSpPr bwMode="auto">
          <a:xfrm>
            <a:off x="968375" y="3981450"/>
            <a:ext cx="1079500" cy="1079500"/>
            <a:chOff x="0" y="0"/>
            <a:chExt cx="3606165" cy="3609938"/>
          </a:xfrm>
        </p:grpSpPr>
        <p:grpSp>
          <p:nvGrpSpPr>
            <p:cNvPr id="13326" name="Gruppieren 26"/>
            <p:cNvGrpSpPr>
              <a:grpSpLocks/>
            </p:cNvGrpSpPr>
            <p:nvPr/>
          </p:nvGrpSpPr>
          <p:grpSpPr bwMode="auto">
            <a:xfrm>
              <a:off x="0" y="0"/>
              <a:ext cx="3606165" cy="3609938"/>
              <a:chOff x="0" y="4483"/>
              <a:chExt cx="3606185" cy="3610494"/>
            </a:xfrm>
          </p:grpSpPr>
          <p:grpSp>
            <p:nvGrpSpPr>
              <p:cNvPr id="13329" name="Gruppieren 32"/>
              <p:cNvGrpSpPr>
                <a:grpSpLocks/>
              </p:cNvGrpSpPr>
              <p:nvPr/>
            </p:nvGrpSpPr>
            <p:grpSpPr bwMode="auto">
              <a:xfrm>
                <a:off x="6370" y="15162"/>
                <a:ext cx="3599815" cy="3599815"/>
                <a:chOff x="0" y="0"/>
                <a:chExt cx="3599815" cy="3599815"/>
              </a:xfrm>
            </p:grpSpPr>
            <p:cxnSp>
              <p:nvCxnSpPr>
                <p:cNvPr id="36" name="Gerade Verbindung 162"/>
                <p:cNvCxnSpPr/>
                <p:nvPr/>
              </p:nvCxnSpPr>
              <p:spPr>
                <a:xfrm>
                  <a:off x="-1066" y="1794568"/>
                  <a:ext cx="3600881" cy="0"/>
                </a:xfrm>
                <a:prstGeom prst="line">
                  <a:avLst/>
                </a:prstGeom>
                <a:ln w="7620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7" name="Gerade Verbindung 163"/>
                <p:cNvCxnSpPr/>
                <p:nvPr/>
              </p:nvCxnSpPr>
              <p:spPr>
                <a:xfrm>
                  <a:off x="1796722" y="-60"/>
                  <a:ext cx="0" cy="3599875"/>
                </a:xfrm>
                <a:prstGeom prst="line">
                  <a:avLst/>
                </a:prstGeom>
                <a:ln w="76200" cap="rnd">
                  <a:solidFill>
                    <a:srgbClr val="FFFF00"/>
                  </a:solidFill>
                </a:ln>
              </p:spPr>
              <p:style>
                <a:lnRef idx="1">
                  <a:schemeClr val="accent1"/>
                </a:lnRef>
                <a:fillRef idx="0">
                  <a:schemeClr val="accent1"/>
                </a:fillRef>
                <a:effectRef idx="0">
                  <a:schemeClr val="accent1"/>
                </a:effectRef>
                <a:fontRef idx="minor">
                  <a:schemeClr val="tx1"/>
                </a:fontRef>
              </p:style>
            </p:cxnSp>
          </p:grpSp>
          <p:cxnSp>
            <p:nvCxnSpPr>
              <p:cNvPr id="34" name="Gerade Verbindung 164"/>
              <p:cNvCxnSpPr/>
              <p:nvPr/>
            </p:nvCxnSpPr>
            <p:spPr>
              <a:xfrm rot="2700000">
                <a:off x="8458" y="1804422"/>
                <a:ext cx="3599875" cy="0"/>
              </a:xfrm>
              <a:prstGeom prst="line">
                <a:avLst/>
              </a:prstGeom>
              <a:ln w="762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Gerade Verbindung 165"/>
              <p:cNvCxnSpPr/>
              <p:nvPr/>
            </p:nvCxnSpPr>
            <p:spPr>
              <a:xfrm rot="2700000">
                <a:off x="1800443" y="14598"/>
                <a:ext cx="0" cy="3600883"/>
              </a:xfrm>
              <a:prstGeom prst="line">
                <a:avLst/>
              </a:prstGeom>
              <a:ln w="76200" cap="rnd">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31" name="Ellipse 30"/>
            <p:cNvSpPr/>
            <p:nvPr/>
          </p:nvSpPr>
          <p:spPr>
            <a:xfrm>
              <a:off x="906846" y="902485"/>
              <a:ext cx="1803083" cy="17996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p>
          </p:txBody>
        </p:sp>
        <p:sp>
          <p:nvSpPr>
            <p:cNvPr id="32" name="Ellipse 31"/>
            <p:cNvSpPr/>
            <p:nvPr/>
          </p:nvSpPr>
          <p:spPr>
            <a:xfrm>
              <a:off x="1092456" y="1077674"/>
              <a:ext cx="1437164" cy="1438665"/>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p>
          </p:txBody>
        </p:sp>
      </p:grpSp>
      <p:pic>
        <p:nvPicPr>
          <p:cNvPr id="9222" name="Bild 1" descr="Illustration of a sunflower : Free Stock Phot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7750" y="3824288"/>
            <a:ext cx="1112838" cy="138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Grafik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8088" y="4249738"/>
            <a:ext cx="1901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Grafik 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98100" y="3049588"/>
            <a:ext cx="695325" cy="19018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225" name="Grafik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765331">
            <a:off x="6684963" y="2706688"/>
            <a:ext cx="1901825" cy="69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Grafik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99953">
            <a:off x="7056438" y="4854575"/>
            <a:ext cx="1901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umsplatzhalter 2"/>
          <p:cNvSpPr>
            <a:spLocks noGrp="1"/>
          </p:cNvSpPr>
          <p:nvPr>
            <p:ph type="dt" sz="quarter" idx="10"/>
          </p:nvPr>
        </p:nvSpPr>
        <p:spPr/>
        <p:txBody>
          <a:bodyPr/>
          <a:lstStyle/>
          <a:p>
            <a:pPr>
              <a:defRPr/>
            </a:pPr>
            <a:r>
              <a:rPr lang="de-DE"/>
              <a:t>4020_workshop_biologie</a:t>
            </a:r>
          </a:p>
        </p:txBody>
      </p:sp>
      <p:sp>
        <p:nvSpPr>
          <p:cNvPr id="4" name="Fußzeilenplatzhalter 3"/>
          <p:cNvSpPr>
            <a:spLocks noGrp="1"/>
          </p:cNvSpPr>
          <p:nvPr>
            <p:ph type="ftr" sz="quarter" idx="11"/>
          </p:nvPr>
        </p:nvSpPr>
        <p:spPr/>
        <p:txBody>
          <a:bodyPr/>
          <a:lstStyle/>
          <a:p>
            <a:pPr>
              <a:defRPr/>
            </a:pPr>
            <a:r>
              <a:rPr lang="de-DE"/>
              <a:t>ZPG BNT 2017</a:t>
            </a:r>
          </a:p>
        </p:txBody>
      </p:sp>
      <p:sp>
        <p:nvSpPr>
          <p:cNvPr id="13325" name="Foliennummernplatzhalt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2ECA8075-E11A-4DE7-944D-0503D16858FA}" type="slidenum">
              <a:rPr lang="de-DE" altLang="de-DE" sz="1200" smtClean="0">
                <a:solidFill>
                  <a:srgbClr val="898989"/>
                </a:solidFill>
              </a:rPr>
              <a:pPr>
                <a:lnSpc>
                  <a:spcPct val="100000"/>
                </a:lnSpc>
                <a:spcBef>
                  <a:spcPct val="0"/>
                </a:spcBef>
                <a:buFontTx/>
                <a:buNone/>
              </a:pPr>
              <a:t>6</a:t>
            </a:fld>
            <a:endParaRPr lang="de-DE" altLang="de-DE" sz="120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22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2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22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922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15362" name="Titel 1"/>
          <p:cNvSpPr>
            <a:spLocks noGrp="1"/>
          </p:cNvSpPr>
          <p:nvPr>
            <p:ph type="title"/>
          </p:nvPr>
        </p:nvSpPr>
        <p:spPr/>
        <p:txBody>
          <a:bodyPr/>
          <a:lstStyle/>
          <a:p>
            <a:r>
              <a:rPr lang="de-CH" altLang="de-DE" smtClean="0"/>
              <a:t>Blick in den Bildungsplan	</a:t>
            </a:r>
          </a:p>
        </p:txBody>
      </p:sp>
      <p:grpSp>
        <p:nvGrpSpPr>
          <p:cNvPr id="15363" name="Gruppieren 5"/>
          <p:cNvGrpSpPr>
            <a:grpSpLocks/>
          </p:cNvGrpSpPr>
          <p:nvPr/>
        </p:nvGrpSpPr>
        <p:grpSpPr bwMode="auto">
          <a:xfrm>
            <a:off x="868363" y="1446213"/>
            <a:ext cx="9667875" cy="4913312"/>
            <a:chOff x="296635" y="1299482"/>
            <a:chExt cx="9667875" cy="4913538"/>
          </a:xfrm>
        </p:grpSpPr>
        <p:pic>
          <p:nvPicPr>
            <p:cNvPr id="15368" name="Picture 2"/>
            <p:cNvPicPr>
              <a:picLocks noChangeAspect="1" noChangeArrowheads="1"/>
            </p:cNvPicPr>
            <p:nvPr/>
          </p:nvPicPr>
          <p:blipFill>
            <a:blip r:embed="rId3">
              <a:extLst>
                <a:ext uri="{28A0092B-C50C-407E-A947-70E740481C1C}">
                  <a14:useLocalDpi xmlns:a14="http://schemas.microsoft.com/office/drawing/2010/main" val="0"/>
                </a:ext>
              </a:extLst>
            </a:blip>
            <a:srcRect b="38876"/>
            <a:stretch>
              <a:fillRect/>
            </a:stretch>
          </p:blipFill>
          <p:spPr bwMode="auto">
            <a:xfrm>
              <a:off x="296635" y="1299482"/>
              <a:ext cx="9639300" cy="1525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9" name="Picture 3"/>
            <p:cNvPicPr>
              <a:picLocks noChangeAspect="1" noChangeArrowheads="1"/>
            </p:cNvPicPr>
            <p:nvPr/>
          </p:nvPicPr>
          <p:blipFill>
            <a:blip r:embed="rId4">
              <a:extLst>
                <a:ext uri="{28A0092B-C50C-407E-A947-70E740481C1C}">
                  <a14:useLocalDpi xmlns:a14="http://schemas.microsoft.com/office/drawing/2010/main" val="0"/>
                </a:ext>
              </a:extLst>
            </a:blip>
            <a:srcRect t="25673"/>
            <a:stretch>
              <a:fillRect/>
            </a:stretch>
          </p:blipFill>
          <p:spPr bwMode="auto">
            <a:xfrm>
              <a:off x="296635" y="2824843"/>
              <a:ext cx="9639300" cy="1465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70" name="Picture 4"/>
            <p:cNvPicPr>
              <a:picLocks noChangeAspect="1" noChangeArrowheads="1"/>
            </p:cNvPicPr>
            <p:nvPr/>
          </p:nvPicPr>
          <p:blipFill>
            <a:blip r:embed="rId5">
              <a:extLst>
                <a:ext uri="{28A0092B-C50C-407E-A947-70E740481C1C}">
                  <a14:useLocalDpi xmlns:a14="http://schemas.microsoft.com/office/drawing/2010/main" val="0"/>
                </a:ext>
              </a:extLst>
            </a:blip>
            <a:srcRect t="12405"/>
            <a:stretch>
              <a:fillRect/>
            </a:stretch>
          </p:blipFill>
          <p:spPr bwMode="auto">
            <a:xfrm>
              <a:off x="296635" y="4290331"/>
              <a:ext cx="9667875" cy="951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71" name="Picture 5"/>
            <p:cNvPicPr>
              <a:picLocks noChangeAspect="1" noChangeArrowheads="1"/>
            </p:cNvPicPr>
            <p:nvPr/>
          </p:nvPicPr>
          <p:blipFill>
            <a:blip r:embed="rId6">
              <a:extLst>
                <a:ext uri="{28A0092B-C50C-407E-A947-70E740481C1C}">
                  <a14:useLocalDpi xmlns:a14="http://schemas.microsoft.com/office/drawing/2010/main" val="0"/>
                </a:ext>
              </a:extLst>
            </a:blip>
            <a:srcRect t="10526"/>
            <a:stretch>
              <a:fillRect/>
            </a:stretch>
          </p:blipFill>
          <p:spPr bwMode="auto">
            <a:xfrm>
              <a:off x="296635" y="5241471"/>
              <a:ext cx="9667875" cy="971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Eingekerbter Pfeil nach rechts 7"/>
          <p:cNvSpPr/>
          <p:nvPr/>
        </p:nvSpPr>
        <p:spPr>
          <a:xfrm>
            <a:off x="80963" y="4437063"/>
            <a:ext cx="787400" cy="784225"/>
          </a:xfrm>
          <a:prstGeom prst="notchedRightArrow">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de-CH"/>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15367"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317BC55E-E03D-455B-B3D0-B80A933D5EA4}" type="slidenum">
              <a:rPr lang="de-DE" altLang="de-DE" sz="1200" smtClean="0">
                <a:solidFill>
                  <a:srgbClr val="898989"/>
                </a:solidFill>
              </a:rPr>
              <a:pPr>
                <a:lnSpc>
                  <a:spcPct val="100000"/>
                </a:lnSpc>
                <a:spcBef>
                  <a:spcPct val="0"/>
                </a:spcBef>
                <a:buFontTx/>
                <a:buNone/>
              </a:pPr>
              <a:t>7</a:t>
            </a:fld>
            <a:endParaRPr lang="de-DE" altLang="de-DE" sz="120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sp>
        <p:nvSpPr>
          <p:cNvPr id="17410" name="Titel 1"/>
          <p:cNvSpPr>
            <a:spLocks noGrp="1"/>
          </p:cNvSpPr>
          <p:nvPr>
            <p:ph type="title"/>
          </p:nvPr>
        </p:nvSpPr>
        <p:spPr>
          <a:xfrm>
            <a:off x="195263" y="123825"/>
            <a:ext cx="10515600" cy="1325563"/>
          </a:xfrm>
        </p:spPr>
        <p:txBody>
          <a:bodyPr/>
          <a:lstStyle/>
          <a:p>
            <a:r>
              <a:rPr lang="de-CH" altLang="de-DE" smtClean="0"/>
              <a:t>Energiehaushalt von Tieren	</a:t>
            </a:r>
          </a:p>
        </p:txBody>
      </p:sp>
      <p:sp>
        <p:nvSpPr>
          <p:cNvPr id="2" name="Datumsplatzhalter 1"/>
          <p:cNvSpPr>
            <a:spLocks noGrp="1"/>
          </p:cNvSpPr>
          <p:nvPr>
            <p:ph type="dt" sz="quarter" idx="10"/>
          </p:nvPr>
        </p:nvSpPr>
        <p:spPr/>
        <p:txBody>
          <a:bodyPr/>
          <a:lstStyle/>
          <a:p>
            <a:pPr>
              <a:defRPr/>
            </a:pPr>
            <a:r>
              <a:rPr lang="de-DE"/>
              <a:t>4020_workshop_biologie</a:t>
            </a:r>
          </a:p>
        </p:txBody>
      </p:sp>
      <p:sp>
        <p:nvSpPr>
          <p:cNvPr id="3" name="Fußzeilenplatzhalter 2"/>
          <p:cNvSpPr>
            <a:spLocks noGrp="1"/>
          </p:cNvSpPr>
          <p:nvPr>
            <p:ph type="ftr" sz="quarter" idx="11"/>
          </p:nvPr>
        </p:nvSpPr>
        <p:spPr/>
        <p:txBody>
          <a:bodyPr/>
          <a:lstStyle/>
          <a:p>
            <a:pPr>
              <a:defRPr/>
            </a:pPr>
            <a:r>
              <a:rPr lang="de-DE"/>
              <a:t>ZPG BNT 2017</a:t>
            </a:r>
          </a:p>
        </p:txBody>
      </p:sp>
      <p:sp>
        <p:nvSpPr>
          <p:cNvPr id="17413" name="Foliennummernplatzhalt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9389BA43-B65D-4EA5-B694-CEB0D2F1A7CF}" type="slidenum">
              <a:rPr lang="de-DE" altLang="de-DE" sz="1200" smtClean="0">
                <a:solidFill>
                  <a:srgbClr val="898989"/>
                </a:solidFill>
              </a:rPr>
              <a:pPr>
                <a:lnSpc>
                  <a:spcPct val="100000"/>
                </a:lnSpc>
                <a:spcBef>
                  <a:spcPct val="0"/>
                </a:spcBef>
                <a:buFontTx/>
                <a:buNone/>
              </a:pPr>
              <a:t>8</a:t>
            </a:fld>
            <a:endParaRPr lang="de-DE" altLang="de-DE" sz="1200" smtClean="0">
              <a:solidFill>
                <a:srgbClr val="898989"/>
              </a:solidFill>
            </a:endParaRPr>
          </a:p>
        </p:txBody>
      </p:sp>
      <p:grpSp>
        <p:nvGrpSpPr>
          <p:cNvPr id="12" name="Gruppieren 11"/>
          <p:cNvGrpSpPr>
            <a:grpSpLocks/>
          </p:cNvGrpSpPr>
          <p:nvPr/>
        </p:nvGrpSpPr>
        <p:grpSpPr bwMode="auto">
          <a:xfrm>
            <a:off x="87313" y="1617663"/>
            <a:ext cx="5072062" cy="3727450"/>
            <a:chOff x="0" y="0"/>
            <a:chExt cx="2868727" cy="2002262"/>
          </a:xfrm>
        </p:grpSpPr>
        <p:pic>
          <p:nvPicPr>
            <p:cNvPr id="17416" name="Grafik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960" y="213360"/>
              <a:ext cx="1921510" cy="1582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417" name="Gerade Verbindung mit Pfeil 13"/>
            <p:cNvCxnSpPr>
              <a:cxnSpLocks noChangeShapeType="1"/>
            </p:cNvCxnSpPr>
            <p:nvPr/>
          </p:nvCxnSpPr>
          <p:spPr bwMode="auto">
            <a:xfrm flipH="1" flipV="1">
              <a:off x="510540" y="838200"/>
              <a:ext cx="509007" cy="243481"/>
            </a:xfrm>
            <a:prstGeom prst="straightConnector1">
              <a:avLst/>
            </a:prstGeom>
            <a:noFill/>
            <a:ln w="38100" algn="ctr">
              <a:solidFill>
                <a:srgbClr val="00B0F0"/>
              </a:solidFill>
              <a:round/>
              <a:headEnd/>
              <a:tailEnd type="triangle" w="med" len="med"/>
            </a:ln>
            <a:extLst>
              <a:ext uri="{909E8E84-426E-40DD-AFC4-6F175D3DCCD1}">
                <a14:hiddenFill xmlns:a14="http://schemas.microsoft.com/office/drawing/2010/main">
                  <a:noFill/>
                </a14:hiddenFill>
              </a:ext>
            </a:extLst>
          </p:spPr>
        </p:cxnSp>
        <p:cxnSp>
          <p:nvCxnSpPr>
            <p:cNvPr id="15" name="Gekrümmte Verbindung 14"/>
            <p:cNvCxnSpPr/>
            <p:nvPr/>
          </p:nvCxnSpPr>
          <p:spPr>
            <a:xfrm flipV="1">
              <a:off x="1501256" y="259237"/>
              <a:ext cx="228062" cy="720575"/>
            </a:xfrm>
            <a:prstGeom prst="curvedConnector3">
              <a:avLst/>
            </a:prstGeom>
            <a:noFill/>
            <a:ln w="28575" cap="flat" cmpd="sng" algn="ctr">
              <a:solidFill>
                <a:srgbClr val="92D050"/>
              </a:solidFill>
              <a:prstDash val="solid"/>
              <a:tailEnd type="triangle"/>
            </a:ln>
            <a:effectLst>
              <a:outerShdw blurRad="40000" dist="20000" dir="5400000" rotWithShape="0">
                <a:srgbClr val="000000">
                  <a:alpha val="38000"/>
                </a:srgbClr>
              </a:outerShdw>
            </a:effectLst>
          </p:spPr>
        </p:cxnSp>
        <p:cxnSp>
          <p:nvCxnSpPr>
            <p:cNvPr id="16" name="Gekrümmte Verbindung 15"/>
            <p:cNvCxnSpPr/>
            <p:nvPr/>
          </p:nvCxnSpPr>
          <p:spPr>
            <a:xfrm flipV="1">
              <a:off x="1592839" y="289936"/>
              <a:ext cx="228062" cy="720575"/>
            </a:xfrm>
            <a:prstGeom prst="curvedConnector3">
              <a:avLst/>
            </a:prstGeom>
            <a:noFill/>
            <a:ln w="28575" cap="flat" cmpd="sng" algn="ctr">
              <a:solidFill>
                <a:srgbClr val="92D050"/>
              </a:solidFill>
              <a:prstDash val="solid"/>
              <a:tailEnd type="triangle"/>
            </a:ln>
            <a:effectLst>
              <a:outerShdw blurRad="40000" dist="20000" dir="5400000" rotWithShape="0">
                <a:srgbClr val="000000">
                  <a:alpha val="38000"/>
                </a:srgbClr>
              </a:outerShdw>
            </a:effectLst>
          </p:spPr>
        </p:cxnSp>
        <p:sp>
          <p:nvSpPr>
            <p:cNvPr id="17420" name="Textfeld 811"/>
            <p:cNvSpPr txBox="1">
              <a:spLocks noChangeArrowheads="1"/>
            </p:cNvSpPr>
            <p:nvPr/>
          </p:nvSpPr>
          <p:spPr bwMode="auto">
            <a:xfrm>
              <a:off x="1150620" y="0"/>
              <a:ext cx="841804" cy="214867"/>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spcAft>
                  <a:spcPts val="600"/>
                </a:spcAft>
                <a:buFontTx/>
                <a:buNone/>
              </a:pPr>
              <a:r>
                <a:rPr lang="de-DE" altLang="de-DE" sz="1800" b="1" dirty="0" smtClean="0">
                  <a:latin typeface="Helvetica" panose="020B0604020202020204" pitchFamily="34" charset="0"/>
                  <a:cs typeface="Times New Roman" panose="02020603050405020304" pitchFamily="18" charset="0"/>
                </a:rPr>
                <a:t>Strömung</a:t>
              </a:r>
              <a:endParaRPr lang="de-DE" altLang="de-DE" sz="1800" dirty="0">
                <a:latin typeface="Helvetica" panose="020B0604020202020204" pitchFamily="34" charset="0"/>
                <a:cs typeface="Times New Roman" panose="02020603050405020304" pitchFamily="18" charset="0"/>
              </a:endParaRPr>
            </a:p>
          </p:txBody>
        </p:sp>
        <p:sp>
          <p:nvSpPr>
            <p:cNvPr id="17421" name="Textfeld 812"/>
            <p:cNvSpPr txBox="1">
              <a:spLocks noChangeArrowheads="1"/>
            </p:cNvSpPr>
            <p:nvPr/>
          </p:nvSpPr>
          <p:spPr bwMode="auto">
            <a:xfrm>
              <a:off x="0" y="571500"/>
              <a:ext cx="1022030" cy="264855"/>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spcAft>
                  <a:spcPts val="600"/>
                </a:spcAft>
                <a:buFontTx/>
                <a:buNone/>
              </a:pPr>
              <a:r>
                <a:rPr lang="de-DE" altLang="de-DE" sz="1800" b="1">
                  <a:latin typeface="Helvetica" panose="020B0604020202020204" pitchFamily="34" charset="0"/>
                  <a:cs typeface="Times New Roman" panose="02020603050405020304" pitchFamily="18" charset="0"/>
                </a:rPr>
                <a:t>Verdunstung</a:t>
              </a:r>
              <a:endParaRPr lang="de-DE" altLang="de-DE" sz="1800">
                <a:latin typeface="Helvetica" panose="020B0604020202020204" pitchFamily="34" charset="0"/>
                <a:cs typeface="Times New Roman" panose="02020603050405020304" pitchFamily="18" charset="0"/>
              </a:endParaRPr>
            </a:p>
          </p:txBody>
        </p:sp>
        <p:sp>
          <p:nvSpPr>
            <p:cNvPr id="17422" name="Textfeld 810"/>
            <p:cNvSpPr txBox="1">
              <a:spLocks noChangeArrowheads="1"/>
            </p:cNvSpPr>
            <p:nvPr/>
          </p:nvSpPr>
          <p:spPr bwMode="auto">
            <a:xfrm>
              <a:off x="2133600" y="381000"/>
              <a:ext cx="735127" cy="243479"/>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spcAft>
                  <a:spcPts val="600"/>
                </a:spcAft>
                <a:buFontTx/>
                <a:buNone/>
              </a:pPr>
              <a:r>
                <a:rPr lang="de-DE" altLang="de-DE" sz="1800" b="1">
                  <a:latin typeface="Helvetica" panose="020B0604020202020204" pitchFamily="34" charset="0"/>
                  <a:cs typeface="Times New Roman" panose="02020603050405020304" pitchFamily="18" charset="0"/>
                </a:rPr>
                <a:t>Strahlung</a:t>
              </a:r>
              <a:endParaRPr lang="de-DE" altLang="de-DE" sz="1800">
                <a:latin typeface="Helvetica" panose="020B0604020202020204" pitchFamily="34" charset="0"/>
                <a:cs typeface="Times New Roman" panose="02020603050405020304" pitchFamily="18" charset="0"/>
              </a:endParaRPr>
            </a:p>
          </p:txBody>
        </p:sp>
        <p:cxnSp>
          <p:nvCxnSpPr>
            <p:cNvPr id="20" name="Gerade Verbindung mit Pfeil 19"/>
            <p:cNvCxnSpPr/>
            <p:nvPr/>
          </p:nvCxnSpPr>
          <p:spPr>
            <a:xfrm rot="10800000" flipV="1">
              <a:off x="1890038" y="1470997"/>
              <a:ext cx="3592" cy="327457"/>
            </a:xfrm>
            <a:prstGeom prst="straightConnector1">
              <a:avLst/>
            </a:prstGeom>
            <a:noFill/>
            <a:ln w="57150" cap="flat" cmpd="sng" algn="ctr">
              <a:solidFill>
                <a:srgbClr val="FF0000"/>
              </a:solidFill>
              <a:prstDash val="solid"/>
              <a:tailEnd type="triangle"/>
            </a:ln>
            <a:effectLst>
              <a:outerShdw blurRad="40000" dist="20000" dir="5400000" rotWithShape="0">
                <a:srgbClr val="000000">
                  <a:alpha val="38000"/>
                </a:srgbClr>
              </a:outerShdw>
            </a:effectLst>
          </p:spPr>
        </p:cxnSp>
        <p:sp>
          <p:nvSpPr>
            <p:cNvPr id="17424" name="Textfeld 799"/>
            <p:cNvSpPr txBox="1">
              <a:spLocks noChangeArrowheads="1"/>
            </p:cNvSpPr>
            <p:nvPr/>
          </p:nvSpPr>
          <p:spPr bwMode="auto">
            <a:xfrm>
              <a:off x="1310640" y="1805940"/>
              <a:ext cx="1052830" cy="196322"/>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spcAft>
                  <a:spcPts val="600"/>
                </a:spcAft>
                <a:buFontTx/>
                <a:buNone/>
              </a:pPr>
              <a:r>
                <a:rPr lang="de-DE" altLang="de-DE" sz="1800" b="1">
                  <a:latin typeface="Helvetica" panose="020B0604020202020204" pitchFamily="34" charset="0"/>
                  <a:cs typeface="Times New Roman" panose="02020603050405020304" pitchFamily="18" charset="0"/>
                </a:rPr>
                <a:t>Wärmeleitung</a:t>
              </a:r>
              <a:endParaRPr lang="de-DE" altLang="de-DE" sz="1800">
                <a:latin typeface="Helvetica" panose="020B0604020202020204" pitchFamily="34" charset="0"/>
                <a:cs typeface="Times New Roman" panose="02020603050405020304" pitchFamily="18" charset="0"/>
              </a:endParaRPr>
            </a:p>
          </p:txBody>
        </p:sp>
        <p:cxnSp>
          <p:nvCxnSpPr>
            <p:cNvPr id="22" name="Gerade Verbindung mit Pfeil 21"/>
            <p:cNvCxnSpPr/>
            <p:nvPr/>
          </p:nvCxnSpPr>
          <p:spPr>
            <a:xfrm flipV="1">
              <a:off x="1805637" y="259237"/>
              <a:ext cx="310667" cy="889420"/>
            </a:xfrm>
            <a:prstGeom prst="straightConnector1">
              <a:avLst/>
            </a:prstGeom>
            <a:noFill/>
            <a:ln w="25400" cap="flat" cmpd="sng" algn="ctr">
              <a:solidFill>
                <a:srgbClr val="FFC000"/>
              </a:solidFill>
              <a:prstDash val="solid"/>
              <a:tailEnd type="triangle"/>
            </a:ln>
            <a:effectLst>
              <a:outerShdw blurRad="40000" dist="20000" dir="5400000" rotWithShape="0">
                <a:srgbClr val="000000">
                  <a:alpha val="38000"/>
                </a:srgbClr>
              </a:outerShdw>
            </a:effectLst>
          </p:spPr>
        </p:cxnSp>
        <p:cxnSp>
          <p:nvCxnSpPr>
            <p:cNvPr id="23" name="Gerade Verbindung mit Pfeil 22"/>
            <p:cNvCxnSpPr/>
            <p:nvPr/>
          </p:nvCxnSpPr>
          <p:spPr>
            <a:xfrm flipV="1">
              <a:off x="1859510" y="335131"/>
              <a:ext cx="310667" cy="889421"/>
            </a:xfrm>
            <a:prstGeom prst="straightConnector1">
              <a:avLst/>
            </a:prstGeom>
            <a:noFill/>
            <a:ln w="28575" cap="flat" cmpd="sng" algn="ctr">
              <a:solidFill>
                <a:srgbClr val="FFC000"/>
              </a:solidFill>
              <a:prstDash val="solid"/>
              <a:tailEnd type="triangle"/>
            </a:ln>
            <a:effectLst>
              <a:outerShdw blurRad="40000" dist="20000" dir="5400000" rotWithShape="0">
                <a:srgbClr val="000000">
                  <a:alpha val="38000"/>
                </a:srgbClr>
              </a:outerShdw>
            </a:effectLst>
          </p:spPr>
        </p:cxnSp>
      </p:grpSp>
      <p:sp>
        <p:nvSpPr>
          <p:cNvPr id="4" name="Textfeld 3"/>
          <p:cNvSpPr txBox="1">
            <a:spLocks noChangeArrowheads="1"/>
          </p:cNvSpPr>
          <p:nvPr/>
        </p:nvSpPr>
        <p:spPr bwMode="auto">
          <a:xfrm>
            <a:off x="5305425" y="1139825"/>
            <a:ext cx="6796088" cy="56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DE" altLang="de-DE" sz="1800" dirty="0">
                <a:solidFill>
                  <a:srgbClr val="92D050"/>
                </a:solidFill>
              </a:rPr>
              <a:t>Strömung</a:t>
            </a:r>
            <a:r>
              <a:rPr lang="de-DE" altLang="de-DE" sz="1800" dirty="0"/>
              <a:t> (Konvektion) </a:t>
            </a:r>
            <a:r>
              <a:rPr lang="de-DE" altLang="de-DE" sz="1800" dirty="0"/>
              <a:t>= 	Wärmeaustausch durch Bewegung des</a:t>
            </a:r>
          </a:p>
          <a:p>
            <a:pPr>
              <a:lnSpc>
                <a:spcPct val="100000"/>
              </a:lnSpc>
              <a:spcBef>
                <a:spcPct val="0"/>
              </a:spcBef>
              <a:buFontTx/>
              <a:buNone/>
            </a:pPr>
            <a:r>
              <a:rPr lang="de-DE" altLang="de-DE" sz="1800" dirty="0"/>
              <a:t>			Mediums: Luft (= "Wind") oder Wasser </a:t>
            </a:r>
          </a:p>
          <a:p>
            <a:pPr>
              <a:lnSpc>
                <a:spcPct val="100000"/>
              </a:lnSpc>
              <a:spcBef>
                <a:spcPct val="0"/>
              </a:spcBef>
              <a:buFontTx/>
              <a:buNone/>
            </a:pPr>
            <a:r>
              <a:rPr lang="de-DE" altLang="de-DE" sz="1800" dirty="0"/>
              <a:t>			(Strömung) </a:t>
            </a:r>
          </a:p>
          <a:p>
            <a:pPr>
              <a:lnSpc>
                <a:spcPct val="100000"/>
              </a:lnSpc>
              <a:spcBef>
                <a:spcPct val="0"/>
              </a:spcBef>
              <a:buFontTx/>
              <a:buNone/>
            </a:pPr>
            <a:r>
              <a:rPr lang="de-DE" altLang="de-DE" sz="1800" dirty="0"/>
              <a:t>			</a:t>
            </a:r>
            <a:r>
              <a:rPr lang="de-DE" altLang="de-DE" sz="1800" dirty="0">
                <a:sym typeface="Wingdings 3" panose="05040102010807070707" pitchFamily="18" charset="2"/>
              </a:rPr>
              <a:t> Dämmmaßnahmen</a:t>
            </a:r>
            <a:endParaRPr lang="de-DE" altLang="de-DE" sz="1800" dirty="0"/>
          </a:p>
          <a:p>
            <a:pPr>
              <a:lnSpc>
                <a:spcPct val="100000"/>
              </a:lnSpc>
              <a:spcBef>
                <a:spcPct val="0"/>
              </a:spcBef>
              <a:buFontTx/>
              <a:buNone/>
            </a:pPr>
            <a:r>
              <a:rPr lang="de-DE" altLang="de-DE" sz="1800" dirty="0">
                <a:solidFill>
                  <a:srgbClr val="FFC000"/>
                </a:solidFill>
              </a:rPr>
              <a:t>Strahlung</a:t>
            </a:r>
            <a:r>
              <a:rPr lang="de-DE" altLang="de-DE" sz="1800" dirty="0"/>
              <a:t> (Radiation) = 	überwiegend Energieabgabe durch </a:t>
            </a:r>
          </a:p>
          <a:p>
            <a:pPr>
              <a:lnSpc>
                <a:spcPct val="100000"/>
              </a:lnSpc>
              <a:spcBef>
                <a:spcPct val="0"/>
              </a:spcBef>
              <a:buFontTx/>
              <a:buNone/>
            </a:pPr>
            <a:r>
              <a:rPr lang="de-DE" altLang="de-DE" sz="1800" dirty="0"/>
              <a:t>			elektromagnetische Wellen (in der Regel </a:t>
            </a:r>
          </a:p>
          <a:p>
            <a:pPr>
              <a:lnSpc>
                <a:spcPct val="100000"/>
              </a:lnSpc>
              <a:spcBef>
                <a:spcPct val="0"/>
              </a:spcBef>
              <a:buFontTx/>
              <a:buNone/>
            </a:pPr>
            <a:r>
              <a:rPr lang="de-DE" altLang="de-DE" sz="1800" dirty="0"/>
              <a:t>			IFR)</a:t>
            </a:r>
          </a:p>
          <a:p>
            <a:pPr>
              <a:lnSpc>
                <a:spcPct val="100000"/>
              </a:lnSpc>
              <a:spcBef>
                <a:spcPct val="0"/>
              </a:spcBef>
              <a:buFontTx/>
              <a:buNone/>
            </a:pPr>
            <a:r>
              <a:rPr lang="de-DE" altLang="de-DE" sz="1800" dirty="0"/>
              <a:t>			</a:t>
            </a:r>
            <a:r>
              <a:rPr lang="de-DE" altLang="de-DE" sz="1800" dirty="0">
                <a:sym typeface="Wingdings 3" panose="05040102010807070707" pitchFamily="18" charset="2"/>
              </a:rPr>
              <a:t> </a:t>
            </a:r>
            <a:endParaRPr lang="de-DE" altLang="de-DE" sz="1800" dirty="0"/>
          </a:p>
          <a:p>
            <a:pPr>
              <a:lnSpc>
                <a:spcPct val="100000"/>
              </a:lnSpc>
              <a:spcBef>
                <a:spcPct val="0"/>
              </a:spcBef>
              <a:buFontTx/>
              <a:buNone/>
            </a:pPr>
            <a:r>
              <a:rPr lang="de-DE" altLang="de-DE" sz="1800" dirty="0">
                <a:solidFill>
                  <a:srgbClr val="FF0000"/>
                </a:solidFill>
              </a:rPr>
              <a:t>Wärmeleitung</a:t>
            </a:r>
            <a:r>
              <a:rPr lang="de-DE" altLang="de-DE" sz="1800" dirty="0"/>
              <a:t> (</a:t>
            </a:r>
            <a:r>
              <a:rPr lang="de-DE" altLang="de-DE" sz="1800" dirty="0" err="1"/>
              <a:t>Konduktion</a:t>
            </a:r>
            <a:r>
              <a:rPr lang="de-DE" altLang="de-DE" sz="1800" dirty="0"/>
              <a:t>) = Übertragung von E durch direkten</a:t>
            </a:r>
          </a:p>
          <a:p>
            <a:pPr>
              <a:lnSpc>
                <a:spcPct val="100000"/>
              </a:lnSpc>
              <a:spcBef>
                <a:spcPct val="0"/>
              </a:spcBef>
              <a:buFontTx/>
              <a:buNone/>
            </a:pPr>
            <a:r>
              <a:rPr lang="de-DE" altLang="de-DE" sz="1800" dirty="0"/>
              <a:t>			 Kontakt von Umgebung und Körperober-</a:t>
            </a:r>
          </a:p>
          <a:p>
            <a:pPr>
              <a:lnSpc>
                <a:spcPct val="100000"/>
              </a:lnSpc>
              <a:spcBef>
                <a:spcPct val="0"/>
              </a:spcBef>
              <a:buFontTx/>
              <a:buNone/>
            </a:pPr>
            <a:r>
              <a:rPr lang="de-DE" altLang="de-DE" sz="1800" dirty="0"/>
              <a:t>			</a:t>
            </a:r>
            <a:r>
              <a:rPr lang="de-DE" altLang="de-DE" sz="1800" dirty="0" err="1"/>
              <a:t>fläche</a:t>
            </a:r>
            <a:endParaRPr lang="de-DE" altLang="de-DE" sz="1800" dirty="0"/>
          </a:p>
          <a:p>
            <a:pPr>
              <a:lnSpc>
                <a:spcPct val="100000"/>
              </a:lnSpc>
              <a:spcBef>
                <a:spcPct val="0"/>
              </a:spcBef>
              <a:buFontTx/>
              <a:buNone/>
            </a:pPr>
            <a:r>
              <a:rPr lang="de-DE" altLang="de-DE" sz="1800" dirty="0"/>
              <a:t>			</a:t>
            </a:r>
            <a:r>
              <a:rPr lang="de-DE" altLang="de-DE" sz="1800" dirty="0">
                <a:sym typeface="Wingdings 3" panose="05040102010807070707" pitchFamily="18" charset="2"/>
              </a:rPr>
              <a:t> </a:t>
            </a:r>
            <a:r>
              <a:rPr lang="de-DE" altLang="de-DE" sz="1800" dirty="0"/>
              <a:t> spielt für E-abgabe an die Umgebung</a:t>
            </a:r>
          </a:p>
          <a:p>
            <a:pPr>
              <a:lnSpc>
                <a:spcPct val="100000"/>
              </a:lnSpc>
              <a:spcBef>
                <a:spcPct val="0"/>
              </a:spcBef>
              <a:buFontTx/>
              <a:buNone/>
            </a:pPr>
            <a:r>
              <a:rPr lang="de-DE" altLang="de-DE" sz="1800" dirty="0"/>
              <a:t>			      (Luft und Wasser!) bei Tier und </a:t>
            </a:r>
          </a:p>
          <a:p>
            <a:pPr>
              <a:lnSpc>
                <a:spcPct val="100000"/>
              </a:lnSpc>
              <a:spcBef>
                <a:spcPct val="0"/>
              </a:spcBef>
              <a:buFontTx/>
              <a:buNone/>
            </a:pPr>
            <a:r>
              <a:rPr lang="de-DE" altLang="de-DE" sz="1800" dirty="0"/>
              <a:t>			      Mensch praktisch keine Rolle</a:t>
            </a:r>
          </a:p>
          <a:p>
            <a:pPr>
              <a:lnSpc>
                <a:spcPct val="100000"/>
              </a:lnSpc>
              <a:spcBef>
                <a:spcPct val="0"/>
              </a:spcBef>
              <a:buFontTx/>
              <a:buNone/>
            </a:pPr>
            <a:r>
              <a:rPr lang="de-DE" altLang="de-DE" sz="1800" dirty="0">
                <a:solidFill>
                  <a:srgbClr val="00B0F0"/>
                </a:solidFill>
              </a:rPr>
              <a:t>Verdunstung</a:t>
            </a:r>
            <a:r>
              <a:rPr lang="de-DE" altLang="de-DE" sz="1800" dirty="0"/>
              <a:t> (Evaporation) =	Wassermoleküle verlassen Oberfläche; </a:t>
            </a:r>
          </a:p>
          <a:p>
            <a:pPr>
              <a:lnSpc>
                <a:spcPct val="100000"/>
              </a:lnSpc>
              <a:spcBef>
                <a:spcPct val="0"/>
              </a:spcBef>
              <a:buFontTx/>
              <a:buNone/>
            </a:pPr>
            <a:r>
              <a:rPr lang="de-DE" altLang="de-DE" sz="1800" dirty="0"/>
              <a:t>			Abgabe von E durch den </a:t>
            </a:r>
            <a:r>
              <a:rPr lang="de-DE" altLang="de-DE" sz="1800" dirty="0" err="1"/>
              <a:t>Aggregatzu</a:t>
            </a:r>
            <a:r>
              <a:rPr lang="de-DE" altLang="de-DE" sz="1800" dirty="0"/>
              <a:t>-</a:t>
            </a:r>
          </a:p>
          <a:p>
            <a:pPr>
              <a:lnSpc>
                <a:spcPct val="100000"/>
              </a:lnSpc>
              <a:spcBef>
                <a:spcPct val="0"/>
              </a:spcBef>
              <a:buFontTx/>
              <a:buNone/>
            </a:pPr>
            <a:r>
              <a:rPr lang="de-DE" altLang="de-DE" sz="1800" dirty="0"/>
              <a:t>			</a:t>
            </a:r>
            <a:r>
              <a:rPr lang="de-DE" altLang="de-DE" sz="1800" dirty="0" err="1"/>
              <a:t>standswechsel</a:t>
            </a:r>
            <a:r>
              <a:rPr lang="de-DE" altLang="de-DE" sz="1800" dirty="0"/>
              <a:t> (z.B. Schweiß; Hecheln) </a:t>
            </a:r>
          </a:p>
          <a:p>
            <a:pPr>
              <a:lnSpc>
                <a:spcPct val="100000"/>
              </a:lnSpc>
              <a:spcBef>
                <a:spcPct val="0"/>
              </a:spcBef>
              <a:buFontTx/>
              <a:buNone/>
            </a:pPr>
            <a:r>
              <a:rPr lang="de-DE" altLang="de-DE" sz="1800" dirty="0"/>
              <a:t>			</a:t>
            </a:r>
            <a:r>
              <a:rPr lang="de-DE" altLang="de-DE" sz="1800" dirty="0">
                <a:sym typeface="Wingdings 3" panose="05040102010807070707" pitchFamily="18" charset="2"/>
              </a:rPr>
              <a:t> </a:t>
            </a:r>
            <a:r>
              <a:rPr lang="de-DE" altLang="de-DE" sz="1800" dirty="0"/>
              <a:t>wird im BNT-Kontext </a:t>
            </a:r>
            <a:r>
              <a:rPr lang="de-DE" altLang="de-DE" sz="1800" u="sng" dirty="0"/>
              <a:t>nicht</a:t>
            </a:r>
            <a:r>
              <a:rPr lang="de-DE" altLang="de-DE" sz="1800" dirty="0"/>
              <a:t> </a:t>
            </a:r>
          </a:p>
          <a:p>
            <a:pPr>
              <a:lnSpc>
                <a:spcPct val="100000"/>
              </a:lnSpc>
              <a:spcBef>
                <a:spcPct val="0"/>
              </a:spcBef>
              <a:buFontTx/>
              <a:buNone/>
            </a:pPr>
            <a:r>
              <a:rPr lang="de-DE" altLang="de-DE" sz="1800" dirty="0"/>
              <a:t>			     thematisiert)</a:t>
            </a:r>
          </a:p>
          <a:p>
            <a:pPr>
              <a:lnSpc>
                <a:spcPct val="100000"/>
              </a:lnSpc>
              <a:spcBef>
                <a:spcPct val="0"/>
              </a:spcBef>
              <a:buFontTx/>
              <a:buNone/>
            </a:pPr>
            <a:endParaRPr lang="de-DE" altLang="de-DE" sz="1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
                                            <p:txEl>
                                              <p:pRg st="12" end="1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
                                            <p:txEl>
                                              <p:pRg st="15" end="15"/>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17" end="17"/>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2CC"/>
        </a:solidFill>
        <a:effectLst/>
      </p:bgPr>
    </p:bg>
    <p:spTree>
      <p:nvGrpSpPr>
        <p:cNvPr id="1" name=""/>
        <p:cNvGrpSpPr/>
        <p:nvPr/>
      </p:nvGrpSpPr>
      <p:grpSpPr>
        <a:xfrm>
          <a:off x="0" y="0"/>
          <a:ext cx="0" cy="0"/>
          <a:chOff x="0" y="0"/>
          <a:chExt cx="0" cy="0"/>
        </a:xfrm>
      </p:grpSpPr>
      <p:pic>
        <p:nvPicPr>
          <p:cNvPr id="12" name="Grafik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4438" y="3344863"/>
            <a:ext cx="1901825" cy="69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Grafik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8038" y="3414713"/>
            <a:ext cx="1903412" cy="69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Bild 2" descr="https://upload.wikimedia.org/wikipedia/commons/8/85/Fuchs_Profi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6788" y="2730500"/>
            <a:ext cx="2009775" cy="166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Grafik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91675" y="2847975"/>
            <a:ext cx="158273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uppieren 1"/>
          <p:cNvGrpSpPr>
            <a:grpSpLocks/>
          </p:cNvGrpSpPr>
          <p:nvPr/>
        </p:nvGrpSpPr>
        <p:grpSpPr bwMode="auto">
          <a:xfrm>
            <a:off x="442913" y="2847975"/>
            <a:ext cx="1660525" cy="1430338"/>
            <a:chOff x="458788" y="2317750"/>
            <a:chExt cx="1660525" cy="1430338"/>
          </a:xfrm>
        </p:grpSpPr>
        <p:pic>
          <p:nvPicPr>
            <p:cNvPr id="19468" name="Bild 1" descr="https://upload.wikimedia.org/wikipedia/commons/1/10/Feldmaus_Microtus_arvali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788" y="2317750"/>
              <a:ext cx="8382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Bild 1" descr="https://upload.wikimedia.org/wikipedia/commons/1/10/Feldmaus_Microtus_arvali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650" y="3032125"/>
              <a:ext cx="836613"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0" name="Bild 1" descr="https://upload.wikimedia.org/wikipedia/commons/1/10/Feldmaus_Microtus_arvali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2700" y="2393950"/>
              <a:ext cx="836613"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63" name="Rechteck 2"/>
          <p:cNvSpPr>
            <a:spLocks noChangeArrowheads="1"/>
          </p:cNvSpPr>
          <p:nvPr/>
        </p:nvSpPr>
        <p:spPr bwMode="auto">
          <a:xfrm>
            <a:off x="442913" y="731838"/>
            <a:ext cx="74834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de-CH" altLang="de-DE" sz="4400">
                <a:latin typeface="Calibri Light" panose="020F0302020204030204" pitchFamily="34" charset="0"/>
              </a:rPr>
              <a:t>Tiere in wärmeren Jahreszeiten</a:t>
            </a:r>
            <a:endParaRPr lang="de-DE" altLang="de-DE" sz="4400">
              <a:latin typeface="Calibri Light" panose="020F0302020204030204" pitchFamily="34" charset="0"/>
            </a:endParaRPr>
          </a:p>
        </p:txBody>
      </p:sp>
      <p:sp>
        <p:nvSpPr>
          <p:cNvPr id="3" name="Datumsplatzhalter 2"/>
          <p:cNvSpPr>
            <a:spLocks noGrp="1"/>
          </p:cNvSpPr>
          <p:nvPr>
            <p:ph type="dt" sz="quarter" idx="10"/>
          </p:nvPr>
        </p:nvSpPr>
        <p:spPr/>
        <p:txBody>
          <a:bodyPr/>
          <a:lstStyle/>
          <a:p>
            <a:pPr>
              <a:defRPr/>
            </a:pPr>
            <a:r>
              <a:rPr lang="de-DE"/>
              <a:t>4020_workshop_biologie</a:t>
            </a:r>
          </a:p>
        </p:txBody>
      </p:sp>
      <p:sp>
        <p:nvSpPr>
          <p:cNvPr id="4" name="Fußzeilenplatzhalter 3"/>
          <p:cNvSpPr>
            <a:spLocks noGrp="1"/>
          </p:cNvSpPr>
          <p:nvPr>
            <p:ph type="ftr" sz="quarter" idx="11"/>
          </p:nvPr>
        </p:nvSpPr>
        <p:spPr/>
        <p:txBody>
          <a:bodyPr/>
          <a:lstStyle/>
          <a:p>
            <a:pPr>
              <a:defRPr/>
            </a:pPr>
            <a:r>
              <a:rPr lang="de-DE"/>
              <a:t>ZPG BNT 2017</a:t>
            </a:r>
          </a:p>
        </p:txBody>
      </p:sp>
      <p:sp>
        <p:nvSpPr>
          <p:cNvPr id="19466" name="Foliennummernplatzhalt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3946D20-2463-451A-B5B3-FC916BBABC5C}" type="slidenum">
              <a:rPr lang="de-DE" altLang="de-DE" sz="1200" smtClean="0">
                <a:solidFill>
                  <a:srgbClr val="898989"/>
                </a:solidFill>
              </a:rPr>
              <a:pPr>
                <a:lnSpc>
                  <a:spcPct val="100000"/>
                </a:lnSpc>
                <a:spcBef>
                  <a:spcPct val="0"/>
                </a:spcBef>
                <a:buFontTx/>
                <a:buNone/>
              </a:pPr>
              <a:t>9</a:t>
            </a:fld>
            <a:endParaRPr lang="de-DE" altLang="de-DE" sz="1200" smtClean="0">
              <a:solidFill>
                <a:srgbClr val="898989"/>
              </a:solidFill>
            </a:endParaRPr>
          </a:p>
        </p:txBody>
      </p:sp>
      <p:sp>
        <p:nvSpPr>
          <p:cNvPr id="5" name="Textfeld 4"/>
          <p:cNvSpPr txBox="1">
            <a:spLocks noChangeArrowheads="1"/>
          </p:cNvSpPr>
          <p:nvPr/>
        </p:nvSpPr>
        <p:spPr bwMode="auto">
          <a:xfrm>
            <a:off x="9591675" y="4540250"/>
            <a:ext cx="15827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de-DE" altLang="de-DE" sz="2400"/>
              <a:t>Umgebung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1124</Words>
  <Application>Microsoft Office PowerPoint</Application>
  <PresentationFormat>Breitbild</PresentationFormat>
  <Paragraphs>283</Paragraphs>
  <Slides>27</Slides>
  <Notes>15</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27</vt:i4>
      </vt:variant>
    </vt:vector>
  </HeadingPairs>
  <TitlesOfParts>
    <vt:vector size="36" baseType="lpstr">
      <vt:lpstr>Arial</vt:lpstr>
      <vt:lpstr>Calibri</vt:lpstr>
      <vt:lpstr>Calibri Light</vt:lpstr>
      <vt:lpstr>Century Gothic</vt:lpstr>
      <vt:lpstr>Helvetica</vt:lpstr>
      <vt:lpstr>Times New Roman</vt:lpstr>
      <vt:lpstr>Wingdings</vt:lpstr>
      <vt:lpstr>Wingdings 3</vt:lpstr>
      <vt:lpstr>Office Theme</vt:lpstr>
      <vt:lpstr>BNT – Biologie, Naturphänomene und Technik</vt:lpstr>
      <vt:lpstr>PowerPoint-Präsentation</vt:lpstr>
      <vt:lpstr>PowerPoint-Präsentation</vt:lpstr>
      <vt:lpstr>Blick in den Bildungsplan </vt:lpstr>
      <vt:lpstr>Nutzpflanzen </vt:lpstr>
      <vt:lpstr>      Energieübertragungskette  als Energieflussdiagramm      </vt:lpstr>
      <vt:lpstr>Blick in den Bildungsplan </vt:lpstr>
      <vt:lpstr>Energiehaushalt von Tieren </vt:lpstr>
      <vt:lpstr>PowerPoint-Präsentation</vt:lpstr>
      <vt:lpstr>Tiere im Winter</vt:lpstr>
      <vt:lpstr>PowerPoint-Präsentation</vt:lpstr>
      <vt:lpstr>PowerPoint-Präsentation</vt:lpstr>
      <vt:lpstr>PowerPoint-Präsentation</vt:lpstr>
      <vt:lpstr>PowerPoint-Präsentation</vt:lpstr>
      <vt:lpstr>PowerPoint-Präsentation</vt:lpstr>
      <vt:lpstr>Blick in den Bildungsplan </vt:lpstr>
      <vt:lpstr>BNT I: Wasser – ein lebenswichtiger Stoff</vt:lpstr>
      <vt:lpstr>Energieoptimierte Fortbewegung in der Luft</vt:lpstr>
      <vt:lpstr>Denk- und Arbeitsweisen der Naturwissenschaften und der Technik</vt:lpstr>
      <vt:lpstr>BNT – Biologie, Naturphänomene und Technik</vt:lpstr>
      <vt:lpstr>Blick in den Bildungsplan </vt:lpstr>
      <vt:lpstr>PowerPoint-Präsentation</vt:lpstr>
      <vt:lpstr>PowerPoint-Präsentation</vt:lpstr>
      <vt:lpstr>Regenwurm</vt:lpstr>
      <vt:lpstr>Didaktische Traditionen (Biologie)</vt:lpstr>
      <vt:lpstr>PowerPoint-Präsentation</vt:lpstr>
      <vt:lpstr>Quellen</vt:lpstr>
    </vt:vector>
  </TitlesOfParts>
  <Company>Schulen Konstanz</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WhiteB-H</dc:creator>
  <cp:lastModifiedBy>Sylvia</cp:lastModifiedBy>
  <cp:revision>280</cp:revision>
  <cp:lastPrinted>2016-05-10T23:30:34Z</cp:lastPrinted>
  <dcterms:created xsi:type="dcterms:W3CDTF">2016-01-18T07:17:20Z</dcterms:created>
  <dcterms:modified xsi:type="dcterms:W3CDTF">2017-04-05T16:29:27Z</dcterms:modified>
</cp:coreProperties>
</file>