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8" r:id="rId4"/>
    <p:sldId id="262" r:id="rId5"/>
    <p:sldId id="263" r:id="rId6"/>
    <p:sldId id="261" r:id="rId7"/>
    <p:sldId id="265" r:id="rId8"/>
    <p:sldId id="264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286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80834-5AF0-43ED-9C02-8E95319993DF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BF8F7-4DBE-4379-B24D-6CA15D9990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733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F8F7-4DBE-4379-B24D-6CA15D9990A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684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913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6670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491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10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31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706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45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0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882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344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94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64531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238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3736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853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718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26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9255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8008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879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991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981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4702_energie_gelenkstellen_bio-nt.pptx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6F048-67EC-4CCC-8153-67F5640A1C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6300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46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Gelenkstellen </a:t>
            </a:r>
            <a:br>
              <a:rPr lang="de-CH" dirty="0" smtClean="0"/>
            </a:br>
            <a:r>
              <a:rPr lang="de-CH" dirty="0" smtClean="0"/>
              <a:t>zwischen Biologie und NT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Modell «klassisch» (4+2)</a:t>
            </a:r>
          </a:p>
          <a:p>
            <a:pPr marL="457200" indent="-457200">
              <a:buFontTx/>
              <a:buChar char="-"/>
            </a:pPr>
            <a:r>
              <a:rPr lang="de-CH" u="sng" dirty="0" smtClean="0"/>
              <a:t>mögliche</a:t>
            </a:r>
            <a:r>
              <a:rPr lang="de-CH" dirty="0" smtClean="0"/>
              <a:t> </a:t>
            </a:r>
            <a:r>
              <a:rPr lang="de-CH" dirty="0" smtClean="0"/>
              <a:t>Beispiele </a:t>
            </a:r>
            <a:r>
              <a:rPr lang="de-CH" dirty="0" smtClean="0"/>
              <a:t>– </a:t>
            </a:r>
            <a:endParaRPr lang="de-CH" dirty="0" smtClean="0"/>
          </a:p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/>
          <a:p>
            <a:r>
              <a:rPr lang="de-CH" dirty="0" smtClean="0"/>
              <a:t>4702_energie_gelenkstellen_bio-nt.pptx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ZPG BNT 2017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F048-67EC-4CCC-8153-67F5640A1CDF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828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 33"/>
          <p:cNvSpPr/>
          <p:nvPr/>
        </p:nvSpPr>
        <p:spPr>
          <a:xfrm>
            <a:off x="117000" y="4297363"/>
            <a:ext cx="8910000" cy="54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Energie effizient nutzen</a:t>
            </a: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117000" y="4957169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360" y="3733332"/>
            <a:ext cx="1281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prstClr val="black"/>
                </a:solidFill>
              </a:rPr>
              <a:t>Klasse 6:</a:t>
            </a:r>
          </a:p>
        </p:txBody>
      </p:sp>
      <p:sp>
        <p:nvSpPr>
          <p:cNvPr id="61" name="Rechteck 60"/>
          <p:cNvSpPr/>
          <p:nvPr/>
        </p:nvSpPr>
        <p:spPr>
          <a:xfrm>
            <a:off x="118923" y="746605"/>
            <a:ext cx="6210000" cy="5400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 w="127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Wasser – ein lebenswichtiger Stoff</a:t>
            </a:r>
          </a:p>
        </p:txBody>
      </p:sp>
      <p:sp>
        <p:nvSpPr>
          <p:cNvPr id="62" name="Rechteck 61"/>
          <p:cNvSpPr/>
          <p:nvPr/>
        </p:nvSpPr>
        <p:spPr>
          <a:xfrm>
            <a:off x="6328923" y="746605"/>
            <a:ext cx="2700000" cy="54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Material trennen – Umwelt schützen</a:t>
            </a:r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118923" y="1406411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2444" y="121121"/>
            <a:ext cx="125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</a:rPr>
              <a:t>Klasse 5</a:t>
            </a:r>
            <a:r>
              <a:rPr lang="de-DE" sz="2000" b="1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104" name="Textfeld 103"/>
          <p:cNvSpPr txBox="1"/>
          <p:nvPr/>
        </p:nvSpPr>
        <p:spPr>
          <a:xfrm>
            <a:off x="7802865" y="121121"/>
            <a:ext cx="1224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>
                <a:solidFill>
                  <a:prstClr val="black"/>
                </a:solidFill>
              </a:rPr>
              <a:t>Beispiel 1</a:t>
            </a:r>
            <a:endParaRPr lang="de-DE" sz="2000" b="1" dirty="0">
              <a:solidFill>
                <a:prstClr val="black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223270" cy="365125"/>
          </a:xfrm>
        </p:spPr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9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61" grpId="0" animBg="1"/>
      <p:bldP spid="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67"/>
          <p:cNvSpPr/>
          <p:nvPr/>
        </p:nvSpPr>
        <p:spPr>
          <a:xfrm>
            <a:off x="124703" y="1523755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prstClr val="black"/>
                </a:solidFill>
              </a:rPr>
              <a:t>Kz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Le-</a:t>
            </a:r>
            <a:r>
              <a:rPr lang="de-DE" sz="1600" dirty="0" err="1" smtClean="0">
                <a:solidFill>
                  <a:prstClr val="black"/>
                </a:solidFill>
              </a:rPr>
              <a:t>ben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664703" y="1523755"/>
            <a:ext cx="297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Säugetiere</a:t>
            </a:r>
          </a:p>
        </p:txBody>
      </p:sp>
      <p:sp>
        <p:nvSpPr>
          <p:cNvPr id="70" name="Rechteck 69"/>
          <p:cNvSpPr/>
          <p:nvPr/>
        </p:nvSpPr>
        <p:spPr>
          <a:xfrm>
            <a:off x="3634703" y="1523755"/>
            <a:ext cx="1080000" cy="108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>
                <a:solidFill>
                  <a:prstClr val="black"/>
                </a:solidFill>
              </a:rPr>
              <a:t>   </a:t>
            </a:r>
            <a:r>
              <a:rPr lang="de-DE" sz="1600" dirty="0">
                <a:solidFill>
                  <a:prstClr val="black"/>
                </a:solidFill>
              </a:rPr>
              <a:t>Fisch</a:t>
            </a:r>
            <a:r>
              <a:rPr lang="de-DE" dirty="0">
                <a:solidFill>
                  <a:prstClr val="black"/>
                </a:solidFill>
              </a:rPr>
              <a:t>e</a:t>
            </a:r>
          </a:p>
        </p:txBody>
      </p:sp>
      <p:sp>
        <p:nvSpPr>
          <p:cNvPr id="71" name="Rechteck 70"/>
          <p:cNvSpPr/>
          <p:nvPr/>
        </p:nvSpPr>
        <p:spPr>
          <a:xfrm>
            <a:off x="4714703" y="1523755"/>
            <a:ext cx="1161144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Amphibien</a:t>
            </a:r>
          </a:p>
        </p:txBody>
      </p:sp>
      <p:sp>
        <p:nvSpPr>
          <p:cNvPr id="73" name="Rechteck 72"/>
          <p:cNvSpPr/>
          <p:nvPr/>
        </p:nvSpPr>
        <p:spPr>
          <a:xfrm>
            <a:off x="7779031" y="1523755"/>
            <a:ext cx="540000" cy="108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r>
              <a:rPr lang="de-DE" sz="1400" dirty="0" smtClean="0">
                <a:solidFill>
                  <a:prstClr val="black"/>
                </a:solidFill>
              </a:rPr>
              <a:t>Regen</a:t>
            </a:r>
            <a:r>
              <a:rPr lang="de-DE" sz="400" dirty="0" smtClean="0">
                <a:solidFill>
                  <a:prstClr val="black"/>
                </a:solidFill>
              </a:rPr>
              <a:t>-</a:t>
            </a:r>
            <a:endParaRPr lang="de-DE" sz="400" dirty="0">
              <a:solidFill>
                <a:prstClr val="black"/>
              </a:solidFill>
            </a:endParaRPr>
          </a:p>
          <a:p>
            <a:r>
              <a:rPr lang="de-DE" sz="1400" dirty="0" err="1">
                <a:solidFill>
                  <a:prstClr val="black"/>
                </a:solidFill>
              </a:rPr>
              <a:t>wurm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74" name="Stern mit 7 Zacken 73"/>
          <p:cNvSpPr/>
          <p:nvPr/>
        </p:nvSpPr>
        <p:spPr>
          <a:xfrm>
            <a:off x="2787426" y="1883754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5" name="Stern mit 7 Zacken 74"/>
          <p:cNvSpPr/>
          <p:nvPr/>
        </p:nvSpPr>
        <p:spPr>
          <a:xfrm>
            <a:off x="4415142" y="2063755"/>
            <a:ext cx="270000" cy="359999"/>
          </a:xfrm>
          <a:prstGeom prst="star7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6" name="Rechteck 35"/>
          <p:cNvSpPr/>
          <p:nvPr/>
        </p:nvSpPr>
        <p:spPr>
          <a:xfrm>
            <a:off x="8336587" y="1523755"/>
            <a:ext cx="692335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de-DE" sz="400" dirty="0">
              <a:solidFill>
                <a:prstClr val="black"/>
              </a:solidFill>
            </a:endParaRPr>
          </a:p>
          <a:p>
            <a:pPr algn="ctr"/>
            <a:r>
              <a:rPr lang="de-DE" dirty="0">
                <a:solidFill>
                  <a:prstClr val="black"/>
                </a:solidFill>
              </a:rPr>
              <a:t>WL</a:t>
            </a:r>
            <a:endParaRPr lang="de-DE" sz="1600" dirty="0">
              <a:solidFill>
                <a:prstClr val="black"/>
              </a:solidFill>
            </a:endParaRPr>
          </a:p>
          <a:p>
            <a:r>
              <a:rPr lang="de-DE" sz="1000" dirty="0">
                <a:solidFill>
                  <a:prstClr val="black"/>
                </a:solidFill>
              </a:rPr>
              <a:t>(Spinnen o.</a:t>
            </a:r>
          </a:p>
          <a:p>
            <a:r>
              <a:rPr lang="de-DE" sz="1000" dirty="0">
                <a:solidFill>
                  <a:prstClr val="black"/>
                </a:solidFill>
              </a:rPr>
              <a:t>Krebse …)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7000" y="4297363"/>
            <a:ext cx="8910000" cy="54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Energie effizient nutzen</a:t>
            </a: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117000" y="4957169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360" y="3733332"/>
            <a:ext cx="1281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prstClr val="black"/>
                </a:solidFill>
              </a:rPr>
              <a:t>Klasse 6:</a:t>
            </a:r>
          </a:p>
        </p:txBody>
      </p:sp>
      <p:grpSp>
        <p:nvGrpSpPr>
          <p:cNvPr id="58" name="Gruppieren 57"/>
          <p:cNvGrpSpPr/>
          <p:nvPr/>
        </p:nvGrpSpPr>
        <p:grpSpPr>
          <a:xfrm>
            <a:off x="829507" y="2724024"/>
            <a:ext cx="2579792" cy="461665"/>
            <a:chOff x="-698688" y="4224867"/>
            <a:chExt cx="3439721" cy="461665"/>
          </a:xfrm>
        </p:grpSpPr>
        <p:sp>
          <p:nvSpPr>
            <p:cNvPr id="79" name="Stern mit 7 Zacken 78"/>
            <p:cNvSpPr/>
            <p:nvPr/>
          </p:nvSpPr>
          <p:spPr>
            <a:xfrm>
              <a:off x="-698688" y="4224867"/>
              <a:ext cx="360000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-218635" y="4224867"/>
              <a:ext cx="29596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Säuger im </a:t>
              </a:r>
              <a:r>
                <a:rPr lang="de-DE" sz="1200" dirty="0" smtClean="0">
                  <a:solidFill>
                    <a:prstClr val="black"/>
                  </a:solidFill>
                </a:rPr>
                <a:t>Winter: Winterschlaf, -ruhe (phänomenologisch)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3681573" y="2693083"/>
            <a:ext cx="1614600" cy="461665"/>
            <a:chOff x="516000" y="4193926"/>
            <a:chExt cx="2152800" cy="461665"/>
          </a:xfrm>
        </p:grpSpPr>
        <p:sp>
          <p:nvSpPr>
            <p:cNvPr id="77" name="Stern mit 7 Zacken 76"/>
            <p:cNvSpPr/>
            <p:nvPr/>
          </p:nvSpPr>
          <p:spPr>
            <a:xfrm>
              <a:off x="516000" y="4224867"/>
              <a:ext cx="324000" cy="360000"/>
            </a:xfrm>
            <a:prstGeom prst="star7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840000" y="419392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Fortpflanzung</a:t>
              </a:r>
            </a:p>
            <a:p>
              <a:r>
                <a:rPr lang="de-DE" sz="1200" dirty="0">
                  <a:solidFill>
                    <a:prstClr val="black"/>
                  </a:solidFill>
                </a:rPr>
                <a:t>Fische</a:t>
              </a:r>
            </a:p>
          </p:txBody>
        </p:sp>
      </p:grpSp>
      <p:sp>
        <p:nvSpPr>
          <p:cNvPr id="61" name="Rechteck 60"/>
          <p:cNvSpPr/>
          <p:nvPr/>
        </p:nvSpPr>
        <p:spPr>
          <a:xfrm>
            <a:off x="118923" y="746605"/>
            <a:ext cx="6210000" cy="5400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 w="127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Wasser – ein lebenswichtiger Stoff</a:t>
            </a:r>
          </a:p>
        </p:txBody>
      </p:sp>
      <p:sp>
        <p:nvSpPr>
          <p:cNvPr id="62" name="Rechteck 61"/>
          <p:cNvSpPr/>
          <p:nvPr/>
        </p:nvSpPr>
        <p:spPr>
          <a:xfrm>
            <a:off x="6328923" y="746605"/>
            <a:ext cx="2700000" cy="54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Material trennen – Umwelt schützen</a:t>
            </a:r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118923" y="1406411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feil nach rechts 63"/>
          <p:cNvSpPr/>
          <p:nvPr/>
        </p:nvSpPr>
        <p:spPr>
          <a:xfrm rot="4153508">
            <a:off x="3536986" y="1417830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5" name="Pfeil nach rechts 64"/>
          <p:cNvSpPr/>
          <p:nvPr/>
        </p:nvSpPr>
        <p:spPr>
          <a:xfrm rot="17600375">
            <a:off x="4000248" y="1393057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6" name="Pfeil nach rechts 65"/>
          <p:cNvSpPr/>
          <p:nvPr/>
        </p:nvSpPr>
        <p:spPr>
          <a:xfrm rot="4153508">
            <a:off x="7567868" y="1404888"/>
            <a:ext cx="723875" cy="2482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7" name="Pfeil nach rechts 66"/>
          <p:cNvSpPr/>
          <p:nvPr/>
        </p:nvSpPr>
        <p:spPr>
          <a:xfrm rot="17306187">
            <a:off x="7852851" y="1389751"/>
            <a:ext cx="723875" cy="2482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8" name="Rechteck 87"/>
          <p:cNvSpPr/>
          <p:nvPr/>
        </p:nvSpPr>
        <p:spPr>
          <a:xfrm>
            <a:off x="5875847" y="1523755"/>
            <a:ext cx="1917971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Blütenpflanzen I</a:t>
            </a:r>
          </a:p>
          <a:p>
            <a:pPr algn="ctr"/>
            <a:r>
              <a:rPr lang="de-DE" sz="1200" dirty="0" smtClean="0">
                <a:solidFill>
                  <a:prstClr val="black"/>
                </a:solidFill>
              </a:rPr>
              <a:t>(Aufbau – Frucht)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2444" y="121121"/>
            <a:ext cx="125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</a:rPr>
              <a:t>Klasse 5</a:t>
            </a:r>
            <a:r>
              <a:rPr lang="de-DE" sz="2000" b="1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7802865" y="121121"/>
            <a:ext cx="1224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>
                <a:solidFill>
                  <a:prstClr val="black"/>
                </a:solidFill>
              </a:rPr>
              <a:t>Beispiel 1</a:t>
            </a:r>
            <a:endParaRPr lang="de-DE" sz="2000" b="1" dirty="0">
              <a:solidFill>
                <a:prstClr val="black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28650" y="6296125"/>
            <a:ext cx="3151262" cy="425351"/>
          </a:xfrm>
        </p:spPr>
        <p:txBody>
          <a:bodyPr/>
          <a:lstStyle/>
          <a:p>
            <a:r>
              <a:rPr lang="de-CH" dirty="0" smtClean="0">
                <a:solidFill>
                  <a:prstClr val="black">
                    <a:tint val="75000"/>
                  </a:prstClr>
                </a:solidFill>
              </a:rPr>
              <a:t>4702_energie_gelenkstellen_bio-nt.pptx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ZPG BNT 2017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65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hteck 93"/>
          <p:cNvSpPr/>
          <p:nvPr/>
        </p:nvSpPr>
        <p:spPr>
          <a:xfrm>
            <a:off x="752126" y="5069217"/>
            <a:ext cx="1402205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Insekten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124703" y="1523755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prstClr val="black"/>
                </a:solidFill>
              </a:rPr>
              <a:t>Kz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Le-</a:t>
            </a:r>
            <a:r>
              <a:rPr lang="de-DE" sz="1600" dirty="0" err="1" smtClean="0">
                <a:solidFill>
                  <a:prstClr val="black"/>
                </a:solidFill>
              </a:rPr>
              <a:t>ben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664703" y="1523755"/>
            <a:ext cx="297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Säugetiere</a:t>
            </a:r>
          </a:p>
        </p:txBody>
      </p:sp>
      <p:sp>
        <p:nvSpPr>
          <p:cNvPr id="70" name="Rechteck 69"/>
          <p:cNvSpPr/>
          <p:nvPr/>
        </p:nvSpPr>
        <p:spPr>
          <a:xfrm>
            <a:off x="3634703" y="1523755"/>
            <a:ext cx="1080000" cy="108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>
                <a:solidFill>
                  <a:prstClr val="black"/>
                </a:solidFill>
              </a:rPr>
              <a:t>   </a:t>
            </a:r>
            <a:r>
              <a:rPr lang="de-DE" sz="1600" dirty="0">
                <a:solidFill>
                  <a:prstClr val="black"/>
                </a:solidFill>
              </a:rPr>
              <a:t>Fisch</a:t>
            </a:r>
            <a:r>
              <a:rPr lang="de-DE" dirty="0">
                <a:solidFill>
                  <a:prstClr val="black"/>
                </a:solidFill>
              </a:rPr>
              <a:t>e</a:t>
            </a:r>
          </a:p>
        </p:txBody>
      </p:sp>
      <p:sp>
        <p:nvSpPr>
          <p:cNvPr id="71" name="Rechteck 70"/>
          <p:cNvSpPr/>
          <p:nvPr/>
        </p:nvSpPr>
        <p:spPr>
          <a:xfrm>
            <a:off x="4714703" y="1523755"/>
            <a:ext cx="1161144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Amphibien</a:t>
            </a:r>
          </a:p>
        </p:txBody>
      </p:sp>
      <p:sp>
        <p:nvSpPr>
          <p:cNvPr id="72" name="Rechteck 71"/>
          <p:cNvSpPr/>
          <p:nvPr/>
        </p:nvSpPr>
        <p:spPr>
          <a:xfrm>
            <a:off x="2154331" y="5068916"/>
            <a:ext cx="108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Reptilien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7779031" y="1523755"/>
            <a:ext cx="540000" cy="108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r>
              <a:rPr lang="de-DE" sz="1400" dirty="0" smtClean="0">
                <a:solidFill>
                  <a:prstClr val="black"/>
                </a:solidFill>
              </a:rPr>
              <a:t>Regen</a:t>
            </a:r>
            <a:r>
              <a:rPr lang="de-DE" sz="400" dirty="0" smtClean="0">
                <a:solidFill>
                  <a:prstClr val="black"/>
                </a:solidFill>
              </a:rPr>
              <a:t>-</a:t>
            </a:r>
            <a:endParaRPr lang="de-DE" sz="400" dirty="0">
              <a:solidFill>
                <a:prstClr val="black"/>
              </a:solidFill>
            </a:endParaRPr>
          </a:p>
          <a:p>
            <a:r>
              <a:rPr lang="de-DE" sz="1400" dirty="0" err="1">
                <a:solidFill>
                  <a:prstClr val="black"/>
                </a:solidFill>
              </a:rPr>
              <a:t>wurm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74" name="Stern mit 7 Zacken 73"/>
          <p:cNvSpPr/>
          <p:nvPr/>
        </p:nvSpPr>
        <p:spPr>
          <a:xfrm>
            <a:off x="2787426" y="1883754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5" name="Stern mit 7 Zacken 74"/>
          <p:cNvSpPr/>
          <p:nvPr/>
        </p:nvSpPr>
        <p:spPr>
          <a:xfrm>
            <a:off x="4415142" y="2063755"/>
            <a:ext cx="270000" cy="359999"/>
          </a:xfrm>
          <a:prstGeom prst="star7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93" name="Rechteck 92"/>
          <p:cNvSpPr/>
          <p:nvPr/>
        </p:nvSpPr>
        <p:spPr>
          <a:xfrm>
            <a:off x="3234331" y="5067120"/>
            <a:ext cx="2620169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Vögel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5854501" y="5068916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WT-</a:t>
            </a:r>
            <a:r>
              <a:rPr lang="de-DE" sz="1600" dirty="0" err="1" smtClean="0">
                <a:solidFill>
                  <a:prstClr val="black"/>
                </a:solidFill>
              </a:rPr>
              <a:t>Vgl</a:t>
            </a:r>
            <a:endParaRPr lang="de-DE" sz="1400" dirty="0">
              <a:solidFill>
                <a:prstClr val="black"/>
              </a:solidFill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1790735" y="6300934"/>
            <a:ext cx="1523324" cy="461665"/>
            <a:chOff x="-1556133" y="4174034"/>
            <a:chExt cx="2031099" cy="461665"/>
          </a:xfrm>
        </p:grpSpPr>
        <p:sp>
          <p:nvSpPr>
            <p:cNvPr id="47" name="Stern mit 7 Zacken 46"/>
            <p:cNvSpPr/>
            <p:nvPr/>
          </p:nvSpPr>
          <p:spPr>
            <a:xfrm>
              <a:off x="-1556133" y="4193925"/>
              <a:ext cx="360000" cy="360000"/>
            </a:xfrm>
            <a:prstGeom prst="star7">
              <a:avLst/>
            </a:prstGeom>
            <a:solidFill>
              <a:srgbClr val="FF0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3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-1223868" y="4174034"/>
              <a:ext cx="16988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Untersuchung </a:t>
              </a:r>
              <a:r>
                <a:rPr lang="de-DE" sz="1200" dirty="0">
                  <a:solidFill>
                    <a:prstClr val="black"/>
                  </a:solidFill>
                </a:rPr>
                <a:t>Laubstreu</a:t>
              </a: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3190099" y="6201023"/>
            <a:ext cx="1561772" cy="646331"/>
            <a:chOff x="-814200" y="4143092"/>
            <a:chExt cx="2651580" cy="646331"/>
          </a:xfrm>
        </p:grpSpPr>
        <p:sp>
          <p:nvSpPr>
            <p:cNvPr id="45" name="Stern mit 7 Zacken 44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-442042" y="4143092"/>
              <a:ext cx="22794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Angepasstheiten LR Luft, z. B. Feder, Flügel, Flug</a:t>
              </a:r>
            </a:p>
          </p:txBody>
        </p:sp>
      </p:grpSp>
      <p:sp>
        <p:nvSpPr>
          <p:cNvPr id="36" name="Rechteck 35"/>
          <p:cNvSpPr/>
          <p:nvPr/>
        </p:nvSpPr>
        <p:spPr>
          <a:xfrm>
            <a:off x="8336587" y="1523755"/>
            <a:ext cx="692335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de-DE" sz="400" dirty="0">
              <a:solidFill>
                <a:prstClr val="black"/>
              </a:solidFill>
            </a:endParaRPr>
          </a:p>
          <a:p>
            <a:pPr algn="ctr"/>
            <a:r>
              <a:rPr lang="de-DE" dirty="0">
                <a:solidFill>
                  <a:prstClr val="black"/>
                </a:solidFill>
              </a:rPr>
              <a:t>WL</a:t>
            </a:r>
            <a:endParaRPr lang="de-DE" sz="1600" dirty="0">
              <a:solidFill>
                <a:prstClr val="black"/>
              </a:solidFill>
            </a:endParaRPr>
          </a:p>
          <a:p>
            <a:r>
              <a:rPr lang="de-DE" sz="1000" dirty="0">
                <a:solidFill>
                  <a:prstClr val="black"/>
                </a:solidFill>
              </a:rPr>
              <a:t>(Spinnen o.</a:t>
            </a:r>
          </a:p>
          <a:p>
            <a:r>
              <a:rPr lang="de-DE" sz="1000" dirty="0">
                <a:solidFill>
                  <a:prstClr val="black"/>
                </a:solidFill>
              </a:rPr>
              <a:t>Krebse …)</a:t>
            </a:r>
          </a:p>
        </p:txBody>
      </p:sp>
      <p:sp>
        <p:nvSpPr>
          <p:cNvPr id="37" name="Rechteck 36"/>
          <p:cNvSpPr/>
          <p:nvPr/>
        </p:nvSpPr>
        <p:spPr>
          <a:xfrm>
            <a:off x="7238990" y="5067120"/>
            <a:ext cx="175209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Entwicklung des Menschen</a:t>
            </a:r>
          </a:p>
        </p:txBody>
      </p:sp>
      <p:sp>
        <p:nvSpPr>
          <p:cNvPr id="40" name="Rechteck 39"/>
          <p:cNvSpPr/>
          <p:nvPr/>
        </p:nvSpPr>
        <p:spPr>
          <a:xfrm>
            <a:off x="6394914" y="5068916"/>
            <a:ext cx="844488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Blüten-</a:t>
            </a:r>
            <a:r>
              <a:rPr lang="de-DE" sz="1600" dirty="0" err="1" smtClean="0">
                <a:solidFill>
                  <a:prstClr val="black"/>
                </a:solidFill>
              </a:rPr>
              <a:t>pfl</a:t>
            </a:r>
            <a:r>
              <a:rPr lang="de-DE" sz="1600" dirty="0" smtClean="0">
                <a:solidFill>
                  <a:prstClr val="black"/>
                </a:solidFill>
              </a:rPr>
              <a:t>. II</a:t>
            </a:r>
          </a:p>
          <a:p>
            <a:pPr algn="ctr"/>
            <a:r>
              <a:rPr lang="de-DE" sz="1200" dirty="0" smtClean="0">
                <a:solidFill>
                  <a:prstClr val="black"/>
                </a:solidFill>
              </a:rPr>
              <a:t>(Familien)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42" name="Stern mit 7 Zacken 41"/>
          <p:cNvSpPr/>
          <p:nvPr/>
        </p:nvSpPr>
        <p:spPr>
          <a:xfrm>
            <a:off x="1856643" y="5797150"/>
            <a:ext cx="270000" cy="359999"/>
          </a:xfrm>
          <a:prstGeom prst="star7">
            <a:avLst/>
          </a:prstGeom>
          <a:solidFill>
            <a:srgbClr val="FF0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43" name="Stern mit 7 Zacken 42"/>
          <p:cNvSpPr/>
          <p:nvPr/>
        </p:nvSpPr>
        <p:spPr>
          <a:xfrm>
            <a:off x="3700985" y="5411619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7000" y="4297363"/>
            <a:ext cx="8910000" cy="54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Energie effizient nutzen</a:t>
            </a: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117000" y="4957169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48"/>
          <p:cNvGrpSpPr/>
          <p:nvPr/>
        </p:nvGrpSpPr>
        <p:grpSpPr>
          <a:xfrm>
            <a:off x="4877912" y="6252840"/>
            <a:ext cx="836522" cy="502182"/>
            <a:chOff x="-814200" y="4193925"/>
            <a:chExt cx="1420248" cy="502182"/>
          </a:xfrm>
        </p:grpSpPr>
        <p:sp>
          <p:nvSpPr>
            <p:cNvPr id="50" name="Stern mit 7 Zacken 49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-404093" y="4234442"/>
              <a:ext cx="101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Vogel-zug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53" name="Stern mit 7 Zacken 52"/>
          <p:cNvSpPr/>
          <p:nvPr/>
        </p:nvSpPr>
        <p:spPr>
          <a:xfrm>
            <a:off x="6124501" y="5787120"/>
            <a:ext cx="270000" cy="360000"/>
          </a:xfrm>
          <a:prstGeom prst="star7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6</a:t>
            </a:r>
          </a:p>
        </p:txBody>
      </p:sp>
      <p:grpSp>
        <p:nvGrpSpPr>
          <p:cNvPr id="54" name="Gruppieren 53"/>
          <p:cNvGrpSpPr/>
          <p:nvPr/>
        </p:nvGrpSpPr>
        <p:grpSpPr>
          <a:xfrm>
            <a:off x="6112239" y="6233859"/>
            <a:ext cx="1707130" cy="360000"/>
            <a:chOff x="-814200" y="4193925"/>
            <a:chExt cx="2898370" cy="360000"/>
          </a:xfrm>
        </p:grpSpPr>
        <p:sp>
          <p:nvSpPr>
            <p:cNvPr id="55" name="Stern mit 7 Zacken 54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6</a:t>
              </a: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-389145" y="4235425"/>
              <a:ext cx="2473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WT im Winter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52" name="Stern mit 7 Zacken 51"/>
          <p:cNvSpPr/>
          <p:nvPr/>
        </p:nvSpPr>
        <p:spPr>
          <a:xfrm>
            <a:off x="4906852" y="5411619"/>
            <a:ext cx="270000" cy="360000"/>
          </a:xfrm>
          <a:prstGeom prst="star7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360" y="3733332"/>
            <a:ext cx="1281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prstClr val="black"/>
                </a:solidFill>
              </a:rPr>
              <a:t>Klasse 6:</a:t>
            </a:r>
          </a:p>
        </p:txBody>
      </p:sp>
      <p:sp>
        <p:nvSpPr>
          <p:cNvPr id="29" name="Pfeil nach rechts 28"/>
          <p:cNvSpPr/>
          <p:nvPr/>
        </p:nvSpPr>
        <p:spPr>
          <a:xfrm rot="4153508">
            <a:off x="3982104" y="4982547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3" name="Pfeil nach rechts 32"/>
          <p:cNvSpPr/>
          <p:nvPr/>
        </p:nvSpPr>
        <p:spPr>
          <a:xfrm rot="17306187">
            <a:off x="4336691" y="4953006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Pfeil nach rechts 38"/>
          <p:cNvSpPr/>
          <p:nvPr/>
        </p:nvSpPr>
        <p:spPr>
          <a:xfrm rot="4153508">
            <a:off x="5520189" y="483726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41" name="Pfeil nach rechts 40"/>
          <p:cNvSpPr/>
          <p:nvPr/>
        </p:nvSpPr>
        <p:spPr>
          <a:xfrm rot="17306187">
            <a:off x="5966984" y="4825841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grpSp>
        <p:nvGrpSpPr>
          <p:cNvPr id="58" name="Gruppieren 57"/>
          <p:cNvGrpSpPr/>
          <p:nvPr/>
        </p:nvGrpSpPr>
        <p:grpSpPr>
          <a:xfrm>
            <a:off x="829507" y="2724024"/>
            <a:ext cx="2579792" cy="461665"/>
            <a:chOff x="-698688" y="4224867"/>
            <a:chExt cx="3439721" cy="461665"/>
          </a:xfrm>
        </p:grpSpPr>
        <p:sp>
          <p:nvSpPr>
            <p:cNvPr id="79" name="Stern mit 7 Zacken 78"/>
            <p:cNvSpPr/>
            <p:nvPr/>
          </p:nvSpPr>
          <p:spPr>
            <a:xfrm>
              <a:off x="-698688" y="4224867"/>
              <a:ext cx="360000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-218635" y="4224867"/>
              <a:ext cx="29596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Säuger im </a:t>
              </a:r>
              <a:r>
                <a:rPr lang="de-DE" sz="1200" dirty="0" smtClean="0">
                  <a:solidFill>
                    <a:prstClr val="black"/>
                  </a:solidFill>
                </a:rPr>
                <a:t>Winter: Winterschlaf, -ruhe (phänomenologisch)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3681573" y="2693083"/>
            <a:ext cx="1614600" cy="461665"/>
            <a:chOff x="516000" y="4193926"/>
            <a:chExt cx="2152800" cy="461665"/>
          </a:xfrm>
        </p:grpSpPr>
        <p:sp>
          <p:nvSpPr>
            <p:cNvPr id="77" name="Stern mit 7 Zacken 76"/>
            <p:cNvSpPr/>
            <p:nvPr/>
          </p:nvSpPr>
          <p:spPr>
            <a:xfrm>
              <a:off x="516000" y="4224867"/>
              <a:ext cx="324000" cy="360000"/>
            </a:xfrm>
            <a:prstGeom prst="star7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840000" y="419392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Fortpflanzung</a:t>
              </a:r>
            </a:p>
            <a:p>
              <a:r>
                <a:rPr lang="de-DE" sz="1200" dirty="0">
                  <a:solidFill>
                    <a:prstClr val="black"/>
                  </a:solidFill>
                </a:rPr>
                <a:t>Fische</a:t>
              </a:r>
            </a:p>
          </p:txBody>
        </p:sp>
      </p:grpSp>
      <p:sp>
        <p:nvSpPr>
          <p:cNvPr id="61" name="Rechteck 60"/>
          <p:cNvSpPr/>
          <p:nvPr/>
        </p:nvSpPr>
        <p:spPr>
          <a:xfrm>
            <a:off x="118923" y="746605"/>
            <a:ext cx="6210000" cy="5400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 w="127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Wasser – ein lebenswichtiger Stoff</a:t>
            </a:r>
          </a:p>
        </p:txBody>
      </p:sp>
      <p:sp>
        <p:nvSpPr>
          <p:cNvPr id="62" name="Rechteck 61"/>
          <p:cNvSpPr/>
          <p:nvPr/>
        </p:nvSpPr>
        <p:spPr>
          <a:xfrm>
            <a:off x="6328923" y="746605"/>
            <a:ext cx="2700000" cy="54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Material trennen – Umwelt schützen</a:t>
            </a:r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118923" y="1406411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feil nach rechts 63"/>
          <p:cNvSpPr/>
          <p:nvPr/>
        </p:nvSpPr>
        <p:spPr>
          <a:xfrm rot="4153508">
            <a:off x="3536986" y="1417830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5" name="Pfeil nach rechts 64"/>
          <p:cNvSpPr/>
          <p:nvPr/>
        </p:nvSpPr>
        <p:spPr>
          <a:xfrm rot="17600375">
            <a:off x="4000248" y="1393057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6" name="Pfeil nach rechts 65"/>
          <p:cNvSpPr/>
          <p:nvPr/>
        </p:nvSpPr>
        <p:spPr>
          <a:xfrm rot="4153508">
            <a:off x="7567868" y="1404888"/>
            <a:ext cx="723875" cy="2482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7" name="Pfeil nach rechts 66"/>
          <p:cNvSpPr/>
          <p:nvPr/>
        </p:nvSpPr>
        <p:spPr>
          <a:xfrm rot="17306187">
            <a:off x="7852851" y="1389751"/>
            <a:ext cx="723875" cy="2482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8" name="Rechteck 87"/>
          <p:cNvSpPr/>
          <p:nvPr/>
        </p:nvSpPr>
        <p:spPr>
          <a:xfrm>
            <a:off x="5875847" y="1523755"/>
            <a:ext cx="1917971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Blütenpflanzen I</a:t>
            </a:r>
          </a:p>
          <a:p>
            <a:pPr algn="ctr"/>
            <a:r>
              <a:rPr lang="de-DE" sz="1200" dirty="0" smtClean="0">
                <a:solidFill>
                  <a:prstClr val="black"/>
                </a:solidFill>
              </a:rPr>
              <a:t>(Aufbau – Frucht)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116999" y="5077150"/>
            <a:ext cx="627423" cy="108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Nutzpflanzen</a:t>
            </a:r>
          </a:p>
        </p:txBody>
      </p:sp>
      <p:sp>
        <p:nvSpPr>
          <p:cNvPr id="91" name="Pfeil nach rechts 90"/>
          <p:cNvSpPr/>
          <p:nvPr/>
        </p:nvSpPr>
        <p:spPr>
          <a:xfrm rot="5141657">
            <a:off x="-71031" y="4814139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2" name="Pfeil nach rechts 91"/>
          <p:cNvSpPr/>
          <p:nvPr/>
        </p:nvSpPr>
        <p:spPr>
          <a:xfrm rot="16591779">
            <a:off x="244433" y="479317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2444" y="121121"/>
            <a:ext cx="125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</a:rPr>
              <a:t>Klasse 5</a:t>
            </a:r>
            <a:r>
              <a:rPr lang="de-DE" sz="2000" b="1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7802865" y="121121"/>
            <a:ext cx="1224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>
                <a:solidFill>
                  <a:prstClr val="black"/>
                </a:solidFill>
              </a:rPr>
              <a:t>Beispiel 1</a:t>
            </a:r>
            <a:endParaRPr lang="de-DE" sz="2000" b="1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6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67"/>
          <p:cNvSpPr/>
          <p:nvPr/>
        </p:nvSpPr>
        <p:spPr>
          <a:xfrm>
            <a:off x="117000" y="1523755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prstClr val="black"/>
                </a:solidFill>
              </a:rPr>
              <a:t>Kz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Le-</a:t>
            </a:r>
            <a:r>
              <a:rPr lang="de-DE" sz="1600" dirty="0" err="1" smtClean="0">
                <a:solidFill>
                  <a:prstClr val="black"/>
                </a:solidFill>
              </a:rPr>
              <a:t>ben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657000" y="1523755"/>
            <a:ext cx="297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Säugetiere</a:t>
            </a:r>
          </a:p>
        </p:txBody>
      </p:sp>
      <p:sp>
        <p:nvSpPr>
          <p:cNvPr id="70" name="Rechteck 69"/>
          <p:cNvSpPr/>
          <p:nvPr/>
        </p:nvSpPr>
        <p:spPr>
          <a:xfrm>
            <a:off x="3627000" y="1523755"/>
            <a:ext cx="1080000" cy="108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>
                <a:solidFill>
                  <a:prstClr val="black"/>
                </a:solidFill>
              </a:rPr>
              <a:t>   </a:t>
            </a:r>
            <a:r>
              <a:rPr lang="de-DE" sz="1600" dirty="0">
                <a:solidFill>
                  <a:prstClr val="black"/>
                </a:solidFill>
              </a:rPr>
              <a:t>Fisch</a:t>
            </a:r>
            <a:r>
              <a:rPr lang="de-DE" dirty="0">
                <a:solidFill>
                  <a:prstClr val="black"/>
                </a:solidFill>
              </a:rPr>
              <a:t>e</a:t>
            </a:r>
          </a:p>
        </p:txBody>
      </p:sp>
      <p:sp>
        <p:nvSpPr>
          <p:cNvPr id="71" name="Rechteck 70"/>
          <p:cNvSpPr/>
          <p:nvPr/>
        </p:nvSpPr>
        <p:spPr>
          <a:xfrm>
            <a:off x="4707000" y="1523755"/>
            <a:ext cx="1161144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Amphibien</a:t>
            </a:r>
          </a:p>
        </p:txBody>
      </p:sp>
      <p:sp>
        <p:nvSpPr>
          <p:cNvPr id="74" name="Stern mit 7 Zacken 73"/>
          <p:cNvSpPr/>
          <p:nvPr/>
        </p:nvSpPr>
        <p:spPr>
          <a:xfrm>
            <a:off x="2719925" y="1883754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5" name="Stern mit 7 Zacken 74"/>
          <p:cNvSpPr/>
          <p:nvPr/>
        </p:nvSpPr>
        <p:spPr>
          <a:xfrm>
            <a:off x="4347641" y="2063755"/>
            <a:ext cx="270000" cy="359999"/>
          </a:xfrm>
          <a:prstGeom prst="star7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93" name="Rechteck 92"/>
          <p:cNvSpPr/>
          <p:nvPr/>
        </p:nvSpPr>
        <p:spPr>
          <a:xfrm>
            <a:off x="3029373" y="5067120"/>
            <a:ext cx="2825128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Vögel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5854501" y="5068916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WT-</a:t>
            </a:r>
            <a:r>
              <a:rPr lang="de-DE" sz="1600" dirty="0" err="1" smtClean="0">
                <a:solidFill>
                  <a:prstClr val="black"/>
                </a:solidFill>
              </a:rPr>
              <a:t>Vgl</a:t>
            </a:r>
            <a:endParaRPr lang="de-DE" sz="1400" dirty="0">
              <a:solidFill>
                <a:prstClr val="black"/>
              </a:solidFill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3190099" y="6201023"/>
            <a:ext cx="1561772" cy="646331"/>
            <a:chOff x="-814200" y="4143092"/>
            <a:chExt cx="2651580" cy="646331"/>
          </a:xfrm>
        </p:grpSpPr>
        <p:sp>
          <p:nvSpPr>
            <p:cNvPr id="45" name="Stern mit 7 Zacken 44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-442042" y="4143092"/>
              <a:ext cx="22794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Angepasstheiten LR Luft, z. B. Feder, Flügel, Flug</a:t>
              </a:r>
            </a:p>
          </p:txBody>
        </p:sp>
      </p:grpSp>
      <p:sp>
        <p:nvSpPr>
          <p:cNvPr id="37" name="Rechteck 36"/>
          <p:cNvSpPr/>
          <p:nvPr/>
        </p:nvSpPr>
        <p:spPr>
          <a:xfrm>
            <a:off x="7238990" y="5067120"/>
            <a:ext cx="175209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Entwicklung des Menschen</a:t>
            </a:r>
          </a:p>
        </p:txBody>
      </p:sp>
      <p:sp>
        <p:nvSpPr>
          <p:cNvPr id="40" name="Rechteck 39"/>
          <p:cNvSpPr/>
          <p:nvPr/>
        </p:nvSpPr>
        <p:spPr>
          <a:xfrm>
            <a:off x="6394914" y="5068916"/>
            <a:ext cx="844488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Blüten-</a:t>
            </a:r>
            <a:r>
              <a:rPr lang="de-DE" sz="1600" dirty="0" err="1" smtClean="0">
                <a:solidFill>
                  <a:prstClr val="black"/>
                </a:solidFill>
              </a:rPr>
              <a:t>pfl</a:t>
            </a:r>
            <a:r>
              <a:rPr lang="de-DE" sz="1600" dirty="0" smtClean="0">
                <a:solidFill>
                  <a:prstClr val="black"/>
                </a:solidFill>
              </a:rPr>
              <a:t>. II</a:t>
            </a:r>
          </a:p>
          <a:p>
            <a:pPr algn="ctr"/>
            <a:r>
              <a:rPr lang="de-DE" sz="1200" dirty="0" smtClean="0">
                <a:solidFill>
                  <a:prstClr val="black"/>
                </a:solidFill>
              </a:rPr>
              <a:t>(Familien)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43" name="Stern mit 7 Zacken 42"/>
          <p:cNvSpPr/>
          <p:nvPr/>
        </p:nvSpPr>
        <p:spPr>
          <a:xfrm>
            <a:off x="3700985" y="5411619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7000" y="4297363"/>
            <a:ext cx="8910000" cy="54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Energie effizient nutzen</a:t>
            </a: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117000" y="4957169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48"/>
          <p:cNvGrpSpPr/>
          <p:nvPr/>
        </p:nvGrpSpPr>
        <p:grpSpPr>
          <a:xfrm>
            <a:off x="4877912" y="6252840"/>
            <a:ext cx="836522" cy="502182"/>
            <a:chOff x="-814200" y="4193925"/>
            <a:chExt cx="1420248" cy="502182"/>
          </a:xfrm>
        </p:grpSpPr>
        <p:sp>
          <p:nvSpPr>
            <p:cNvPr id="50" name="Stern mit 7 Zacken 49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-404093" y="4234442"/>
              <a:ext cx="101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Vogel-zug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53" name="Stern mit 7 Zacken 52"/>
          <p:cNvSpPr/>
          <p:nvPr/>
        </p:nvSpPr>
        <p:spPr>
          <a:xfrm>
            <a:off x="6124501" y="5787120"/>
            <a:ext cx="270000" cy="360000"/>
          </a:xfrm>
          <a:prstGeom prst="star7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6</a:t>
            </a:r>
          </a:p>
        </p:txBody>
      </p:sp>
      <p:grpSp>
        <p:nvGrpSpPr>
          <p:cNvPr id="54" name="Gruppieren 53"/>
          <p:cNvGrpSpPr/>
          <p:nvPr/>
        </p:nvGrpSpPr>
        <p:grpSpPr>
          <a:xfrm>
            <a:off x="6112239" y="6233859"/>
            <a:ext cx="1707130" cy="360000"/>
            <a:chOff x="-814200" y="4193925"/>
            <a:chExt cx="2898370" cy="360000"/>
          </a:xfrm>
        </p:grpSpPr>
        <p:sp>
          <p:nvSpPr>
            <p:cNvPr id="55" name="Stern mit 7 Zacken 54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6</a:t>
              </a: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-389145" y="4235425"/>
              <a:ext cx="2473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WT im Winter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52" name="Stern mit 7 Zacken 51"/>
          <p:cNvSpPr/>
          <p:nvPr/>
        </p:nvSpPr>
        <p:spPr>
          <a:xfrm>
            <a:off x="4906852" y="5411619"/>
            <a:ext cx="270000" cy="360000"/>
          </a:xfrm>
          <a:prstGeom prst="star7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360" y="3733332"/>
            <a:ext cx="1281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prstClr val="black"/>
                </a:solidFill>
              </a:rPr>
              <a:t>Klasse 6:</a:t>
            </a:r>
          </a:p>
        </p:txBody>
      </p:sp>
      <p:sp>
        <p:nvSpPr>
          <p:cNvPr id="29" name="Pfeil nach rechts 28"/>
          <p:cNvSpPr/>
          <p:nvPr/>
        </p:nvSpPr>
        <p:spPr>
          <a:xfrm rot="4153508">
            <a:off x="3893849" y="501927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3" name="Pfeil nach rechts 32"/>
          <p:cNvSpPr/>
          <p:nvPr/>
        </p:nvSpPr>
        <p:spPr>
          <a:xfrm rot="17306187">
            <a:off x="4248436" y="4989732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Pfeil nach rechts 38"/>
          <p:cNvSpPr/>
          <p:nvPr/>
        </p:nvSpPr>
        <p:spPr>
          <a:xfrm rot="4961913">
            <a:off x="5621913" y="483726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41" name="Pfeil nach rechts 40"/>
          <p:cNvSpPr/>
          <p:nvPr/>
        </p:nvSpPr>
        <p:spPr>
          <a:xfrm rot="16730750">
            <a:off x="5885301" y="483726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grpSp>
        <p:nvGrpSpPr>
          <p:cNvPr id="58" name="Gruppieren 57"/>
          <p:cNvGrpSpPr/>
          <p:nvPr/>
        </p:nvGrpSpPr>
        <p:grpSpPr>
          <a:xfrm>
            <a:off x="829507" y="2724024"/>
            <a:ext cx="2579792" cy="461665"/>
            <a:chOff x="-698688" y="4224867"/>
            <a:chExt cx="3439721" cy="461665"/>
          </a:xfrm>
        </p:grpSpPr>
        <p:sp>
          <p:nvSpPr>
            <p:cNvPr id="79" name="Stern mit 7 Zacken 78"/>
            <p:cNvSpPr/>
            <p:nvPr/>
          </p:nvSpPr>
          <p:spPr>
            <a:xfrm>
              <a:off x="-698688" y="4224867"/>
              <a:ext cx="360000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-218635" y="4224867"/>
              <a:ext cx="29596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Säuger im </a:t>
              </a:r>
              <a:r>
                <a:rPr lang="de-DE" sz="1200" dirty="0" smtClean="0">
                  <a:solidFill>
                    <a:prstClr val="black"/>
                  </a:solidFill>
                </a:rPr>
                <a:t>Winter: Winterschlaf, -ruhe (phänomenologisch)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3681573" y="2693083"/>
            <a:ext cx="1614600" cy="461665"/>
            <a:chOff x="516000" y="4193926"/>
            <a:chExt cx="2152800" cy="461665"/>
          </a:xfrm>
        </p:grpSpPr>
        <p:sp>
          <p:nvSpPr>
            <p:cNvPr id="77" name="Stern mit 7 Zacken 76"/>
            <p:cNvSpPr/>
            <p:nvPr/>
          </p:nvSpPr>
          <p:spPr>
            <a:xfrm>
              <a:off x="516000" y="4224867"/>
              <a:ext cx="324000" cy="360000"/>
            </a:xfrm>
            <a:prstGeom prst="star7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840000" y="419392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Fortpflanzung</a:t>
              </a:r>
            </a:p>
            <a:p>
              <a:r>
                <a:rPr lang="de-DE" sz="1200" dirty="0">
                  <a:solidFill>
                    <a:prstClr val="black"/>
                  </a:solidFill>
                </a:rPr>
                <a:t>Fische</a:t>
              </a:r>
            </a:p>
          </p:txBody>
        </p:sp>
      </p:grpSp>
      <p:sp>
        <p:nvSpPr>
          <p:cNvPr id="61" name="Rechteck 60"/>
          <p:cNvSpPr/>
          <p:nvPr/>
        </p:nvSpPr>
        <p:spPr>
          <a:xfrm>
            <a:off x="118923" y="746605"/>
            <a:ext cx="6210000" cy="5400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 w="127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Wasser – ein lebenswichtiger Stoff</a:t>
            </a:r>
          </a:p>
        </p:txBody>
      </p:sp>
      <p:sp>
        <p:nvSpPr>
          <p:cNvPr id="62" name="Rechteck 61"/>
          <p:cNvSpPr/>
          <p:nvPr/>
        </p:nvSpPr>
        <p:spPr>
          <a:xfrm>
            <a:off x="6328923" y="746605"/>
            <a:ext cx="2700000" cy="54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Material trennen – Umwelt schützen</a:t>
            </a:r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118923" y="1406411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feil nach rechts 63"/>
          <p:cNvSpPr/>
          <p:nvPr/>
        </p:nvSpPr>
        <p:spPr>
          <a:xfrm rot="4153508">
            <a:off x="3536986" y="1417830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5" name="Pfeil nach rechts 64"/>
          <p:cNvSpPr/>
          <p:nvPr/>
        </p:nvSpPr>
        <p:spPr>
          <a:xfrm rot="17600375">
            <a:off x="4000248" y="1393057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95264" y="5076384"/>
            <a:ext cx="627423" cy="108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Nutzpflanzen</a:t>
            </a:r>
          </a:p>
        </p:txBody>
      </p:sp>
      <p:sp>
        <p:nvSpPr>
          <p:cNvPr id="91" name="Pfeil nach rechts 90"/>
          <p:cNvSpPr/>
          <p:nvPr/>
        </p:nvSpPr>
        <p:spPr>
          <a:xfrm rot="4983943">
            <a:off x="-78004" y="4733237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2" name="Pfeil nach rechts 91"/>
          <p:cNvSpPr/>
          <p:nvPr/>
        </p:nvSpPr>
        <p:spPr>
          <a:xfrm rot="16805249">
            <a:off x="199638" y="4733441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2444" y="121121"/>
            <a:ext cx="125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</a:rPr>
              <a:t>Klasse 5</a:t>
            </a:r>
            <a:r>
              <a:rPr lang="de-DE" sz="2000" b="1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82" name="Textfeld 81"/>
          <p:cNvSpPr txBox="1"/>
          <p:nvPr/>
        </p:nvSpPr>
        <p:spPr>
          <a:xfrm>
            <a:off x="7802865" y="121121"/>
            <a:ext cx="1224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>
                <a:solidFill>
                  <a:prstClr val="black"/>
                </a:solidFill>
              </a:rPr>
              <a:t>Beispiel 2</a:t>
            </a:r>
            <a:endParaRPr lang="de-DE" sz="2000" b="1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7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hteck 67"/>
          <p:cNvSpPr/>
          <p:nvPr/>
        </p:nvSpPr>
        <p:spPr>
          <a:xfrm>
            <a:off x="117000" y="1523755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prstClr val="black"/>
                </a:solidFill>
              </a:rPr>
              <a:t>Kz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Le-</a:t>
            </a:r>
            <a:r>
              <a:rPr lang="de-DE" sz="1600" dirty="0" err="1" smtClean="0">
                <a:solidFill>
                  <a:prstClr val="black"/>
                </a:solidFill>
              </a:rPr>
              <a:t>ben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657000" y="1523755"/>
            <a:ext cx="297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Säugetiere</a:t>
            </a:r>
          </a:p>
        </p:txBody>
      </p:sp>
      <p:sp>
        <p:nvSpPr>
          <p:cNvPr id="70" name="Rechteck 69"/>
          <p:cNvSpPr/>
          <p:nvPr/>
        </p:nvSpPr>
        <p:spPr>
          <a:xfrm>
            <a:off x="3627000" y="1523755"/>
            <a:ext cx="1080000" cy="108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>
                <a:solidFill>
                  <a:prstClr val="black"/>
                </a:solidFill>
              </a:rPr>
              <a:t>   </a:t>
            </a:r>
            <a:r>
              <a:rPr lang="de-DE" sz="1600" dirty="0">
                <a:solidFill>
                  <a:prstClr val="black"/>
                </a:solidFill>
              </a:rPr>
              <a:t>Fisch</a:t>
            </a:r>
            <a:r>
              <a:rPr lang="de-DE" dirty="0">
                <a:solidFill>
                  <a:prstClr val="black"/>
                </a:solidFill>
              </a:rPr>
              <a:t>e</a:t>
            </a:r>
          </a:p>
        </p:txBody>
      </p:sp>
      <p:sp>
        <p:nvSpPr>
          <p:cNvPr id="71" name="Rechteck 70"/>
          <p:cNvSpPr/>
          <p:nvPr/>
        </p:nvSpPr>
        <p:spPr>
          <a:xfrm>
            <a:off x="4707000" y="1523755"/>
            <a:ext cx="1161144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Amphibien</a:t>
            </a:r>
          </a:p>
        </p:txBody>
      </p:sp>
      <p:sp>
        <p:nvSpPr>
          <p:cNvPr id="72" name="Rechteck 71"/>
          <p:cNvSpPr/>
          <p:nvPr/>
        </p:nvSpPr>
        <p:spPr>
          <a:xfrm>
            <a:off x="5787000" y="1523755"/>
            <a:ext cx="108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Reptilien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8608725" y="1533085"/>
            <a:ext cx="420198" cy="108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r>
              <a:rPr lang="de-DE" sz="1100" dirty="0" smtClean="0">
                <a:solidFill>
                  <a:prstClr val="black"/>
                </a:solidFill>
              </a:rPr>
              <a:t>Re-gen-</a:t>
            </a:r>
            <a:endParaRPr lang="de-DE" sz="1100" dirty="0">
              <a:solidFill>
                <a:prstClr val="black"/>
              </a:solidFill>
            </a:endParaRPr>
          </a:p>
          <a:p>
            <a:r>
              <a:rPr lang="de-DE" sz="1100" dirty="0" err="1">
                <a:solidFill>
                  <a:prstClr val="black"/>
                </a:solidFill>
              </a:rPr>
              <a:t>wurm</a:t>
            </a:r>
            <a:endParaRPr lang="de-DE" sz="1100" dirty="0">
              <a:solidFill>
                <a:prstClr val="black"/>
              </a:solidFill>
            </a:endParaRPr>
          </a:p>
        </p:txBody>
      </p:sp>
      <p:sp>
        <p:nvSpPr>
          <p:cNvPr id="74" name="Stern mit 7 Zacken 73"/>
          <p:cNvSpPr/>
          <p:nvPr/>
        </p:nvSpPr>
        <p:spPr>
          <a:xfrm>
            <a:off x="2719925" y="1883754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5" name="Stern mit 7 Zacken 74"/>
          <p:cNvSpPr/>
          <p:nvPr/>
        </p:nvSpPr>
        <p:spPr>
          <a:xfrm>
            <a:off x="4347641" y="2063755"/>
            <a:ext cx="270000" cy="359999"/>
          </a:xfrm>
          <a:prstGeom prst="star7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76" name="Rechteck 75"/>
          <p:cNvSpPr/>
          <p:nvPr/>
        </p:nvSpPr>
        <p:spPr>
          <a:xfrm>
            <a:off x="723505" y="5076384"/>
            <a:ext cx="162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Insekten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3" name="Rechteck 92"/>
          <p:cNvSpPr/>
          <p:nvPr/>
        </p:nvSpPr>
        <p:spPr>
          <a:xfrm>
            <a:off x="3029373" y="5067120"/>
            <a:ext cx="2825128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Vögel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5854501" y="5068916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WT-</a:t>
            </a:r>
            <a:r>
              <a:rPr lang="de-DE" sz="1600" dirty="0" err="1" smtClean="0">
                <a:solidFill>
                  <a:prstClr val="black"/>
                </a:solidFill>
              </a:rPr>
              <a:t>Vgl</a:t>
            </a:r>
            <a:endParaRPr lang="de-DE" sz="1400" dirty="0">
              <a:solidFill>
                <a:prstClr val="black"/>
              </a:solidFill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1790735" y="6300934"/>
            <a:ext cx="1523324" cy="461665"/>
            <a:chOff x="-1556133" y="4174034"/>
            <a:chExt cx="2031099" cy="461665"/>
          </a:xfrm>
        </p:grpSpPr>
        <p:sp>
          <p:nvSpPr>
            <p:cNvPr id="47" name="Stern mit 7 Zacken 46"/>
            <p:cNvSpPr/>
            <p:nvPr/>
          </p:nvSpPr>
          <p:spPr>
            <a:xfrm>
              <a:off x="-1556133" y="4193925"/>
              <a:ext cx="360000" cy="360000"/>
            </a:xfrm>
            <a:prstGeom prst="star7">
              <a:avLst/>
            </a:prstGeom>
            <a:solidFill>
              <a:srgbClr val="FF0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3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-1223868" y="4174034"/>
              <a:ext cx="16988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Untersuchung </a:t>
              </a:r>
              <a:r>
                <a:rPr lang="de-DE" sz="1200" dirty="0">
                  <a:solidFill>
                    <a:prstClr val="black"/>
                  </a:solidFill>
                </a:rPr>
                <a:t>Laubstreu</a:t>
              </a: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3190099" y="6201023"/>
            <a:ext cx="1561772" cy="646331"/>
            <a:chOff x="-814200" y="4143092"/>
            <a:chExt cx="2651580" cy="646331"/>
          </a:xfrm>
        </p:grpSpPr>
        <p:sp>
          <p:nvSpPr>
            <p:cNvPr id="45" name="Stern mit 7 Zacken 44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-442042" y="4143092"/>
              <a:ext cx="22794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Angepasstheiten LR Luft, z. B. Feder, Flügel, Flug</a:t>
              </a:r>
            </a:p>
          </p:txBody>
        </p:sp>
      </p:grpSp>
      <p:sp>
        <p:nvSpPr>
          <p:cNvPr id="36" name="Rechteck 35"/>
          <p:cNvSpPr/>
          <p:nvPr/>
        </p:nvSpPr>
        <p:spPr>
          <a:xfrm>
            <a:off x="2354372" y="5068916"/>
            <a:ext cx="675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de-DE" sz="400" dirty="0">
              <a:solidFill>
                <a:prstClr val="black"/>
              </a:solidFill>
            </a:endParaRPr>
          </a:p>
          <a:p>
            <a:pPr algn="ctr"/>
            <a:r>
              <a:rPr lang="de-DE" dirty="0">
                <a:solidFill>
                  <a:prstClr val="black"/>
                </a:solidFill>
              </a:rPr>
              <a:t>WL</a:t>
            </a:r>
            <a:endParaRPr lang="de-DE" sz="1600" dirty="0">
              <a:solidFill>
                <a:prstClr val="black"/>
              </a:solidFill>
            </a:endParaRPr>
          </a:p>
          <a:p>
            <a:r>
              <a:rPr lang="de-DE" sz="1000" dirty="0">
                <a:solidFill>
                  <a:prstClr val="black"/>
                </a:solidFill>
              </a:rPr>
              <a:t>(Spinnen o.</a:t>
            </a:r>
          </a:p>
          <a:p>
            <a:r>
              <a:rPr lang="de-DE" sz="1000" dirty="0">
                <a:solidFill>
                  <a:prstClr val="black"/>
                </a:solidFill>
              </a:rPr>
              <a:t>Krebse …)</a:t>
            </a:r>
          </a:p>
        </p:txBody>
      </p:sp>
      <p:sp>
        <p:nvSpPr>
          <p:cNvPr id="37" name="Rechteck 36"/>
          <p:cNvSpPr/>
          <p:nvPr/>
        </p:nvSpPr>
        <p:spPr>
          <a:xfrm>
            <a:off x="7238990" y="5067120"/>
            <a:ext cx="175209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Entwicklung des Menschen</a:t>
            </a:r>
          </a:p>
        </p:txBody>
      </p:sp>
      <p:sp>
        <p:nvSpPr>
          <p:cNvPr id="40" name="Rechteck 39"/>
          <p:cNvSpPr/>
          <p:nvPr/>
        </p:nvSpPr>
        <p:spPr>
          <a:xfrm>
            <a:off x="6394914" y="5068916"/>
            <a:ext cx="844488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Blüten-</a:t>
            </a:r>
            <a:r>
              <a:rPr lang="de-DE" sz="1600" dirty="0" err="1" smtClean="0">
                <a:solidFill>
                  <a:prstClr val="black"/>
                </a:solidFill>
              </a:rPr>
              <a:t>pfl</a:t>
            </a:r>
            <a:r>
              <a:rPr lang="de-DE" sz="1600" dirty="0" smtClean="0">
                <a:solidFill>
                  <a:prstClr val="black"/>
                </a:solidFill>
              </a:rPr>
              <a:t>. II</a:t>
            </a:r>
          </a:p>
          <a:p>
            <a:pPr algn="ctr"/>
            <a:r>
              <a:rPr lang="de-DE" sz="1200" dirty="0" smtClean="0">
                <a:solidFill>
                  <a:prstClr val="black"/>
                </a:solidFill>
              </a:rPr>
              <a:t>(Familien)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42" name="Stern mit 7 Zacken 41"/>
          <p:cNvSpPr/>
          <p:nvPr/>
        </p:nvSpPr>
        <p:spPr>
          <a:xfrm>
            <a:off x="2785229" y="5765131"/>
            <a:ext cx="270000" cy="359999"/>
          </a:xfrm>
          <a:prstGeom prst="star7">
            <a:avLst/>
          </a:prstGeom>
          <a:solidFill>
            <a:srgbClr val="FF0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43" name="Stern mit 7 Zacken 42"/>
          <p:cNvSpPr/>
          <p:nvPr/>
        </p:nvSpPr>
        <p:spPr>
          <a:xfrm>
            <a:off x="3700985" y="5411619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7000" y="4297363"/>
            <a:ext cx="8910000" cy="54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Energie effizient nutzen</a:t>
            </a: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117000" y="4957169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48"/>
          <p:cNvGrpSpPr/>
          <p:nvPr/>
        </p:nvGrpSpPr>
        <p:grpSpPr>
          <a:xfrm>
            <a:off x="4877912" y="6252840"/>
            <a:ext cx="836522" cy="502182"/>
            <a:chOff x="-814200" y="4193925"/>
            <a:chExt cx="1420248" cy="502182"/>
          </a:xfrm>
        </p:grpSpPr>
        <p:sp>
          <p:nvSpPr>
            <p:cNvPr id="50" name="Stern mit 7 Zacken 49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-404093" y="4234442"/>
              <a:ext cx="101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Vogel-zug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53" name="Stern mit 7 Zacken 52"/>
          <p:cNvSpPr/>
          <p:nvPr/>
        </p:nvSpPr>
        <p:spPr>
          <a:xfrm>
            <a:off x="6124501" y="5787120"/>
            <a:ext cx="270000" cy="360000"/>
          </a:xfrm>
          <a:prstGeom prst="star7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6</a:t>
            </a:r>
          </a:p>
        </p:txBody>
      </p:sp>
      <p:grpSp>
        <p:nvGrpSpPr>
          <p:cNvPr id="54" name="Gruppieren 53"/>
          <p:cNvGrpSpPr/>
          <p:nvPr/>
        </p:nvGrpSpPr>
        <p:grpSpPr>
          <a:xfrm>
            <a:off x="6112239" y="6233859"/>
            <a:ext cx="1707130" cy="360000"/>
            <a:chOff x="-814200" y="4193925"/>
            <a:chExt cx="2898370" cy="360000"/>
          </a:xfrm>
        </p:grpSpPr>
        <p:sp>
          <p:nvSpPr>
            <p:cNvPr id="55" name="Stern mit 7 Zacken 54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6</a:t>
              </a: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-389145" y="4235425"/>
              <a:ext cx="2473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WT im Winter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52" name="Stern mit 7 Zacken 51"/>
          <p:cNvSpPr/>
          <p:nvPr/>
        </p:nvSpPr>
        <p:spPr>
          <a:xfrm>
            <a:off x="4906852" y="5411619"/>
            <a:ext cx="270000" cy="360000"/>
          </a:xfrm>
          <a:prstGeom prst="star7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360" y="3733332"/>
            <a:ext cx="1281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prstClr val="black"/>
                </a:solidFill>
              </a:rPr>
              <a:t>Klasse 6:</a:t>
            </a:r>
          </a:p>
        </p:txBody>
      </p:sp>
      <p:sp>
        <p:nvSpPr>
          <p:cNvPr id="29" name="Pfeil nach rechts 28"/>
          <p:cNvSpPr/>
          <p:nvPr/>
        </p:nvSpPr>
        <p:spPr>
          <a:xfrm rot="4153508">
            <a:off x="3893849" y="501927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3" name="Pfeil nach rechts 32"/>
          <p:cNvSpPr/>
          <p:nvPr/>
        </p:nvSpPr>
        <p:spPr>
          <a:xfrm rot="17306187">
            <a:off x="4248436" y="4989732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Pfeil nach rechts 38"/>
          <p:cNvSpPr/>
          <p:nvPr/>
        </p:nvSpPr>
        <p:spPr>
          <a:xfrm rot="4961913">
            <a:off x="5621913" y="483726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41" name="Pfeil nach rechts 40"/>
          <p:cNvSpPr/>
          <p:nvPr/>
        </p:nvSpPr>
        <p:spPr>
          <a:xfrm rot="16730750">
            <a:off x="5885301" y="483726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grpSp>
        <p:nvGrpSpPr>
          <p:cNvPr id="58" name="Gruppieren 57"/>
          <p:cNvGrpSpPr/>
          <p:nvPr/>
        </p:nvGrpSpPr>
        <p:grpSpPr>
          <a:xfrm>
            <a:off x="829507" y="2724024"/>
            <a:ext cx="2579792" cy="461665"/>
            <a:chOff x="-698688" y="4224867"/>
            <a:chExt cx="3439721" cy="461665"/>
          </a:xfrm>
        </p:grpSpPr>
        <p:sp>
          <p:nvSpPr>
            <p:cNvPr id="79" name="Stern mit 7 Zacken 78"/>
            <p:cNvSpPr/>
            <p:nvPr/>
          </p:nvSpPr>
          <p:spPr>
            <a:xfrm>
              <a:off x="-698688" y="4224867"/>
              <a:ext cx="360000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-218635" y="4224867"/>
              <a:ext cx="29596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Säuger im </a:t>
              </a:r>
              <a:r>
                <a:rPr lang="de-DE" sz="1200" dirty="0" smtClean="0">
                  <a:solidFill>
                    <a:prstClr val="black"/>
                  </a:solidFill>
                </a:rPr>
                <a:t>Winter: Winterschlaf, -ruhe (phänomenologisch)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3681573" y="2693083"/>
            <a:ext cx="1614600" cy="461665"/>
            <a:chOff x="516000" y="4193926"/>
            <a:chExt cx="2152800" cy="461665"/>
          </a:xfrm>
        </p:grpSpPr>
        <p:sp>
          <p:nvSpPr>
            <p:cNvPr id="77" name="Stern mit 7 Zacken 76"/>
            <p:cNvSpPr/>
            <p:nvPr/>
          </p:nvSpPr>
          <p:spPr>
            <a:xfrm>
              <a:off x="516000" y="4224867"/>
              <a:ext cx="324000" cy="360000"/>
            </a:xfrm>
            <a:prstGeom prst="star7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840000" y="419392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Fortpflanzung</a:t>
              </a:r>
            </a:p>
            <a:p>
              <a:r>
                <a:rPr lang="de-DE" sz="1200" dirty="0">
                  <a:solidFill>
                    <a:prstClr val="black"/>
                  </a:solidFill>
                </a:rPr>
                <a:t>Fische</a:t>
              </a:r>
            </a:p>
          </p:txBody>
        </p:sp>
      </p:grpSp>
      <p:sp>
        <p:nvSpPr>
          <p:cNvPr id="61" name="Rechteck 60"/>
          <p:cNvSpPr/>
          <p:nvPr/>
        </p:nvSpPr>
        <p:spPr>
          <a:xfrm>
            <a:off x="118923" y="746605"/>
            <a:ext cx="6210000" cy="5400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 w="127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Wasser – ein lebenswichtiger Stoff</a:t>
            </a:r>
          </a:p>
        </p:txBody>
      </p:sp>
      <p:sp>
        <p:nvSpPr>
          <p:cNvPr id="62" name="Rechteck 61"/>
          <p:cNvSpPr/>
          <p:nvPr/>
        </p:nvSpPr>
        <p:spPr>
          <a:xfrm>
            <a:off x="6328923" y="746605"/>
            <a:ext cx="2700000" cy="54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Material trennen – Umwelt schützen</a:t>
            </a:r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118923" y="1406411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feil nach rechts 63"/>
          <p:cNvSpPr/>
          <p:nvPr/>
        </p:nvSpPr>
        <p:spPr>
          <a:xfrm rot="4153508">
            <a:off x="3536986" y="1417830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5" name="Pfeil nach rechts 64"/>
          <p:cNvSpPr/>
          <p:nvPr/>
        </p:nvSpPr>
        <p:spPr>
          <a:xfrm rot="17600375">
            <a:off x="4000248" y="1393057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7" name="Pfeil nach rechts 66"/>
          <p:cNvSpPr/>
          <p:nvPr/>
        </p:nvSpPr>
        <p:spPr>
          <a:xfrm rot="16576670">
            <a:off x="8530318" y="1264491"/>
            <a:ext cx="723875" cy="2482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8" name="Rechteck 87"/>
          <p:cNvSpPr/>
          <p:nvPr/>
        </p:nvSpPr>
        <p:spPr>
          <a:xfrm>
            <a:off x="6870661" y="1523755"/>
            <a:ext cx="1733788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Blütenpflanzen I</a:t>
            </a:r>
          </a:p>
          <a:p>
            <a:pPr algn="ctr"/>
            <a:r>
              <a:rPr lang="de-DE" sz="1200" dirty="0" smtClean="0">
                <a:solidFill>
                  <a:prstClr val="black"/>
                </a:solidFill>
              </a:rPr>
              <a:t>(Aufbau – Frucht)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95264" y="5076384"/>
            <a:ext cx="627423" cy="108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Nutzpflanzen</a:t>
            </a:r>
          </a:p>
        </p:txBody>
      </p:sp>
      <p:sp>
        <p:nvSpPr>
          <p:cNvPr id="91" name="Pfeil nach rechts 90"/>
          <p:cNvSpPr/>
          <p:nvPr/>
        </p:nvSpPr>
        <p:spPr>
          <a:xfrm rot="4983943">
            <a:off x="-78004" y="4733237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2" name="Pfeil nach rechts 91"/>
          <p:cNvSpPr/>
          <p:nvPr/>
        </p:nvSpPr>
        <p:spPr>
          <a:xfrm rot="16805249">
            <a:off x="199638" y="4733441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6" name="Pfeil nach rechts 65"/>
          <p:cNvSpPr/>
          <p:nvPr/>
        </p:nvSpPr>
        <p:spPr>
          <a:xfrm rot="5024039">
            <a:off x="8332106" y="1277845"/>
            <a:ext cx="723875" cy="2482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2444" y="121121"/>
            <a:ext cx="125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</a:rPr>
              <a:t>Klasse 5</a:t>
            </a:r>
            <a:r>
              <a:rPr lang="de-DE" sz="2000" b="1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7802865" y="121121"/>
            <a:ext cx="1224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>
                <a:solidFill>
                  <a:prstClr val="black"/>
                </a:solidFill>
              </a:rPr>
              <a:t>Beispiel 2</a:t>
            </a:r>
            <a:endParaRPr lang="de-DE" sz="2000" b="1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3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hteck 93"/>
          <p:cNvSpPr/>
          <p:nvPr/>
        </p:nvSpPr>
        <p:spPr>
          <a:xfrm>
            <a:off x="752126" y="5069217"/>
            <a:ext cx="1402205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Insekten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124703" y="1523755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prstClr val="black"/>
                </a:solidFill>
              </a:rPr>
              <a:t>Kz</a:t>
            </a:r>
            <a:r>
              <a:rPr lang="de-DE" sz="1600" dirty="0">
                <a:solidFill>
                  <a:prstClr val="black"/>
                </a:solidFill>
              </a:rPr>
              <a:t>. </a:t>
            </a:r>
            <a:r>
              <a:rPr lang="de-DE" sz="1600" dirty="0" smtClean="0">
                <a:solidFill>
                  <a:prstClr val="black"/>
                </a:solidFill>
              </a:rPr>
              <a:t>Le-</a:t>
            </a:r>
            <a:r>
              <a:rPr lang="de-DE" sz="1600" dirty="0" err="1" smtClean="0">
                <a:solidFill>
                  <a:prstClr val="black"/>
                </a:solidFill>
              </a:rPr>
              <a:t>ben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664703" y="1523755"/>
            <a:ext cx="297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Säugetiere</a:t>
            </a:r>
          </a:p>
        </p:txBody>
      </p:sp>
      <p:sp>
        <p:nvSpPr>
          <p:cNvPr id="70" name="Rechteck 69"/>
          <p:cNvSpPr/>
          <p:nvPr/>
        </p:nvSpPr>
        <p:spPr>
          <a:xfrm>
            <a:off x="3634703" y="1523755"/>
            <a:ext cx="1080000" cy="108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>
                <a:solidFill>
                  <a:prstClr val="black"/>
                </a:solidFill>
              </a:rPr>
              <a:t>   </a:t>
            </a:r>
            <a:r>
              <a:rPr lang="de-DE" sz="1600" dirty="0">
                <a:solidFill>
                  <a:prstClr val="black"/>
                </a:solidFill>
              </a:rPr>
              <a:t>Fisch</a:t>
            </a:r>
            <a:r>
              <a:rPr lang="de-DE" dirty="0">
                <a:solidFill>
                  <a:prstClr val="black"/>
                </a:solidFill>
              </a:rPr>
              <a:t>e</a:t>
            </a:r>
          </a:p>
        </p:txBody>
      </p:sp>
      <p:sp>
        <p:nvSpPr>
          <p:cNvPr id="71" name="Rechteck 70"/>
          <p:cNvSpPr/>
          <p:nvPr/>
        </p:nvSpPr>
        <p:spPr>
          <a:xfrm>
            <a:off x="4714703" y="1523755"/>
            <a:ext cx="1161144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Amphibien</a:t>
            </a:r>
          </a:p>
        </p:txBody>
      </p:sp>
      <p:sp>
        <p:nvSpPr>
          <p:cNvPr id="72" name="Rechteck 71"/>
          <p:cNvSpPr/>
          <p:nvPr/>
        </p:nvSpPr>
        <p:spPr>
          <a:xfrm>
            <a:off x="2154331" y="5068916"/>
            <a:ext cx="108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Reptilien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7779031" y="1523755"/>
            <a:ext cx="540000" cy="108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r>
              <a:rPr lang="de-DE" sz="1400" dirty="0" smtClean="0">
                <a:solidFill>
                  <a:prstClr val="black"/>
                </a:solidFill>
              </a:rPr>
              <a:t>Regen</a:t>
            </a:r>
            <a:r>
              <a:rPr lang="de-DE" sz="400" dirty="0" smtClean="0">
                <a:solidFill>
                  <a:prstClr val="black"/>
                </a:solidFill>
              </a:rPr>
              <a:t>-</a:t>
            </a:r>
            <a:endParaRPr lang="de-DE" sz="400" dirty="0">
              <a:solidFill>
                <a:prstClr val="black"/>
              </a:solidFill>
            </a:endParaRPr>
          </a:p>
          <a:p>
            <a:r>
              <a:rPr lang="de-DE" sz="1400" dirty="0" err="1">
                <a:solidFill>
                  <a:prstClr val="black"/>
                </a:solidFill>
              </a:rPr>
              <a:t>wurm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74" name="Stern mit 7 Zacken 73"/>
          <p:cNvSpPr/>
          <p:nvPr/>
        </p:nvSpPr>
        <p:spPr>
          <a:xfrm>
            <a:off x="2787426" y="1883754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5" name="Stern mit 7 Zacken 74"/>
          <p:cNvSpPr/>
          <p:nvPr/>
        </p:nvSpPr>
        <p:spPr>
          <a:xfrm>
            <a:off x="4415142" y="2063755"/>
            <a:ext cx="270000" cy="359999"/>
          </a:xfrm>
          <a:prstGeom prst="star7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93" name="Rechteck 92"/>
          <p:cNvSpPr/>
          <p:nvPr/>
        </p:nvSpPr>
        <p:spPr>
          <a:xfrm>
            <a:off x="3234331" y="5067120"/>
            <a:ext cx="2620169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Vögel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5854501" y="5068916"/>
            <a:ext cx="54000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WT-</a:t>
            </a:r>
            <a:r>
              <a:rPr lang="de-DE" sz="1600" dirty="0" err="1" smtClean="0">
                <a:solidFill>
                  <a:prstClr val="black"/>
                </a:solidFill>
              </a:rPr>
              <a:t>Vgl</a:t>
            </a:r>
            <a:endParaRPr lang="de-DE" sz="1400" dirty="0">
              <a:solidFill>
                <a:prstClr val="black"/>
              </a:solidFill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1790735" y="6300934"/>
            <a:ext cx="1523324" cy="461665"/>
            <a:chOff x="-1556133" y="4174034"/>
            <a:chExt cx="2031099" cy="461665"/>
          </a:xfrm>
        </p:grpSpPr>
        <p:sp>
          <p:nvSpPr>
            <p:cNvPr id="47" name="Stern mit 7 Zacken 46"/>
            <p:cNvSpPr/>
            <p:nvPr/>
          </p:nvSpPr>
          <p:spPr>
            <a:xfrm>
              <a:off x="-1556133" y="4193925"/>
              <a:ext cx="360000" cy="360000"/>
            </a:xfrm>
            <a:prstGeom prst="star7">
              <a:avLst/>
            </a:prstGeom>
            <a:solidFill>
              <a:srgbClr val="FF0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3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-1223868" y="4174034"/>
              <a:ext cx="16988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Untersuchung </a:t>
              </a:r>
              <a:r>
                <a:rPr lang="de-DE" sz="1200" dirty="0">
                  <a:solidFill>
                    <a:prstClr val="black"/>
                  </a:solidFill>
                </a:rPr>
                <a:t>Laubstreu</a:t>
              </a: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3190099" y="6201023"/>
            <a:ext cx="1561772" cy="646331"/>
            <a:chOff x="-814200" y="4143092"/>
            <a:chExt cx="2651580" cy="646331"/>
          </a:xfrm>
        </p:grpSpPr>
        <p:sp>
          <p:nvSpPr>
            <p:cNvPr id="45" name="Stern mit 7 Zacken 44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-442042" y="4143092"/>
              <a:ext cx="22794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Angepasstheiten LR Luft, z. B. Feder, Flügel, Flug</a:t>
              </a:r>
            </a:p>
          </p:txBody>
        </p:sp>
      </p:grpSp>
      <p:sp>
        <p:nvSpPr>
          <p:cNvPr id="36" name="Rechteck 35"/>
          <p:cNvSpPr/>
          <p:nvPr/>
        </p:nvSpPr>
        <p:spPr>
          <a:xfrm>
            <a:off x="8336587" y="1523755"/>
            <a:ext cx="692335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de-DE" sz="400" dirty="0">
              <a:solidFill>
                <a:prstClr val="black"/>
              </a:solidFill>
            </a:endParaRPr>
          </a:p>
          <a:p>
            <a:pPr algn="ctr"/>
            <a:r>
              <a:rPr lang="de-DE" dirty="0">
                <a:solidFill>
                  <a:prstClr val="black"/>
                </a:solidFill>
              </a:rPr>
              <a:t>WL</a:t>
            </a:r>
            <a:endParaRPr lang="de-DE" sz="1600" dirty="0">
              <a:solidFill>
                <a:prstClr val="black"/>
              </a:solidFill>
            </a:endParaRPr>
          </a:p>
          <a:p>
            <a:r>
              <a:rPr lang="de-DE" sz="1000" dirty="0">
                <a:solidFill>
                  <a:prstClr val="black"/>
                </a:solidFill>
              </a:rPr>
              <a:t>(Spinnen o.</a:t>
            </a:r>
          </a:p>
          <a:p>
            <a:r>
              <a:rPr lang="de-DE" sz="1000" dirty="0">
                <a:solidFill>
                  <a:prstClr val="black"/>
                </a:solidFill>
              </a:rPr>
              <a:t>Krebse …)</a:t>
            </a:r>
          </a:p>
        </p:txBody>
      </p:sp>
      <p:sp>
        <p:nvSpPr>
          <p:cNvPr id="37" name="Rechteck 36"/>
          <p:cNvSpPr/>
          <p:nvPr/>
        </p:nvSpPr>
        <p:spPr>
          <a:xfrm>
            <a:off x="7238990" y="5067120"/>
            <a:ext cx="1752090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Entwicklung des Menschen</a:t>
            </a:r>
          </a:p>
        </p:txBody>
      </p:sp>
      <p:sp>
        <p:nvSpPr>
          <p:cNvPr id="40" name="Rechteck 39"/>
          <p:cNvSpPr/>
          <p:nvPr/>
        </p:nvSpPr>
        <p:spPr>
          <a:xfrm>
            <a:off x="6394914" y="5068916"/>
            <a:ext cx="844488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Blüten-</a:t>
            </a:r>
            <a:r>
              <a:rPr lang="de-DE" sz="1600" dirty="0" err="1" smtClean="0">
                <a:solidFill>
                  <a:prstClr val="black"/>
                </a:solidFill>
              </a:rPr>
              <a:t>pfl</a:t>
            </a:r>
            <a:r>
              <a:rPr lang="de-DE" sz="1600" dirty="0" smtClean="0">
                <a:solidFill>
                  <a:prstClr val="black"/>
                </a:solidFill>
              </a:rPr>
              <a:t>. II</a:t>
            </a:r>
          </a:p>
          <a:p>
            <a:pPr algn="ctr"/>
            <a:r>
              <a:rPr lang="de-DE" sz="1200" dirty="0" smtClean="0">
                <a:solidFill>
                  <a:prstClr val="black"/>
                </a:solidFill>
              </a:rPr>
              <a:t>(Familien)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42" name="Stern mit 7 Zacken 41"/>
          <p:cNvSpPr/>
          <p:nvPr/>
        </p:nvSpPr>
        <p:spPr>
          <a:xfrm>
            <a:off x="1856643" y="5797150"/>
            <a:ext cx="270000" cy="359999"/>
          </a:xfrm>
          <a:prstGeom prst="star7">
            <a:avLst/>
          </a:prstGeom>
          <a:solidFill>
            <a:srgbClr val="FF0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43" name="Stern mit 7 Zacken 42"/>
          <p:cNvSpPr/>
          <p:nvPr/>
        </p:nvSpPr>
        <p:spPr>
          <a:xfrm>
            <a:off x="3700985" y="5411619"/>
            <a:ext cx="270000" cy="359999"/>
          </a:xfrm>
          <a:prstGeom prst="star7">
            <a:avLst/>
          </a:prstGeom>
          <a:solidFill>
            <a:srgbClr val="FFC000">
              <a:alpha val="50196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7000" y="4297363"/>
            <a:ext cx="8910000" cy="54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Energie effizient nutzen</a:t>
            </a: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117000" y="4957169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pieren 48"/>
          <p:cNvGrpSpPr/>
          <p:nvPr/>
        </p:nvGrpSpPr>
        <p:grpSpPr>
          <a:xfrm>
            <a:off x="4877912" y="6252840"/>
            <a:ext cx="836522" cy="502182"/>
            <a:chOff x="-814200" y="4193925"/>
            <a:chExt cx="1420248" cy="502182"/>
          </a:xfrm>
        </p:grpSpPr>
        <p:sp>
          <p:nvSpPr>
            <p:cNvPr id="50" name="Stern mit 7 Zacken 49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-404093" y="4234442"/>
              <a:ext cx="101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Vogel-zug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53" name="Stern mit 7 Zacken 52"/>
          <p:cNvSpPr/>
          <p:nvPr/>
        </p:nvSpPr>
        <p:spPr>
          <a:xfrm>
            <a:off x="6124501" y="5787120"/>
            <a:ext cx="270000" cy="360000"/>
          </a:xfrm>
          <a:prstGeom prst="star7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6</a:t>
            </a:r>
          </a:p>
        </p:txBody>
      </p:sp>
      <p:grpSp>
        <p:nvGrpSpPr>
          <p:cNvPr id="54" name="Gruppieren 53"/>
          <p:cNvGrpSpPr/>
          <p:nvPr/>
        </p:nvGrpSpPr>
        <p:grpSpPr>
          <a:xfrm>
            <a:off x="6112239" y="6233859"/>
            <a:ext cx="1707130" cy="360000"/>
            <a:chOff x="-814200" y="4193925"/>
            <a:chExt cx="2898370" cy="360000"/>
          </a:xfrm>
        </p:grpSpPr>
        <p:sp>
          <p:nvSpPr>
            <p:cNvPr id="55" name="Stern mit 7 Zacken 54"/>
            <p:cNvSpPr/>
            <p:nvPr/>
          </p:nvSpPr>
          <p:spPr>
            <a:xfrm>
              <a:off x="-814200" y="4193925"/>
              <a:ext cx="458407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6</a:t>
              </a: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-389145" y="4235425"/>
              <a:ext cx="2473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WT im Winter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52" name="Stern mit 7 Zacken 51"/>
          <p:cNvSpPr/>
          <p:nvPr/>
        </p:nvSpPr>
        <p:spPr>
          <a:xfrm>
            <a:off x="4906852" y="5411619"/>
            <a:ext cx="270000" cy="360000"/>
          </a:xfrm>
          <a:prstGeom prst="star7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360" y="3733332"/>
            <a:ext cx="1281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prstClr val="black"/>
                </a:solidFill>
              </a:rPr>
              <a:t>Klasse 6:</a:t>
            </a:r>
          </a:p>
        </p:txBody>
      </p:sp>
      <p:sp>
        <p:nvSpPr>
          <p:cNvPr id="29" name="Pfeil nach rechts 28"/>
          <p:cNvSpPr/>
          <p:nvPr/>
        </p:nvSpPr>
        <p:spPr>
          <a:xfrm rot="4153508">
            <a:off x="3982104" y="4982547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3" name="Pfeil nach rechts 32"/>
          <p:cNvSpPr/>
          <p:nvPr/>
        </p:nvSpPr>
        <p:spPr>
          <a:xfrm rot="17306187">
            <a:off x="4336691" y="4953006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9" name="Pfeil nach rechts 38"/>
          <p:cNvSpPr/>
          <p:nvPr/>
        </p:nvSpPr>
        <p:spPr>
          <a:xfrm rot="4153508">
            <a:off x="5520189" y="483726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41" name="Pfeil nach rechts 40"/>
          <p:cNvSpPr/>
          <p:nvPr/>
        </p:nvSpPr>
        <p:spPr>
          <a:xfrm rot="17306187">
            <a:off x="5966984" y="4825841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grpSp>
        <p:nvGrpSpPr>
          <p:cNvPr id="58" name="Gruppieren 57"/>
          <p:cNvGrpSpPr/>
          <p:nvPr/>
        </p:nvGrpSpPr>
        <p:grpSpPr>
          <a:xfrm>
            <a:off x="829507" y="2724024"/>
            <a:ext cx="2579792" cy="461665"/>
            <a:chOff x="-698688" y="4224867"/>
            <a:chExt cx="3439721" cy="461665"/>
          </a:xfrm>
        </p:grpSpPr>
        <p:sp>
          <p:nvSpPr>
            <p:cNvPr id="79" name="Stern mit 7 Zacken 78"/>
            <p:cNvSpPr/>
            <p:nvPr/>
          </p:nvSpPr>
          <p:spPr>
            <a:xfrm>
              <a:off x="-698688" y="4224867"/>
              <a:ext cx="360000" cy="360000"/>
            </a:xfrm>
            <a:prstGeom prst="star7">
              <a:avLst/>
            </a:prstGeom>
            <a:solidFill>
              <a:srgbClr val="FFC000">
                <a:alpha val="50196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-218635" y="4224867"/>
              <a:ext cx="29596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Säuger im </a:t>
              </a:r>
              <a:r>
                <a:rPr lang="de-DE" sz="1200" dirty="0" smtClean="0">
                  <a:solidFill>
                    <a:prstClr val="black"/>
                  </a:solidFill>
                </a:rPr>
                <a:t>Winter: Winterschlaf, -ruhe (phänomenologisch)</a:t>
              </a:r>
              <a:endParaRPr lang="de-D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3681573" y="2693083"/>
            <a:ext cx="1614600" cy="461665"/>
            <a:chOff x="516000" y="4193926"/>
            <a:chExt cx="2152800" cy="461665"/>
          </a:xfrm>
        </p:grpSpPr>
        <p:sp>
          <p:nvSpPr>
            <p:cNvPr id="77" name="Stern mit 7 Zacken 76"/>
            <p:cNvSpPr/>
            <p:nvPr/>
          </p:nvSpPr>
          <p:spPr>
            <a:xfrm>
              <a:off x="516000" y="4224867"/>
              <a:ext cx="324000" cy="360000"/>
            </a:xfrm>
            <a:prstGeom prst="star7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840000" y="419392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prstClr val="black"/>
                  </a:solidFill>
                </a:rPr>
                <a:t>Fortpflanzung</a:t>
              </a:r>
            </a:p>
            <a:p>
              <a:r>
                <a:rPr lang="de-DE" sz="1200" dirty="0">
                  <a:solidFill>
                    <a:prstClr val="black"/>
                  </a:solidFill>
                </a:rPr>
                <a:t>Fische</a:t>
              </a:r>
            </a:p>
          </p:txBody>
        </p:sp>
      </p:grpSp>
      <p:sp>
        <p:nvSpPr>
          <p:cNvPr id="61" name="Rechteck 60"/>
          <p:cNvSpPr/>
          <p:nvPr/>
        </p:nvSpPr>
        <p:spPr>
          <a:xfrm>
            <a:off x="118923" y="746605"/>
            <a:ext cx="6210000" cy="5400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 w="1270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Wasser – ein lebenswichtiger Stoff</a:t>
            </a:r>
          </a:p>
        </p:txBody>
      </p:sp>
      <p:sp>
        <p:nvSpPr>
          <p:cNvPr id="62" name="Rechteck 61"/>
          <p:cNvSpPr/>
          <p:nvPr/>
        </p:nvSpPr>
        <p:spPr>
          <a:xfrm>
            <a:off x="6328923" y="746605"/>
            <a:ext cx="2700000" cy="540000"/>
          </a:xfrm>
          <a:prstGeom prst="rect">
            <a:avLst/>
          </a:prstGeom>
          <a:solidFill>
            <a:srgbClr val="FF0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Material trennen – Umwelt schützen</a:t>
            </a:r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118923" y="1406411"/>
            <a:ext cx="8910000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feil nach rechts 63"/>
          <p:cNvSpPr/>
          <p:nvPr/>
        </p:nvSpPr>
        <p:spPr>
          <a:xfrm rot="4153508">
            <a:off x="3536986" y="1417830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5" name="Pfeil nach rechts 64"/>
          <p:cNvSpPr/>
          <p:nvPr/>
        </p:nvSpPr>
        <p:spPr>
          <a:xfrm rot="17600375">
            <a:off x="4000248" y="1393057"/>
            <a:ext cx="723875" cy="248288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6" name="Pfeil nach rechts 65"/>
          <p:cNvSpPr/>
          <p:nvPr/>
        </p:nvSpPr>
        <p:spPr>
          <a:xfrm rot="4153508">
            <a:off x="7567868" y="1404888"/>
            <a:ext cx="723875" cy="2482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67" name="Pfeil nach rechts 66"/>
          <p:cNvSpPr/>
          <p:nvPr/>
        </p:nvSpPr>
        <p:spPr>
          <a:xfrm rot="17306187">
            <a:off x="7852851" y="1389751"/>
            <a:ext cx="723875" cy="24828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8" name="Rechteck 87"/>
          <p:cNvSpPr/>
          <p:nvPr/>
        </p:nvSpPr>
        <p:spPr>
          <a:xfrm>
            <a:off x="5875847" y="1523755"/>
            <a:ext cx="1917971" cy="1080000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prstClr val="black"/>
                </a:solidFill>
              </a:rPr>
              <a:t>Blütenpflanzen I</a:t>
            </a:r>
          </a:p>
          <a:p>
            <a:pPr algn="ctr"/>
            <a:r>
              <a:rPr lang="de-DE" sz="1200" dirty="0" smtClean="0">
                <a:solidFill>
                  <a:prstClr val="black"/>
                </a:solidFill>
              </a:rPr>
              <a:t>(Aufbau – Frucht)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116999" y="5077150"/>
            <a:ext cx="627423" cy="1080000"/>
          </a:xfrm>
          <a:prstGeom prst="rect">
            <a:avLst/>
          </a:prstGeom>
          <a:solidFill>
            <a:srgbClr val="FFC000">
              <a:alpha val="50196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prstClr val="black"/>
                </a:solidFill>
              </a:rPr>
              <a:t>Nutzpflanzen</a:t>
            </a:r>
          </a:p>
        </p:txBody>
      </p:sp>
      <p:sp>
        <p:nvSpPr>
          <p:cNvPr id="91" name="Pfeil nach rechts 90"/>
          <p:cNvSpPr/>
          <p:nvPr/>
        </p:nvSpPr>
        <p:spPr>
          <a:xfrm rot="5141657">
            <a:off x="-71031" y="4814139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2" name="Pfeil nach rechts 91"/>
          <p:cNvSpPr/>
          <p:nvPr/>
        </p:nvSpPr>
        <p:spPr>
          <a:xfrm rot="16591779">
            <a:off x="244433" y="4793173"/>
            <a:ext cx="723875" cy="248288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2444" y="121121"/>
            <a:ext cx="125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</a:rPr>
              <a:t>Klasse 5</a:t>
            </a:r>
            <a:r>
              <a:rPr lang="de-DE" sz="2000" b="1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7802865" y="121121"/>
            <a:ext cx="1224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>
                <a:solidFill>
                  <a:prstClr val="black"/>
                </a:solidFill>
              </a:rPr>
              <a:t>Beispiel 1</a:t>
            </a:r>
            <a:endParaRPr lang="de-DE" sz="2000" b="1" dirty="0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5267A-43E4-4A36-9F5E-32E6931DBDB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</Words>
  <Application>Microsoft Office PowerPoint</Application>
  <PresentationFormat>Bildschirmpräsentation (4:3)</PresentationFormat>
  <Paragraphs>215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Larissa</vt:lpstr>
      <vt:lpstr>Office Theme</vt:lpstr>
      <vt:lpstr>Gelenkstellen  zwischen Biologie und 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Gelenkstellen  zwischen Biologie und NT</dc:title>
  <dc:creator>TA</dc:creator>
  <cp:lastModifiedBy>AR</cp:lastModifiedBy>
  <cp:revision>17</cp:revision>
  <dcterms:created xsi:type="dcterms:W3CDTF">2017-02-02T15:12:00Z</dcterms:created>
  <dcterms:modified xsi:type="dcterms:W3CDTF">2017-03-03T08:13:24Z</dcterms:modified>
</cp:coreProperties>
</file>