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315" r:id="rId2"/>
  </p:sldIdLst>
  <p:sldSz cx="9144000" cy="6858000" type="screen4x3"/>
  <p:notesSz cx="10234613" cy="70993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76335" autoAdjust="0"/>
  </p:normalViewPr>
  <p:slideViewPr>
    <p:cSldViewPr showGuides="1">
      <p:cViewPr varScale="1">
        <p:scale>
          <a:sx n="55" d="100"/>
          <a:sy n="55" d="100"/>
        </p:scale>
        <p:origin x="-184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436114" cy="355363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200"/>
            </a:lvl1pPr>
          </a:lstStyle>
          <a:p>
            <a:r>
              <a:rPr lang="de-DE" smtClean="0"/>
              <a:t>Praktikum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796110" y="1"/>
            <a:ext cx="4436114" cy="355363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200"/>
            </a:lvl1pPr>
          </a:lstStyle>
          <a:p>
            <a:r>
              <a:rPr lang="de-DE" smtClean="0"/>
              <a:t>02.02.2016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6742803"/>
            <a:ext cx="4436114" cy="355362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200"/>
            </a:lvl1pPr>
          </a:lstStyle>
          <a:p>
            <a:r>
              <a:rPr lang="de-DE" smtClean="0"/>
              <a:t>C.-J. Pardall / C.J. Popp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796110" y="6742803"/>
            <a:ext cx="4436114" cy="355362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200"/>
            </a:lvl1pPr>
          </a:lstStyle>
          <a:p>
            <a:fld id="{21B95321-E6D7-4026-B4C3-8AA02FA39F6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9444240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200"/>
            </a:lvl1pPr>
          </a:lstStyle>
          <a:p>
            <a:r>
              <a:rPr lang="de-DE" smtClean="0"/>
              <a:t>Praktikum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797247" y="0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200"/>
            </a:lvl1pPr>
          </a:lstStyle>
          <a:p>
            <a:r>
              <a:rPr lang="de-DE" smtClean="0"/>
              <a:t>02.02.2016</a:t>
            </a:r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341688" y="531813"/>
            <a:ext cx="3551237" cy="26638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68" tIns="47384" rIns="94768" bIns="4738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1023463" y="3372168"/>
            <a:ext cx="8187690" cy="3194685"/>
          </a:xfrm>
          <a:prstGeom prst="rect">
            <a:avLst/>
          </a:prstGeom>
        </p:spPr>
        <p:txBody>
          <a:bodyPr vert="horz" lIns="94768" tIns="47384" rIns="94768" bIns="47384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6743103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200"/>
            </a:lvl1pPr>
          </a:lstStyle>
          <a:p>
            <a:r>
              <a:rPr lang="de-DE" smtClean="0"/>
              <a:t>C.-J. Pardall / C.J. Popp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797247" y="6743103"/>
            <a:ext cx="4434999" cy="354965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200"/>
            </a:lvl1pPr>
          </a:lstStyle>
          <a:p>
            <a:fld id="{6C11D2F7-29C4-440C-B6DD-2D0777AA65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794487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de-DE" dirty="0" smtClean="0"/>
              <a:t>Thematisieren</a:t>
            </a:r>
            <a:r>
              <a:rPr lang="de-DE" baseline="0" dirty="0" smtClean="0"/>
              <a:t> der Energieversorgung: „Woher kommt </a:t>
            </a:r>
            <a:r>
              <a:rPr lang="de-DE" baseline="0" dirty="0" smtClean="0"/>
              <a:t>die </a:t>
            </a:r>
            <a:r>
              <a:rPr lang="de-DE" baseline="0" dirty="0" smtClean="0"/>
              <a:t>Energie?“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de-DE" baseline="0" dirty="0" smtClean="0"/>
              <a:t>Oben sieht man eine Windenergieanlage, unten ein Kohlekraftwerk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de-DE" baseline="0" dirty="0" smtClean="0"/>
              <a:t>Hier wird nur die elektrische Versorgung </a:t>
            </a:r>
            <a:r>
              <a:rPr lang="de-DE" baseline="0" smtClean="0"/>
              <a:t>angesprochen.</a:t>
            </a:r>
            <a:endParaRPr lang="de-DE" baseline="0" dirty="0" smtClean="0"/>
          </a:p>
          <a:p>
            <a:pPr marL="171450" indent="-171450">
              <a:buFont typeface="Arial" pitchFamily="34" charset="0"/>
              <a:buChar char="•"/>
            </a:pPr>
            <a:r>
              <a:rPr lang="de-DE" baseline="0" dirty="0" err="1" smtClean="0"/>
              <a:t>Advance</a:t>
            </a:r>
            <a:r>
              <a:rPr lang="de-DE" baseline="0" dirty="0" smtClean="0"/>
              <a:t> </a:t>
            </a:r>
            <a:r>
              <a:rPr lang="de-DE" baseline="0" dirty="0" smtClean="0"/>
              <a:t>Organizer: 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de-DE" baseline="0" dirty="0" smtClean="0"/>
              <a:t>Zunächst Energieübertragung „im kleinen“ kennen lernen (AB1 und AB2)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de-DE" baseline="0" dirty="0" smtClean="0"/>
              <a:t>dann übertragen auf „Woher kommt unsere Energie?“ (AB3</a:t>
            </a:r>
            <a:r>
              <a:rPr lang="de-DE" baseline="0" dirty="0" smtClean="0"/>
              <a:t>)</a:t>
            </a:r>
          </a:p>
          <a:p>
            <a:pPr marL="0" lvl="0" indent="0">
              <a:buFont typeface="Arial" pitchFamily="34" charset="0"/>
              <a:buNone/>
            </a:pPr>
            <a:endParaRPr lang="de-DE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DE" smtClean="0"/>
              <a:t>Praktikum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de-DE" smtClean="0"/>
              <a:t>02.02.2016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C.-J. Pardall / C.J. Popp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C11D2F7-29C4-440C-B6DD-2D0777AA65CA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82797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1181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6517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51058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0839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7823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JP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/>
          <a:lstStyle>
            <a:lvl1pPr>
              <a:defRPr sz="32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5976664"/>
          </a:xfrm>
        </p:spPr>
        <p:txBody>
          <a:bodyPr>
            <a:normAutofit/>
          </a:bodyPr>
          <a:lstStyle>
            <a:lvl1pP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000">
                <a:latin typeface="Arial" pitchFamily="34" charset="0"/>
                <a:cs typeface="Arial" pitchFamily="34" charset="0"/>
              </a:defRPr>
            </a:lvl2pPr>
            <a:lvl3pPr>
              <a:defRPr sz="1800">
                <a:latin typeface="Arial" pitchFamily="34" charset="0"/>
                <a:cs typeface="Arial" pitchFamily="34" charset="0"/>
              </a:defRPr>
            </a:lvl3pPr>
            <a:lvl4pPr>
              <a:defRPr sz="16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0" y="6669360"/>
            <a:ext cx="2483768" cy="188640"/>
          </a:xfrm>
        </p:spPr>
        <p:txBody>
          <a:bodyPr/>
          <a:lstStyle>
            <a:lvl1pPr>
              <a:defRPr sz="10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ZPG BNT 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669360"/>
            <a:ext cx="2895600" cy="188640"/>
          </a:xfr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732240" y="6669360"/>
            <a:ext cx="2411760" cy="188640"/>
          </a:xfrm>
        </p:spPr>
        <p:txBody>
          <a:bodyPr/>
          <a:lstStyle>
            <a:lvl1pPr>
              <a:defRPr sz="10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4113_Einstieg_Waermeempfinden.pptx</a:t>
            </a:r>
            <a:endParaRPr lang="de-DE" dirty="0"/>
          </a:p>
        </p:txBody>
      </p:sp>
      <p:cxnSp>
        <p:nvCxnSpPr>
          <p:cNvPr id="8" name="Gerade Verbindung 7"/>
          <p:cNvCxnSpPr/>
          <p:nvPr/>
        </p:nvCxnSpPr>
        <p:spPr>
          <a:xfrm>
            <a:off x="0" y="692696"/>
            <a:ext cx="9144000" cy="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8"/>
          <p:cNvCxnSpPr/>
          <p:nvPr/>
        </p:nvCxnSpPr>
        <p:spPr>
          <a:xfrm>
            <a:off x="0" y="6669360"/>
            <a:ext cx="9144000" cy="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82036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1147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5935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1600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4074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3947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6657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ZPG BNT 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C7425-2ABE-4C18-80E7-BDCBBB0C4F2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9046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de/kraftwerk-flammen-gegenlicht-2012377/" TargetMode="External"/><Relationship Id="rId7" Type="http://schemas.openxmlformats.org/officeDocument/2006/relationships/hyperlink" Target="https://pixabay.com/de/himmel-wolken-windrad-windkraft-1506548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pieren 17"/>
          <p:cNvGrpSpPr/>
          <p:nvPr/>
        </p:nvGrpSpPr>
        <p:grpSpPr>
          <a:xfrm>
            <a:off x="0" y="3695466"/>
            <a:ext cx="4272048" cy="2901566"/>
            <a:chOff x="0" y="3695466"/>
            <a:chExt cx="4272048" cy="2901566"/>
          </a:xfrm>
        </p:grpSpPr>
        <p:sp>
          <p:nvSpPr>
            <p:cNvPr id="10" name="Textfeld 37"/>
            <p:cNvSpPr txBox="1"/>
            <p:nvPr/>
          </p:nvSpPr>
          <p:spPr>
            <a:xfrm>
              <a:off x="3840000" y="3695466"/>
              <a:ext cx="432048" cy="288000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vert270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600"/>
                </a:spcAft>
              </a:pPr>
              <a:r>
                <a:rPr lang="de-DE" sz="1000" dirty="0" smtClean="0">
                  <a:effectLst/>
                  <a:latin typeface="Arial" pitchFamily="34" charset="0"/>
                  <a:ea typeface="Times New Roman"/>
                  <a:cs typeface="Arial" pitchFamily="34" charset="0"/>
                </a:rPr>
                <a:t>(CC0) </a:t>
              </a:r>
              <a:r>
                <a:rPr lang="de-DE" sz="1000" dirty="0" err="1" smtClean="0">
                  <a:effectLst/>
                  <a:latin typeface="Arial" pitchFamily="34" charset="0"/>
                  <a:ea typeface="Times New Roman"/>
                  <a:cs typeface="Arial" pitchFamily="34" charset="0"/>
                </a:rPr>
                <a:t>MonikaP</a:t>
              </a:r>
              <a:r>
                <a:rPr lang="de-DE" sz="1000" dirty="0">
                  <a:latin typeface="Arial" pitchFamily="34" charset="0"/>
                  <a:ea typeface="Times New Roman"/>
                  <a:cs typeface="Arial" pitchFamily="34" charset="0"/>
                </a:rPr>
                <a:t> </a:t>
              </a:r>
              <a:r>
                <a:rPr lang="de-DE" sz="1000" dirty="0">
                  <a:latin typeface="Arial" pitchFamily="34" charset="0"/>
                  <a:ea typeface="Times New Roman"/>
                  <a:cs typeface="Arial" pitchFamily="34" charset="0"/>
                  <a:hlinkClick r:id="rId3"/>
                </a:rPr>
                <a:t>https://pixabay.com/de/kraftwerk-flammen-gegenlicht-2012377</a:t>
              </a:r>
              <a:r>
                <a:rPr lang="de-DE" sz="1000" dirty="0" smtClean="0">
                  <a:latin typeface="Arial" pitchFamily="34" charset="0"/>
                  <a:ea typeface="Times New Roman"/>
                  <a:cs typeface="Arial" pitchFamily="34" charset="0"/>
                  <a:hlinkClick r:id="rId3"/>
                </a:rPr>
                <a:t>/</a:t>
              </a:r>
              <a:r>
                <a:rPr lang="de-DE" sz="1000" dirty="0" smtClean="0">
                  <a:latin typeface="Arial" pitchFamily="34" charset="0"/>
                  <a:ea typeface="Times New Roman"/>
                  <a:cs typeface="Arial" pitchFamily="34" charset="0"/>
                </a:rPr>
                <a:t> (20.02.17)</a:t>
              </a:r>
              <a:endParaRPr lang="de-DE" sz="1000" dirty="0">
                <a:effectLst/>
                <a:latin typeface="Arial" pitchFamily="34" charset="0"/>
                <a:ea typeface="Times New Roman"/>
                <a:cs typeface="Arial" pitchFamily="34" charset="0"/>
              </a:endParaRPr>
            </a:p>
          </p:txBody>
        </p:sp>
        <p:pic>
          <p:nvPicPr>
            <p:cNvPr id="14" name="Grafik 1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3717032"/>
              <a:ext cx="3840000" cy="2880000"/>
            </a:xfrm>
            <a:prstGeom prst="rect">
              <a:avLst/>
            </a:prstGeom>
          </p:spPr>
        </p:pic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Was haben die Bilder miteinander zu tun?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ZPG BNT 2017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588224" y="6669360"/>
            <a:ext cx="2555776" cy="188640"/>
          </a:xfrm>
        </p:spPr>
        <p:txBody>
          <a:bodyPr/>
          <a:lstStyle/>
          <a:p>
            <a:r>
              <a:rPr lang="de-DE" dirty="0" smtClean="0"/>
              <a:t>4112_Einstieg_Energieuebertragung.pptx</a:t>
            </a:r>
            <a:endParaRPr lang="de-DE" dirty="0"/>
          </a:p>
        </p:txBody>
      </p:sp>
      <p:grpSp>
        <p:nvGrpSpPr>
          <p:cNvPr id="7" name="Gruppieren 6"/>
          <p:cNvGrpSpPr/>
          <p:nvPr/>
        </p:nvGrpSpPr>
        <p:grpSpPr>
          <a:xfrm>
            <a:off x="6224591" y="1809020"/>
            <a:ext cx="2919409" cy="3600000"/>
            <a:chOff x="5976175" y="1809020"/>
            <a:chExt cx="2919409" cy="3600000"/>
          </a:xfrm>
        </p:grpSpPr>
        <p:pic>
          <p:nvPicPr>
            <p:cNvPr id="3" name="Grafik 2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6156175" y="1809020"/>
              <a:ext cx="2739409" cy="3600000"/>
            </a:xfrm>
            <a:prstGeom prst="rect">
              <a:avLst/>
            </a:prstGeom>
          </p:spPr>
        </p:pic>
        <p:sp>
          <p:nvSpPr>
            <p:cNvPr id="11" name="Textfeld 37"/>
            <p:cNvSpPr txBox="1"/>
            <p:nvPr/>
          </p:nvSpPr>
          <p:spPr>
            <a:xfrm>
              <a:off x="5976175" y="2514990"/>
              <a:ext cx="180000" cy="288000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vert270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600"/>
                </a:spcAft>
              </a:pPr>
              <a:r>
                <a:rPr lang="de-DE" sz="1000" dirty="0" smtClean="0">
                  <a:effectLst/>
                  <a:latin typeface="Arial" pitchFamily="34" charset="0"/>
                  <a:ea typeface="Times New Roman"/>
                  <a:cs typeface="Arial" pitchFamily="34" charset="0"/>
                </a:rPr>
                <a:t>C.-J. </a:t>
              </a:r>
              <a:r>
                <a:rPr lang="de-DE" sz="1000" dirty="0" err="1" smtClean="0">
                  <a:effectLst/>
                  <a:latin typeface="Arial" pitchFamily="34" charset="0"/>
                  <a:ea typeface="Times New Roman"/>
                  <a:cs typeface="Arial" pitchFamily="34" charset="0"/>
                </a:rPr>
                <a:t>Pardall</a:t>
              </a:r>
              <a:endParaRPr lang="de-DE" sz="2000" dirty="0">
                <a:effectLst/>
                <a:latin typeface="Arial" pitchFamily="34" charset="0"/>
                <a:ea typeface="Times New Roman"/>
                <a:cs typeface="Arial" pitchFamily="34" charset="0"/>
              </a:endParaRPr>
            </a:p>
          </p:txBody>
        </p:sp>
      </p:grpSp>
      <p:grpSp>
        <p:nvGrpSpPr>
          <p:cNvPr id="15" name="Gruppieren 14"/>
          <p:cNvGrpSpPr/>
          <p:nvPr/>
        </p:nvGrpSpPr>
        <p:grpSpPr>
          <a:xfrm>
            <a:off x="0" y="731151"/>
            <a:ext cx="2711361" cy="2913553"/>
            <a:chOff x="0" y="731151"/>
            <a:chExt cx="2711361" cy="2913553"/>
          </a:xfrm>
        </p:grpSpPr>
        <p:pic>
          <p:nvPicPr>
            <p:cNvPr id="8" name="Grafik 7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0" y="764704"/>
              <a:ext cx="2351321" cy="2880000"/>
            </a:xfrm>
            <a:prstGeom prst="rect">
              <a:avLst/>
            </a:prstGeom>
          </p:spPr>
        </p:pic>
        <p:sp>
          <p:nvSpPr>
            <p:cNvPr id="13" name="Textfeld 37"/>
            <p:cNvSpPr txBox="1"/>
            <p:nvPr/>
          </p:nvSpPr>
          <p:spPr>
            <a:xfrm>
              <a:off x="2351321" y="731151"/>
              <a:ext cx="360040" cy="288000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vert270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600"/>
                </a:spcAft>
              </a:pPr>
              <a:r>
                <a:rPr lang="de-DE" sz="1000" dirty="0" smtClean="0">
                  <a:latin typeface="Arial" pitchFamily="34" charset="0"/>
                  <a:ea typeface="Times New Roman"/>
                  <a:cs typeface="Arial" pitchFamily="34" charset="0"/>
                </a:rPr>
                <a:t>(CC0) B. </a:t>
              </a:r>
              <a:r>
                <a:rPr lang="de-DE" sz="1000" dirty="0">
                  <a:latin typeface="Arial" pitchFamily="34" charset="0"/>
                  <a:ea typeface="Times New Roman"/>
                  <a:cs typeface="Arial" pitchFamily="34" charset="0"/>
                </a:rPr>
                <a:t>Wälz </a:t>
              </a:r>
              <a:r>
                <a:rPr lang="de-DE" sz="1000" dirty="0">
                  <a:latin typeface="Arial" pitchFamily="34" charset="0"/>
                  <a:ea typeface="Times New Roman"/>
                  <a:cs typeface="Arial" pitchFamily="34" charset="0"/>
                  <a:hlinkClick r:id="rId7"/>
                </a:rPr>
                <a:t>https://pixabay.com/de/himmel-wolken-windrad-windkraft-1506548</a:t>
              </a:r>
              <a:r>
                <a:rPr lang="de-DE" sz="1000" dirty="0" smtClean="0">
                  <a:latin typeface="Arial" pitchFamily="34" charset="0"/>
                  <a:ea typeface="Times New Roman"/>
                  <a:cs typeface="Arial" pitchFamily="34" charset="0"/>
                  <a:hlinkClick r:id="rId7"/>
                </a:rPr>
                <a:t>/</a:t>
              </a:r>
              <a:r>
                <a:rPr lang="de-DE" sz="1000" dirty="0" smtClean="0">
                  <a:latin typeface="Arial" pitchFamily="34" charset="0"/>
                  <a:ea typeface="Times New Roman"/>
                  <a:cs typeface="Arial" pitchFamily="34" charset="0"/>
                </a:rPr>
                <a:t> (20.02.17)</a:t>
              </a:r>
              <a:endParaRPr lang="de-DE" sz="2000" dirty="0">
                <a:effectLst/>
                <a:latin typeface="Arial" pitchFamily="34" charset="0"/>
                <a:ea typeface="Times New Roman"/>
                <a:cs typeface="Arial" pitchFamily="34" charset="0"/>
              </a:endParaRPr>
            </a:p>
          </p:txBody>
        </p:sp>
      </p:grpSp>
      <p:sp>
        <p:nvSpPr>
          <p:cNvPr id="20" name="Textfeld 19"/>
          <p:cNvSpPr txBox="1"/>
          <p:nvPr/>
        </p:nvSpPr>
        <p:spPr>
          <a:xfrm>
            <a:off x="3707904" y="1916832"/>
            <a:ext cx="2736304" cy="286232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3600" b="1" dirty="0" smtClean="0">
                <a:latin typeface="Arial" pitchFamily="34" charset="0"/>
                <a:cs typeface="Arial" pitchFamily="34" charset="0"/>
              </a:rPr>
              <a:t>Woher kommt die</a:t>
            </a:r>
          </a:p>
          <a:p>
            <a:pPr algn="ctr"/>
            <a:endParaRPr lang="de-DE" sz="36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de-DE" sz="3600" b="1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de-DE" sz="3600" b="1" dirty="0" smtClean="0">
                <a:latin typeface="Arial" pitchFamily="34" charset="0"/>
                <a:cs typeface="Arial" pitchFamily="34" charset="0"/>
              </a:rPr>
              <a:t>?</a:t>
            </a:r>
            <a:endParaRPr lang="de-DE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Pfeil nach rechts 18"/>
          <p:cNvSpPr/>
          <p:nvPr/>
        </p:nvSpPr>
        <p:spPr>
          <a:xfrm>
            <a:off x="3779912" y="3140968"/>
            <a:ext cx="2664296" cy="936104"/>
          </a:xfrm>
          <a:prstGeom prst="rightArrow">
            <a:avLst>
              <a:gd name="adj1" fmla="val 100000"/>
              <a:gd name="adj2" fmla="val 50000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Energie</a:t>
            </a:r>
            <a:endParaRPr lang="de-DE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14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19" grpId="0" animBg="1"/>
    </p:bldLst>
  </p:timing>
</p:sld>
</file>

<file path=ppt/theme/theme1.xml><?xml version="1.0" encoding="utf-8"?>
<a:theme xmlns:a="http://schemas.openxmlformats.org/drawingml/2006/main" name="CJP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CJP</Template>
  <TotalTime>0</TotalTime>
  <Words>114</Words>
  <Application>Microsoft Office PowerPoint</Application>
  <PresentationFormat>Bildschirmpräsentation (4:3)</PresentationFormat>
  <Paragraphs>21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CJP</vt:lpstr>
      <vt:lpstr>Was haben die Bilder miteinander zu tun?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Was haben die Bilder miteinander zu tun?</dc:title>
  <dc:creator>Carl-Julian</dc:creator>
  <cp:lastModifiedBy>Carl-Julian</cp:lastModifiedBy>
  <cp:revision>366</cp:revision>
  <cp:lastPrinted>2016-01-30T18:57:11Z</cp:lastPrinted>
  <dcterms:created xsi:type="dcterms:W3CDTF">2014-11-17T20:26:36Z</dcterms:created>
  <dcterms:modified xsi:type="dcterms:W3CDTF">2017-02-22T17:43:03Z</dcterms:modified>
</cp:coreProperties>
</file>