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15" r:id="rId2"/>
    <p:sldId id="316" r:id="rId3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76335" autoAdjust="0"/>
  </p:normalViewPr>
  <p:slideViewPr>
    <p:cSldViewPr showGuides="1">
      <p:cViewPr varScale="1">
        <p:scale>
          <a:sx n="55" d="100"/>
          <a:sy n="55" d="100"/>
        </p:scale>
        <p:origin x="-17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1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1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1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83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8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483768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240" y="6669360"/>
            <a:ext cx="2411760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4113_Einstieg_Waermeempfinden.pptx</a:t>
            </a:r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0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14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94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04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hyperlink" Target="https://pixabay.com/de/kraftwerk-flammen-gegenlicht-2012377/" TargetMode="External"/><Relationship Id="rId7" Type="http://schemas.openxmlformats.org/officeDocument/2006/relationships/hyperlink" Target="https://pixabay.com/de/solarzellen-photovoltaik-strom-491701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hyperlink" Target="https://pixabay.com/de/konzert-leistung-publikum-lightshow-336695/" TargetMode="External"/><Relationship Id="rId4" Type="http://schemas.openxmlformats.org/officeDocument/2006/relationships/image" Target="../media/image1.jpeg"/><Relationship Id="rId9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2400" dirty="0" smtClean="0"/>
              <a:t>Check-In: Energieübertragung</a:t>
            </a: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300192" y="6669360"/>
            <a:ext cx="2843808" cy="188640"/>
          </a:xfrm>
        </p:spPr>
        <p:txBody>
          <a:bodyPr/>
          <a:lstStyle/>
          <a:p>
            <a:r>
              <a:rPr lang="de-DE" dirty="0" smtClean="0"/>
              <a:t>4126_Check-In_Energieuebertragung.pptx</a:t>
            </a:r>
            <a:endParaRPr lang="de-DE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4572000" y="692696"/>
            <a:ext cx="0" cy="5976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474013" y="4222707"/>
            <a:ext cx="360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Die Bilder zeigen Teile einer Energieübertragungskette.</a:t>
            </a:r>
          </a:p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Zeichne ein passendes, möglichst vollständiges Energieflussdiagramm.</a:t>
            </a:r>
          </a:p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Erneuerbar oder nicht? Entscheide. Begründe deine Entscheidung.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058000" y="4222707"/>
            <a:ext cx="360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Die Bilder zeigen Teile einer Energieübertragungskette.</a:t>
            </a:r>
          </a:p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Zeichne ein passendes, möglichst vollständiges Energieflussdiagramm.</a:t>
            </a:r>
          </a:p>
          <a:p>
            <a:pPr marL="342900" indent="-342900">
              <a:buFont typeface="+mj-lt"/>
              <a:buAutoNum type="alphaLcParenR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Erneuerbar oder nicht? Entscheide. Begründe deine Entscheidung.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0" y="692696"/>
            <a:ext cx="432000" cy="43200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572000" y="692696"/>
            <a:ext cx="4320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4" name="Gruppieren 23"/>
          <p:cNvGrpSpPr/>
          <p:nvPr/>
        </p:nvGrpSpPr>
        <p:grpSpPr>
          <a:xfrm>
            <a:off x="343889" y="1340768"/>
            <a:ext cx="3860248" cy="2232000"/>
            <a:chOff x="63472" y="1340768"/>
            <a:chExt cx="3860248" cy="2232000"/>
          </a:xfrm>
        </p:grpSpPr>
        <p:sp>
          <p:nvSpPr>
            <p:cNvPr id="17" name="Textfeld 37"/>
            <p:cNvSpPr txBox="1"/>
            <p:nvPr/>
          </p:nvSpPr>
          <p:spPr>
            <a:xfrm>
              <a:off x="63472" y="2954236"/>
              <a:ext cx="1800000" cy="576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de-DE" sz="1200" i="1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Kohlekraftwerk</a:t>
              </a:r>
              <a:r>
                <a:rPr lang="de-DE" sz="8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/>
              </a:r>
              <a:br>
                <a:rPr lang="de-DE" sz="8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</a:br>
              <a:r>
                <a:rPr lang="de-DE" sz="8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(CC0) </a:t>
              </a:r>
              <a:r>
                <a:rPr lang="de-DE" sz="800" dirty="0" err="1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MonikaP</a:t>
              </a:r>
              <a:r>
                <a:rPr lang="de-DE" sz="800" dirty="0">
                  <a:latin typeface="Arial" pitchFamily="34" charset="0"/>
                  <a:ea typeface="Times New Roman"/>
                  <a:cs typeface="Arial" pitchFamily="34" charset="0"/>
                </a:rPr>
                <a:t> </a:t>
              </a:r>
              <a:r>
                <a:rPr lang="de-DE" sz="800" dirty="0">
                  <a:latin typeface="Arial" pitchFamily="34" charset="0"/>
                  <a:ea typeface="Times New Roman"/>
                  <a:cs typeface="Arial" pitchFamily="34" charset="0"/>
                  <a:hlinkClick r:id="rId3"/>
                </a:rPr>
                <a:t>https://</a:t>
              </a:r>
              <a:r>
                <a:rPr lang="de-DE" sz="800" dirty="0" smtClean="0">
                  <a:latin typeface="Arial" pitchFamily="34" charset="0"/>
                  <a:ea typeface="Times New Roman"/>
                  <a:cs typeface="Arial" pitchFamily="34" charset="0"/>
                  <a:hlinkClick r:id="rId3"/>
                </a:rPr>
                <a:t>pixabay.com/de/</a:t>
              </a:r>
              <a:br>
                <a:rPr lang="de-DE" sz="800" dirty="0" smtClean="0">
                  <a:latin typeface="Arial" pitchFamily="34" charset="0"/>
                  <a:ea typeface="Times New Roman"/>
                  <a:cs typeface="Arial" pitchFamily="34" charset="0"/>
                  <a:hlinkClick r:id="rId3"/>
                </a:rPr>
              </a:br>
              <a:r>
                <a:rPr lang="de-DE" sz="800" dirty="0" smtClean="0">
                  <a:latin typeface="Arial" pitchFamily="34" charset="0"/>
                  <a:ea typeface="Times New Roman"/>
                  <a:cs typeface="Arial" pitchFamily="34" charset="0"/>
                  <a:hlinkClick r:id="rId3"/>
                </a:rPr>
                <a:t>kraftwerk-flammen-gegenlicht-2012377/</a:t>
              </a:r>
              <a:r>
                <a:rPr lang="de-DE" sz="800" dirty="0" smtClean="0">
                  <a:latin typeface="Arial" pitchFamily="34" charset="0"/>
                  <a:ea typeface="Times New Roman"/>
                  <a:cs typeface="Arial" pitchFamily="34" charset="0"/>
                </a:rPr>
                <a:t> (20.02.17)</a:t>
              </a:r>
              <a:endParaRPr lang="de-DE" sz="800" dirty="0">
                <a:effectLst/>
                <a:latin typeface="Arial" pitchFamily="34" charset="0"/>
                <a:ea typeface="Times New Roman"/>
                <a:cs typeface="Arial" pitchFamily="34" charset="0"/>
              </a:endParaRPr>
            </a:p>
          </p:txBody>
        </p:sp>
        <p:pic>
          <p:nvPicPr>
            <p:cNvPr id="18" name="Grafik 1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3472" y="1340768"/>
              <a:ext cx="1792450" cy="1620000"/>
            </a:xfrm>
            <a:prstGeom prst="rect">
              <a:avLst/>
            </a:prstGeom>
          </p:spPr>
        </p:pic>
        <p:grpSp>
          <p:nvGrpSpPr>
            <p:cNvPr id="23" name="Gruppieren 22"/>
            <p:cNvGrpSpPr/>
            <p:nvPr/>
          </p:nvGrpSpPr>
          <p:grpSpPr>
            <a:xfrm>
              <a:off x="2051720" y="1340768"/>
              <a:ext cx="1872000" cy="2232000"/>
              <a:chOff x="2305752" y="1340768"/>
              <a:chExt cx="1872000" cy="2232000"/>
            </a:xfrm>
          </p:grpSpPr>
          <p:sp>
            <p:nvSpPr>
              <p:cNvPr id="19" name="Textfeld 37"/>
              <p:cNvSpPr txBox="1"/>
              <p:nvPr/>
            </p:nvSpPr>
            <p:spPr>
              <a:xfrm>
                <a:off x="2305752" y="2960768"/>
                <a:ext cx="1872000" cy="61200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de-DE" sz="1200" i="1" dirty="0" smtClean="0">
                    <a:effectLst/>
                    <a:latin typeface="Arial" pitchFamily="34" charset="0"/>
                    <a:ea typeface="Times New Roman"/>
                    <a:cs typeface="Arial" pitchFamily="34" charset="0"/>
                  </a:rPr>
                  <a:t>Scheinwerfer</a:t>
                </a:r>
                <a:r>
                  <a:rPr lang="de-DE" sz="800" dirty="0" smtClean="0">
                    <a:effectLst/>
                    <a:latin typeface="Arial" pitchFamily="34" charset="0"/>
                    <a:ea typeface="Times New Roman"/>
                    <a:cs typeface="Arial" pitchFamily="34" charset="0"/>
                  </a:rPr>
                  <a:t/>
                </a:r>
                <a:br>
                  <a:rPr lang="de-DE" sz="800" dirty="0" smtClean="0">
                    <a:effectLst/>
                    <a:latin typeface="Arial" pitchFamily="34" charset="0"/>
                    <a:ea typeface="Times New Roman"/>
                    <a:cs typeface="Arial" pitchFamily="34" charset="0"/>
                  </a:rPr>
                </a:br>
                <a:r>
                  <a:rPr lang="de-DE" sz="800" dirty="0" smtClean="0">
                    <a:effectLst/>
                    <a:latin typeface="Arial" pitchFamily="34" charset="0"/>
                    <a:ea typeface="Times New Roman"/>
                    <a:cs typeface="Arial" pitchFamily="34" charset="0"/>
                  </a:rPr>
                  <a:t>(CC0) </a:t>
                </a:r>
                <a:r>
                  <a:rPr lang="de-DE" sz="800" dirty="0" err="1" smtClean="0">
                    <a:effectLst/>
                    <a:latin typeface="Arial" pitchFamily="34" charset="0"/>
                    <a:ea typeface="Times New Roman"/>
                    <a:cs typeface="Arial" pitchFamily="34" charset="0"/>
                  </a:rPr>
                  <a:t>Unsplash</a:t>
                </a:r>
                <a:r>
                  <a:rPr lang="de-DE" sz="800" dirty="0">
                    <a:latin typeface="Arial" pitchFamily="34" charset="0"/>
                    <a:ea typeface="Times New Roman"/>
                    <a:cs typeface="Arial" pitchFamily="34" charset="0"/>
                  </a:rPr>
                  <a:t> </a:t>
                </a:r>
                <a:r>
                  <a:rPr lang="de-DE" sz="800" dirty="0">
                    <a:latin typeface="Arial" pitchFamily="34" charset="0"/>
                    <a:ea typeface="Times New Roman"/>
                    <a:cs typeface="Arial" pitchFamily="34" charset="0"/>
                    <a:hlinkClick r:id="rId5"/>
                  </a:rPr>
                  <a:t>https://pixabay.com/de</a:t>
                </a:r>
                <a:r>
                  <a:rPr lang="de-DE" sz="800" dirty="0" smtClean="0">
                    <a:latin typeface="Arial" pitchFamily="34" charset="0"/>
                    <a:ea typeface="Times New Roman"/>
                    <a:cs typeface="Arial" pitchFamily="34" charset="0"/>
                    <a:hlinkClick r:id="rId5"/>
                  </a:rPr>
                  <a:t>/</a:t>
                </a:r>
                <a:br>
                  <a:rPr lang="de-DE" sz="800" dirty="0" smtClean="0">
                    <a:latin typeface="Arial" pitchFamily="34" charset="0"/>
                    <a:ea typeface="Times New Roman"/>
                    <a:cs typeface="Arial" pitchFamily="34" charset="0"/>
                    <a:hlinkClick r:id="rId5"/>
                  </a:rPr>
                </a:br>
                <a:r>
                  <a:rPr lang="de-DE" sz="800" dirty="0" smtClean="0">
                    <a:latin typeface="Arial" pitchFamily="34" charset="0"/>
                    <a:ea typeface="Times New Roman"/>
                    <a:cs typeface="Arial" pitchFamily="34" charset="0"/>
                    <a:hlinkClick r:id="rId5"/>
                  </a:rPr>
                  <a:t>konzert-leistung-publikum-lightshow-336695/</a:t>
                </a:r>
                <a:r>
                  <a:rPr lang="de-DE" sz="800" dirty="0" smtClean="0">
                    <a:latin typeface="Arial" pitchFamily="34" charset="0"/>
                    <a:ea typeface="Times New Roman"/>
                    <a:cs typeface="Arial" pitchFamily="34" charset="0"/>
                  </a:rPr>
                  <a:t> </a:t>
                </a:r>
                <a:r>
                  <a:rPr lang="de-DE" sz="800" dirty="0" smtClean="0">
                    <a:latin typeface="Arial" pitchFamily="34" charset="0"/>
                    <a:ea typeface="Times New Roman"/>
                    <a:cs typeface="Arial" pitchFamily="34" charset="0"/>
                    <a:hlinkClick r:id="rId3"/>
                  </a:rPr>
                  <a:t>/</a:t>
                </a:r>
                <a:r>
                  <a:rPr lang="de-DE" sz="800" dirty="0" smtClean="0">
                    <a:latin typeface="Arial" pitchFamily="34" charset="0"/>
                    <a:ea typeface="Times New Roman"/>
                    <a:cs typeface="Arial" pitchFamily="34" charset="0"/>
                  </a:rPr>
                  <a:t> (23.02.17)</a:t>
                </a:r>
                <a:endParaRPr lang="de-DE" sz="800" dirty="0">
                  <a:effectLst/>
                  <a:latin typeface="Arial" pitchFamily="34" charset="0"/>
                  <a:ea typeface="Times New Roman"/>
                  <a:cs typeface="Arial" pitchFamily="34" charset="0"/>
                </a:endParaRPr>
              </a:p>
            </p:txBody>
          </p:sp>
          <p:pic>
            <p:nvPicPr>
              <p:cNvPr id="5" name="Grafik 4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2305752" y="1340768"/>
                <a:ext cx="1869951" cy="1620000"/>
              </a:xfrm>
              <a:prstGeom prst="rect">
                <a:avLst/>
              </a:prstGeom>
            </p:spPr>
          </p:pic>
        </p:grpSp>
      </p:grpSp>
      <p:grpSp>
        <p:nvGrpSpPr>
          <p:cNvPr id="8" name="Gruppieren 7"/>
          <p:cNvGrpSpPr/>
          <p:nvPr/>
        </p:nvGrpSpPr>
        <p:grpSpPr>
          <a:xfrm>
            <a:off x="4860032" y="1340768"/>
            <a:ext cx="4033671" cy="2225468"/>
            <a:chOff x="5058000" y="1340768"/>
            <a:chExt cx="4033671" cy="2225468"/>
          </a:xfrm>
        </p:grpSpPr>
        <p:sp>
          <p:nvSpPr>
            <p:cNvPr id="21" name="Textfeld 37"/>
            <p:cNvSpPr txBox="1"/>
            <p:nvPr/>
          </p:nvSpPr>
          <p:spPr>
            <a:xfrm>
              <a:off x="5058000" y="2954236"/>
              <a:ext cx="1872000" cy="612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de-DE" sz="1200" i="1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Solarzellen</a:t>
              </a:r>
              <a:r>
                <a:rPr lang="de-DE" sz="8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/>
              </a:r>
              <a:br>
                <a:rPr lang="de-DE" sz="8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</a:br>
              <a:r>
                <a:rPr lang="de-DE" sz="8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(CC0) M. Schwarzenberger</a:t>
              </a:r>
              <a:r>
                <a:rPr lang="de-DE" sz="800" dirty="0" smtClean="0">
                  <a:latin typeface="Arial" pitchFamily="34" charset="0"/>
                  <a:ea typeface="Times New Roman"/>
                  <a:cs typeface="Arial" pitchFamily="34" charset="0"/>
                </a:rPr>
                <a:t> </a:t>
              </a:r>
              <a:r>
                <a:rPr lang="de-DE" sz="800" dirty="0">
                  <a:latin typeface="Arial" pitchFamily="34" charset="0"/>
                  <a:ea typeface="Times New Roman"/>
                  <a:cs typeface="Arial" pitchFamily="34" charset="0"/>
                  <a:hlinkClick r:id="rId7"/>
                </a:rPr>
                <a:t>https://pixabay.com/de/solarzellen-photovoltaik-strom-491701</a:t>
              </a:r>
              <a:r>
                <a:rPr lang="de-DE" sz="800" dirty="0" smtClean="0">
                  <a:latin typeface="Arial" pitchFamily="34" charset="0"/>
                  <a:ea typeface="Times New Roman"/>
                  <a:cs typeface="Arial" pitchFamily="34" charset="0"/>
                  <a:hlinkClick r:id="rId7"/>
                </a:rPr>
                <a:t>/</a:t>
              </a:r>
              <a:r>
                <a:rPr lang="de-DE" sz="800" dirty="0" smtClean="0">
                  <a:latin typeface="Arial" pitchFamily="34" charset="0"/>
                  <a:ea typeface="Times New Roman"/>
                  <a:cs typeface="Arial" pitchFamily="34" charset="0"/>
                </a:rPr>
                <a:t>  (23.02.17)</a:t>
              </a:r>
              <a:endParaRPr lang="de-DE" sz="800" dirty="0">
                <a:effectLst/>
                <a:latin typeface="Arial" pitchFamily="34" charset="0"/>
                <a:ea typeface="Times New Roman"/>
                <a:cs typeface="Arial" pitchFamily="34" charset="0"/>
              </a:endParaRP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058000" y="1340768"/>
              <a:ext cx="1893534" cy="1620000"/>
            </a:xfrm>
            <a:prstGeom prst="rect">
              <a:avLst/>
            </a:prstGeom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09112" y="1340768"/>
              <a:ext cx="1982559" cy="1620000"/>
            </a:xfrm>
            <a:prstGeom prst="rect">
              <a:avLst/>
            </a:prstGeom>
          </p:spPr>
        </p:pic>
        <p:sp>
          <p:nvSpPr>
            <p:cNvPr id="22" name="Textfeld 37"/>
            <p:cNvSpPr txBox="1"/>
            <p:nvPr/>
          </p:nvSpPr>
          <p:spPr>
            <a:xfrm>
              <a:off x="7109112" y="2961016"/>
              <a:ext cx="1872000" cy="395976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de-DE" sz="1200" i="1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Rührgerät</a:t>
              </a:r>
              <a:r>
                <a:rPr lang="de-DE" sz="8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/>
              </a:r>
              <a:br>
                <a:rPr lang="de-DE" sz="8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</a:br>
              <a:r>
                <a:rPr lang="de-DE" sz="8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C.-J. </a:t>
              </a:r>
              <a:r>
                <a:rPr lang="de-DE" sz="800" dirty="0" err="1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Pardall</a:t>
              </a:r>
              <a:endParaRPr lang="de-DE" sz="800" dirty="0">
                <a:effectLst/>
                <a:latin typeface="Arial" pitchFamily="34" charset="0"/>
                <a:ea typeface="Times New Roman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2400" dirty="0" smtClean="0"/>
              <a:t>Check-In: Energieübertragung – Lösung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300192" y="6669360"/>
            <a:ext cx="2843808" cy="188640"/>
          </a:xfrm>
        </p:spPr>
        <p:txBody>
          <a:bodyPr/>
          <a:lstStyle/>
          <a:p>
            <a:r>
              <a:rPr lang="de-DE" dirty="0"/>
              <a:t>4126_Check-In_Energieuebertragung.pptx</a:t>
            </a:r>
          </a:p>
        </p:txBody>
      </p:sp>
      <p:cxnSp>
        <p:nvCxnSpPr>
          <p:cNvPr id="11" name="Gerade Verbindung 10"/>
          <p:cNvCxnSpPr/>
          <p:nvPr/>
        </p:nvCxnSpPr>
        <p:spPr>
          <a:xfrm>
            <a:off x="4572000" y="692696"/>
            <a:ext cx="0" cy="5976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72000" y="1340768"/>
            <a:ext cx="3600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i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de-DE" i="1" dirty="0" smtClean="0">
                <a:latin typeface="Arial" pitchFamily="34" charset="0"/>
                <a:cs typeface="Arial" pitchFamily="34" charset="0"/>
              </a:rPr>
            </a:br>
            <a:r>
              <a:rPr lang="de-DE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i="1" dirty="0" smtClean="0">
                <a:latin typeface="Arial" pitchFamily="34" charset="0"/>
                <a:cs typeface="Arial" pitchFamily="34" charset="0"/>
              </a:rPr>
            </a:br>
            <a:r>
              <a:rPr lang="de-DE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i="1" dirty="0" smtClean="0">
                <a:latin typeface="Arial" pitchFamily="34" charset="0"/>
                <a:cs typeface="Arial" pitchFamily="34" charset="0"/>
              </a:rPr>
            </a:br>
            <a:r>
              <a:rPr lang="de-DE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i="1" dirty="0" smtClean="0">
                <a:latin typeface="Arial" pitchFamily="34" charset="0"/>
                <a:cs typeface="Arial" pitchFamily="34" charset="0"/>
              </a:rPr>
            </a:br>
            <a:r>
              <a:rPr lang="de-DE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i="1" dirty="0" smtClean="0">
                <a:latin typeface="Arial" pitchFamily="34" charset="0"/>
                <a:cs typeface="Arial" pitchFamily="34" charset="0"/>
              </a:rPr>
            </a:br>
            <a:endParaRPr lang="de-DE" i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de-DE" i="1" dirty="0" smtClean="0">
                <a:latin typeface="Arial" pitchFamily="34" charset="0"/>
                <a:cs typeface="Arial" pitchFamily="34" charset="0"/>
              </a:rPr>
              <a:t>Kohle kann sich praktisch gar nicht nachbilden. </a:t>
            </a:r>
            <a:br>
              <a:rPr lang="de-DE" i="1" dirty="0" smtClean="0">
                <a:latin typeface="Arial" pitchFamily="34" charset="0"/>
                <a:cs typeface="Arial" pitchFamily="34" charset="0"/>
              </a:rPr>
            </a:br>
            <a:r>
              <a:rPr lang="de-DE" i="1" dirty="0" smtClean="0">
                <a:latin typeface="Arial" pitchFamily="34" charset="0"/>
                <a:cs typeface="Arial" pitchFamily="34" charset="0"/>
              </a:rPr>
              <a:t>Sie ist ein nicht erneuerbarer Energieträger.</a:t>
            </a:r>
            <a:endParaRPr lang="de-DE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81393"/>
              </p:ext>
            </p:extLst>
          </p:nvPr>
        </p:nvGraphicFramePr>
        <p:xfrm>
          <a:off x="306815" y="4622120"/>
          <a:ext cx="39600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6953"/>
                <a:gridCol w="864096"/>
                <a:gridCol w="918951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 nicht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a) Energieübertragungs-ketten und Energiefluss-diagrammen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einsetzen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b) Erneuerbare und nicht erneuerbare Energie-träger unterscheiden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0" y="692696"/>
            <a:ext cx="432000" cy="43200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572000" y="692696"/>
            <a:ext cx="432000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 anchorCtr="1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de-DE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1147298"/>
              </p:ext>
            </p:extLst>
          </p:nvPr>
        </p:nvGraphicFramePr>
        <p:xfrm>
          <a:off x="4878000" y="4616152"/>
          <a:ext cx="39600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6953"/>
                <a:gridCol w="864096"/>
                <a:gridCol w="918951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kann ich nicht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a) Energieübertragungs-ketten und Energiefluss-diagrammen</a:t>
                      </a:r>
                      <a:r>
                        <a:rPr lang="de-DE" sz="1400" baseline="0" dirty="0" smtClean="0">
                          <a:latin typeface="Arial" pitchFamily="34" charset="0"/>
                          <a:cs typeface="Arial" pitchFamily="34" charset="0"/>
                        </a:rPr>
                        <a:t> einsetzen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400" dirty="0" smtClean="0">
                          <a:latin typeface="Arial" pitchFamily="34" charset="0"/>
                          <a:cs typeface="Arial" pitchFamily="34" charset="0"/>
                        </a:rPr>
                        <a:t>b) Erneuerbare und nicht erneuerbare Energie-träger unterscheiden</a:t>
                      </a:r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7" name="Gruppieren 6"/>
          <p:cNvGrpSpPr/>
          <p:nvPr/>
        </p:nvGrpSpPr>
        <p:grpSpPr>
          <a:xfrm>
            <a:off x="72000" y="1844827"/>
            <a:ext cx="4427992" cy="900000"/>
            <a:chOff x="72000" y="1340768"/>
            <a:chExt cx="4427992" cy="900000"/>
          </a:xfrm>
        </p:grpSpPr>
        <p:sp>
          <p:nvSpPr>
            <p:cNvPr id="5" name="Rechteck 4"/>
            <p:cNvSpPr/>
            <p:nvPr/>
          </p:nvSpPr>
          <p:spPr>
            <a:xfrm>
              <a:off x="72000" y="1340768"/>
              <a:ext cx="720000" cy="90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Kohle</a:t>
              </a:r>
              <a:endParaRPr lang="de-DE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hteck 14"/>
            <p:cNvSpPr/>
            <p:nvPr/>
          </p:nvSpPr>
          <p:spPr>
            <a:xfrm>
              <a:off x="2555856" y="1340768"/>
              <a:ext cx="720000" cy="90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Schein-werfer</a:t>
              </a:r>
              <a:endParaRPr lang="de-DE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hteck 17"/>
            <p:cNvSpPr/>
            <p:nvPr/>
          </p:nvSpPr>
          <p:spPr>
            <a:xfrm>
              <a:off x="3779992" y="1340768"/>
              <a:ext cx="720000" cy="90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Umge-bung</a:t>
              </a:r>
              <a:endParaRPr lang="de-DE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hteck 18"/>
            <p:cNvSpPr/>
            <p:nvPr/>
          </p:nvSpPr>
          <p:spPr>
            <a:xfrm>
              <a:off x="1331640" y="1340768"/>
              <a:ext cx="720000" cy="90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Kohle-kraft-werk</a:t>
              </a:r>
              <a:endParaRPr lang="de-DE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ichtungspfeil 5"/>
            <p:cNvSpPr/>
            <p:nvPr/>
          </p:nvSpPr>
          <p:spPr>
            <a:xfrm>
              <a:off x="755576" y="1646776"/>
              <a:ext cx="684000" cy="287983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sz="12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Energie</a:t>
              </a:r>
              <a:endParaRPr lang="de-DE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ichtungspfeil 21"/>
            <p:cNvSpPr/>
            <p:nvPr/>
          </p:nvSpPr>
          <p:spPr>
            <a:xfrm>
              <a:off x="3203848" y="1646774"/>
              <a:ext cx="684000" cy="287983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sz="12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Energie</a:t>
              </a:r>
              <a:endParaRPr lang="de-DE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ichtungspfeil 22"/>
            <p:cNvSpPr/>
            <p:nvPr/>
          </p:nvSpPr>
          <p:spPr>
            <a:xfrm>
              <a:off x="1979712" y="1646775"/>
              <a:ext cx="684000" cy="287983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sz="12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Energie</a:t>
              </a:r>
              <a:endParaRPr lang="de-DE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" name="Gruppieren 23"/>
          <p:cNvGrpSpPr/>
          <p:nvPr/>
        </p:nvGrpSpPr>
        <p:grpSpPr>
          <a:xfrm>
            <a:off x="4644004" y="1844824"/>
            <a:ext cx="4427992" cy="900000"/>
            <a:chOff x="72000" y="1340768"/>
            <a:chExt cx="4427992" cy="900000"/>
          </a:xfrm>
        </p:grpSpPr>
        <p:sp>
          <p:nvSpPr>
            <p:cNvPr id="25" name="Rechteck 24"/>
            <p:cNvSpPr/>
            <p:nvPr/>
          </p:nvSpPr>
          <p:spPr>
            <a:xfrm>
              <a:off x="72000" y="1340768"/>
              <a:ext cx="720000" cy="90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Sonne</a:t>
              </a:r>
              <a:endParaRPr lang="de-DE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hteck 25"/>
            <p:cNvSpPr/>
            <p:nvPr/>
          </p:nvSpPr>
          <p:spPr>
            <a:xfrm>
              <a:off x="2555856" y="1340768"/>
              <a:ext cx="720000" cy="90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Rühr-gerät</a:t>
              </a:r>
              <a:endParaRPr lang="de-DE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hteck 26"/>
            <p:cNvSpPr/>
            <p:nvPr/>
          </p:nvSpPr>
          <p:spPr>
            <a:xfrm>
              <a:off x="3779992" y="1340768"/>
              <a:ext cx="720000" cy="90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Umge-bung</a:t>
              </a:r>
              <a:endParaRPr lang="de-DE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hteck 27"/>
            <p:cNvSpPr/>
            <p:nvPr/>
          </p:nvSpPr>
          <p:spPr>
            <a:xfrm>
              <a:off x="1331640" y="1340768"/>
              <a:ext cx="720000" cy="90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Solar-zellen</a:t>
              </a:r>
              <a:endParaRPr lang="de-DE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ichtungspfeil 28"/>
            <p:cNvSpPr/>
            <p:nvPr/>
          </p:nvSpPr>
          <p:spPr>
            <a:xfrm>
              <a:off x="755576" y="1646776"/>
              <a:ext cx="684000" cy="287983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sz="12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Energie</a:t>
              </a:r>
              <a:endParaRPr lang="de-DE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ichtungspfeil 29"/>
            <p:cNvSpPr/>
            <p:nvPr/>
          </p:nvSpPr>
          <p:spPr>
            <a:xfrm>
              <a:off x="3203848" y="1646774"/>
              <a:ext cx="684000" cy="287983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sz="12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Energie</a:t>
              </a:r>
              <a:endParaRPr lang="de-DE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ichtungspfeil 30"/>
            <p:cNvSpPr/>
            <p:nvPr/>
          </p:nvSpPr>
          <p:spPr>
            <a:xfrm>
              <a:off x="1979712" y="1646775"/>
              <a:ext cx="684000" cy="287983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sz="12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Energie</a:t>
              </a:r>
              <a:endParaRPr lang="de-DE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2" name="Textfeld 31"/>
          <p:cNvSpPr txBox="1"/>
          <p:nvPr/>
        </p:nvSpPr>
        <p:spPr>
          <a:xfrm>
            <a:off x="4650780" y="1340768"/>
            <a:ext cx="3600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i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de-DE" i="1" dirty="0" smtClean="0">
                <a:latin typeface="Arial" pitchFamily="34" charset="0"/>
                <a:cs typeface="Arial" pitchFamily="34" charset="0"/>
              </a:rPr>
            </a:br>
            <a:r>
              <a:rPr lang="de-DE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i="1" dirty="0" smtClean="0">
                <a:latin typeface="Arial" pitchFamily="34" charset="0"/>
                <a:cs typeface="Arial" pitchFamily="34" charset="0"/>
              </a:rPr>
            </a:br>
            <a:r>
              <a:rPr lang="de-DE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i="1" dirty="0" smtClean="0">
                <a:latin typeface="Arial" pitchFamily="34" charset="0"/>
                <a:cs typeface="Arial" pitchFamily="34" charset="0"/>
              </a:rPr>
            </a:br>
            <a:r>
              <a:rPr lang="de-DE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i="1" dirty="0" smtClean="0">
                <a:latin typeface="Arial" pitchFamily="34" charset="0"/>
                <a:cs typeface="Arial" pitchFamily="34" charset="0"/>
              </a:rPr>
            </a:br>
            <a:r>
              <a:rPr lang="de-DE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i="1" dirty="0" smtClean="0">
                <a:latin typeface="Arial" pitchFamily="34" charset="0"/>
                <a:cs typeface="Arial" pitchFamily="34" charset="0"/>
              </a:rPr>
            </a:br>
            <a:endParaRPr lang="de-DE" i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de-DE" i="1" dirty="0" smtClean="0">
                <a:latin typeface="Arial" pitchFamily="34" charset="0"/>
                <a:cs typeface="Arial" pitchFamily="34" charset="0"/>
              </a:rPr>
              <a:t>Die Sonne liefert ständig neue Energie nach. </a:t>
            </a:r>
            <a:br>
              <a:rPr lang="de-DE" i="1" dirty="0" smtClean="0">
                <a:latin typeface="Arial" pitchFamily="34" charset="0"/>
                <a:cs typeface="Arial" pitchFamily="34" charset="0"/>
              </a:rPr>
            </a:br>
            <a:r>
              <a:rPr lang="de-DE" i="1" dirty="0" smtClean="0">
                <a:latin typeface="Arial" pitchFamily="34" charset="0"/>
                <a:cs typeface="Arial" pitchFamily="34" charset="0"/>
              </a:rPr>
              <a:t>Sie ist ein  erneuerbarer Energieträger.</a:t>
            </a:r>
            <a:endParaRPr lang="de-DE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8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J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</Template>
  <TotalTime>0</TotalTime>
  <Words>152</Words>
  <Application>Microsoft Office PowerPoint</Application>
  <PresentationFormat>Bildschirmpräsentation (4:3)</PresentationFormat>
  <Paragraphs>54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CJP</vt:lpstr>
      <vt:lpstr>Check-In: Energieübertragung</vt:lpstr>
      <vt:lpstr>Check-In: Energieübertragung – Lösung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Check-In:</dc:title>
  <dc:creator>Carl-Julian</dc:creator>
  <cp:lastModifiedBy>Carl-Julian</cp:lastModifiedBy>
  <cp:revision>372</cp:revision>
  <cp:lastPrinted>2016-01-30T18:57:11Z</cp:lastPrinted>
  <dcterms:created xsi:type="dcterms:W3CDTF">2014-11-17T20:26:36Z</dcterms:created>
  <dcterms:modified xsi:type="dcterms:W3CDTF">2017-03-11T11:56:47Z</dcterms:modified>
</cp:coreProperties>
</file>