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87425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62" y="-7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0" y="0"/>
            <a:ext cx="6797675" cy="98742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409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339888" y="-11988800"/>
            <a:ext cx="16983076" cy="1273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689503"/>
            <a:ext cx="5434993" cy="4439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</p:spTree>
    <p:extLst>
      <p:ext uri="{BB962C8B-B14F-4D97-AF65-F5344CB8AC3E}">
        <p14:creationId xmlns:p14="http://schemas.microsoft.com/office/powerpoint/2010/main" val="3310970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768" y="4689503"/>
            <a:ext cx="5436567" cy="444107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064DF-3A87-4590-9E81-92E6EF0EB2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794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5CCE2-CBE7-4F38-8996-738A485AF2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63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3513" y="463550"/>
            <a:ext cx="1941512" cy="57515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5313" cy="57515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14868-E0FC-4C5A-91E7-8CE3F21B82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79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69225" cy="14335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AC4EE-93B5-47FF-8812-C9B54D142E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86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77612-8E02-4779-887D-93D4CD4211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72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97181-F325-4AF7-BE20-8C4EA4CCAE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20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AE56C-79EC-4D45-BB21-60D39422FE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FC56-1D59-43B4-8DF2-4BEB18AEE4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81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1945B-28B3-44A7-8885-B2562B0321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75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AA4F4-FBF2-4A50-8339-076EEB67E6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9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FFCDF-0200-43AA-9806-97E2CEAF70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02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42D9-E153-442B-9BE5-7552C09124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1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922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die Formate des Gliederungstextes zu bearbeiten</a:t>
            </a:r>
          </a:p>
          <a:p>
            <a:pPr lvl="1"/>
            <a:r>
              <a:rPr lang="en-GB" altLang="de-DE" smtClean="0"/>
              <a:t>Zweite Gliederungsebene</a:t>
            </a:r>
          </a:p>
          <a:p>
            <a:pPr lvl="2"/>
            <a:r>
              <a:rPr lang="en-GB" altLang="de-DE" smtClean="0"/>
              <a:t>Dritte Gliederungsebene</a:t>
            </a:r>
          </a:p>
          <a:p>
            <a:pPr lvl="3"/>
            <a:r>
              <a:rPr lang="en-GB" altLang="de-DE" smtClean="0"/>
              <a:t>Vierte Gliederungsebene</a:t>
            </a:r>
          </a:p>
          <a:p>
            <a:pPr lvl="4"/>
            <a:r>
              <a:rPr lang="en-GB" altLang="de-DE" smtClean="0"/>
              <a:t>Fünfte Gliederungsebene</a:t>
            </a:r>
          </a:p>
          <a:p>
            <a:pPr lvl="4"/>
            <a:r>
              <a:rPr lang="en-GB" altLang="de-DE" smtClean="0"/>
              <a:t>Sechste Gliederungsebene</a:t>
            </a:r>
          </a:p>
          <a:p>
            <a:pPr lvl="4"/>
            <a:r>
              <a:rPr lang="en-GB" altLang="de-DE" smtClean="0"/>
              <a:t>Siebente Gliederungsebene</a:t>
            </a:r>
          </a:p>
          <a:p>
            <a:pPr lvl="4"/>
            <a:r>
              <a:rPr lang="en-GB" altLang="de-DE" smtClean="0"/>
              <a:t>Achte Gliederungsebene</a:t>
            </a:r>
          </a:p>
          <a:p>
            <a:pPr lvl="4"/>
            <a:r>
              <a:rPr lang="en-GB" altLang="de-DE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B733E4C-B6A7-4982-BD24-2A7CA7B145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41784" y="439108"/>
            <a:ext cx="7772400" cy="101704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Übersicht</a:t>
            </a:r>
            <a: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Die chemische Bindung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61788" y="2060848"/>
            <a:ext cx="2606974" cy="740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</a:t>
            </a:r>
          </a:p>
          <a:p>
            <a:pPr algn="ctr"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zw. </a:t>
            </a:r>
            <a:r>
              <a:rPr lang="de-DE" altLang="de-DE" sz="1400" b="1" dirty="0" smtClean="0">
                <a:solidFill>
                  <a:srgbClr val="66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Metall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altLang="de-DE" sz="1400" b="1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Nichtmetall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z. B. </a:t>
            </a:r>
            <a:r>
              <a:rPr lang="de-DE" altLang="de-DE" sz="1400" b="1" dirty="0" smtClean="0">
                <a:solidFill>
                  <a:srgbClr val="66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</a:t>
            </a:r>
            <a:endParaRPr lang="de-DE" altLang="de-DE" sz="1400" b="1" dirty="0">
              <a:solidFill>
                <a:srgbClr val="00CC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 flipH="1">
            <a:off x="2699792" y="1524001"/>
            <a:ext cx="891086" cy="49283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995241" y="2204864"/>
            <a:ext cx="3001117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14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Atombindung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</a:t>
            </a:r>
            <a:r>
              <a:rPr lang="de-DE" altLang="de-DE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400" b="1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altLang="de-DE" sz="1400" b="1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</a:t>
            </a:r>
            <a:endParaRPr lang="de-DE" altLang="de-DE" sz="1400" b="1" dirty="0">
              <a:solidFill>
                <a:srgbClr val="00CC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 B</a:t>
            </a:r>
            <a:r>
              <a:rPr lang="de-DE" altLang="de-DE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400" b="1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</a:t>
            </a:r>
            <a:endParaRPr lang="de-DE" altLang="de-DE" sz="1400" b="1" dirty="0">
              <a:solidFill>
                <a:srgbClr val="00CC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ClrTx/>
              <a:buFontTx/>
              <a:buNone/>
            </a:pPr>
            <a:endParaRPr lang="de-DE" altLang="de-DE" sz="1400" b="1" dirty="0">
              <a:solidFill>
                <a:srgbClr val="00CC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4427984" y="15240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56176" y="2276872"/>
            <a:ext cx="2952328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</a:t>
            </a:r>
            <a:endParaRPr lang="de-DE" altLang="de-DE" sz="14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</a:t>
            </a:r>
            <a:r>
              <a:rPr lang="de-DE" altLang="de-DE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400" b="1" dirty="0" smtClean="0">
                <a:solidFill>
                  <a:srgbClr val="66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 </a:t>
            </a:r>
            <a:r>
              <a:rPr lang="de-DE" altLang="de-DE" sz="1400" b="1" dirty="0" smtClean="0">
                <a:solidFill>
                  <a:srgbClr val="66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</a:t>
            </a:r>
            <a:endParaRPr lang="de-DE" altLang="de-DE" sz="1400" b="1" dirty="0">
              <a:solidFill>
                <a:srgbClr val="00CC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 B</a:t>
            </a:r>
            <a:r>
              <a:rPr lang="de-DE" altLang="de-DE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400" b="1" dirty="0">
                <a:solidFill>
                  <a:srgbClr val="66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</a:p>
          <a:p>
            <a:pPr eaLnBrk="1" hangingPunct="1">
              <a:buClrTx/>
              <a:buFontTx/>
              <a:buNone/>
            </a:pPr>
            <a:endParaRPr lang="de-DE" altLang="de-DE" sz="1400" b="1" dirty="0">
              <a:solidFill>
                <a:srgbClr val="66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>
            <a:off x="6096000" y="1828800"/>
            <a:ext cx="643344" cy="376064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04800" y="2924944"/>
            <a:ext cx="8626475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18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Ziel: Alle Atome haben das Bestreben die </a:t>
            </a:r>
            <a:r>
              <a:rPr lang="de-DE" altLang="de-DE" sz="180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 zu erfüllen.</a:t>
            </a:r>
            <a:endParaRPr lang="de-DE" altLang="de-DE" sz="1800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79512" y="3501008"/>
            <a:ext cx="2841140" cy="67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 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  <a:b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</a:t>
            </a:r>
            <a:r>
              <a:rPr lang="de-DE" altLang="de-DE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1462088" y="3296457"/>
            <a:ext cx="1588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0" name="Line 11"/>
          <p:cNvSpPr>
            <a:spLocks noChangeShapeType="1"/>
          </p:cNvSpPr>
          <p:nvPr/>
        </p:nvSpPr>
        <p:spPr bwMode="auto">
          <a:xfrm>
            <a:off x="1447800" y="4077072"/>
            <a:ext cx="1588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79512" y="4293096"/>
            <a:ext cx="2841140" cy="1325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Dabei werden Kationen und 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gebildet, die über 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einem __________________ 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zusammengehalten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werden.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64" name="Line 15"/>
          <p:cNvSpPr>
            <a:spLocks noChangeShapeType="1"/>
          </p:cNvSpPr>
          <p:nvPr/>
        </p:nvSpPr>
        <p:spPr bwMode="auto">
          <a:xfrm>
            <a:off x="4343400" y="3429000"/>
            <a:ext cx="1588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915816" y="3645024"/>
            <a:ext cx="2786638" cy="89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14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altLang="de-DE" sz="14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</a:t>
            </a:r>
            <a:r>
              <a:rPr lang="de-DE" altLang="de-DE" sz="14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14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beteiligten </a:t>
            </a:r>
            <a:r>
              <a:rPr lang="de-DE" altLang="de-DE" sz="14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Atome werden </a:t>
            </a:r>
            <a:endParaRPr lang="de-DE" altLang="de-DE" sz="1400" dirty="0" smtClean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</a:t>
            </a:r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altLang="de-DE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6" name="Line 17"/>
          <p:cNvSpPr>
            <a:spLocks noChangeShapeType="1"/>
          </p:cNvSpPr>
          <p:nvPr/>
        </p:nvSpPr>
        <p:spPr bwMode="auto">
          <a:xfrm flipH="1">
            <a:off x="3578225" y="4806282"/>
            <a:ext cx="463550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7" name="Line 18"/>
          <p:cNvSpPr>
            <a:spLocks noChangeShapeType="1"/>
          </p:cNvSpPr>
          <p:nvPr/>
        </p:nvSpPr>
        <p:spPr bwMode="auto">
          <a:xfrm>
            <a:off x="4267200" y="4806282"/>
            <a:ext cx="457200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3048000" y="5263482"/>
            <a:ext cx="1007305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unpolare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de-DE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035425" y="5263482"/>
            <a:ext cx="1834454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polare </a:t>
            </a:r>
            <a:r>
              <a:rPr lang="de-DE" altLang="de-DE" sz="14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Atombindung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035425" y="5568282"/>
            <a:ext cx="1746289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14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 B</a:t>
            </a:r>
            <a:r>
              <a:rPr lang="de-DE" altLang="de-DE" sz="14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altLang="de-DE" sz="20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        </a:t>
            </a:r>
            <a:r>
              <a:rPr lang="de-DE" altLang="de-DE" sz="20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endParaRPr lang="de-DE" altLang="de-DE" sz="2000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052763" y="5568282"/>
            <a:ext cx="1076233" cy="66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14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de-DE" altLang="de-DE" sz="14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</a:t>
            </a:r>
            <a:r>
              <a:rPr lang="de-DE" altLang="de-DE" sz="14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4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</a:t>
            </a:r>
            <a:endParaRPr lang="de-DE" altLang="de-DE" sz="1400" baseline="-25000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FontTx/>
              <a:buNone/>
            </a:pPr>
            <a:endParaRPr lang="de-DE" altLang="de-DE" sz="1400" baseline="-25000" dirty="0" smtClean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14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</a:t>
            </a:r>
            <a:endParaRPr lang="de-DE" altLang="de-DE" sz="1400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 rot="16080000">
            <a:off x="4950828" y="5603970"/>
            <a:ext cx="152400" cy="381000"/>
          </a:xfrm>
          <a:prstGeom prst="triangle">
            <a:avLst>
              <a:gd name="adj" fmla="val 6666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6056313" y="3789040"/>
            <a:ext cx="3087687" cy="181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altLang="de-DE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</a:t>
            </a:r>
            <a:r>
              <a:rPr lang="de-DE" altLang="de-DE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altLang="de-DE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Metall-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14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atome</a:t>
            </a:r>
            <a:r>
              <a:rPr lang="de-DE" altLang="de-DE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sind </a:t>
            </a:r>
            <a:r>
              <a:rPr lang="de-DE" altLang="de-DE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Metallgitter </a:t>
            </a:r>
            <a:r>
              <a:rPr lang="de-DE" altLang="de-DE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 fest 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gebunden.</a:t>
            </a:r>
            <a:endParaRPr lang="de-DE" altLang="de-DE" sz="14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 </a:t>
            </a:r>
            <a:r>
              <a:rPr lang="de-DE" altLang="de-DE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</a:t>
            </a:r>
            <a:r>
              <a:rPr lang="de-DE" altLang="de-DE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 </a:t>
            </a:r>
            <a:r>
              <a:rPr lang="de-DE" altLang="de-DE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</a:t>
            </a:r>
            <a:r>
              <a:rPr lang="de-DE" altLang="de-DE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zwischen </a:t>
            </a:r>
            <a:endParaRPr lang="de-DE" altLang="de-DE" sz="1400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</a:t>
            </a:r>
            <a:r>
              <a:rPr lang="de-DE" altLang="de-DE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 </a:t>
            </a:r>
            <a:r>
              <a:rPr lang="de-DE" altLang="de-DE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geladenen </a:t>
            </a:r>
            <a:endParaRPr lang="de-DE" altLang="de-DE" sz="1400" b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</a:t>
            </a:r>
            <a:r>
              <a:rPr lang="de-DE" altLang="de-DE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altLang="de-DE" sz="14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diesem Zusammenhang spricht 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 von </a:t>
            </a:r>
            <a:r>
              <a:rPr lang="de-DE" altLang="de-DE" sz="1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________________________.</a:t>
            </a:r>
            <a:endParaRPr lang="de-DE" altLang="de-DE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7" name="Line 28"/>
          <p:cNvSpPr>
            <a:spLocks noChangeShapeType="1"/>
          </p:cNvSpPr>
          <p:nvPr/>
        </p:nvSpPr>
        <p:spPr bwMode="auto">
          <a:xfrm>
            <a:off x="7467600" y="35814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72" y="5568283"/>
            <a:ext cx="1584339" cy="1289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Gerade Verbindung 3"/>
          <p:cNvCxnSpPr/>
          <p:nvPr/>
        </p:nvCxnSpPr>
        <p:spPr bwMode="auto">
          <a:xfrm>
            <a:off x="5358921" y="5598681"/>
            <a:ext cx="216024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 bwMode="auto">
          <a:xfrm>
            <a:off x="5742347" y="5654981"/>
            <a:ext cx="4936" cy="228894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 bwMode="auto">
          <a:xfrm>
            <a:off x="5390537" y="5949280"/>
            <a:ext cx="216024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 bwMode="auto">
          <a:xfrm>
            <a:off x="3409838" y="6050764"/>
            <a:ext cx="216024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Oval 3"/>
          <p:cNvSpPr>
            <a:spLocks noChangeArrowheads="1"/>
          </p:cNvSpPr>
          <p:nvPr/>
        </p:nvSpPr>
        <p:spPr bwMode="auto">
          <a:xfrm>
            <a:off x="6458416" y="5788920"/>
            <a:ext cx="561856" cy="5204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de-DE" sz="1050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3+</a:t>
            </a:r>
            <a:endParaRPr lang="de-DE" sz="105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"/>
          <p:cNvSpPr>
            <a:spLocks noChangeArrowheads="1"/>
          </p:cNvSpPr>
          <p:nvPr/>
        </p:nvSpPr>
        <p:spPr bwMode="auto">
          <a:xfrm>
            <a:off x="7797248" y="5813919"/>
            <a:ext cx="561856" cy="5204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de-DE" sz="1050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3+</a:t>
            </a:r>
            <a:endParaRPr lang="de-DE" sz="105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7239000" y="5813919"/>
            <a:ext cx="45719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Ellipse 41"/>
          <p:cNvSpPr/>
          <p:nvPr/>
        </p:nvSpPr>
        <p:spPr bwMode="auto">
          <a:xfrm>
            <a:off x="7594211" y="5915733"/>
            <a:ext cx="45719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6614448" y="6470964"/>
            <a:ext cx="45719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Ellipse 43"/>
          <p:cNvSpPr/>
          <p:nvPr/>
        </p:nvSpPr>
        <p:spPr bwMode="auto">
          <a:xfrm>
            <a:off x="7797248" y="6559802"/>
            <a:ext cx="45719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Ellipse 44"/>
          <p:cNvSpPr/>
          <p:nvPr/>
        </p:nvSpPr>
        <p:spPr bwMode="auto">
          <a:xfrm>
            <a:off x="7092280" y="6388872"/>
            <a:ext cx="45719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330766" y="16221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Quelle: lehrerfortbildung-bw.de/</a:t>
            </a:r>
            <a:r>
              <a:rPr lang="de-DE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faecher</a:t>
            </a:r>
            <a:r>
              <a:rPr lang="de-D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chemie</a:t>
            </a:r>
            <a:r>
              <a:rPr lang="de-D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</a:t>
            </a:r>
            <a:r>
              <a:rPr lang="de-D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de-DE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Ellipse 40"/>
          <p:cNvSpPr/>
          <p:nvPr/>
        </p:nvSpPr>
        <p:spPr bwMode="auto">
          <a:xfrm>
            <a:off x="7391400" y="5966319"/>
            <a:ext cx="45719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/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/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/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/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/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/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/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/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/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500" fill="hold"/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/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3" dur="500" fill="hold"/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/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9" dur="500" fill="hold"/>
                                        <p:tgtEl>
                                          <p:spTgt spid="3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0" dur="500" fill="hold"/>
                                        <p:tgtEl>
                                          <p:spTgt spid="3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5" dur="500" fill="hold"/>
                                        <p:tgtEl>
                                          <p:spTgt spid="3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500" fill="hold"/>
                                        <p:tgtEl>
                                          <p:spTgt spid="3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2" dur="500" fill="hold"/>
                                        <p:tgtEl>
                                          <p:spTgt spid="3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3" dur="500" fill="hold"/>
                                        <p:tgtEl>
                                          <p:spTgt spid="3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/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/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3" dur="500" fill="hold"/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4" dur="500" fill="hold"/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9" dur="500" fill="hold"/>
                                        <p:tgtEl>
                                          <p:spTgt spid="3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0" dur="500" fill="hold"/>
                                        <p:tgtEl>
                                          <p:spTgt spid="3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6" dur="500" fill="hold"/>
                                        <p:tgtEl>
                                          <p:spTgt spid="3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7" dur="500" fill="hold"/>
                                        <p:tgtEl>
                                          <p:spTgt spid="3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/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5" dur="500" fill="hold"/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6" dur="500" fill="hold"/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/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2" dur="500" fill="hold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3" dur="500" fill="hold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/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9" dur="500" fill="hold"/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0" dur="500" fill="hold"/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5" dur="500" fill="hold"/>
                                        <p:tgtEl>
                                          <p:spTgt spid="3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6" dur="500" fill="hold"/>
                                        <p:tgtEl>
                                          <p:spTgt spid="3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/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/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/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/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/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1" dur="500" fill="hold"/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2" dur="500" fill="hold"/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/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/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5" dur="500" fill="hold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6" dur="500" fill="hold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1" dur="500" fill="hold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2" dur="500" fill="hold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7" dur="500" fill="hold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8" dur="500" fill="hold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/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8" dur="500" fill="hold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9" dur="500" fill="hold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4" dur="500" fill="hold"/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5" dur="500" fill="hold"/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0" dur="500" fill="hold"/>
                                        <p:tgtEl>
                                          <p:spTgt spid="3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1" dur="500" fill="hold"/>
                                        <p:tgtEl>
                                          <p:spTgt spid="3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/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9" dur="500" fill="hold"/>
                                        <p:tgtEl>
                                          <p:spTgt spid="3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0" dur="500" fill="hold"/>
                                        <p:tgtEl>
                                          <p:spTgt spid="3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6" dur="500" fill="hold"/>
                                        <p:tgtEl>
                                          <p:spTgt spid="3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7" dur="500" fill="hold"/>
                                        <p:tgtEl>
                                          <p:spTgt spid="3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/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/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Bildschirmpräsentation (4:3)</PresentationFormat>
  <Paragraphs>37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Übersicht  Die chemische Bindung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Übersicht  Die chemische Bindung</dc:title>
  <cp:lastModifiedBy>Ertelt, Ulrike (LS)</cp:lastModifiedBy>
  <cp:revision>26</cp:revision>
  <cp:lastPrinted>2014-06-23T08:05:49Z</cp:lastPrinted>
  <dcterms:created xsi:type="dcterms:W3CDTF">2009-11-11T14:14:02Z</dcterms:created>
  <dcterms:modified xsi:type="dcterms:W3CDTF">2014-06-23T08:07:43Z</dcterms:modified>
</cp:coreProperties>
</file>