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297" r:id="rId2"/>
    <p:sldId id="325" r:id="rId3"/>
    <p:sldId id="327" r:id="rId4"/>
    <p:sldId id="312" r:id="rId5"/>
    <p:sldId id="324" r:id="rId6"/>
    <p:sldId id="309" r:id="rId7"/>
    <p:sldId id="313" r:id="rId8"/>
    <p:sldId id="321" r:id="rId9"/>
    <p:sldId id="329" r:id="rId10"/>
    <p:sldId id="322" r:id="rId11"/>
    <p:sldId id="311" r:id="rId12"/>
    <p:sldId id="307" r:id="rId13"/>
    <p:sldId id="304" r:id="rId14"/>
    <p:sldId id="333" r:id="rId15"/>
    <p:sldId id="306" r:id="rId16"/>
    <p:sldId id="334" r:id="rId17"/>
    <p:sldId id="292" r:id="rId18"/>
    <p:sldId id="332" r:id="rId19"/>
    <p:sldId id="317" r:id="rId20"/>
    <p:sldId id="319" r:id="rId21"/>
    <p:sldId id="320" r:id="rId22"/>
    <p:sldId id="303" r:id="rId23"/>
    <p:sldId id="331" r:id="rId24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8EE"/>
    <a:srgbClr val="FFDA65"/>
    <a:srgbClr val="0DC0FF"/>
    <a:srgbClr val="99FF99"/>
    <a:srgbClr val="FF6600"/>
    <a:srgbClr val="FFFCEF"/>
    <a:srgbClr val="FFFAE7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8953" autoAdjust="0"/>
  </p:normalViewPr>
  <p:slideViewPr>
    <p:cSldViewPr>
      <p:cViewPr>
        <p:scale>
          <a:sx n="50" d="100"/>
          <a:sy n="50" d="100"/>
        </p:scale>
        <p:origin x="-1740" y="-1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0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20" y="-108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 smtClean="0"/>
            </a:lvl1pPr>
          </a:lstStyle>
          <a:p>
            <a:pPr>
              <a:defRPr/>
            </a:pPr>
            <a:fld id="{08198CF4-2FCA-44BD-8513-312AA36B4B8B}" type="datetimeFigureOut">
              <a:rPr lang="de-DE"/>
              <a:pPr>
                <a:defRPr/>
              </a:pPr>
              <a:t>19.05.2014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DD9A117C-5591-4D60-BD7C-E2CE0E5E9B0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8371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F78E3AE3-EE1F-4A34-9CA6-FA8155AD2F4B}" type="datetimeFigureOut">
              <a:rPr lang="de-DE"/>
              <a:pPr>
                <a:defRPr/>
              </a:pPr>
              <a:t>19.05.2014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EEDD7D3F-1F17-431F-9C2C-6C223FA999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68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z="1200" dirty="0" smtClean="0"/>
              <a:t>„Es ist noch kein Meister vom Himmel gefallen.“</a:t>
            </a:r>
          </a:p>
          <a:p>
            <a:r>
              <a:rPr lang="de-DE" sz="1200" dirty="0" smtClean="0"/>
              <a:t>„Übung</a:t>
            </a:r>
            <a:r>
              <a:rPr lang="de-DE" sz="1200" baseline="0" dirty="0" smtClean="0"/>
              <a:t> macht den Meister.“</a:t>
            </a:r>
          </a:p>
          <a:p>
            <a:endParaRPr lang="de-DE" sz="1200" baseline="0" dirty="0" smtClean="0"/>
          </a:p>
          <a:p>
            <a:r>
              <a:rPr lang="de-DE" sz="1200" baseline="0" dirty="0" smtClean="0"/>
              <a:t>Erinnerung an ZPG I + II – Merkmale zum </a:t>
            </a:r>
            <a:r>
              <a:rPr lang="de-DE" sz="1200" baseline="0" dirty="0" err="1" smtClean="0"/>
              <a:t>KoCU</a:t>
            </a:r>
            <a:r>
              <a:rPr lang="de-DE" sz="1200" baseline="0" dirty="0" smtClean="0"/>
              <a:t>, Aufgaben + Diagnose, </a:t>
            </a:r>
            <a:r>
              <a:rPr lang="de-DE" sz="1200" baseline="0" smtClean="0"/>
              <a:t>Experimente.</a:t>
            </a:r>
            <a:endParaRPr lang="de-DE" sz="1200" baseline="0" dirty="0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4D2119-7A31-4522-B6BC-E27D0C5F7872}" type="slidenum">
              <a:rPr lang="de-DE" smtClean="0"/>
              <a:pPr/>
              <a:t>1</a:t>
            </a:fld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200" dirty="0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4D2119-7A31-4522-B6BC-E27D0C5F7872}" type="slidenum">
              <a:rPr lang="de-DE" smtClean="0"/>
              <a:pPr/>
              <a:t>10</a:t>
            </a:fld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baseline="0" dirty="0" smtClean="0"/>
          </a:p>
          <a:p>
            <a:r>
              <a:rPr lang="de-DE" baseline="0" dirty="0" smtClean="0"/>
              <a:t>Wie interessant ist Unterricht, wenn man zu wenig kann?</a:t>
            </a:r>
          </a:p>
          <a:p>
            <a:endParaRPr lang="de-DE" baseline="0" dirty="0" smtClean="0"/>
          </a:p>
          <a:p>
            <a:r>
              <a:rPr lang="de-DE" baseline="0" dirty="0" smtClean="0"/>
              <a:t>Positives Verständnis: 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/>
              <a:t>  Grundlage des Könnens und Wissens, 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/>
              <a:t>  wichtig für das Wollen – also motivierend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/>
              <a:t>  macht Kompetenzzuwachs erfahrbar 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/>
              <a:t>  ist methodisch vielfältig umsetzbar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1200" kern="0" dirty="0" smtClean="0">
                <a:latin typeface="Calibri" pitchFamily="34" charset="0"/>
              </a:rPr>
              <a:t>33% üben in den Bereichen: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1200" kern="0" dirty="0" smtClean="0">
                <a:latin typeface="Calibri" pitchFamily="34" charset="0"/>
              </a:rPr>
              <a:t>Redoxreaktionen, Chemische Formel, Quantitative Beziehungen, Periodensystem/</a:t>
            </a:r>
            <a:r>
              <a:rPr lang="de-DE" sz="1200" kern="0" dirty="0" err="1" smtClean="0">
                <a:latin typeface="Calibri" pitchFamily="34" charset="0"/>
              </a:rPr>
              <a:t>Atombau</a:t>
            </a:r>
            <a:r>
              <a:rPr lang="de-DE" sz="1200" kern="0" dirty="0" smtClean="0">
                <a:latin typeface="Calibri" pitchFamily="34" charset="0"/>
              </a:rPr>
              <a:t>, Chemische Reaktion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1200" kern="0" dirty="0" smtClean="0">
                <a:latin typeface="Calibri" pitchFamily="34" charset="0"/>
              </a:rPr>
              <a:t>Von Schüler/innen gewünschte Bereiche: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1200" kern="0" dirty="0" smtClean="0">
                <a:latin typeface="Calibri" pitchFamily="34" charset="0"/>
              </a:rPr>
              <a:t>Chemische Reaktion, Periodensystem/</a:t>
            </a:r>
            <a:r>
              <a:rPr lang="de-DE" sz="1200" kern="0" dirty="0" err="1" smtClean="0">
                <a:latin typeface="Calibri" pitchFamily="34" charset="0"/>
              </a:rPr>
              <a:t>Atombau</a:t>
            </a:r>
            <a:r>
              <a:rPr lang="de-DE" sz="1200" kern="0" dirty="0" smtClean="0">
                <a:latin typeface="Calibri" pitchFamily="34" charset="0"/>
              </a:rPr>
              <a:t>, Chemische Formel, Sicherheit beim Experimentieren, Atombindung und Moleküle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kern="0" dirty="0" smtClean="0">
              <a:latin typeface="Calibri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 smtClean="0">
                <a:latin typeface="Calibri" pitchFamily="34" charset="0"/>
              </a:rPr>
              <a:t>Wird ausreichend geübt? Nur 27% der Lehrer/innen waren dieser Meinung.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kern="0" dirty="0" smtClean="0">
              <a:latin typeface="Calibri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i="1" kern="0" dirty="0" smtClean="0">
                <a:latin typeface="Calibri" pitchFamily="34" charset="0"/>
              </a:rPr>
              <a:t>Quelle: </a:t>
            </a:r>
            <a:r>
              <a:rPr lang="de-DE" sz="1200" i="1" kern="0" dirty="0" err="1" smtClean="0">
                <a:latin typeface="Calibri" pitchFamily="34" charset="0"/>
              </a:rPr>
              <a:t>NiU-Ch</a:t>
            </a:r>
            <a:r>
              <a:rPr lang="de-DE" sz="1200" i="1" kern="0" dirty="0" smtClean="0">
                <a:latin typeface="Calibri" pitchFamily="34" charset="0"/>
              </a:rPr>
              <a:t> Heft 74 02/03 S. 43 O. </a:t>
            </a:r>
            <a:r>
              <a:rPr lang="de-DE" sz="1200" i="1" kern="0" dirty="0" err="1" smtClean="0">
                <a:latin typeface="Calibri" pitchFamily="34" charset="0"/>
              </a:rPr>
              <a:t>Tepner</a:t>
            </a:r>
            <a:r>
              <a:rPr lang="de-DE" sz="1200" i="1" kern="0" dirty="0" smtClean="0">
                <a:latin typeface="Calibri" pitchFamily="34" charset="0"/>
              </a:rPr>
              <a:t>, I. Melle</a:t>
            </a:r>
          </a:p>
          <a:p>
            <a:endParaRPr lang="de-DE" dirty="0" smtClean="0"/>
          </a:p>
          <a:p>
            <a:r>
              <a:rPr lang="de-DE" i="0" baseline="0" dirty="0" smtClean="0"/>
              <a:t>!</a:t>
            </a:r>
            <a:endParaRPr lang="de-DE" i="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11</a:t>
            </a:fld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z="1200" dirty="0" smtClean="0"/>
              <a:t>Das</a:t>
            </a:r>
            <a:r>
              <a:rPr lang="de-DE" sz="1200" baseline="0" dirty="0" smtClean="0"/>
              <a:t> setzt aber erst einmal voraus, dass man etwas gelernt hat!</a:t>
            </a:r>
          </a:p>
          <a:p>
            <a:r>
              <a:rPr lang="de-DE" sz="1200" baseline="0" dirty="0" smtClean="0"/>
              <a:t>Die Kurve wurde für sinnlose Silben ermittelt – eine Einbettung in eine kognitive Struktur hat hier also nicht stattgefunden. </a:t>
            </a:r>
          </a:p>
          <a:p>
            <a:r>
              <a:rPr lang="de-DE" sz="1200" baseline="0" dirty="0" smtClean="0"/>
              <a:t>Schwache Schüler/innen versuchen oft den Unterrichtsstoff ohne tieferes Verständnis (also ähnlich den sinnlosen Silben)</a:t>
            </a:r>
          </a:p>
          <a:p>
            <a:r>
              <a:rPr lang="de-DE" sz="1200" baseline="0" dirty="0" smtClean="0"/>
              <a:t>auswendig zu lernen – z.B. einmal am Tag vor der Klassenarbeit – die </a:t>
            </a:r>
            <a:r>
              <a:rPr lang="de-DE" sz="1200" baseline="0" dirty="0" err="1" smtClean="0"/>
              <a:t>Vergessensrage</a:t>
            </a:r>
            <a:r>
              <a:rPr lang="de-DE" sz="1200" baseline="0" dirty="0" smtClean="0"/>
              <a:t> muss nach </a:t>
            </a:r>
            <a:r>
              <a:rPr lang="de-DE" sz="1200" baseline="0" dirty="0" err="1" smtClean="0"/>
              <a:t>Ebbinghaus</a:t>
            </a:r>
            <a:r>
              <a:rPr lang="de-DE" sz="1200" baseline="0" dirty="0" smtClean="0"/>
              <a:t> enorm sein.</a:t>
            </a:r>
          </a:p>
          <a:p>
            <a:endParaRPr lang="de-DE" sz="120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12</a:t>
            </a:fld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200" dirty="0" smtClean="0"/>
          </a:p>
          <a:p>
            <a:r>
              <a:rPr lang="de-DE" sz="1200" dirty="0" smtClean="0"/>
              <a:t>Vielleicht</a:t>
            </a:r>
            <a:r>
              <a:rPr lang="de-DE" sz="1200" baseline="0" dirty="0" smtClean="0"/>
              <a:t> auch öfter…</a:t>
            </a:r>
            <a:endParaRPr lang="de-DE" sz="120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13</a:t>
            </a:fld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200" dirty="0" smtClean="0"/>
          </a:p>
          <a:p>
            <a:r>
              <a:rPr lang="de-DE" sz="1200" dirty="0" smtClean="0"/>
              <a:t>Vielleicht</a:t>
            </a:r>
            <a:r>
              <a:rPr lang="de-DE" sz="1200" baseline="0" dirty="0" smtClean="0"/>
              <a:t> auch öfter…</a:t>
            </a:r>
            <a:endParaRPr lang="de-DE" sz="120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14</a:t>
            </a:fld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z="1200" dirty="0" smtClean="0"/>
              <a:t>Wissen,</a:t>
            </a:r>
            <a:r>
              <a:rPr lang="de-DE" sz="1200" baseline="0" dirty="0" smtClean="0"/>
              <a:t> Können und Wollen können nur dann in dem angestrebten Maß vorhanden sein, wenn Fertigkeiten und Fähigkeiten </a:t>
            </a:r>
          </a:p>
          <a:p>
            <a:r>
              <a:rPr lang="de-DE" sz="1200" baseline="0" dirty="0" smtClean="0"/>
              <a:t>sinnvoll geübt werden. Nur so lassen sich konzeptbezogene und prozessbezogene Kompetenzen nachhaltig ausbilden.</a:t>
            </a:r>
          </a:p>
          <a:p>
            <a:endParaRPr lang="de-DE" sz="1200" baseline="0" dirty="0" smtClean="0"/>
          </a:p>
          <a:p>
            <a:r>
              <a:rPr lang="de-DE" sz="1200" baseline="0" dirty="0" smtClean="0"/>
              <a:t>1.  Ähnliche Begriffe können oft nicht trennscharf gelernt werden. </a:t>
            </a:r>
          </a:p>
          <a:p>
            <a:endParaRPr lang="de-DE" sz="1200" baseline="0" dirty="0" smtClean="0"/>
          </a:p>
          <a:p>
            <a:r>
              <a:rPr lang="de-DE" sz="1200" baseline="0" dirty="0" smtClean="0"/>
              <a:t>2.  Klassische Studie: Fabrikarbeiterinnen wurden zum Löten von elektronischen Schaltungen ausgebildet und </a:t>
            </a:r>
          </a:p>
          <a:p>
            <a:r>
              <a:rPr lang="de-DE" sz="1200" baseline="0" dirty="0" smtClean="0"/>
              <a:t>waren am Ende der Ausbildung hochkompetent. </a:t>
            </a:r>
          </a:p>
          <a:p>
            <a:r>
              <a:rPr lang="de-DE" sz="1200" baseline="0" dirty="0" smtClean="0"/>
              <a:t>Während der Arbeit traten trotzdem immer mehr fehlerhafte Teile auf, weil es keine Rückmeldungsmöglichkeit</a:t>
            </a:r>
          </a:p>
          <a:p>
            <a:r>
              <a:rPr lang="de-DE" sz="1200" baseline="0" dirty="0" smtClean="0"/>
              <a:t>über die Qualität der geleisteten Arbeit gab.</a:t>
            </a:r>
          </a:p>
          <a:p>
            <a:endParaRPr lang="de-DE" sz="1200" baseline="0" dirty="0" smtClean="0"/>
          </a:p>
          <a:p>
            <a:r>
              <a:rPr lang="de-DE" sz="1200" baseline="0" dirty="0" smtClean="0"/>
              <a:t>Wenn es keine Rückmeldung gibt, dann kann es keine Verbesserung der Leistung geben.</a:t>
            </a:r>
          </a:p>
          <a:p>
            <a:endParaRPr lang="de-DE" sz="1200" baseline="0" dirty="0" smtClean="0"/>
          </a:p>
          <a:p>
            <a:pPr marL="228600" indent="-228600">
              <a:buAutoNum type="arabicPeriod" startAt="3"/>
            </a:pPr>
            <a:r>
              <a:rPr lang="de-DE" sz="1200" baseline="0" dirty="0" smtClean="0"/>
              <a:t>Leistungsverlust bei massivem Üben (Jost)</a:t>
            </a:r>
          </a:p>
          <a:p>
            <a:pPr marL="228600" indent="-228600">
              <a:buAutoNum type="arabicPeriod" startAt="3"/>
            </a:pPr>
            <a:endParaRPr lang="de-DE" sz="1200" baseline="0" dirty="0" smtClean="0"/>
          </a:p>
          <a:p>
            <a:pPr marL="228600" indent="-228600">
              <a:buAutoNum type="arabicPeriod" startAt="3"/>
            </a:pPr>
            <a:r>
              <a:rPr lang="de-DE" sz="1200" baseline="0" dirty="0" smtClean="0"/>
              <a:t> Wenn das Ziel einer Übung unbekannt ist, dann ist der Effekt gering. Übungen werden dann oft </a:t>
            </a:r>
            <a:br>
              <a:rPr lang="de-DE" sz="1200" baseline="0" dirty="0" smtClean="0"/>
            </a:br>
            <a:r>
              <a:rPr lang="de-DE" sz="1200" baseline="0" dirty="0" smtClean="0"/>
              <a:t>(</a:t>
            </a:r>
            <a:r>
              <a:rPr lang="de-DE" sz="1200" baseline="0" dirty="0" err="1" smtClean="0"/>
              <a:t>vorallem</a:t>
            </a:r>
            <a:r>
              <a:rPr lang="de-DE" sz="1200" baseline="0" dirty="0" smtClean="0"/>
              <a:t> bei der Hausaufgabe) als Arbeitsbelastung empfunden und nicht als Möglichkeit des Trainings.</a:t>
            </a:r>
            <a:br>
              <a:rPr lang="de-DE" sz="1200" baseline="0" dirty="0" smtClean="0"/>
            </a:br>
            <a:endParaRPr lang="de-DE" sz="1200" baseline="0" dirty="0" smtClean="0"/>
          </a:p>
          <a:p>
            <a:pPr marL="228600" indent="-228600">
              <a:buAutoNum type="arabicPeriod" startAt="3"/>
            </a:pPr>
            <a:r>
              <a:rPr lang="de-DE" sz="1200" baseline="0" dirty="0" smtClean="0"/>
              <a:t>Wenn das neugelernte nicht an bestehenden Strukturen anknüpfen kann wird es sehr schnell vergessen.</a:t>
            </a:r>
            <a:br>
              <a:rPr lang="de-DE" sz="1200" baseline="0" dirty="0" smtClean="0"/>
            </a:br>
            <a:endParaRPr lang="de-DE" sz="1200" baseline="0" dirty="0" smtClean="0"/>
          </a:p>
          <a:p>
            <a:pPr marL="228600" indent="-228600">
              <a:buAutoNum type="arabicPeriod" startAt="3"/>
            </a:pPr>
            <a:r>
              <a:rPr lang="de-DE" sz="1200" baseline="0" dirty="0" smtClean="0"/>
              <a:t>Bei fehlender Rückmeldung wird möglicherweise das Falsche gefestigt.</a:t>
            </a:r>
          </a:p>
          <a:p>
            <a:endParaRPr lang="de-DE" sz="1200" baseline="0" dirty="0" smtClean="0"/>
          </a:p>
          <a:p>
            <a:r>
              <a:rPr lang="de-DE" sz="1200" baseline="0" dirty="0" smtClean="0"/>
              <a:t>(Quelle: Speichert)</a:t>
            </a:r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15</a:t>
            </a:fld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Aber – es gibt auch falsch verstandenes „Üben“ – also eher eine Dressur:</a:t>
            </a:r>
            <a:r>
              <a:rPr lang="de-DE" baseline="0" dirty="0" smtClean="0"/>
              <a:t> </a:t>
            </a:r>
          </a:p>
          <a:p>
            <a:endParaRPr lang="de-DE" baseline="0" dirty="0" smtClean="0"/>
          </a:p>
          <a:p>
            <a:pPr marL="228600" indent="-228600">
              <a:buFont typeface="+mj-lt"/>
              <a:buAutoNum type="arabicPeriod"/>
            </a:pPr>
            <a:r>
              <a:rPr lang="de-DE" i="1" baseline="0" dirty="0" smtClean="0"/>
              <a:t>Wenn z.B. in der zweiten Chemiestunde Formeln eingeführt und in der dritten Stunde stöchiometrisches Rechnen eingeführt wird.</a:t>
            </a:r>
          </a:p>
          <a:p>
            <a:pPr marL="228600" indent="-228600">
              <a:buFont typeface="+mj-lt"/>
              <a:buNone/>
            </a:pPr>
            <a:r>
              <a:rPr lang="de-DE" i="1" baseline="0" dirty="0" smtClean="0"/>
              <a:t> 	„Weil das möglichst ausführlich geübt werden muss!“  </a:t>
            </a:r>
          </a:p>
          <a:p>
            <a:pPr marL="228600" indent="-228600">
              <a:buFont typeface="+mj-lt"/>
              <a:buNone/>
            </a:pPr>
            <a:r>
              <a:rPr lang="de-DE" i="1" baseline="0" dirty="0" smtClean="0"/>
              <a:t>2.   Im Praktikum werden stundenlang nur verschiedene Volumen im Messzylinder möglichst genau abgemessen. </a:t>
            </a:r>
          </a:p>
          <a:p>
            <a:endParaRPr lang="de-DE" i="1" baseline="0" dirty="0" smtClean="0"/>
          </a:p>
          <a:p>
            <a:r>
              <a:rPr lang="de-DE" i="0" baseline="0" dirty="0" smtClean="0"/>
              <a:t>Ein solches Lehrverhalten  hat nichts mit eine sinnvollen Übungspraxis zu tun</a:t>
            </a:r>
            <a:endParaRPr lang="de-DE" sz="12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endParaRPr lang="de-DE" sz="12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lang="de-DE" sz="1200" i="1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SuS</a:t>
            </a:r>
            <a:r>
              <a:rPr lang="de-DE" sz="1200" i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wissen oft nicht was sie lernen sollen</a:t>
            </a:r>
            <a:endParaRPr lang="de-DE" sz="12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de-DE" sz="12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Lernziel unbekannt – die Aufgabe wird als lästige Arbeit, „Haus</a:t>
            </a:r>
            <a:r>
              <a:rPr lang="de-DE" sz="12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arbeit</a:t>
            </a:r>
            <a:r>
              <a:rPr lang="de-DE" sz="12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“ soll man da etwas</a:t>
            </a:r>
            <a:r>
              <a:rPr lang="de-DE" sz="1200" kern="0" baseline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lernen – oder ist das nur Beschäftigung?</a:t>
            </a:r>
            <a:endParaRPr lang="de-DE" sz="12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de-DE" sz="12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Fehlende Rückmeldung – „</a:t>
            </a:r>
            <a:r>
              <a:rPr lang="de-DE" sz="12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Löterinnen</a:t>
            </a:r>
            <a:r>
              <a:rPr lang="de-DE" sz="12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Beispiel“ (Speichert)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de-DE" sz="12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Jost</a:t>
            </a:r>
            <a:r>
              <a:rPr lang="de-DE" sz="1200" kern="0" baseline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häufig aber geringer Umfang,	Trautwein: regelmäßige Hausaufgaben positiv – geringer Umfang besser!</a:t>
            </a:r>
            <a:endParaRPr lang="de-DE" sz="12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endParaRPr lang="de-DE" sz="120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16</a:t>
            </a:fld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baseline="0" dirty="0" smtClean="0"/>
              <a:t>	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baseline="0" dirty="0" smtClean="0"/>
              <a:t>	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300" dirty="0" smtClean="0"/>
          </a:p>
        </p:txBody>
      </p:sp>
      <p:sp>
        <p:nvSpPr>
          <p:cNvPr id="1946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A8C1C5-8E9D-404E-9AC6-5A4BF8CE11C6}" type="slidenum">
              <a:rPr lang="de-DE" smtClean="0"/>
              <a:pPr/>
              <a:t>19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2</a:t>
            </a:fld>
            <a:endParaRPr lang="de-DE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300" dirty="0" smtClean="0"/>
          </a:p>
        </p:txBody>
      </p:sp>
      <p:sp>
        <p:nvSpPr>
          <p:cNvPr id="1946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A8C1C5-8E9D-404E-9AC6-5A4BF8CE11C6}" type="slidenum">
              <a:rPr lang="de-DE" smtClean="0"/>
              <a:pPr/>
              <a:t>20</a:t>
            </a:fld>
            <a:endParaRPr lang="de-DE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300" dirty="0" smtClean="0"/>
          </a:p>
        </p:txBody>
      </p:sp>
      <p:sp>
        <p:nvSpPr>
          <p:cNvPr id="1946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A8C1C5-8E9D-404E-9AC6-5A4BF8CE11C6}" type="slidenum">
              <a:rPr lang="de-DE" smtClean="0"/>
              <a:pPr/>
              <a:t>21</a:t>
            </a:fld>
            <a:endParaRPr lang="de-D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baseline="0" dirty="0" smtClean="0">
                <a:latin typeface="+mn-lt"/>
              </a:rPr>
              <a:t>Der Begriff ist eher negativ besetzt – davon wollen wir uns absetzen.</a:t>
            </a:r>
          </a:p>
          <a:p>
            <a:endParaRPr lang="de-DE" sz="1200" baseline="0" dirty="0" smtClean="0">
              <a:latin typeface="+mn-lt"/>
            </a:endParaRPr>
          </a:p>
          <a:p>
            <a:r>
              <a:rPr lang="de-DE" sz="1200" kern="0" dirty="0" smtClean="0">
                <a:latin typeface="Calibri" pitchFamily="34" charset="0"/>
              </a:rPr>
              <a:t> </a:t>
            </a:r>
            <a:r>
              <a:rPr lang="de-DE" dirty="0" smtClean="0"/>
              <a:t>Wir verstehen „Üben“ nicht negativ besetzt</a:t>
            </a:r>
            <a:r>
              <a:rPr lang="de-DE" baseline="0" dirty="0" smtClean="0"/>
              <a:t> als: </a:t>
            </a:r>
          </a:p>
          <a:p>
            <a:pPr lvl="1">
              <a:buFont typeface="Arial" pitchFamily="34" charset="0"/>
              <a:buChar char="•"/>
            </a:pPr>
            <a:r>
              <a:rPr lang="de-DE" baseline="0" dirty="0" smtClean="0"/>
              <a:t>  Langweilig, </a:t>
            </a:r>
          </a:p>
          <a:p>
            <a:pPr lvl="1">
              <a:buFont typeface="Arial" pitchFamily="34" charset="0"/>
              <a:buChar char="•"/>
            </a:pPr>
            <a:r>
              <a:rPr lang="de-DE" baseline="0" dirty="0" smtClean="0"/>
              <a:t>  Drill</a:t>
            </a:r>
          </a:p>
          <a:p>
            <a:pPr lvl="1">
              <a:buFont typeface="Arial" pitchFamily="34" charset="0"/>
              <a:buChar char="•"/>
            </a:pPr>
            <a:r>
              <a:rPr lang="de-DE" baseline="0" dirty="0" smtClean="0"/>
              <a:t>  lästigen Zusatz im erarbeitenden Unterricht …</a:t>
            </a:r>
          </a:p>
          <a:p>
            <a:endParaRPr lang="de-DE" sz="1200" baseline="0" dirty="0" smtClean="0">
              <a:latin typeface="+mn-lt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Auswirkungen:</a:t>
            </a:r>
            <a:r>
              <a:rPr lang="de-DE" baseline="0" dirty="0" smtClean="0"/>
              <a:t> </a:t>
            </a:r>
          </a:p>
          <a:p>
            <a:endParaRPr lang="de-DE" baseline="0" dirty="0" smtClean="0"/>
          </a:p>
          <a:p>
            <a:r>
              <a:rPr lang="de-DE" baseline="0" dirty="0" smtClean="0"/>
              <a:t>Zeit ist knapp – kann man da mehr üben?</a:t>
            </a:r>
          </a:p>
          <a:p>
            <a:endParaRPr lang="de-DE" baseline="0" dirty="0" smtClean="0"/>
          </a:p>
          <a:p>
            <a:r>
              <a:rPr lang="de-DE" baseline="0" dirty="0" smtClean="0"/>
              <a:t>Doppelstunden – Lernerfolg fraglich: Was ist nach 7 Tagen noch „da“? Wo kann ich weitermachen?</a:t>
            </a:r>
          </a:p>
          <a:p>
            <a:endParaRPr lang="de-DE" baseline="0" dirty="0" smtClean="0"/>
          </a:p>
          <a:p>
            <a:r>
              <a:rPr lang="de-DE" baseline="0" dirty="0" smtClean="0"/>
              <a:t>Große Klassen und erarbeitender in fragend entwickelnder Form erschweren es Zeit zum Üben bereitzustellen.</a:t>
            </a:r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4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Geübt werden muss alles was gekonnt und gewusst werden soll.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Einmaliges durchgehen eines Stoffgebiets reicht nicht.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Üben ist eine originäre Lerntätigkeit!</a:t>
            </a:r>
          </a:p>
          <a:p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„Kompetenz wird als das Zusammenspiel von </a:t>
            </a:r>
            <a:b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de-D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Wissen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de-D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Können und Wollen 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definiert,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das für die Bearbeitung komplexer Anforderungen erforderlich ist.“</a:t>
            </a:r>
            <a:r>
              <a:rPr lang="de-D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	  				  </a:t>
            </a: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(A. </a:t>
            </a:r>
            <a:r>
              <a:rPr lang="de-DE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Feindt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</a:t>
            </a:r>
            <a:r>
              <a:rPr lang="de-D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Üben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gehört zum Alltagsgeschäft allen Lernens.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Üben ist Festigung 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von etwas, was man zu einem Teil schon kann,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 Wiederholung 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von etwas, was man sich erhalten will.“   </a:t>
            </a:r>
            <a:r>
              <a:rPr lang="de-D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					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(W. Menzel  </a:t>
            </a:r>
            <a:r>
              <a:rPr lang="de-DE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NiU-Ch</a:t>
            </a:r>
            <a:r>
              <a:rPr lang="de-DE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Heft 74)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4331C2-E04D-4D49-8981-C502A1E6FFE3}" type="slidenum">
              <a:rPr lang="de-DE" smtClean="0"/>
              <a:pPr/>
              <a:t>5</a:t>
            </a:fld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baseline="0" dirty="0" smtClean="0">
                <a:latin typeface="+mn-lt"/>
              </a:rPr>
              <a:t>Geübt werden muss in beiden Bereichen: </a:t>
            </a:r>
          </a:p>
          <a:p>
            <a:r>
              <a:rPr lang="de-DE" sz="1200" b="1" baseline="0" dirty="0" smtClean="0">
                <a:latin typeface="+mn-lt"/>
              </a:rPr>
              <a:t>deklaratives</a:t>
            </a:r>
            <a:r>
              <a:rPr lang="de-DE" sz="1200" baseline="0" dirty="0" smtClean="0">
                <a:latin typeface="+mn-lt"/>
              </a:rPr>
              <a:t> („Wissen“ Kenntnisse) und </a:t>
            </a:r>
            <a:r>
              <a:rPr lang="de-DE" sz="1200" b="1" baseline="0" dirty="0" smtClean="0">
                <a:latin typeface="+mn-lt"/>
              </a:rPr>
              <a:t>prozedurales</a:t>
            </a:r>
            <a:r>
              <a:rPr lang="de-DE" sz="1200" baseline="0" dirty="0" smtClean="0">
                <a:latin typeface="+mn-lt"/>
              </a:rPr>
              <a:t> („Können“ Fähigkeiten und Fertigkeiten ) Wissen.</a:t>
            </a:r>
          </a:p>
          <a:p>
            <a:endParaRPr lang="de-DE" sz="1200" baseline="0" dirty="0" smtClean="0">
              <a:latin typeface="+mn-lt"/>
            </a:endParaRPr>
          </a:p>
          <a:p>
            <a:r>
              <a:rPr lang="de-DE" sz="1200" baseline="0" dirty="0" smtClean="0">
                <a:latin typeface="+mn-lt"/>
              </a:rPr>
              <a:t>Geübt werden kann in allen Kompetenzbereichen: </a:t>
            </a:r>
          </a:p>
          <a:p>
            <a:pPr lvl="1">
              <a:buFont typeface="Arial" pitchFamily="34" charset="0"/>
              <a:buChar char="•"/>
            </a:pPr>
            <a:r>
              <a:rPr lang="de-DE" sz="1200" baseline="0" dirty="0" smtClean="0">
                <a:latin typeface="+mn-lt"/>
              </a:rPr>
              <a:t>  Fachliche Inhalte und Methoden, Strategien</a:t>
            </a:r>
          </a:p>
          <a:p>
            <a:pPr lvl="1">
              <a:buFont typeface="Arial" pitchFamily="34" charset="0"/>
              <a:buChar char="•"/>
            </a:pPr>
            <a:r>
              <a:rPr lang="de-DE" sz="1200" baseline="0" dirty="0" smtClean="0">
                <a:latin typeface="+mn-lt"/>
              </a:rPr>
              <a:t>  Erkenntnisgewinnung, Experimentieren </a:t>
            </a:r>
          </a:p>
          <a:p>
            <a:pPr lvl="1">
              <a:buFont typeface="Arial" pitchFamily="34" charset="0"/>
              <a:buChar char="•"/>
            </a:pPr>
            <a:r>
              <a:rPr lang="de-DE" sz="1200" baseline="0" dirty="0" smtClean="0">
                <a:latin typeface="+mn-lt"/>
              </a:rPr>
              <a:t>  Kommunikation und Bewertung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baseline="0" dirty="0" smtClean="0">
                <a:latin typeface="+mn-lt"/>
              </a:rPr>
              <a:t>Lernen ist nie Selbstzweck  - es ist immer „Mittel zum Zweck“!</a:t>
            </a:r>
          </a:p>
          <a:p>
            <a:r>
              <a:rPr lang="de-DE" sz="1200" baseline="0" dirty="0" smtClean="0">
                <a:latin typeface="+mn-lt"/>
              </a:rPr>
              <a:t>Nachhaltiges, anschlussfähiges Wissen und Können der </a:t>
            </a:r>
            <a:r>
              <a:rPr lang="de-DE" sz="1200" baseline="0" dirty="0" err="1" smtClean="0">
                <a:latin typeface="+mn-lt"/>
              </a:rPr>
              <a:t>SuS</a:t>
            </a:r>
            <a:r>
              <a:rPr lang="de-DE" sz="1200" baseline="0" dirty="0" smtClean="0">
                <a:latin typeface="+mn-lt"/>
              </a:rPr>
              <a:t> steht im Mittelpunkt</a:t>
            </a:r>
          </a:p>
          <a:p>
            <a:endParaRPr lang="de-DE" sz="1200" baseline="0" dirty="0" smtClean="0">
              <a:latin typeface="+mn-lt"/>
            </a:endParaRPr>
          </a:p>
          <a:p>
            <a:r>
              <a:rPr lang="de-DE" sz="1200" baseline="0" dirty="0" smtClean="0">
                <a:latin typeface="+mn-lt"/>
              </a:rPr>
              <a:t>Diese Bereiche lassen sich dem deklarativen Wissen (Was?) und dem prozedurale Wissen (Wie?) zuordnen.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DD7D3F-1F17-431F-9C2C-6C223FA9999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200" dirty="0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4D2119-7A31-4522-B6BC-E27D0C5F7872}" type="slidenum">
              <a:rPr lang="de-DE" smtClean="0"/>
              <a:pPr/>
              <a:t>8</a:t>
            </a:fld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200" dirty="0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4D2119-7A31-4522-B6BC-E27D0C5F7872}" type="slidenum">
              <a:rPr lang="de-DE" smtClean="0"/>
              <a:pPr/>
              <a:t>9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</p:grpSp>
      <p:sp>
        <p:nvSpPr>
          <p:cNvPr id="1024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3BA52-881C-4419-A54A-D88AE015CE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5ADB4-A906-49A0-9AEF-BE1DE9DCE6D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FCD01-8BE6-4509-B24F-541721118D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BFB16-B55B-4A01-A06C-00FEC4462F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DB6FC-CEC5-48E9-B54F-BEDB12DAE45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CE174-492D-41C0-8BCF-68C8406B90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C606E-FEA4-4560-96F1-7E5F07BCC9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8D84F-5FC5-43E4-A77B-D5525161CC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19592-C922-4D65-9E84-234675CA7F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D0957-01C2-4BCB-929F-D2052C3CB8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02E5F-42BE-4B10-A9FF-AD061018FF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921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Times New Roman" pitchFamily="18" charset="0"/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D3D1CB-2E8B-4609-9DD8-1AAF38AED59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19200" y="1371600"/>
            <a:ext cx="7543800" cy="304800"/>
          </a:xfrm>
          <a:prstGeom prst="rect">
            <a:avLst/>
          </a:prstGeom>
          <a:solidFill>
            <a:srgbClr val="FFFC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7467600" y="6248400"/>
            <a:ext cx="155363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kern="0" dirty="0" err="1" smtClean="0">
                <a:solidFill>
                  <a:schemeClr val="tx2"/>
                </a:solidFill>
                <a:latin typeface="Calibri" pitchFamily="34" charset="0"/>
              </a:rPr>
              <a:t>StD</a:t>
            </a:r>
            <a:r>
              <a:rPr lang="de-DE" kern="0" dirty="0" smtClean="0">
                <a:solidFill>
                  <a:schemeClr val="tx2"/>
                </a:solidFill>
                <a:latin typeface="Calibri" pitchFamily="34" charset="0"/>
              </a:rPr>
              <a:t> I. </a:t>
            </a:r>
            <a:r>
              <a:rPr lang="de-DE" kern="0" dirty="0" err="1" smtClean="0">
                <a:solidFill>
                  <a:schemeClr val="tx2"/>
                </a:solidFill>
                <a:latin typeface="Calibri" pitchFamily="34" charset="0"/>
              </a:rPr>
              <a:t>Bertsche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81000" y="1524000"/>
            <a:ext cx="8458200" cy="3048000"/>
          </a:xfrm>
          <a:prstGeom prst="rect">
            <a:avLst/>
          </a:prstGeom>
          <a:solidFill>
            <a:srgbClr val="00B0F0"/>
          </a:solidFill>
          <a:ln w="381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216000" anchor="t" anchorCtr="0">
            <a:normAutofit fontScale="92500" lnSpcReduction="20000"/>
          </a:bodyPr>
          <a:lstStyle/>
          <a:p>
            <a:pPr marL="363538" indent="-363538" algn="ctr" eaLnBrk="0" hangingPunct="0">
              <a:spcBef>
                <a:spcPts val="0"/>
              </a:spcBef>
            </a:pPr>
            <a:r>
              <a:rPr kumimoji="0" lang="de-DE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63538" indent="-363538" algn="ctr" eaLnBrk="0" hangingPunct="0">
              <a:spcBef>
                <a:spcPts val="0"/>
              </a:spcBef>
            </a:pPr>
            <a:r>
              <a:rPr lang="de-DE" sz="6500" b="1" kern="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Nachhaltiges Lernen</a:t>
            </a:r>
            <a:endParaRPr lang="de-DE" sz="4000" b="1" kern="0" dirty="0" smtClean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363538" indent="-363538" eaLnBrk="0" hangingPunct="0">
              <a:spcBef>
                <a:spcPts val="0"/>
              </a:spcBef>
            </a:pPr>
            <a:endParaRPr lang="de-DE" sz="4000" b="1" kern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pPr marL="363538" indent="-363538" eaLnBrk="0" hangingPunct="0">
              <a:spcBef>
                <a:spcPts val="0"/>
              </a:spcBef>
            </a:pPr>
            <a:r>
              <a:rPr lang="de-DE" sz="4000" b="1" kern="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			 Im kompetenzorientierten 		 			 	Chemieunterricht</a:t>
            </a:r>
          </a:p>
          <a:p>
            <a:pPr marL="363538" indent="-363538" eaLnBrk="0" hangingPunct="0">
              <a:spcBef>
                <a:spcPts val="0"/>
              </a:spcBef>
            </a:pPr>
            <a:endParaRPr lang="de-DE" sz="4000" b="1" kern="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3538" indent="-363538" eaLnBrk="0" hangingPunct="0">
              <a:spcBef>
                <a:spcPts val="0"/>
              </a:spcBef>
            </a:pPr>
            <a:endParaRPr lang="de-DE" sz="4000" b="1" kern="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 rot="20285838">
            <a:off x="1175205" y="1837883"/>
            <a:ext cx="7373632" cy="2008013"/>
          </a:xfrm>
          <a:prstGeom prst="roundRect">
            <a:avLst/>
          </a:prstGeom>
          <a:solidFill>
            <a:srgbClr val="FFDA65">
              <a:alpha val="7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Macht Übung wirklich den Meister?</a:t>
            </a:r>
            <a:endParaRPr lang="de-DE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Dokumente und Einstellungen\Ingo\Lokale Einstellungen\Temporary Internet Files\Content.IE5\CXYVWHMF\MC9002321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114800"/>
            <a:ext cx="2286000" cy="2591618"/>
          </a:xfrm>
          <a:prstGeom prst="rect">
            <a:avLst/>
          </a:prstGeom>
          <a:noFill/>
        </p:spPr>
      </p:pic>
      <p:sp>
        <p:nvSpPr>
          <p:cNvPr id="17" name="Wolke 16"/>
          <p:cNvSpPr/>
          <p:nvPr/>
        </p:nvSpPr>
        <p:spPr>
          <a:xfrm>
            <a:off x="3810000" y="4419600"/>
            <a:ext cx="4114800" cy="20574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72000" rIns="72000" bIns="36000" rtlCol="0" anchor="ctr"/>
          <a:lstStyle/>
          <a:p>
            <a:pPr algn="ctr"/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Jetzt hab ich so viel </a:t>
            </a:r>
          </a:p>
          <a:p>
            <a:pPr algn="ctr">
              <a:spcAft>
                <a:spcPts val="600"/>
              </a:spcAft>
            </a:pP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gelernt  und die Klassenarbeit war trotzdem nix.</a:t>
            </a:r>
          </a:p>
        </p:txBody>
      </p:sp>
      <p:sp>
        <p:nvSpPr>
          <p:cNvPr id="19" name="Wolke 18"/>
          <p:cNvSpPr/>
          <p:nvPr/>
        </p:nvSpPr>
        <p:spPr>
          <a:xfrm>
            <a:off x="990600" y="990600"/>
            <a:ext cx="3581400" cy="12954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Was haben wir letzte Woche nochmal gemacht?!</a:t>
            </a:r>
          </a:p>
        </p:txBody>
      </p:sp>
      <p:sp>
        <p:nvSpPr>
          <p:cNvPr id="20" name="Wolke 19"/>
          <p:cNvSpPr/>
          <p:nvPr/>
        </p:nvSpPr>
        <p:spPr>
          <a:xfrm>
            <a:off x="914400" y="2514600"/>
            <a:ext cx="2895600" cy="14478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Üben ist  mir wichtig. Aber was?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  3.  Die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Schülersicht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Wolke 17"/>
          <p:cNvSpPr/>
          <p:nvPr/>
        </p:nvSpPr>
        <p:spPr>
          <a:xfrm>
            <a:off x="5410200" y="457200"/>
            <a:ext cx="3429000" cy="15240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Immer diese </a:t>
            </a:r>
            <a:r>
              <a:rPr lang="de-DE" dirty="0" err="1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Haus</a:t>
            </a:r>
            <a:r>
              <a:rPr lang="de-DE" b="1" dirty="0" err="1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AUFGABEN</a:t>
            </a:r>
            <a:endParaRPr lang="de-DE" b="1" dirty="0" smtClean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Wolke 9"/>
          <p:cNvSpPr/>
          <p:nvPr/>
        </p:nvSpPr>
        <p:spPr>
          <a:xfrm>
            <a:off x="3962400" y="1981200"/>
            <a:ext cx="4953000" cy="22098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Mir sind ähnliche Themen wichtig wie den Lehrern – aber mir fehlt: „</a:t>
            </a:r>
            <a:r>
              <a:rPr lang="de-DE" i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Sicherheit beim Experimentieren</a:t>
            </a:r>
            <a:r>
              <a:rPr lang="de-DE" dirty="0" smtClean="0">
                <a:latin typeface="+mj-lt"/>
              </a:rPr>
              <a:t>“</a:t>
            </a:r>
          </a:p>
        </p:txBody>
      </p:sp>
      <p:sp>
        <p:nvSpPr>
          <p:cNvPr id="11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r>
              <a:rPr lang="de-DE" dirty="0" smtClean="0"/>
              <a:t>9</a:t>
            </a:r>
          </a:p>
        </p:txBody>
      </p:sp>
      <p:sp>
        <p:nvSpPr>
          <p:cNvPr id="12" name="Textfeld 2"/>
          <p:cNvSpPr txBox="1">
            <a:spLocks noChangeArrowheads="1"/>
          </p:cNvSpPr>
          <p:nvPr/>
        </p:nvSpPr>
        <p:spPr bwMode="auto">
          <a:xfrm>
            <a:off x="5029200" y="6627168"/>
            <a:ext cx="306526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i="1" dirty="0"/>
              <a:t>Quelle: </a:t>
            </a:r>
            <a:r>
              <a:rPr lang="de-DE" sz="900" i="1" dirty="0" smtClean="0"/>
              <a:t>Unterricht Chemie, 14,2003 Nr.74, S.42ff</a:t>
            </a:r>
            <a:endParaRPr lang="de-DE" sz="9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1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10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1371600" y="1219200"/>
            <a:ext cx="6248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  <a:p>
            <a:pPr marL="263525" indent="-2635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wird von Lehrenden und Lernenden als wichtig angesehen</a:t>
            </a:r>
          </a:p>
          <a:p>
            <a:pPr marL="263525" indent="-2635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ist für den Erwerb von Kenntnissen, Fertigkeiten und Fähigkeiten nötig</a:t>
            </a:r>
          </a:p>
          <a:p>
            <a:pPr marL="263525" indent="-2635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spielt meist eine untergeordnete Rolle</a:t>
            </a:r>
          </a:p>
          <a:p>
            <a:pPr marL="263525" indent="-2635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wird oft in die Hausaufgaben verlagert</a:t>
            </a:r>
          </a:p>
          <a:p>
            <a:pPr marL="263525" indent="-2635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 Status quo: Üben im Chemieunterricht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19200" y="4724400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5600" indent="-355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 Vergessen von deklarativem (sinnfreiem)  </a:t>
            </a:r>
            <a:b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</a:b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 Wissen 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2400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de-DE" sz="2000" i="1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				</a:t>
            </a:r>
            <a:r>
              <a:rPr lang="de-DE" sz="2400" i="1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  </a:t>
            </a: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11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b="11901"/>
          <a:stretch>
            <a:fillRect/>
          </a:stretch>
        </p:blipFill>
        <p:spPr bwMode="auto">
          <a:xfrm>
            <a:off x="914400" y="1447799"/>
            <a:ext cx="7391400" cy="30759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 Grundlagen des Übens: </a:t>
            </a:r>
            <a:r>
              <a:rPr lang="de-DE" sz="3200" b="1" i="1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Ebbinghaus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extfeld 2"/>
          <p:cNvSpPr txBox="1">
            <a:spLocks noChangeArrowheads="1"/>
          </p:cNvSpPr>
          <p:nvPr/>
        </p:nvSpPr>
        <p:spPr bwMode="auto">
          <a:xfrm>
            <a:off x="5029200" y="6627168"/>
            <a:ext cx="306526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i="1" dirty="0"/>
              <a:t>Quelle: </a:t>
            </a:r>
            <a:r>
              <a:rPr lang="de-DE" sz="900" i="1" dirty="0" smtClean="0"/>
              <a:t>Unterricht Chemie, 14,2003 Nr.74, S.42ff</a:t>
            </a:r>
            <a:endParaRPr lang="de-DE" sz="9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90600" y="3886200"/>
            <a:ext cx="739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000" kern="0" dirty="0" smtClean="0">
              <a:latin typeface="Calibri" pitchFamily="34" charset="0"/>
            </a:endParaRPr>
          </a:p>
          <a:p>
            <a:pPr marL="355600" indent="-355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Verteilte kurze Übungen sind effektiver als lange Übungsphasen.</a:t>
            </a:r>
          </a:p>
          <a:p>
            <a:pPr marL="174625" indent="-1746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000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de-DE" sz="2000" i="1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				     </a:t>
            </a:r>
            <a:endParaRPr lang="de-DE" sz="20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000" kern="0" dirty="0">
              <a:latin typeface="Calibri" pitchFamily="34" charset="0"/>
            </a:endParaRPr>
          </a:p>
        </p:txBody>
      </p:sp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12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 Grundlagen des Übens: </a:t>
            </a:r>
            <a:r>
              <a:rPr lang="de-DE" sz="3200" b="1" i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Jost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933"/>
          <a:stretch>
            <a:fillRect/>
          </a:stretch>
        </p:blipFill>
        <p:spPr bwMode="auto">
          <a:xfrm>
            <a:off x="914400" y="1447799"/>
            <a:ext cx="7467600" cy="2315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feld 2"/>
          <p:cNvSpPr txBox="1">
            <a:spLocks noChangeArrowheads="1"/>
          </p:cNvSpPr>
          <p:nvPr/>
        </p:nvSpPr>
        <p:spPr bwMode="auto">
          <a:xfrm>
            <a:off x="5029200" y="6627168"/>
            <a:ext cx="281679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50" i="1" dirty="0">
                <a:latin typeface="Calibri" pitchFamily="34" charset="0"/>
              </a:rPr>
              <a:t>Quelle: </a:t>
            </a:r>
            <a:r>
              <a:rPr lang="de-DE" sz="1050" i="1" dirty="0" smtClean="0">
                <a:latin typeface="Calibri" pitchFamily="34" charset="0"/>
              </a:rPr>
              <a:t>Unterricht Chemie, 14,2003 Nr.74, S.42ff</a:t>
            </a:r>
            <a:endParaRPr lang="de-DE" sz="105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38200" y="1066800"/>
            <a:ext cx="7391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000" kern="0" dirty="0" smtClean="0">
              <a:latin typeface="Calibri" pitchFamily="34" charset="0"/>
            </a:endParaRPr>
          </a:p>
          <a:p>
            <a:pPr marL="355600" indent="-355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zur Integration ins Langzeitgedächtnis muss fünf mal geübt werden:</a:t>
            </a:r>
          </a:p>
          <a:p>
            <a:pPr marL="2603500" lvl="7" indent="-546100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nach 10 Minuten </a:t>
            </a:r>
          </a:p>
          <a:p>
            <a:pPr marL="2603500" lvl="7" indent="-546100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am nächsten Tag</a:t>
            </a:r>
          </a:p>
          <a:p>
            <a:pPr marL="2603500" lvl="7" indent="-546100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nach einer Woche</a:t>
            </a:r>
          </a:p>
          <a:p>
            <a:pPr marL="2603500" lvl="7" indent="-546100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nach einem Monat</a:t>
            </a:r>
          </a:p>
          <a:p>
            <a:pPr marL="2603500" lvl="7" indent="-546100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nach einem halben Jahr</a:t>
            </a:r>
            <a:r>
              <a:rPr lang="de-DE" sz="2800" kern="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		</a:t>
            </a:r>
            <a:r>
              <a:rPr lang="de-DE" sz="2800" i="1" kern="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  				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000" kern="0" dirty="0">
              <a:latin typeface="Calibri" pitchFamily="34" charset="0"/>
            </a:endParaRPr>
          </a:p>
        </p:txBody>
      </p:sp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13</a:t>
            </a:r>
          </a:p>
        </p:txBody>
      </p:sp>
      <p:sp>
        <p:nvSpPr>
          <p:cNvPr id="5" name="Textfeld 8"/>
          <p:cNvSpPr txBox="1">
            <a:spLocks noChangeArrowheads="1"/>
          </p:cNvSpPr>
          <p:nvPr/>
        </p:nvSpPr>
        <p:spPr bwMode="auto">
          <a:xfrm>
            <a:off x="4572000" y="6611779"/>
            <a:ext cx="294503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50" i="1" dirty="0">
                <a:latin typeface="Calibri" pitchFamily="34" charset="0"/>
              </a:rPr>
              <a:t>Quelle: </a:t>
            </a:r>
            <a:r>
              <a:rPr lang="de-DE" sz="1050" i="1" dirty="0" smtClean="0">
                <a:latin typeface="Calibri" pitchFamily="34" charset="0"/>
              </a:rPr>
              <a:t>Richtig üben – effektiv </a:t>
            </a:r>
            <a:r>
              <a:rPr lang="de-DE" sz="1050" i="1" dirty="0" err="1" smtClean="0">
                <a:latin typeface="Calibri" pitchFamily="34" charset="0"/>
              </a:rPr>
              <a:t>lernern</a:t>
            </a:r>
            <a:r>
              <a:rPr lang="de-DE" sz="1050" i="1" dirty="0" smtClean="0">
                <a:latin typeface="Calibri" pitchFamily="34" charset="0"/>
              </a:rPr>
              <a:t>, H. Speichert</a:t>
            </a:r>
            <a:endParaRPr lang="de-DE" sz="1050" i="1" dirty="0">
              <a:latin typeface="Calibri" pitchFamily="34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 Grundlagen des Übens: </a:t>
            </a:r>
            <a:r>
              <a:rPr lang="de-DE" sz="3200" b="1" i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Jost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19200" y="762000"/>
            <a:ext cx="7315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9263" indent="-358775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>
              <a:latin typeface="Calibri" pitchFamily="34" charset="0"/>
            </a:endParaRP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Ähnlichkeitshemmung  </a:t>
            </a:r>
            <a:b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(„Suspension“, „Emulsion“)</a:t>
            </a:r>
            <a:endParaRPr lang="de-DE" sz="28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das „</a:t>
            </a:r>
            <a:r>
              <a:rPr lang="de-DE" sz="28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Löt</a:t>
            </a: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-Paradox“</a:t>
            </a: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zu viel auf einmal geübt</a:t>
            </a: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„</a:t>
            </a:r>
            <a:r>
              <a:rPr lang="de-DE" sz="2800" i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Wird schon helfen</a:t>
            </a: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“ – Aufgaben </a:t>
            </a: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kein echtes Verstehen – Anbindung an bekanntes ist nicht möglich.</a:t>
            </a:r>
          </a:p>
          <a:p>
            <a:pPr marL="449263" indent="-3587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Übung macht nicht den Meister – sie macht etwas permanent.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14</a:t>
            </a:r>
          </a:p>
        </p:txBody>
      </p:sp>
      <p:sp>
        <p:nvSpPr>
          <p:cNvPr id="5" name="Textfeld 8"/>
          <p:cNvSpPr txBox="1">
            <a:spLocks noChangeArrowheads="1"/>
          </p:cNvSpPr>
          <p:nvPr/>
        </p:nvSpPr>
        <p:spPr bwMode="auto">
          <a:xfrm>
            <a:off x="4343400" y="6596390"/>
            <a:ext cx="294503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50" i="1" dirty="0">
                <a:latin typeface="Calibri" pitchFamily="34" charset="0"/>
              </a:rPr>
              <a:t>Quelle: </a:t>
            </a:r>
            <a:r>
              <a:rPr lang="de-DE" sz="1050" i="1" dirty="0" smtClean="0">
                <a:latin typeface="Calibri" pitchFamily="34" charset="0"/>
              </a:rPr>
              <a:t>Richtig üben – effektiv </a:t>
            </a:r>
            <a:r>
              <a:rPr lang="de-DE" sz="1050" i="1" dirty="0" err="1" smtClean="0">
                <a:latin typeface="Calibri" pitchFamily="34" charset="0"/>
              </a:rPr>
              <a:t>lernern</a:t>
            </a:r>
            <a:r>
              <a:rPr lang="de-DE" sz="1050" i="1" dirty="0" smtClean="0">
                <a:latin typeface="Calibri" pitchFamily="34" charset="0"/>
              </a:rPr>
              <a:t>, H. Speichert</a:t>
            </a:r>
            <a:endParaRPr lang="de-DE" sz="1050" i="1" dirty="0">
              <a:latin typeface="Calibri" pitchFamily="34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Grundlagen des Übens:  </a:t>
            </a:r>
            <a:r>
              <a:rPr lang="de-DE" sz="3200" b="1" i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Viel geübt…aber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00200" y="1066800"/>
            <a:ext cx="7086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Transparenz</a:t>
            </a:r>
            <a:r>
              <a:rPr lang="de-DE" sz="2400" i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  </a:t>
            </a:r>
            <a:br>
              <a:rPr lang="de-DE" sz="2400" i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Spezielles Lernziel ist bekannt	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450850" indent="-45085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Rückmeldung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Qualität des Übungsergebnisses</a:t>
            </a:r>
            <a:b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(Selbst-)</a:t>
            </a:r>
            <a:r>
              <a:rPr lang="de-DE" sz="20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kontrolle</a:t>
            </a: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möglich, Erfolge erleben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Umfang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regelmäßig, nicht massiv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Qualität der Aufgaben</a:t>
            </a:r>
            <a:b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Bedeutsamkeit, Anknüpfung an Bekanntes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Strukturierung</a:t>
            </a:r>
            <a:b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Metakognitive Strategien, </a:t>
            </a:r>
            <a:r>
              <a:rPr lang="de-DE" sz="20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Mindmap</a:t>
            </a: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de-DE" sz="20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Concept-Map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e-DE" sz="2400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de-DE" sz="2000" i="1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				</a:t>
            </a:r>
            <a:r>
              <a:rPr lang="de-DE" sz="2400" i="1" kern="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   </a:t>
            </a: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15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Fünf Merkmale sinnvollen Übens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feld 8"/>
          <p:cNvSpPr txBox="1">
            <a:spLocks noChangeArrowheads="1"/>
          </p:cNvSpPr>
          <p:nvPr/>
        </p:nvSpPr>
        <p:spPr bwMode="auto">
          <a:xfrm>
            <a:off x="6324600" y="6604084"/>
            <a:ext cx="165301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50" i="1" dirty="0">
                <a:latin typeface="Calibri" pitchFamily="34" charset="0"/>
              </a:rPr>
              <a:t>Quelle: </a:t>
            </a:r>
            <a:r>
              <a:rPr lang="de-DE" sz="1050" i="1" dirty="0" smtClean="0">
                <a:latin typeface="Calibri" pitchFamily="34" charset="0"/>
              </a:rPr>
              <a:t>nach Hilbert-Meyer</a:t>
            </a:r>
            <a:endParaRPr lang="de-DE" sz="105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838028" y="1447800"/>
            <a:ext cx="7849030" cy="4229100"/>
            <a:chOff x="-78" y="8881"/>
            <a:chExt cx="11395" cy="6660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 flipH="1" flipV="1">
              <a:off x="4117" y="9421"/>
              <a:ext cx="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4117" y="13381"/>
              <a:ext cx="5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 flipH="1">
              <a:off x="1237" y="13381"/>
              <a:ext cx="288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2677" y="8881"/>
              <a:ext cx="333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Anforderungsbereich</a:t>
              </a:r>
              <a:endParaRPr kumimoji="0" lang="de-DE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-78" y="13561"/>
              <a:ext cx="3184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Kompetenzbereiche</a:t>
              </a:r>
              <a:endParaRPr kumimoji="0" lang="de-DE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8994" y="13201"/>
              <a:ext cx="2323" cy="8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Übungsformat</a:t>
              </a:r>
              <a:endParaRPr kumimoji="0" lang="de-DE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3397" y="1212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 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3397" y="1104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 II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3397" y="9961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 III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5017" y="1356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Ü 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457" y="1356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Ü II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7897" y="13561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Ü III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1597" y="1500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467" y="1452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3131" y="1404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de-DE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3794" y="1368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DE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5.  ZPG:  Übungsformate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oliennummernplatzhalter 14"/>
          <p:cNvSpPr txBox="1">
            <a:spLocks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5.  ZPG:  Ziele der drei Übungsformate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8200" y="1066800"/>
            <a:ext cx="7543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0363" indent="-360363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Struktur/Rhythmus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 </a:t>
            </a:r>
          </a:p>
          <a:p>
            <a:pPr marL="817563" lvl="1" indent="-360363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Übungszeit im Unterricht, sinnvolle Übungsphasen</a:t>
            </a:r>
          </a:p>
          <a:p>
            <a:pPr marL="360363" indent="-360363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Motivation/Selbstaktivität: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unmittelbare Selbstkorrektur, Rückmeldung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Schüler/innen sollen sich als kompetent erleben können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Würdigung, Beratung durch die Lehrperson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Das Lernziel und der Nutzen muss für jede Aufgabe klar sein</a:t>
            </a:r>
          </a:p>
          <a:p>
            <a:pPr marL="360363" indent="-360363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Vernetzung/Lerntechniken: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Wachhalten von Grundlagen (deklarativ und prozedural)</a:t>
            </a:r>
          </a:p>
          <a:p>
            <a:pPr marL="817563" lvl="1" indent="-360363" algn="just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Mnemotechniken</a:t>
            </a: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817563" lvl="1" indent="-360363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sollten differenzierend sein </a:t>
            </a:r>
          </a:p>
          <a:p>
            <a:pPr marL="817563" lvl="1" indent="-360363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Kompetenzbereiche angemessen ansprechen</a:t>
            </a:r>
          </a:p>
          <a:p>
            <a:pPr marL="817563" lvl="1" indent="-360363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0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verschiedene Lernkanäle ansprechen</a:t>
            </a: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360363" indent="-360363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			</a:t>
            </a: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23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r>
              <a:rPr lang="de-DE" dirty="0" smtClean="0"/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Foliennummernplatzhalt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18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914400" y="10668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32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Frequenz: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oft, regelmäßig – sehr geringer Zeitumfang </a:t>
            </a:r>
          </a:p>
          <a:p>
            <a:pPr marL="263525" indent="-263525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Bereich: 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A I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Intention: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Wachhalten von Basis- Kenntnissen und 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		Fertigkeiten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Wo: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Hausaufgabe/ Unterricht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Wie:	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z.B. Lernkartei, Think-Pair-Share, 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mündliches Wiederholen, Mini-Aufgaben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			</a:t>
            </a: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 Ü1:  Die Basis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600200" y="4648200"/>
            <a:ext cx="525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600200" y="1752600"/>
            <a:ext cx="5781647" cy="367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3413" indent="-457200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Rahmenbedingungen</a:t>
            </a:r>
          </a:p>
          <a:p>
            <a:pPr marL="623888" indent="-447675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Kompetenzorientierung und Üben</a:t>
            </a:r>
          </a:p>
          <a:p>
            <a:pPr marL="623888" indent="-447675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Bestandsaufnahme: Üben im CU</a:t>
            </a:r>
          </a:p>
          <a:p>
            <a:pPr marL="623888" indent="-447675">
              <a:spcAft>
                <a:spcPts val="1800"/>
              </a:spcAft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Grundlagen des Übens</a:t>
            </a:r>
          </a:p>
          <a:p>
            <a:pPr marL="623888" indent="-447675">
              <a:spcAft>
                <a:spcPts val="1800"/>
              </a:spcAft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Übungsformate der ZPG</a:t>
            </a:r>
            <a:endParaRPr lang="de-DE" sz="2800" dirty="0" smtClean="0">
              <a:solidFill>
                <a:schemeClr val="bg2">
                  <a:lumMod val="75000"/>
                </a:schemeClr>
              </a:solidFill>
              <a:latin typeface="Calibri" pitchFamily="34" charset="0"/>
            </a:endParaRPr>
          </a:p>
          <a:p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Übersicht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Foliennummernplatzhalt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19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914400" y="1143000"/>
            <a:ext cx="7543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8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263525" indent="-263525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Frequenz: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nach Bedarf – geringer Zeitumfang</a:t>
            </a:r>
          </a:p>
          <a:p>
            <a:pPr marL="263525" indent="-263525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Bereich: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	A I - AIII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Intention: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Anwendung und Transfer mit Bezug zum  			aktuellen Unterrichtsgeschehen</a:t>
            </a:r>
          </a:p>
          <a:p>
            <a:pPr marL="263525" indent="-263525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Wo: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Unterricht/Hausaufgabe</a:t>
            </a:r>
          </a:p>
          <a:p>
            <a:pPr marL="263525" indent="-263525"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Wie:	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z.B. Übungsblätter, Spielerische Übungen, 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		Experiment 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			</a:t>
            </a: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 Ü2:  Aktuelle Inhalte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Foliennummernplatzhalt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20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914400" y="1143000"/>
            <a:ext cx="762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8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Frequenz: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ca. alle 6 Wochen, Doppelstunde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Bereich: 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A II-A III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Intention: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Vernetzung, Vertiefung, Transfer</a:t>
            </a:r>
            <a:b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Wo: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Unterricht</a:t>
            </a:r>
          </a:p>
          <a:p>
            <a:pPr marL="263525" indent="-26352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4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Wie: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z.B. kontextorientierte,  				 	themenübergreifende Aufgaben und  		 	Projekte, Egg-</a:t>
            </a:r>
            <a:r>
              <a:rPr lang="de-DE" sz="2400" kern="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Races</a:t>
            </a: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wahldifferenzierte  			Aufgaben 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			</a:t>
            </a: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 Ü3:  Vernetzung - Vertiefung 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143000" y="1334589"/>
            <a:ext cx="6623196" cy="5309753"/>
          </a:xfrm>
          <a:prstGeom prst="rect">
            <a:avLst/>
          </a:prstGeom>
          <a:noFill/>
        </p:spPr>
      </p:pic>
      <p:sp>
        <p:nvSpPr>
          <p:cNvPr id="6" name="Freeform 24"/>
          <p:cNvSpPr>
            <a:spLocks/>
          </p:cNvSpPr>
          <p:nvPr/>
        </p:nvSpPr>
        <p:spPr bwMode="auto">
          <a:xfrm>
            <a:off x="1800225" y="2924466"/>
            <a:ext cx="5292725" cy="3132138"/>
          </a:xfrm>
          <a:custGeom>
            <a:avLst/>
            <a:gdLst/>
            <a:ahLst/>
            <a:cxnLst>
              <a:cxn ang="0">
                <a:pos x="3357" y="0"/>
              </a:cxn>
              <a:cxn ang="0">
                <a:pos x="2200" y="249"/>
              </a:cxn>
              <a:cxn ang="0">
                <a:pos x="635" y="544"/>
              </a:cxn>
              <a:cxn ang="0">
                <a:pos x="0" y="1973"/>
              </a:cxn>
            </a:cxnLst>
            <a:rect l="0" t="0" r="r" b="b"/>
            <a:pathLst>
              <a:path w="3357" h="1973">
                <a:moveTo>
                  <a:pt x="3357" y="0"/>
                </a:moveTo>
                <a:cubicBezTo>
                  <a:pt x="3005" y="79"/>
                  <a:pt x="2654" y="158"/>
                  <a:pt x="2200" y="249"/>
                </a:cubicBezTo>
                <a:cubicBezTo>
                  <a:pt x="1746" y="340"/>
                  <a:pt x="1025" y="383"/>
                  <a:pt x="635" y="544"/>
                </a:cubicBezTo>
                <a:cubicBezTo>
                  <a:pt x="128" y="704"/>
                  <a:pt x="106" y="1735"/>
                  <a:pt x="0" y="197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de-DE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334000" y="6308725"/>
            <a:ext cx="2200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000" dirty="0">
                <a:solidFill>
                  <a:schemeClr val="tx1"/>
                </a:solidFill>
                <a:effectLst/>
              </a:rPr>
              <a:t>Quelle: Werner Stangl, cc-</a:t>
            </a:r>
            <a:r>
              <a:rPr lang="de-DE" sz="1000" dirty="0" err="1">
                <a:solidFill>
                  <a:schemeClr val="tx1"/>
                </a:solidFill>
                <a:effectLst/>
              </a:rPr>
              <a:t>by</a:t>
            </a:r>
            <a:r>
              <a:rPr lang="de-DE" sz="1000" dirty="0">
                <a:solidFill>
                  <a:schemeClr val="tx1"/>
                </a:solidFill>
                <a:effectLst/>
              </a:rPr>
              <a:t>-</a:t>
            </a:r>
            <a:r>
              <a:rPr lang="de-DE" sz="1000" dirty="0" err="1">
                <a:solidFill>
                  <a:schemeClr val="tx1"/>
                </a:solidFill>
                <a:effectLst/>
              </a:rPr>
              <a:t>sa</a:t>
            </a:r>
            <a:r>
              <a:rPr lang="de-DE" sz="1000" dirty="0">
                <a:solidFill>
                  <a:schemeClr val="tx1"/>
                </a:solidFill>
                <a:effectLst/>
              </a:rPr>
              <a:t> 3.0</a:t>
            </a:r>
            <a:r>
              <a:rPr lang="de-DE" sz="30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 Langfristiger Kompetenzaufbau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1190580"/>
            <a:ext cx="16764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liennummernplatzhalter 1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r>
              <a:rPr lang="de-DE" dirty="0" smtClean="0"/>
              <a:t>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22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715000" y="4876800"/>
            <a:ext cx="2286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6600" b="1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ENDE</a:t>
            </a: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0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4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					</a:t>
            </a:r>
            <a:endParaRPr lang="de-DE" sz="2000" i="1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i="1" kern="0" dirty="0">
              <a:solidFill>
                <a:schemeClr val="tx2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1200" kern="0" dirty="0">
              <a:latin typeface="+mn-lt"/>
            </a:endParaRPr>
          </a:p>
        </p:txBody>
      </p:sp>
      <p:sp>
        <p:nvSpPr>
          <p:cNvPr id="4" name="Abgerundetes Rechteck 3"/>
          <p:cNvSpPr/>
          <p:nvPr/>
        </p:nvSpPr>
        <p:spPr>
          <a:xfrm rot="20285838">
            <a:off x="1015607" y="1899076"/>
            <a:ext cx="7373632" cy="2377956"/>
          </a:xfrm>
          <a:prstGeom prst="roundRect">
            <a:avLst/>
          </a:prstGeom>
          <a:solidFill>
            <a:srgbClr val="FFDA65">
              <a:alpha val="7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b="1" dirty="0" smtClean="0">
                <a:solidFill>
                  <a:srgbClr val="0088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Richtig üben macht den Meister.</a:t>
            </a:r>
            <a:endParaRPr lang="de-DE" sz="4400" b="1" dirty="0">
              <a:solidFill>
                <a:srgbClr val="0088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Foliennummernplatzhalt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2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752600" y="1600200"/>
            <a:ext cx="6400800" cy="370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lang="de-DE" sz="2800" kern="0" noProof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Drill</a:t>
            </a:r>
            <a:endParaRPr kumimoji="0" lang="de-DE" sz="28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passiv, rezeptiv</a:t>
            </a: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oberflächlich, ohne Verstand</a:t>
            </a: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monoton, langweilig</a:t>
            </a: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massiert, last-</a:t>
            </a:r>
            <a:r>
              <a:rPr kumimoji="0" lang="de-DE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minute</a:t>
            </a: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-Lernen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</a:rPr>
              <a:t>Bulimie-Lernen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endParaRPr kumimoji="0" lang="de-DE" sz="29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1.  Definition ex </a:t>
            </a: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negativo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3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1143000"/>
            <a:ext cx="5257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zwei Wochenstunden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meist Doppelstundenmodell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Klassengröße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örtliche Gegebenheiten</a:t>
            </a: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600200" y="4648200"/>
            <a:ext cx="525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de-DE" sz="2400" kern="0" dirty="0" smtClean="0">
              <a:latin typeface="Calibri" pitchFamily="34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143000" y="3581400"/>
            <a:ext cx="7467600" cy="297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de-DE" sz="2800" b="1" kern="0" dirty="0" smtClean="0">
                <a:latin typeface="Calibri" pitchFamily="34" charset="0"/>
              </a:rPr>
              <a:t>Zentrale Fragen</a:t>
            </a:r>
            <a:r>
              <a:rPr lang="de-DE" sz="2800" kern="0" dirty="0" smtClean="0">
                <a:latin typeface="Calibri" pitchFamily="34" charset="0"/>
              </a:rPr>
              <a:t>: </a:t>
            </a:r>
          </a:p>
          <a:p>
            <a:pPr marL="628650" indent="-26670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latin typeface="Calibri" pitchFamily="34" charset="0"/>
              </a:rPr>
              <a:t>Wie kann hier nachhaltiges Lernen und Kompetenzentwicklung stattfinden?</a:t>
            </a:r>
          </a:p>
          <a:p>
            <a:pPr marL="628650" indent="-26670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latin typeface="Calibri" pitchFamily="34" charset="0"/>
              </a:rPr>
              <a:t>Wie zufrieden sind wir mit dem was unsere Schüler/innen langfristig können?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1. Chemieunterricht 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096000" y="6248400"/>
            <a:ext cx="2590800" cy="457200"/>
          </a:xfrm>
          <a:noFill/>
        </p:spPr>
        <p:txBody>
          <a:bodyPr/>
          <a:lstStyle/>
          <a:p>
            <a:r>
              <a:rPr lang="de-DE" dirty="0" smtClean="0"/>
              <a:t>4</a:t>
            </a:r>
          </a:p>
        </p:txBody>
      </p:sp>
      <p:sp>
        <p:nvSpPr>
          <p:cNvPr id="6" name="Ellipse 5"/>
          <p:cNvSpPr/>
          <p:nvPr/>
        </p:nvSpPr>
        <p:spPr>
          <a:xfrm>
            <a:off x="3124200" y="1600200"/>
            <a:ext cx="2850932" cy="1371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i="1" kern="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Wissen</a:t>
            </a:r>
            <a:r>
              <a:rPr lang="de-DE" sz="2400" i="1" kern="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, </a:t>
            </a:r>
            <a:r>
              <a:rPr lang="de-DE" sz="2400" b="1" i="1" kern="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Können und Wollen </a:t>
            </a:r>
            <a:endParaRPr lang="de-DE" sz="2400" dirty="0">
              <a:latin typeface="+mj-lt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762000" y="3733800"/>
            <a:ext cx="7543800" cy="23622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 i="1" dirty="0" smtClean="0">
              <a:latin typeface="Calibri" pitchFamily="34" charset="0"/>
            </a:endParaRPr>
          </a:p>
          <a:p>
            <a:pPr algn="ctr"/>
            <a:endParaRPr lang="de-DE" b="1" i="1" dirty="0" smtClean="0">
              <a:latin typeface="Calibri" pitchFamily="34" charset="0"/>
            </a:endParaRPr>
          </a:p>
          <a:p>
            <a:pPr algn="ctr"/>
            <a:endParaRPr lang="de-DE" b="1" i="1" dirty="0" smtClean="0">
              <a:latin typeface="Calibri" pitchFamily="34" charset="0"/>
            </a:endParaRPr>
          </a:p>
          <a:p>
            <a:pPr algn="ctr"/>
            <a:endParaRPr lang="de-DE" b="1" i="1" dirty="0" smtClean="0">
              <a:latin typeface="Calibri" pitchFamily="34" charset="0"/>
            </a:endParaRPr>
          </a:p>
          <a:p>
            <a:pPr algn="ctr"/>
            <a:endParaRPr lang="de-DE" b="1" i="1" dirty="0" smtClean="0">
              <a:latin typeface="Calibri" pitchFamily="34" charset="0"/>
            </a:endParaRPr>
          </a:p>
          <a:p>
            <a:pPr algn="ctr"/>
            <a:r>
              <a:rPr lang="de-DE" sz="2400" b="1" i="1" dirty="0" smtClean="0">
                <a:latin typeface="+mj-lt"/>
              </a:rPr>
              <a:t>Üben</a:t>
            </a:r>
            <a:r>
              <a:rPr lang="de-DE" sz="2400" i="1" dirty="0" smtClean="0">
                <a:latin typeface="+mj-lt"/>
              </a:rPr>
              <a:t> gehört zum Alltagsgeschäft allen Lernens</a:t>
            </a:r>
            <a:endParaRPr lang="de-DE" sz="2400" dirty="0">
              <a:latin typeface="+mj-lt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5257800" y="3962400"/>
            <a:ext cx="2895600" cy="1219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i="1" dirty="0" smtClean="0">
                <a:latin typeface="+mj-lt"/>
              </a:rPr>
              <a:t>Wiederholung </a:t>
            </a:r>
            <a:r>
              <a:rPr lang="de-DE" i="1" dirty="0" smtClean="0">
                <a:latin typeface="+mj-lt"/>
              </a:rPr>
              <a:t>von etwas, was man sich erhalten will</a:t>
            </a:r>
            <a:endParaRPr lang="de-DE" dirty="0">
              <a:latin typeface="+mj-lt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19200" y="3962400"/>
            <a:ext cx="2743200" cy="1219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i="1" dirty="0" smtClean="0">
                <a:latin typeface="+mj-lt"/>
              </a:rPr>
              <a:t>Festigung </a:t>
            </a:r>
            <a:r>
              <a:rPr lang="de-DE" i="1" dirty="0" smtClean="0">
                <a:latin typeface="+mj-lt"/>
              </a:rPr>
              <a:t>von etwas, was man zu einem Teil schon kann</a:t>
            </a:r>
            <a:endParaRPr lang="de-DE" dirty="0">
              <a:latin typeface="+mj-lt"/>
            </a:endParaRPr>
          </a:p>
        </p:txBody>
      </p:sp>
      <p:sp>
        <p:nvSpPr>
          <p:cNvPr id="12" name="Gestreifter Pfeil nach rechts 11"/>
          <p:cNvSpPr/>
          <p:nvPr/>
        </p:nvSpPr>
        <p:spPr>
          <a:xfrm rot="16200000">
            <a:off x="3771900" y="3190010"/>
            <a:ext cx="1524000" cy="11430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8"/>
          <p:cNvSpPr txBox="1">
            <a:spLocks noChangeArrowheads="1"/>
          </p:cNvSpPr>
          <p:nvPr/>
        </p:nvSpPr>
        <p:spPr bwMode="auto">
          <a:xfrm>
            <a:off x="5638800" y="6596390"/>
            <a:ext cx="239681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100" i="1" dirty="0"/>
              <a:t>Quelle: </a:t>
            </a:r>
            <a:r>
              <a:rPr lang="de-DE" sz="1100" i="1" dirty="0" smtClean="0"/>
              <a:t>nach W. Menzel, </a:t>
            </a:r>
            <a:r>
              <a:rPr lang="de-DE" sz="1100" i="1" dirty="0" err="1" smtClean="0"/>
              <a:t>Feindt</a:t>
            </a:r>
            <a:endParaRPr lang="de-DE" sz="1100" i="1" dirty="0"/>
          </a:p>
        </p:txBody>
      </p:sp>
      <p:sp>
        <p:nvSpPr>
          <p:cNvPr id="16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2. Kompetenzen und Üben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 b="61539"/>
          <a:stretch>
            <a:fillRect/>
          </a:stretch>
        </p:blipFill>
        <p:spPr bwMode="auto">
          <a:xfrm>
            <a:off x="1066800" y="1600200"/>
            <a:ext cx="73707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feld 2"/>
          <p:cNvSpPr txBox="1">
            <a:spLocks noChangeArrowheads="1"/>
          </p:cNvSpPr>
          <p:nvPr/>
        </p:nvSpPr>
        <p:spPr bwMode="auto">
          <a:xfrm>
            <a:off x="4572000" y="6596063"/>
            <a:ext cx="344963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100" i="1" dirty="0"/>
              <a:t>Quelle: Bildungsstandards Chemie, KMK 2004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t="36539" b="48077"/>
          <a:stretch>
            <a:fillRect/>
          </a:stretch>
        </p:blipFill>
        <p:spPr bwMode="auto">
          <a:xfrm>
            <a:off x="1066800" y="3048000"/>
            <a:ext cx="73707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t="51923" r="74152"/>
          <a:stretch>
            <a:fillRect/>
          </a:stretch>
        </p:blipFill>
        <p:spPr bwMode="auto">
          <a:xfrm>
            <a:off x="1066800" y="36576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25848" t="51923" r="-290"/>
          <a:stretch>
            <a:fillRect/>
          </a:stretch>
        </p:blipFill>
        <p:spPr bwMode="auto">
          <a:xfrm>
            <a:off x="2971800" y="3657600"/>
            <a:ext cx="5486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Foliennummernplatzhalt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5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2.  Üben im KMK-Kompetenzraster 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Foliennummernplatzhalt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de-DE" dirty="0" smtClean="0"/>
              <a:t>6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600200" y="1371600"/>
            <a:ext cx="6477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endParaRPr lang="de-DE" sz="2400" kern="0" dirty="0" smtClean="0">
              <a:latin typeface="Calibri" pitchFamily="34" charset="0"/>
            </a:endParaRP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Fachwissen</a:t>
            </a:r>
            <a:b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</a:br>
            <a:endParaRPr lang="de-DE" sz="28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(Fach-)Methoden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Problemlösestrategien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Lernstrategien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Arbeiten in verschiedenen Sozialformen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2.  Was kann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man üben?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4550184" y="1446133"/>
            <a:ext cx="3917056" cy="2405391"/>
            <a:chOff x="4550184" y="1446133"/>
            <a:chExt cx="3917056" cy="2405391"/>
          </a:xfrm>
        </p:grpSpPr>
        <p:sp>
          <p:nvSpPr>
            <p:cNvPr id="6" name="Pfeil nach links 5"/>
            <p:cNvSpPr/>
            <p:nvPr/>
          </p:nvSpPr>
          <p:spPr>
            <a:xfrm rot="21188895">
              <a:off x="4550184" y="1446133"/>
              <a:ext cx="2590800" cy="10668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deklaratives Wissen</a:t>
              </a:r>
              <a:endParaRPr lang="de-DE" dirty="0"/>
            </a:p>
          </p:txBody>
        </p:sp>
        <p:sp>
          <p:nvSpPr>
            <p:cNvPr id="7" name="Pfeil nach links 6"/>
            <p:cNvSpPr/>
            <p:nvPr/>
          </p:nvSpPr>
          <p:spPr>
            <a:xfrm rot="20842841">
              <a:off x="5876440" y="2784724"/>
              <a:ext cx="2590800" cy="1066800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prozedurales Wissen</a:t>
              </a:r>
              <a:endParaRPr lang="de-DE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C:\Dokumente und Einstellungen\Ingo\Lokale Einstellungen\Temporary Internet Files\Content.IE5\WDYR41IJ\MC90028750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193366"/>
            <a:ext cx="2438400" cy="3664634"/>
          </a:xfrm>
          <a:prstGeom prst="rect">
            <a:avLst/>
          </a:prstGeom>
          <a:noFill/>
        </p:spPr>
      </p:pic>
      <p:sp>
        <p:nvSpPr>
          <p:cNvPr id="24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  3.  Die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Lehrersicht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4495800" y="2971800"/>
            <a:ext cx="449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0363" indent="-360363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120000"/>
              <a:defRPr/>
            </a:pPr>
            <a:r>
              <a:rPr lang="de-DE" sz="2800" b="1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Was wird geübt?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err="1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Redox</a:t>
            </a: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-Reaktionen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Chemische </a:t>
            </a: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Formeln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Quantitative Beziehungen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Periodensystem, </a:t>
            </a:r>
            <a:r>
              <a:rPr lang="de-DE" sz="2800" kern="0" dirty="0" err="1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Atombau</a:t>
            </a:r>
            <a:endParaRPr lang="de-DE" sz="2800" kern="0" dirty="0" smtClean="0">
              <a:solidFill>
                <a:schemeClr val="bg2">
                  <a:lumMod val="75000"/>
                </a:schemeClr>
              </a:solidFill>
              <a:latin typeface="Calibri" pitchFamily="34" charset="0"/>
            </a:endParaRP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Chemische Reaktionen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7" name="Textfeld 2"/>
          <p:cNvSpPr txBox="1">
            <a:spLocks noChangeArrowheads="1"/>
          </p:cNvSpPr>
          <p:nvPr/>
        </p:nvSpPr>
        <p:spPr bwMode="auto">
          <a:xfrm>
            <a:off x="5029200" y="6627168"/>
            <a:ext cx="306526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i="1" dirty="0"/>
              <a:t>Quelle: </a:t>
            </a:r>
            <a:r>
              <a:rPr lang="de-DE" sz="900" i="1" dirty="0" smtClean="0"/>
              <a:t>Unterricht Chemie, 14,2003 Nr.74, S.42ff</a:t>
            </a:r>
            <a:endParaRPr lang="de-DE" sz="900" i="1" dirty="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1676400" y="914400"/>
            <a:ext cx="563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de-DE" sz="2800" b="1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Grundsätzlich: 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Üben ist wichtig!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wird meist wenig im CU praktiziert</a:t>
            </a:r>
          </a:p>
          <a:p>
            <a:pPr marL="360363" indent="-266700">
              <a:lnSpc>
                <a:spcPct val="120000"/>
              </a:lnSpc>
              <a:spcBef>
                <a:spcPts val="472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Zeitmangel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endParaRPr lang="de-DE" sz="2400" kern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r>
              <a:rPr lang="de-DE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4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2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C:\Dokumente und Einstellungen\Ingo\Lokale Einstellungen\Temporary Internet Files\Content.IE5\WDYR41IJ\MC90028750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193366"/>
            <a:ext cx="2438400" cy="3664634"/>
          </a:xfrm>
          <a:prstGeom prst="rect">
            <a:avLst/>
          </a:prstGeom>
          <a:noFill/>
        </p:spPr>
      </p:pic>
      <p:sp>
        <p:nvSpPr>
          <p:cNvPr id="24" name="Titel 1"/>
          <p:cNvSpPr txBox="1">
            <a:spLocks/>
          </p:cNvSpPr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rgbClr val="0DC0FF"/>
          </a:solidFill>
          <a:ln w="3810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  3.  Die</a:t>
            </a:r>
            <a:r>
              <a:rPr kumimoji="0" lang="de-DE" sz="32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Lehrersicht</a:t>
            </a:r>
            <a:endParaRPr kumimoji="0" lang="de-DE" sz="2400" b="1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3124200" y="1295400"/>
            <a:ext cx="4953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defRPr/>
            </a:pPr>
            <a:r>
              <a:rPr lang="de-DE" sz="2800" b="1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Wo sollte mehr geübt werden?</a:t>
            </a:r>
          </a:p>
          <a:p>
            <a:pPr marL="446088" indent="-2698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Quantitative Beziehungen</a:t>
            </a:r>
          </a:p>
          <a:p>
            <a:pPr marL="446088" indent="-2698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Periodensystem, </a:t>
            </a:r>
            <a:r>
              <a:rPr lang="de-DE" sz="2800" kern="0" dirty="0" err="1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Atombau</a:t>
            </a:r>
            <a:endParaRPr lang="de-DE" sz="2800" kern="0" dirty="0" smtClean="0">
              <a:solidFill>
                <a:schemeClr val="bg2">
                  <a:lumMod val="75000"/>
                </a:schemeClr>
              </a:solidFill>
              <a:latin typeface="Calibri" pitchFamily="34" charset="0"/>
            </a:endParaRPr>
          </a:p>
          <a:p>
            <a:pPr marL="446088" indent="-2698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Elektronenübergänge/</a:t>
            </a:r>
            <a:b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</a:br>
            <a:r>
              <a:rPr lang="de-DE" sz="2800" kern="0" dirty="0" err="1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Redox</a:t>
            </a: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-Reaktionen</a:t>
            </a:r>
          </a:p>
          <a:p>
            <a:pPr marL="446088" indent="-269875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r>
              <a:rPr lang="de-DE" sz="2800" kern="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Chemische Reaktionen</a:t>
            </a:r>
          </a:p>
          <a:p>
            <a:pPr marL="360363" indent="-360363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120000"/>
              <a:buFont typeface="Arial" pitchFamily="34" charset="0"/>
              <a:buChar char="•"/>
              <a:defRPr/>
            </a:pPr>
            <a:endParaRPr lang="de-DE" sz="2400" kern="0" dirty="0" smtClean="0">
              <a:solidFill>
                <a:schemeClr val="bg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Textfeld 2"/>
          <p:cNvSpPr txBox="1">
            <a:spLocks noChangeArrowheads="1"/>
          </p:cNvSpPr>
          <p:nvPr/>
        </p:nvSpPr>
        <p:spPr bwMode="auto">
          <a:xfrm>
            <a:off x="5029200" y="6627168"/>
            <a:ext cx="306526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i="1" dirty="0"/>
              <a:t>Quelle: </a:t>
            </a:r>
            <a:r>
              <a:rPr lang="de-DE" sz="900" i="1" dirty="0" smtClean="0"/>
              <a:t>Unterricht Chemie, 14,2003 Nr.74, S.42ff</a:t>
            </a:r>
            <a:endParaRPr lang="de-DE" sz="900" i="1" dirty="0"/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r>
              <a:rPr lang="de-DE" dirty="0" smtClean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theme/theme1.xml><?xml version="1.0" encoding="utf-8"?>
<a:theme xmlns:a="http://schemas.openxmlformats.org/drawingml/2006/main" name="Finsternis">
  <a:themeElements>
    <a:clrScheme name="Finsternis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Finsterni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sternis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sternis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sternis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sternis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sternis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sternis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sternis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sternis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sternis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sternis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0</TotalTime>
  <Words>1211</Words>
  <Application>Microsoft Office PowerPoint</Application>
  <PresentationFormat>Bildschirmpräsentation (4:3)</PresentationFormat>
  <Paragraphs>337</Paragraphs>
  <Slides>23</Slides>
  <Notes>23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Finsternis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bbb</dc:creator>
  <cp:lastModifiedBy>Job</cp:lastModifiedBy>
  <cp:revision>401</cp:revision>
  <cp:lastPrinted>1601-01-01T00:00:00Z</cp:lastPrinted>
  <dcterms:created xsi:type="dcterms:W3CDTF">1601-01-01T00:00:00Z</dcterms:created>
  <dcterms:modified xsi:type="dcterms:W3CDTF">2014-05-19T12:28:01Z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